
<file path=[Content_Types].xml><?xml version="1.0" encoding="utf-8"?>
<Types xmlns="http://schemas.openxmlformats.org/package/2006/content-types">
  <Default Extension="bin" ContentType="audio/unknown"/>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64" r:id="rId3"/>
    <p:sldId id="261" r:id="rId4"/>
    <p:sldId id="274" r:id="rId5"/>
    <p:sldId id="257" r:id="rId6"/>
    <p:sldId id="258" r:id="rId7"/>
    <p:sldId id="263" r:id="rId8"/>
    <p:sldId id="276" r:id="rId9"/>
    <p:sldId id="259" r:id="rId10"/>
    <p:sldId id="273" r:id="rId11"/>
    <p:sldId id="265" r:id="rId12"/>
    <p:sldId id="260" r:id="rId13"/>
    <p:sldId id="266" r:id="rId14"/>
    <p:sldId id="267" r:id="rId15"/>
    <p:sldId id="268" r:id="rId16"/>
    <p:sldId id="269" r:id="rId17"/>
    <p:sldId id="270" r:id="rId18"/>
    <p:sldId id="272" r:id="rId19"/>
    <p:sldId id="271"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mpisme" initials="C"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5" autoAdjust="0"/>
    <p:restoredTop sz="86376" autoAdjust="0"/>
  </p:normalViewPr>
  <p:slideViewPr>
    <p:cSldViewPr>
      <p:cViewPr>
        <p:scale>
          <a:sx n="50" d="100"/>
          <a:sy n="50" d="100"/>
        </p:scale>
        <p:origin x="-2160" y="-822"/>
      </p:cViewPr>
      <p:guideLst>
        <p:guide orient="horz" pos="2160"/>
        <p:guide pos="2880"/>
      </p:guideLst>
    </p:cSldViewPr>
  </p:slideViewPr>
  <p:outlineViewPr>
    <p:cViewPr>
      <p:scale>
        <a:sx n="33" d="100"/>
        <a:sy n="33" d="100"/>
      </p:scale>
      <p:origin x="125" y="2439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49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A8E53AC-656C-47CC-AEC1-A88F4F6D7D41}" type="datetimeFigureOut">
              <a:rPr lang="en-US" smtClean="0"/>
              <a:pPr/>
              <a:t>9/11/2014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D36410F-6659-4970-923D-073ACB3E95E9}" type="slidenum">
              <a:rPr lang="en-US" smtClean="0"/>
              <a:pPr/>
              <a:t>‹#›</a:t>
            </a:fld>
            <a:endParaRPr lang="en-US"/>
          </a:p>
        </p:txBody>
      </p:sp>
    </p:spTree>
    <p:extLst>
      <p:ext uri="{BB962C8B-B14F-4D97-AF65-F5344CB8AC3E}">
        <p14:creationId xmlns:p14="http://schemas.microsoft.com/office/powerpoint/2010/main" val="429202170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B7FE9A-4B75-4EDA-A5B7-A3EA0840E888}" type="datetimeFigureOut">
              <a:rPr lang="en-US" smtClean="0"/>
              <a:pPr/>
              <a:t>9/11/2014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3816A2-AFC8-4218-A17D-4AEF85922054}" type="slidenum">
              <a:rPr lang="en-US" smtClean="0"/>
              <a:pPr/>
              <a:t>‹#›</a:t>
            </a:fld>
            <a:endParaRPr lang="en-US" dirty="0"/>
          </a:p>
        </p:txBody>
      </p:sp>
    </p:spTree>
    <p:extLst>
      <p:ext uri="{BB962C8B-B14F-4D97-AF65-F5344CB8AC3E}">
        <p14:creationId xmlns:p14="http://schemas.microsoft.com/office/powerpoint/2010/main" val="336406223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cssp.org/reform/strengthening-families"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www.ctfalliance.org/initiative_early.htm"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623816A2-AFC8-4218-A17D-4AEF85922054}"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DoD Definition of Child Neglect:  The negligent treatment of a child through acts or omissions by an individual responsible for the child's welfare under circumstances indicating the child's welfare is harmed or threatened.  Includes abandonment, deprivation of necessities, educational neglect, lack of supervision, medical neglect, and/or non-organic failure to thrive.</a:t>
            </a:r>
            <a:endParaRPr lang="en-US" dirty="0"/>
          </a:p>
        </p:txBody>
      </p:sp>
      <p:sp>
        <p:nvSpPr>
          <p:cNvPr id="4" name="Slide Number Placeholder 3"/>
          <p:cNvSpPr>
            <a:spLocks noGrp="1"/>
          </p:cNvSpPr>
          <p:nvPr>
            <p:ph type="sldNum" sz="quarter" idx="10"/>
          </p:nvPr>
        </p:nvSpPr>
        <p:spPr/>
        <p:txBody>
          <a:bodyPr/>
          <a:lstStyle/>
          <a:p>
            <a:fld id="{623816A2-AFC8-4218-A17D-4AEF85922054}" type="slidenum">
              <a:rPr lang="en-US" smtClean="0"/>
              <a:pPr/>
              <a:t>3</a:t>
            </a:fld>
            <a:endParaRPr lang="en-US" dirty="0"/>
          </a:p>
        </p:txBody>
      </p:sp>
      <p:sp>
        <p:nvSpPr>
          <p:cNvPr id="5" name="Footer Placeholder 4"/>
          <p:cNvSpPr>
            <a:spLocks noGrp="1"/>
          </p:cNvSpPr>
          <p:nvPr>
            <p:ph type="ftr" sz="quarter" idx="11"/>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Shift from a risk model to a strengths-based model</a:t>
            </a:r>
          </a:p>
          <a:p>
            <a:r>
              <a:rPr lang="en-US" dirty="0" smtClean="0"/>
              <a:t>Reflects the diversity of family constellations</a:t>
            </a:r>
          </a:p>
          <a:p>
            <a:r>
              <a:rPr lang="en-US" dirty="0" smtClean="0"/>
              <a:t>Embeds the protective factors framework (PFF) into already</a:t>
            </a:r>
            <a:r>
              <a:rPr lang="en-US" baseline="0" dirty="0" smtClean="0"/>
              <a:t> existing work</a:t>
            </a:r>
            <a:endParaRPr lang="en-US" dirty="0" smtClean="0"/>
          </a:p>
          <a:p>
            <a:r>
              <a:rPr lang="en-US" dirty="0" smtClean="0"/>
              <a:t>For those less familiar with the PFF,  see below to build note pages: </a:t>
            </a:r>
          </a:p>
          <a:p>
            <a:pPr marL="228600" indent="-228600"/>
            <a:endParaRPr lang="en-US" u="sng" dirty="0" smtClean="0"/>
          </a:p>
          <a:p>
            <a:pPr marL="228600" indent="-228600"/>
            <a:r>
              <a:rPr lang="en-US" u="sng" dirty="0" smtClean="0"/>
              <a:t>Protective Factors Resources</a:t>
            </a:r>
            <a:r>
              <a:rPr lang="en-US" dirty="0" smtClean="0"/>
              <a:t>: </a:t>
            </a:r>
          </a:p>
          <a:p>
            <a:pPr marL="228600" indent="-228600">
              <a:buFont typeface="+mj-lt"/>
              <a:buAutoNum type="arabicPeriod"/>
            </a:pPr>
            <a:r>
              <a:rPr lang="en-US" dirty="0" smtClean="0"/>
              <a:t>Child Welfare Information Gateway</a:t>
            </a:r>
          </a:p>
          <a:p>
            <a:pPr marL="228600" indent="-228600"/>
            <a:r>
              <a:rPr lang="en-US" dirty="0" smtClean="0">
                <a:solidFill>
                  <a:srgbClr val="0000FF"/>
                </a:solidFill>
              </a:rPr>
              <a:t>	</a:t>
            </a:r>
            <a:r>
              <a:rPr lang="en-US" u="sng" dirty="0" smtClean="0">
                <a:solidFill>
                  <a:srgbClr val="0000FF"/>
                </a:solidFill>
              </a:rPr>
              <a:t>http://www.childwelfare.gov/can/factors/protective.cfm  </a:t>
            </a:r>
            <a:endParaRPr lang="en-US" dirty="0" smtClean="0">
              <a:solidFill>
                <a:srgbClr val="0000FF"/>
              </a:solidFill>
            </a:endParaRPr>
          </a:p>
          <a:p>
            <a:pPr marL="228600" indent="-228600">
              <a:buFont typeface="+mj-lt"/>
              <a:buAutoNum type="arabicPeriod" startAt="2"/>
            </a:pPr>
            <a:r>
              <a:rPr lang="en-US" dirty="0" smtClean="0"/>
              <a:t>Center for the Study of Social Policy Strengthening Families Protective Factors Framework</a:t>
            </a:r>
          </a:p>
          <a:p>
            <a:pPr marL="228600" indent="-228600"/>
            <a:r>
              <a:rPr lang="en-US" dirty="0" smtClean="0"/>
              <a:t>	</a:t>
            </a:r>
            <a:r>
              <a:rPr lang="en-US" u="sng" dirty="0" smtClean="0">
                <a:hlinkClick r:id="rId3"/>
              </a:rPr>
              <a:t>http://www.cssp.org/reform/strengthening-families</a:t>
            </a:r>
            <a:endParaRPr lang="en-US" dirty="0" smtClean="0"/>
          </a:p>
          <a:p>
            <a:pPr marL="228600" indent="-228600">
              <a:buFont typeface="+mj-lt"/>
              <a:buAutoNum type="arabicPeriod" startAt="3"/>
            </a:pPr>
            <a:r>
              <a:rPr lang="en-US" dirty="0" smtClean="0"/>
              <a:t>The National Alliance of Children's Trust and Prevention Funds</a:t>
            </a:r>
          </a:p>
          <a:p>
            <a:pPr marL="228600" indent="-228600">
              <a:buFont typeface="+mj-lt"/>
              <a:buNone/>
            </a:pPr>
            <a:r>
              <a:rPr lang="en-US" dirty="0" smtClean="0"/>
              <a:t>	</a:t>
            </a:r>
            <a:r>
              <a:rPr lang="en-US" dirty="0" smtClean="0">
                <a:hlinkClick r:id="rId4"/>
              </a:rPr>
              <a:t>http://www.ctfalliance.org/initiative_early.htm</a:t>
            </a:r>
            <a:r>
              <a:rPr lang="en-US" dirty="0" smtClean="0"/>
              <a:t> </a:t>
            </a:r>
          </a:p>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623816A2-AFC8-4218-A17D-4AEF85922054}" type="slidenum">
              <a:rPr lang="en-US" smtClean="0"/>
              <a:pPr/>
              <a:t>5</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23816A2-AFC8-4218-A17D-4AEF85922054}" type="slidenum">
              <a:rPr lang="en-US" smtClean="0"/>
              <a:pPr/>
              <a:t>6</a:t>
            </a:fld>
            <a:endParaRPr lang="en-US" dirty="0"/>
          </a:p>
        </p:txBody>
      </p:sp>
      <p:sp>
        <p:nvSpPr>
          <p:cNvPr id="5" name="Footer Placeholder 4"/>
          <p:cNvSpPr>
            <a:spLocks noGrp="1"/>
          </p:cNvSpPr>
          <p:nvPr>
            <p:ph type="ftr" sz="quarter" idx="11"/>
          </p:nvPr>
        </p:nvSpPr>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Additional Background:</a:t>
            </a:r>
          </a:p>
          <a:p>
            <a:pPr eaLnBrk="1" hangingPunct="1">
              <a:spcBef>
                <a:spcPct val="0"/>
              </a:spcBef>
            </a:pPr>
            <a:endParaRPr lang="en-US" dirty="0" smtClean="0"/>
          </a:p>
          <a:p>
            <a:pPr eaLnBrk="1" hangingPunct="1">
              <a:spcBef>
                <a:spcPct val="0"/>
              </a:spcBef>
            </a:pPr>
            <a:r>
              <a:rPr lang="en-US" dirty="0" smtClean="0"/>
              <a:t>In 2001, the research of the Center for the Study of Social Policy (CSSP), a highly reputable think tank organization, has been used by federal, state, and local government and non-governmental agencies for technical guidance and programming support regarding social services delivery.</a:t>
            </a:r>
            <a:r>
              <a:rPr lang="en-US" baseline="0" dirty="0" smtClean="0"/>
              <a:t>  CSSP</a:t>
            </a:r>
            <a:r>
              <a:rPr lang="en-US" dirty="0" smtClean="0"/>
              <a:t> conducted a two-year study on how quality early child care and educational programs could play a role in the fight against child abuse and neglect. During this study, 100 child care and educational programs were evaluated.  26 were nominated for their use of gold standards and best practices and out of those 26 programs, 21 were identified as having actually met the gold standards and best practices.  Out of those standards and practices, several protective factors were developed. Consequently, five protective factors were</a:t>
            </a:r>
            <a:r>
              <a:rPr lang="en-US" baseline="0" dirty="0" smtClean="0"/>
              <a:t> identified </a:t>
            </a:r>
            <a:r>
              <a:rPr lang="en-US" dirty="0" smtClean="0"/>
              <a:t>as the most universal and highly</a:t>
            </a:r>
            <a:r>
              <a:rPr lang="en-US" baseline="0" dirty="0" smtClean="0"/>
              <a:t> </a:t>
            </a:r>
            <a:r>
              <a:rPr lang="en-US" dirty="0" smtClean="0"/>
              <a:t>effective.</a:t>
            </a:r>
          </a:p>
          <a:p>
            <a:pPr eaLnBrk="1" hangingPunct="1">
              <a:spcBef>
                <a:spcPct val="0"/>
              </a:spcBef>
            </a:pPr>
            <a:endParaRPr lang="en-US" dirty="0" smtClean="0"/>
          </a:p>
          <a:p>
            <a:pPr eaLnBrk="1" hangingPunct="1">
              <a:spcBef>
                <a:spcPct val="0"/>
              </a:spcBef>
            </a:pPr>
            <a:r>
              <a:rPr lang="en-US" dirty="0" smtClean="0"/>
              <a:t>The six protective factors were developed to assist in identifying the potential risk factors which research has shown when present, create a fertile environment for maltreatment.  In addition,  the six protective factors are in many ways a universal tool which can be utilized by practically all social services programs that support children and families.   </a:t>
            </a:r>
          </a:p>
          <a:p>
            <a:pPr eaLnBrk="1" hangingPunct="1">
              <a:spcBef>
                <a:spcPct val="0"/>
              </a:spcBef>
            </a:pPr>
            <a:endParaRPr lang="en-US" dirty="0" smtClean="0"/>
          </a:p>
          <a:p>
            <a:pPr eaLnBrk="1" hangingPunct="1">
              <a:spcBef>
                <a:spcPct val="0"/>
              </a:spcBef>
            </a:pPr>
            <a:r>
              <a:rPr lang="en-US" dirty="0" smtClean="0"/>
              <a:t>The protective factors do not have a formal sequential order; however, they do interlock and build off of each other. </a:t>
            </a:r>
          </a:p>
          <a:p>
            <a:pPr eaLnBrk="1" hangingPunct="1">
              <a:spcBef>
                <a:spcPct val="0"/>
              </a:spcBef>
            </a:pPr>
            <a:r>
              <a:rPr lang="en-US" dirty="0" smtClean="0"/>
              <a:t>According to the CSSP, the Strengthening Families Approach was most appealing because it (read the slide).  </a:t>
            </a:r>
          </a:p>
        </p:txBody>
      </p:sp>
      <p:sp>
        <p:nvSpPr>
          <p:cNvPr id="26628" name="Footer Placeholder 3"/>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dirty="0" smtClean="0"/>
          </a:p>
        </p:txBody>
      </p:sp>
      <p:sp>
        <p:nvSpPr>
          <p:cNvPr id="26629" name="Slide Number Placeholder 4"/>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A3CB42-20B4-4F33-B465-9CFE1400956C}" type="slidenum">
              <a:rPr lang="en-US" smtClean="0"/>
              <a:pPr fontAlgn="base">
                <a:spcBef>
                  <a:spcPct val="0"/>
                </a:spcBef>
                <a:spcAft>
                  <a:spcPct val="0"/>
                </a:spcAft>
                <a:defRPr/>
              </a:pPr>
              <a:t>8</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May want to emphasize the importance of command allowing service</a:t>
            </a:r>
            <a:r>
              <a:rPr lang="en-US" baseline="0" dirty="0" smtClean="0"/>
              <a:t> members the</a:t>
            </a:r>
            <a:r>
              <a:rPr lang="en-US" dirty="0" smtClean="0"/>
              <a:t> time to attend classes and be available</a:t>
            </a:r>
            <a:r>
              <a:rPr lang="en-US" baseline="0" dirty="0" smtClean="0"/>
              <a:t> for home visits during the duty day when appropriate.</a:t>
            </a:r>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623816A2-AFC8-4218-A17D-4AEF85922054}" type="slidenum">
              <a:rPr lang="en-US" smtClean="0"/>
              <a:pPr/>
              <a:t>15</a:t>
            </a:fld>
            <a:endParaRPr lang="en-US" dirty="0"/>
          </a:p>
        </p:txBody>
      </p:sp>
    </p:spTree>
    <p:extLst>
      <p:ext uri="{BB962C8B-B14F-4D97-AF65-F5344CB8AC3E}">
        <p14:creationId xmlns:p14="http://schemas.microsoft.com/office/powerpoint/2010/main" val="30268280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FYI, for respite</a:t>
            </a:r>
            <a:r>
              <a:rPr lang="en-US" baseline="0" dirty="0" smtClean="0"/>
              <a:t> care</a:t>
            </a:r>
            <a:r>
              <a:rPr lang="en-US" sz="1200" kern="1200" dirty="0" smtClean="0">
                <a:solidFill>
                  <a:schemeClr val="tx1"/>
                </a:solidFill>
                <a:effectLst/>
                <a:latin typeface="+mn-lt"/>
                <a:ea typeface="+mn-ea"/>
                <a:cs typeface="+mn-cs"/>
              </a:rPr>
              <a:t>:  The Services provide programs that offer respite child care; however; they differ by Service and may be limited to deployment support and to available funding.  It is advisable to seek specific Service information on this topic.</a:t>
            </a:r>
          </a:p>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623816A2-AFC8-4218-A17D-4AEF85922054}" type="slidenum">
              <a:rPr lang="en-US" smtClean="0"/>
              <a:pPr/>
              <a:t>16</a:t>
            </a:fld>
            <a:endParaRPr lang="en-US" dirty="0"/>
          </a:p>
        </p:txBody>
      </p:sp>
    </p:spTree>
    <p:extLst>
      <p:ext uri="{BB962C8B-B14F-4D97-AF65-F5344CB8AC3E}">
        <p14:creationId xmlns:p14="http://schemas.microsoft.com/office/powerpoint/2010/main" val="40815900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0EFFC4-8E01-480B-AB0F-5A0968DB5A2D}" type="datetimeFigureOut">
              <a:rPr lang="en-US" smtClean="0"/>
              <a:pPr/>
              <a:t>9/11/2014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F43640-830E-44C1-BCC0-C93B92E8A39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0EFFC4-8E01-480B-AB0F-5A0968DB5A2D}" type="datetimeFigureOut">
              <a:rPr lang="en-US" smtClean="0"/>
              <a:pPr/>
              <a:t>9/11/2014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F43640-830E-44C1-BCC0-C93B92E8A39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0EFFC4-8E01-480B-AB0F-5A0968DB5A2D}" type="datetimeFigureOut">
              <a:rPr lang="en-US" smtClean="0"/>
              <a:pPr/>
              <a:t>9/11/2014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F43640-830E-44C1-BCC0-C93B92E8A39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0EFFC4-8E01-480B-AB0F-5A0968DB5A2D}" type="datetimeFigureOut">
              <a:rPr lang="en-US" smtClean="0"/>
              <a:pPr/>
              <a:t>9/11/2014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F43640-830E-44C1-BCC0-C93B92E8A39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0EFFC4-8E01-480B-AB0F-5A0968DB5A2D}" type="datetimeFigureOut">
              <a:rPr lang="en-US" smtClean="0"/>
              <a:pPr/>
              <a:t>9/11/2014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F43640-830E-44C1-BCC0-C93B92E8A39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0EFFC4-8E01-480B-AB0F-5A0968DB5A2D}" type="datetimeFigureOut">
              <a:rPr lang="en-US" smtClean="0"/>
              <a:pPr/>
              <a:t>9/11/2014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F43640-830E-44C1-BCC0-C93B92E8A39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0EFFC4-8E01-480B-AB0F-5A0968DB5A2D}" type="datetimeFigureOut">
              <a:rPr lang="en-US" smtClean="0"/>
              <a:pPr/>
              <a:t>9/11/2014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2F43640-830E-44C1-BCC0-C93B92E8A39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0EFFC4-8E01-480B-AB0F-5A0968DB5A2D}" type="datetimeFigureOut">
              <a:rPr lang="en-US" smtClean="0"/>
              <a:pPr/>
              <a:t>9/11/2014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2F43640-830E-44C1-BCC0-C93B92E8A39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0EFFC4-8E01-480B-AB0F-5A0968DB5A2D}" type="datetimeFigureOut">
              <a:rPr lang="en-US" smtClean="0"/>
              <a:pPr/>
              <a:t>9/11/2014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2F43640-830E-44C1-BCC0-C93B92E8A39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0EFFC4-8E01-480B-AB0F-5A0968DB5A2D}" type="datetimeFigureOut">
              <a:rPr lang="en-US" smtClean="0"/>
              <a:pPr/>
              <a:t>9/11/2014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F43640-830E-44C1-BCC0-C93B92E8A39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0EFFC4-8E01-480B-AB0F-5A0968DB5A2D}" type="datetimeFigureOut">
              <a:rPr lang="en-US" smtClean="0"/>
              <a:pPr/>
              <a:t>9/11/2014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F43640-830E-44C1-BCC0-C93B92E8A39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0EFFC4-8E01-480B-AB0F-5A0968DB5A2D}" type="datetimeFigureOut">
              <a:rPr lang="en-US" smtClean="0"/>
              <a:pPr/>
              <a:t>9/11/2014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F43640-830E-44C1-BCC0-C93B92E8A39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hyperlink" Target="http://www.militaryonesource.mil/" TargetMode="Externa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hyperlink" Target="http://www.militaryonesource.mil/" TargetMode="Externa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audio" Target="../media/audio1.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Strengthening Military Families: Opportunities for Commanders </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Command?</a:t>
            </a:r>
            <a:endParaRPr lang="en-US" dirty="0"/>
          </a:p>
        </p:txBody>
      </p:sp>
      <p:sp>
        <p:nvSpPr>
          <p:cNvPr id="3" name="Content Placeholder 2"/>
          <p:cNvSpPr>
            <a:spLocks noGrp="1"/>
          </p:cNvSpPr>
          <p:nvPr>
            <p:ph idx="1"/>
          </p:nvPr>
        </p:nvSpPr>
        <p:spPr/>
        <p:txBody>
          <a:bodyPr>
            <a:normAutofit lnSpcReduction="10000"/>
          </a:bodyPr>
          <a:lstStyle/>
          <a:p>
            <a:r>
              <a:rPr lang="en-US" dirty="0" smtClean="0"/>
              <a:t>Commanders interact daily with military parents and can positively impact their parenting practices and willingness to access support.</a:t>
            </a:r>
          </a:p>
          <a:p>
            <a:r>
              <a:rPr lang="en-US" dirty="0" smtClean="0"/>
              <a:t>Families </a:t>
            </a:r>
            <a:r>
              <a:rPr lang="en-US" dirty="0"/>
              <a:t>who demonstrate the protective factors are better prepared to withstand the stresses associated with military </a:t>
            </a:r>
            <a:r>
              <a:rPr lang="en-US" dirty="0" smtClean="0"/>
              <a:t>life.</a:t>
            </a:r>
          </a:p>
          <a:p>
            <a:pPr lvl="1"/>
            <a:r>
              <a:rPr lang="en-US" dirty="0" smtClean="0"/>
              <a:t>Individual and family readiness equates to mission readiness. </a:t>
            </a:r>
          </a:p>
          <a:p>
            <a:pPr lvl="1">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400" dirty="0" smtClean="0"/>
              <a:t>Opportunities for commandERS to HELP parents BUILD protective factors</a:t>
            </a:r>
            <a:endParaRPr lang="en-US" sz="3400" dirty="0"/>
          </a:p>
        </p:txBody>
      </p:sp>
      <p:sp>
        <p:nvSpPr>
          <p:cNvPr id="5" name="Text Placeholder 4"/>
          <p:cNvSpPr>
            <a:spLocks noGrp="1"/>
          </p:cNvSpPr>
          <p:nvPr>
            <p:ph type="body" idx="1"/>
          </p:nvPr>
        </p:nvSpPr>
        <p:spPr/>
        <p:txBody>
          <a:bodyPr/>
          <a:lstStyle/>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Nurturing and Attachment</a:t>
            </a:r>
            <a:endParaRPr lang="en-US" dirty="0"/>
          </a:p>
        </p:txBody>
      </p:sp>
      <p:sp>
        <p:nvSpPr>
          <p:cNvPr id="9" name="Content Placeholder 8"/>
          <p:cNvSpPr>
            <a:spLocks noGrp="1"/>
          </p:cNvSpPr>
          <p:nvPr>
            <p:ph sz="half" idx="2"/>
          </p:nvPr>
        </p:nvSpPr>
        <p:spPr>
          <a:xfrm>
            <a:off x="4038600" y="1600200"/>
            <a:ext cx="4953000" cy="4525963"/>
          </a:xfrm>
        </p:spPr>
        <p:txBody>
          <a:bodyPr>
            <a:normAutofit fontScale="92500"/>
          </a:bodyPr>
          <a:lstStyle/>
          <a:p>
            <a:r>
              <a:rPr lang="en-US" dirty="0" smtClean="0"/>
              <a:t>Command strategies</a:t>
            </a:r>
          </a:p>
          <a:p>
            <a:pPr lvl="1"/>
            <a:r>
              <a:rPr lang="en-US" dirty="0" smtClean="0"/>
              <a:t>Universally promote NPSP among [</a:t>
            </a:r>
            <a:r>
              <a:rPr lang="en-US" dirty="0" smtClean="0">
                <a:solidFill>
                  <a:srgbClr val="FF0000"/>
                </a:solidFill>
              </a:rPr>
              <a:t>Soldiers/Sailors/Airmen/ Marines</a:t>
            </a:r>
            <a:r>
              <a:rPr lang="en-US" dirty="0" smtClean="0"/>
              <a:t>] with children age 0-[</a:t>
            </a:r>
            <a:r>
              <a:rPr lang="en-US" dirty="0" smtClean="0">
                <a:solidFill>
                  <a:srgbClr val="FF0000"/>
                </a:solidFill>
              </a:rPr>
              <a:t>insert age limit per Service policy</a:t>
            </a:r>
            <a:r>
              <a:rPr lang="en-US" dirty="0" smtClean="0"/>
              <a:t>] </a:t>
            </a:r>
          </a:p>
          <a:p>
            <a:pPr lvl="1"/>
            <a:r>
              <a:rPr lang="en-US" dirty="0" smtClean="0"/>
              <a:t>Promote Baby/Daddy Boot Camp [</a:t>
            </a:r>
            <a:r>
              <a:rPr lang="en-US" dirty="0" smtClean="0">
                <a:solidFill>
                  <a:srgbClr val="FF0000"/>
                </a:solidFill>
              </a:rPr>
              <a:t>as applicable to Service</a:t>
            </a:r>
            <a:r>
              <a:rPr lang="en-US" dirty="0" smtClean="0"/>
              <a:t>]</a:t>
            </a:r>
          </a:p>
          <a:p>
            <a:pPr lvl="1"/>
            <a:r>
              <a:rPr lang="en-US" dirty="0" smtClean="0"/>
              <a:t>Track expecting/new parents and offer individual encouragement (e.g., asking about children and acknowledging the importance of family time) </a:t>
            </a:r>
          </a:p>
          <a:p>
            <a:pPr lvl="1">
              <a:buNone/>
            </a:pPr>
            <a:endParaRPr lang="en-US" dirty="0" smtClean="0"/>
          </a:p>
          <a:p>
            <a:pPr lvl="1"/>
            <a:endParaRPr lang="en-US" dirty="0" smtClean="0"/>
          </a:p>
          <a:p>
            <a:pPr lvl="1"/>
            <a:endParaRPr lang="en-US" dirty="0" smtClean="0"/>
          </a:p>
          <a:p>
            <a:pPr lvl="1"/>
            <a:endParaRPr lang="en-US" dirty="0"/>
          </a:p>
        </p:txBody>
      </p:sp>
      <p:sp>
        <p:nvSpPr>
          <p:cNvPr id="10" name="Text Placeholder 2"/>
          <p:cNvSpPr>
            <a:spLocks noGrp="1"/>
          </p:cNvSpPr>
          <p:nvPr>
            <p:ph sz="half" idx="1"/>
          </p:nvPr>
        </p:nvSpPr>
        <p:spPr>
          <a:xfrm>
            <a:off x="457200" y="1600200"/>
            <a:ext cx="3276600" cy="4525963"/>
          </a:xfrm>
          <a:solidFill>
            <a:schemeClr val="accent4">
              <a:lumMod val="40000"/>
              <a:lumOff val="60000"/>
            </a:schemeClr>
          </a:solidFill>
        </p:spPr>
        <p:txBody>
          <a:bodyPr>
            <a:noAutofit/>
          </a:bodyPr>
          <a:lstStyle/>
          <a:p>
            <a:r>
              <a:rPr lang="en-US" b="1" dirty="0" smtClean="0"/>
              <a:t>Loving</a:t>
            </a:r>
            <a:r>
              <a:rPr lang="en-US" dirty="0" smtClean="0"/>
              <a:t> </a:t>
            </a:r>
            <a:r>
              <a:rPr lang="en-US" b="1" dirty="0" smtClean="0"/>
              <a:t>and</a:t>
            </a:r>
            <a:r>
              <a:rPr lang="en-US" dirty="0" smtClean="0"/>
              <a:t> </a:t>
            </a:r>
            <a:r>
              <a:rPr lang="en-US" b="1" dirty="0" smtClean="0"/>
              <a:t>responsive</a:t>
            </a:r>
            <a:r>
              <a:rPr lang="en-US" dirty="0" smtClean="0"/>
              <a:t> </a:t>
            </a:r>
            <a:r>
              <a:rPr lang="en-US" b="1" dirty="0" smtClean="0"/>
              <a:t>interactions</a:t>
            </a:r>
            <a:r>
              <a:rPr lang="en-US" dirty="0" smtClean="0"/>
              <a:t> between parents and children that help children feel safe, loved, and confident as they explore the world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Knowledge of Parenting and                    Child Development</a:t>
            </a:r>
            <a:endParaRPr lang="en-US" dirty="0"/>
          </a:p>
        </p:txBody>
      </p:sp>
      <p:sp>
        <p:nvSpPr>
          <p:cNvPr id="9" name="Content Placeholder 8"/>
          <p:cNvSpPr>
            <a:spLocks noGrp="1"/>
          </p:cNvSpPr>
          <p:nvPr>
            <p:ph sz="half" idx="2"/>
          </p:nvPr>
        </p:nvSpPr>
        <p:spPr>
          <a:xfrm>
            <a:off x="3962400" y="1722437"/>
            <a:ext cx="4953000" cy="4525963"/>
          </a:xfrm>
        </p:spPr>
        <p:txBody>
          <a:bodyPr>
            <a:normAutofit fontScale="77500" lnSpcReduction="20000"/>
          </a:bodyPr>
          <a:lstStyle/>
          <a:p>
            <a:r>
              <a:rPr lang="en-US" dirty="0" smtClean="0"/>
              <a:t>Command strategies</a:t>
            </a:r>
          </a:p>
          <a:p>
            <a:pPr lvl="1"/>
            <a:r>
              <a:rPr lang="en-US" dirty="0" smtClean="0"/>
              <a:t>Universally promote NPSP among [</a:t>
            </a:r>
            <a:r>
              <a:rPr lang="en-US" dirty="0" smtClean="0">
                <a:solidFill>
                  <a:srgbClr val="FF0000"/>
                </a:solidFill>
              </a:rPr>
              <a:t>Soldiers/Sailors/Airmen/ Marines</a:t>
            </a:r>
            <a:r>
              <a:rPr lang="en-US" dirty="0" smtClean="0"/>
              <a:t>] with children age 0-[</a:t>
            </a:r>
            <a:r>
              <a:rPr lang="en-US" dirty="0" smtClean="0">
                <a:solidFill>
                  <a:srgbClr val="FF0000"/>
                </a:solidFill>
              </a:rPr>
              <a:t>insert age limit per Service policy</a:t>
            </a:r>
            <a:r>
              <a:rPr lang="en-US" dirty="0" smtClean="0"/>
              <a:t>] </a:t>
            </a:r>
          </a:p>
          <a:p>
            <a:pPr lvl="1"/>
            <a:r>
              <a:rPr lang="en-US" dirty="0" smtClean="0"/>
              <a:t>Refer parents to Military OneSource for educational materials and non-medical counseling </a:t>
            </a:r>
          </a:p>
          <a:p>
            <a:pPr lvl="2"/>
            <a:r>
              <a:rPr lang="en-US" dirty="0" smtClean="0">
                <a:hlinkClick r:id="rId2"/>
              </a:rPr>
              <a:t>www.militaryonesource.mil</a:t>
            </a:r>
            <a:r>
              <a:rPr lang="en-US" dirty="0" smtClean="0"/>
              <a:t> </a:t>
            </a:r>
          </a:p>
          <a:p>
            <a:pPr lvl="1"/>
            <a:r>
              <a:rPr lang="en-US" dirty="0" smtClean="0"/>
              <a:t>Refer parents to Child and Youth Behavioral Military and Family Life Counselors  (CYB-MFLC) [</a:t>
            </a:r>
            <a:r>
              <a:rPr lang="en-US" dirty="0" smtClean="0">
                <a:solidFill>
                  <a:srgbClr val="FF0000"/>
                </a:solidFill>
              </a:rPr>
              <a:t>as applicable to Service</a:t>
            </a:r>
            <a:r>
              <a:rPr lang="en-US" dirty="0" smtClean="0"/>
              <a:t>]</a:t>
            </a:r>
          </a:p>
          <a:p>
            <a:pPr lvl="2"/>
            <a:r>
              <a:rPr lang="en-US" dirty="0" smtClean="0"/>
              <a:t>[</a:t>
            </a:r>
            <a:r>
              <a:rPr lang="en-US" dirty="0" smtClean="0">
                <a:solidFill>
                  <a:srgbClr val="FF0000"/>
                </a:solidFill>
              </a:rPr>
              <a:t>insert local contact information</a:t>
            </a:r>
            <a:r>
              <a:rPr lang="en-US" dirty="0" smtClean="0"/>
              <a:t>]</a:t>
            </a:r>
          </a:p>
          <a:p>
            <a:pPr lvl="1"/>
            <a:r>
              <a:rPr lang="en-US" dirty="0" smtClean="0"/>
              <a:t>Encourage parents to use child development and youth program staff as a resource</a:t>
            </a:r>
          </a:p>
          <a:p>
            <a:pPr lvl="1"/>
            <a:endParaRPr lang="en-US" dirty="0"/>
          </a:p>
        </p:txBody>
      </p:sp>
      <p:sp>
        <p:nvSpPr>
          <p:cNvPr id="10" name="Text Placeholder 2"/>
          <p:cNvSpPr>
            <a:spLocks noGrp="1"/>
          </p:cNvSpPr>
          <p:nvPr>
            <p:ph sz="half" idx="1"/>
          </p:nvPr>
        </p:nvSpPr>
        <p:spPr>
          <a:xfrm>
            <a:off x="457200" y="1722437"/>
            <a:ext cx="3276600" cy="4525963"/>
          </a:xfrm>
          <a:solidFill>
            <a:schemeClr val="accent4">
              <a:lumMod val="40000"/>
              <a:lumOff val="60000"/>
            </a:schemeClr>
          </a:solidFill>
        </p:spPr>
        <p:txBody>
          <a:bodyPr>
            <a:noAutofit/>
          </a:bodyPr>
          <a:lstStyle/>
          <a:p>
            <a:pPr>
              <a:lnSpc>
                <a:spcPct val="110000"/>
              </a:lnSpc>
            </a:pPr>
            <a:r>
              <a:rPr lang="en-US" sz="3400" dirty="0" smtClean="0"/>
              <a:t>Part-natural,                  part-learned </a:t>
            </a:r>
            <a:r>
              <a:rPr lang="en-US" sz="3400" b="1" dirty="0" smtClean="0"/>
              <a:t>understanding of children’s ages and stages</a:t>
            </a:r>
            <a:endParaRPr lang="en-US" sz="34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Connections</a:t>
            </a:r>
            <a:endParaRPr lang="en-US" dirty="0"/>
          </a:p>
        </p:txBody>
      </p:sp>
      <p:sp>
        <p:nvSpPr>
          <p:cNvPr id="9" name="Content Placeholder 8"/>
          <p:cNvSpPr>
            <a:spLocks noGrp="1"/>
          </p:cNvSpPr>
          <p:nvPr>
            <p:ph sz="half" idx="2"/>
          </p:nvPr>
        </p:nvSpPr>
        <p:spPr>
          <a:xfrm>
            <a:off x="3962400" y="1524000"/>
            <a:ext cx="4953000" cy="4525963"/>
          </a:xfrm>
        </p:spPr>
        <p:txBody>
          <a:bodyPr>
            <a:normAutofit fontScale="92500" lnSpcReduction="20000"/>
          </a:bodyPr>
          <a:lstStyle/>
          <a:p>
            <a:r>
              <a:rPr lang="en-US" dirty="0" smtClean="0"/>
              <a:t>Command strategies</a:t>
            </a:r>
          </a:p>
          <a:p>
            <a:pPr lvl="1"/>
            <a:r>
              <a:rPr lang="en-US" dirty="0" smtClean="0"/>
              <a:t>Universally promote NPSP among [</a:t>
            </a:r>
            <a:r>
              <a:rPr lang="en-US" dirty="0" smtClean="0">
                <a:solidFill>
                  <a:srgbClr val="FF0000"/>
                </a:solidFill>
              </a:rPr>
              <a:t>Soldiers/Sailors/Airmen/ Marines</a:t>
            </a:r>
            <a:r>
              <a:rPr lang="en-US" dirty="0" smtClean="0"/>
              <a:t>] with children age 0-[</a:t>
            </a:r>
            <a:r>
              <a:rPr lang="en-US" dirty="0" smtClean="0">
                <a:solidFill>
                  <a:srgbClr val="FF0000"/>
                </a:solidFill>
              </a:rPr>
              <a:t>insert age limit per Service policy</a:t>
            </a:r>
            <a:r>
              <a:rPr lang="en-US" dirty="0" smtClean="0"/>
              <a:t>] </a:t>
            </a:r>
          </a:p>
          <a:p>
            <a:pPr lvl="1"/>
            <a:r>
              <a:rPr lang="en-US" dirty="0" smtClean="0"/>
              <a:t>Encourage participation in family readiness groups </a:t>
            </a:r>
          </a:p>
          <a:p>
            <a:pPr lvl="1"/>
            <a:r>
              <a:rPr lang="en-US" dirty="0" smtClean="0"/>
              <a:t>Encourage connection via unit social media channels </a:t>
            </a:r>
          </a:p>
          <a:p>
            <a:pPr lvl="1"/>
            <a:r>
              <a:rPr lang="en-US" dirty="0" smtClean="0"/>
              <a:t>Host family events for unit </a:t>
            </a:r>
          </a:p>
          <a:p>
            <a:pPr lvl="1"/>
            <a:r>
              <a:rPr lang="en-US" dirty="0" smtClean="0"/>
              <a:t>Emphasize the important role of unit sponsors in acclimating new families to an installation/ community/unit </a:t>
            </a:r>
            <a:endParaRPr lang="en-US" dirty="0"/>
          </a:p>
        </p:txBody>
      </p:sp>
      <p:sp>
        <p:nvSpPr>
          <p:cNvPr id="10" name="Text Placeholder 2"/>
          <p:cNvSpPr>
            <a:spLocks noGrp="1"/>
          </p:cNvSpPr>
          <p:nvPr>
            <p:ph sz="half" idx="1"/>
          </p:nvPr>
        </p:nvSpPr>
        <p:spPr>
          <a:xfrm>
            <a:off x="457200" y="1600200"/>
            <a:ext cx="3276600" cy="4525963"/>
          </a:xfrm>
          <a:solidFill>
            <a:schemeClr val="accent4">
              <a:lumMod val="40000"/>
              <a:lumOff val="60000"/>
            </a:schemeClr>
          </a:solidFill>
        </p:spPr>
        <p:txBody>
          <a:bodyPr>
            <a:noAutofit/>
          </a:bodyPr>
          <a:lstStyle/>
          <a:p>
            <a:pPr>
              <a:lnSpc>
                <a:spcPct val="110000"/>
              </a:lnSpc>
            </a:pPr>
            <a:r>
              <a:rPr lang="en-US" sz="3000" b="1" dirty="0" smtClean="0"/>
              <a:t>Supportive family, friends, and neighbors </a:t>
            </a:r>
            <a:r>
              <a:rPr lang="en-US" sz="3000" dirty="0" smtClean="0"/>
              <a:t>who reinforce positive parenting practices</a:t>
            </a:r>
            <a:endParaRPr lang="en-US" sz="3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Parental Resilience</a:t>
            </a:r>
            <a:endParaRPr lang="en-US" dirty="0"/>
          </a:p>
        </p:txBody>
      </p:sp>
      <p:sp>
        <p:nvSpPr>
          <p:cNvPr id="9" name="Content Placeholder 8"/>
          <p:cNvSpPr>
            <a:spLocks noGrp="1"/>
          </p:cNvSpPr>
          <p:nvPr>
            <p:ph sz="half" idx="2"/>
          </p:nvPr>
        </p:nvSpPr>
        <p:spPr>
          <a:xfrm>
            <a:off x="4114800" y="1493837"/>
            <a:ext cx="4953000" cy="4525963"/>
          </a:xfrm>
        </p:spPr>
        <p:txBody>
          <a:bodyPr>
            <a:normAutofit/>
          </a:bodyPr>
          <a:lstStyle/>
          <a:p>
            <a:pPr>
              <a:lnSpc>
                <a:spcPct val="80000"/>
              </a:lnSpc>
            </a:pPr>
            <a:r>
              <a:rPr lang="en-US" dirty="0" smtClean="0"/>
              <a:t>Command strategies</a:t>
            </a:r>
          </a:p>
          <a:p>
            <a:pPr lvl="1">
              <a:lnSpc>
                <a:spcPct val="80000"/>
              </a:lnSpc>
            </a:pPr>
            <a:r>
              <a:rPr lang="en-US" dirty="0" smtClean="0"/>
              <a:t>Model concrete skills (e.g., communication and problem solving) and mentor parents with young children  </a:t>
            </a:r>
          </a:p>
          <a:p>
            <a:pPr lvl="1">
              <a:lnSpc>
                <a:spcPct val="80000"/>
              </a:lnSpc>
            </a:pPr>
            <a:r>
              <a:rPr lang="en-US" dirty="0" smtClean="0"/>
              <a:t>Acknowledge the challenging role of parents and offer encouragement</a:t>
            </a:r>
          </a:p>
          <a:p>
            <a:pPr lvl="1">
              <a:lnSpc>
                <a:spcPct val="80000"/>
              </a:lnSpc>
            </a:pPr>
            <a:r>
              <a:rPr lang="en-US" dirty="0" smtClean="0"/>
              <a:t>Encourage families to access [</a:t>
            </a:r>
            <a:r>
              <a:rPr lang="en-US" dirty="0" smtClean="0">
                <a:solidFill>
                  <a:srgbClr val="FF0000"/>
                </a:solidFill>
              </a:rPr>
              <a:t>insert Service-unique name for family programs</a:t>
            </a:r>
            <a:r>
              <a:rPr lang="en-US" dirty="0" smtClean="0"/>
              <a:t>] and model use of/share experience with such programs</a:t>
            </a:r>
          </a:p>
          <a:p>
            <a:pPr lvl="1"/>
            <a:endParaRPr lang="en-US" dirty="0"/>
          </a:p>
        </p:txBody>
      </p:sp>
      <p:sp>
        <p:nvSpPr>
          <p:cNvPr id="10" name="Text Placeholder 2"/>
          <p:cNvSpPr>
            <a:spLocks noGrp="1"/>
          </p:cNvSpPr>
          <p:nvPr>
            <p:ph sz="half" idx="1"/>
          </p:nvPr>
        </p:nvSpPr>
        <p:spPr>
          <a:xfrm>
            <a:off x="457200" y="1600200"/>
            <a:ext cx="3276600" cy="4525963"/>
          </a:xfrm>
          <a:solidFill>
            <a:schemeClr val="accent4">
              <a:lumMod val="40000"/>
              <a:lumOff val="60000"/>
            </a:schemeClr>
          </a:solidFill>
        </p:spPr>
        <p:txBody>
          <a:bodyPr>
            <a:normAutofit/>
          </a:bodyPr>
          <a:lstStyle/>
          <a:p>
            <a:pPr>
              <a:lnSpc>
                <a:spcPct val="90000"/>
              </a:lnSpc>
            </a:pPr>
            <a:r>
              <a:rPr lang="en-US" sz="3400" b="1" dirty="0" smtClean="0"/>
              <a:t>Strengths</a:t>
            </a:r>
            <a:r>
              <a:rPr lang="en-US" sz="3400" dirty="0" smtClean="0"/>
              <a:t>, </a:t>
            </a:r>
            <a:r>
              <a:rPr lang="en-US" sz="3400" b="1" dirty="0" smtClean="0"/>
              <a:t>skills,</a:t>
            </a:r>
            <a:r>
              <a:rPr lang="en-US" sz="3400" dirty="0" smtClean="0"/>
              <a:t> and </a:t>
            </a:r>
            <a:r>
              <a:rPr lang="en-US" sz="3400" b="1" dirty="0" smtClean="0"/>
              <a:t>resources </a:t>
            </a:r>
            <a:r>
              <a:rPr lang="en-US" sz="3400" dirty="0" smtClean="0"/>
              <a:t>that help parents deal with stress and “</a:t>
            </a:r>
            <a:r>
              <a:rPr lang="en-US" sz="3400" b="1" dirty="0" smtClean="0"/>
              <a:t>bounce back</a:t>
            </a:r>
            <a:r>
              <a:rPr lang="en-US" sz="3400" dirty="0" smtClean="0"/>
              <a:t>”</a:t>
            </a:r>
          </a:p>
          <a:p>
            <a:pPr>
              <a:buNone/>
            </a:pPr>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Concrete Support in Times of Need</a:t>
            </a:r>
            <a:endParaRPr lang="en-US" dirty="0"/>
          </a:p>
        </p:txBody>
      </p:sp>
      <p:sp>
        <p:nvSpPr>
          <p:cNvPr id="9" name="Content Placeholder 8"/>
          <p:cNvSpPr>
            <a:spLocks noGrp="1"/>
          </p:cNvSpPr>
          <p:nvPr>
            <p:ph sz="half" idx="2"/>
          </p:nvPr>
        </p:nvSpPr>
        <p:spPr>
          <a:xfrm>
            <a:off x="4038600" y="1600200"/>
            <a:ext cx="4953000" cy="4525963"/>
          </a:xfrm>
        </p:spPr>
        <p:txBody>
          <a:bodyPr>
            <a:normAutofit/>
          </a:bodyPr>
          <a:lstStyle/>
          <a:p>
            <a:r>
              <a:rPr lang="en-US" dirty="0" smtClean="0"/>
              <a:t>Command strategies</a:t>
            </a:r>
          </a:p>
          <a:p>
            <a:pPr lvl="1"/>
            <a:r>
              <a:rPr lang="en-US" dirty="0" smtClean="0"/>
              <a:t>Universally promote [</a:t>
            </a:r>
            <a:r>
              <a:rPr lang="en-US" dirty="0" smtClean="0">
                <a:solidFill>
                  <a:srgbClr val="FF0000"/>
                </a:solidFill>
              </a:rPr>
              <a:t>insert Service-unique name for family programs</a:t>
            </a:r>
            <a:r>
              <a:rPr lang="en-US" dirty="0" smtClean="0"/>
              <a:t>] and model use of/share experience with such programs</a:t>
            </a:r>
          </a:p>
          <a:p>
            <a:pPr lvl="1"/>
            <a:r>
              <a:rPr lang="en-US" dirty="0" smtClean="0"/>
              <a:t>Use command-level forums to discuss installation/community needs of parents and identify solutions </a:t>
            </a:r>
          </a:p>
          <a:p>
            <a:pPr lvl="1"/>
            <a:endParaRPr lang="en-US" dirty="0" smtClean="0"/>
          </a:p>
          <a:p>
            <a:pPr lvl="1"/>
            <a:endParaRPr lang="en-US" dirty="0" smtClean="0"/>
          </a:p>
          <a:p>
            <a:pPr lvl="1"/>
            <a:endParaRPr lang="en-US" dirty="0"/>
          </a:p>
        </p:txBody>
      </p:sp>
      <p:sp>
        <p:nvSpPr>
          <p:cNvPr id="10" name="Text Placeholder 2"/>
          <p:cNvSpPr>
            <a:spLocks noGrp="1"/>
          </p:cNvSpPr>
          <p:nvPr>
            <p:ph sz="half" idx="1"/>
          </p:nvPr>
        </p:nvSpPr>
        <p:spPr>
          <a:xfrm>
            <a:off x="457200" y="1600200"/>
            <a:ext cx="3276600" cy="4525963"/>
          </a:xfrm>
          <a:solidFill>
            <a:schemeClr val="accent4">
              <a:lumMod val="40000"/>
              <a:lumOff val="60000"/>
            </a:schemeClr>
          </a:solidFill>
        </p:spPr>
        <p:txBody>
          <a:bodyPr>
            <a:normAutofit/>
          </a:bodyPr>
          <a:lstStyle/>
          <a:p>
            <a:pPr>
              <a:lnSpc>
                <a:spcPct val="90000"/>
              </a:lnSpc>
            </a:pPr>
            <a:r>
              <a:rPr lang="en-US" sz="3400" dirty="0" smtClean="0"/>
              <a:t>Parents know how to find help to meet </a:t>
            </a:r>
            <a:r>
              <a:rPr lang="en-US" sz="3400" b="1" dirty="0" smtClean="0"/>
              <a:t>basic needs</a:t>
            </a:r>
            <a:r>
              <a:rPr lang="en-US" sz="3400" dirty="0" smtClean="0"/>
              <a:t> (e.g., child care and transportation)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Social and Emotional                         Competence of Children</a:t>
            </a:r>
            <a:endParaRPr lang="en-US" dirty="0"/>
          </a:p>
        </p:txBody>
      </p:sp>
      <p:sp>
        <p:nvSpPr>
          <p:cNvPr id="9" name="Content Placeholder 8"/>
          <p:cNvSpPr>
            <a:spLocks noGrp="1"/>
          </p:cNvSpPr>
          <p:nvPr>
            <p:ph sz="half" idx="2"/>
          </p:nvPr>
        </p:nvSpPr>
        <p:spPr>
          <a:xfrm>
            <a:off x="4191000" y="1600200"/>
            <a:ext cx="4800600" cy="4525963"/>
          </a:xfrm>
        </p:spPr>
        <p:txBody>
          <a:bodyPr>
            <a:noAutofit/>
          </a:bodyPr>
          <a:lstStyle/>
          <a:p>
            <a:r>
              <a:rPr lang="en-US" dirty="0" smtClean="0"/>
              <a:t>Command strategies</a:t>
            </a:r>
          </a:p>
          <a:p>
            <a:pPr lvl="1"/>
            <a:r>
              <a:rPr lang="en-US" sz="1600" dirty="0" smtClean="0"/>
              <a:t>Highlight the positive impact of child development and youth programs on the social and emotional competence of children </a:t>
            </a:r>
          </a:p>
          <a:p>
            <a:pPr lvl="1"/>
            <a:r>
              <a:rPr lang="en-US" sz="1600" dirty="0" smtClean="0"/>
              <a:t>Refer parents to Military OneSource for educational materials and non-medical counseling </a:t>
            </a:r>
          </a:p>
          <a:p>
            <a:pPr lvl="2"/>
            <a:r>
              <a:rPr lang="en-US" sz="1400" dirty="0" smtClean="0">
                <a:hlinkClick r:id="rId2"/>
              </a:rPr>
              <a:t>www.militaryonesource.mil</a:t>
            </a:r>
            <a:r>
              <a:rPr lang="en-US" sz="1400" dirty="0" smtClean="0"/>
              <a:t> </a:t>
            </a:r>
          </a:p>
          <a:p>
            <a:pPr lvl="1"/>
            <a:r>
              <a:rPr lang="en-US" sz="1600" dirty="0" smtClean="0"/>
              <a:t>Refer parents to CYB-MFLCs [</a:t>
            </a:r>
            <a:r>
              <a:rPr lang="en-US" sz="1600" dirty="0" smtClean="0">
                <a:solidFill>
                  <a:srgbClr val="FF0000"/>
                </a:solidFill>
              </a:rPr>
              <a:t>as applicable to Service</a:t>
            </a:r>
            <a:r>
              <a:rPr lang="en-US" sz="1600" dirty="0" smtClean="0"/>
              <a:t>]</a:t>
            </a:r>
          </a:p>
          <a:p>
            <a:pPr lvl="2"/>
            <a:r>
              <a:rPr lang="en-US" sz="1400" dirty="0" smtClean="0"/>
              <a:t>[</a:t>
            </a:r>
            <a:r>
              <a:rPr lang="en-US" sz="1400" dirty="0" smtClean="0">
                <a:solidFill>
                  <a:srgbClr val="FF0000"/>
                </a:solidFill>
              </a:rPr>
              <a:t>insert local contact information</a:t>
            </a:r>
            <a:r>
              <a:rPr lang="en-US" sz="1400" dirty="0" smtClean="0"/>
              <a:t>]</a:t>
            </a:r>
          </a:p>
          <a:p>
            <a:pPr lvl="1"/>
            <a:r>
              <a:rPr lang="en-US" sz="1600" dirty="0" smtClean="0"/>
              <a:t>Recognize that parents of children with social or emotional special needs may face unique challenges; refer to the Exceptional Family Member Program, as appropriate  </a:t>
            </a:r>
          </a:p>
          <a:p>
            <a:pPr lvl="1"/>
            <a:endParaRPr lang="en-US" sz="1400" dirty="0" smtClean="0"/>
          </a:p>
          <a:p>
            <a:pPr lvl="1"/>
            <a:endParaRPr lang="en-US" sz="1400" dirty="0" smtClean="0"/>
          </a:p>
          <a:p>
            <a:pPr lvl="1"/>
            <a:endParaRPr lang="en-US" sz="1400" dirty="0"/>
          </a:p>
        </p:txBody>
      </p:sp>
      <p:sp>
        <p:nvSpPr>
          <p:cNvPr id="10" name="Text Placeholder 2"/>
          <p:cNvSpPr>
            <a:spLocks noGrp="1"/>
          </p:cNvSpPr>
          <p:nvPr>
            <p:ph sz="half" idx="1"/>
          </p:nvPr>
        </p:nvSpPr>
        <p:spPr>
          <a:xfrm>
            <a:off x="457200" y="1600200"/>
            <a:ext cx="3276600" cy="4525963"/>
          </a:xfrm>
          <a:solidFill>
            <a:schemeClr val="accent4">
              <a:lumMod val="40000"/>
              <a:lumOff val="60000"/>
            </a:schemeClr>
          </a:solidFill>
        </p:spPr>
        <p:txBody>
          <a:bodyPr>
            <a:noAutofit/>
          </a:bodyPr>
          <a:lstStyle/>
          <a:p>
            <a:pPr>
              <a:lnSpc>
                <a:spcPct val="90000"/>
              </a:lnSpc>
            </a:pPr>
            <a:r>
              <a:rPr lang="en-US" sz="4000" dirty="0" smtClean="0"/>
              <a:t>Children know they are loved, feel they belong, and are able to </a:t>
            </a:r>
            <a:r>
              <a:rPr lang="en-US" sz="4000" b="1" dirty="0" smtClean="0"/>
              <a:t>get along with others</a:t>
            </a:r>
            <a:endParaRPr lang="en-US" sz="40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Where to </a:t>
            </a:r>
            <a:r>
              <a:rPr lang="en-US" smtClean="0"/>
              <a:t>Implement Strategies</a:t>
            </a:r>
            <a:endParaRPr lang="en-US" dirty="0"/>
          </a:p>
        </p:txBody>
      </p:sp>
      <p:sp>
        <p:nvSpPr>
          <p:cNvPr id="5" name="Content Placeholder 4"/>
          <p:cNvSpPr>
            <a:spLocks noGrp="1"/>
          </p:cNvSpPr>
          <p:nvPr>
            <p:ph idx="1"/>
          </p:nvPr>
        </p:nvSpPr>
        <p:spPr/>
        <p:txBody>
          <a:bodyPr/>
          <a:lstStyle/>
          <a:p>
            <a:r>
              <a:rPr lang="en-US" dirty="0" smtClean="0"/>
              <a:t>One-on-one interactions </a:t>
            </a:r>
          </a:p>
          <a:p>
            <a:r>
              <a:rPr lang="en-US" dirty="0" smtClean="0"/>
              <a:t>Unit newsletter or blog </a:t>
            </a:r>
          </a:p>
          <a:p>
            <a:r>
              <a:rPr lang="en-US" dirty="0" smtClean="0"/>
              <a:t>Briefings at community events (e.g., Military Family Month celebrations) </a:t>
            </a:r>
          </a:p>
          <a:p>
            <a:r>
              <a:rPr lang="en-US" dirty="0" smtClean="0"/>
              <a:t>Unit events/meetings  </a:t>
            </a:r>
          </a:p>
          <a:p>
            <a:r>
              <a:rPr lang="en-US" dirty="0" smtClean="0"/>
              <a:t>Unit/installation social media channels (e.g., Facebook or Twitter) </a:t>
            </a:r>
          </a:p>
          <a:p>
            <a:r>
              <a:rPr lang="en-US" dirty="0" smtClean="0"/>
              <a:t>Family readiness </a:t>
            </a:r>
            <a:r>
              <a:rPr lang="en-US" dirty="0"/>
              <a:t>g</a:t>
            </a:r>
            <a:r>
              <a:rPr lang="en-US" dirty="0" smtClean="0"/>
              <a:t>roups</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New Parent Support Program Key Messages</a:t>
            </a:r>
            <a:br>
              <a:rPr lang="en-US" dirty="0" smtClean="0"/>
            </a:br>
            <a:r>
              <a:rPr lang="en-US" sz="3100" dirty="0" smtClean="0"/>
              <a:t>(from commanders to parents)</a:t>
            </a:r>
            <a:endParaRPr lang="en-US" sz="3100" dirty="0"/>
          </a:p>
        </p:txBody>
      </p:sp>
      <p:sp>
        <p:nvSpPr>
          <p:cNvPr id="6" name="Content Placeholder 5"/>
          <p:cNvSpPr>
            <a:spLocks noGrp="1"/>
          </p:cNvSpPr>
          <p:nvPr>
            <p:ph idx="1"/>
          </p:nvPr>
        </p:nvSpPr>
        <p:spPr/>
        <p:txBody>
          <a:bodyPr>
            <a:normAutofit fontScale="92500" lnSpcReduction="10000"/>
          </a:bodyPr>
          <a:lstStyle/>
          <a:p>
            <a:r>
              <a:rPr lang="en-US" dirty="0" smtClean="0"/>
              <a:t>Under the best circumstances, parenting is difficult. </a:t>
            </a:r>
          </a:p>
          <a:p>
            <a:r>
              <a:rPr lang="en-US" dirty="0" smtClean="0"/>
              <a:t>Every parent needs support. </a:t>
            </a:r>
          </a:p>
          <a:p>
            <a:r>
              <a:rPr lang="en-US" dirty="0" smtClean="0"/>
              <a:t>The health and well-being of your family is important to me. </a:t>
            </a:r>
          </a:p>
          <a:p>
            <a:r>
              <a:rPr lang="en-US" dirty="0" smtClean="0"/>
              <a:t>The NPSP can help you adapt to the life-changing experience of becoming a parent. </a:t>
            </a:r>
          </a:p>
          <a:p>
            <a:r>
              <a:rPr lang="en-US" dirty="0" smtClean="0"/>
              <a:t>Find out more at [</a:t>
            </a:r>
            <a:r>
              <a:rPr lang="en-US" dirty="0" smtClean="0">
                <a:solidFill>
                  <a:srgbClr val="FF0000"/>
                </a:solidFill>
              </a:rPr>
              <a:t>insert telephone number or website address of local NPSP</a:t>
            </a:r>
            <a:r>
              <a:rPr lang="en-US" dirty="0" smtClean="0"/>
              <a:t>].</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Background</a:t>
            </a:r>
            <a:endParaRPr lang="en-US" dirty="0"/>
          </a:p>
        </p:txBody>
      </p:sp>
      <p:sp>
        <p:nvSpPr>
          <p:cNvPr id="7" name="Text Placeholder 6"/>
          <p:cNvSpPr>
            <a:spLocks noGrp="1"/>
          </p:cNvSpPr>
          <p:nvPr>
            <p:ph type="body" idx="1"/>
          </p:nvPr>
        </p:nvSpPr>
        <p:spPr/>
        <p:txBody>
          <a:bodyPr/>
          <a:lstStyle/>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solidFill>
                  <a:srgbClr val="FF0000"/>
                </a:solidFill>
              </a:rPr>
              <a:t>Insert Local Service POC </a:t>
            </a:r>
            <a:br>
              <a:rPr lang="en-US" dirty="0" smtClean="0">
                <a:solidFill>
                  <a:srgbClr val="FF0000"/>
                </a:solidFill>
              </a:rPr>
            </a:br>
            <a:r>
              <a:rPr lang="en-US" dirty="0" smtClean="0">
                <a:solidFill>
                  <a:srgbClr val="FF0000"/>
                </a:solidFill>
              </a:rPr>
              <a:t>Contact Information</a:t>
            </a:r>
            <a:endParaRPr lang="en-US" dirty="0">
              <a:solidFill>
                <a:srgbClr val="FF0000"/>
              </a:solidFill>
            </a:endParaRPr>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for Change</a:t>
            </a:r>
            <a:endParaRPr lang="en-US" dirty="0"/>
          </a:p>
        </p:txBody>
      </p:sp>
      <p:sp>
        <p:nvSpPr>
          <p:cNvPr id="3" name="Content Placeholder 2"/>
          <p:cNvSpPr>
            <a:spLocks noGrp="1"/>
          </p:cNvSpPr>
          <p:nvPr>
            <p:ph idx="1"/>
          </p:nvPr>
        </p:nvSpPr>
        <p:spPr>
          <a:xfrm>
            <a:off x="457200" y="1600200"/>
            <a:ext cx="8229600" cy="5029200"/>
          </a:xfrm>
        </p:spPr>
        <p:txBody>
          <a:bodyPr>
            <a:normAutofit fontScale="85000" lnSpcReduction="10000"/>
          </a:bodyPr>
          <a:lstStyle/>
          <a:p>
            <a:r>
              <a:rPr lang="en-US" sz="3500" dirty="0" smtClean="0"/>
              <a:t>Across the Department of Defense (</a:t>
            </a:r>
            <a:r>
              <a:rPr lang="en-US" sz="3500" dirty="0" err="1" smtClean="0"/>
              <a:t>DoD</a:t>
            </a:r>
            <a:r>
              <a:rPr lang="en-US" sz="3500" dirty="0" smtClean="0"/>
              <a:t>), approximately 70% of incidents that meet criteria for child abuse or neglect are for child neglect.* </a:t>
            </a:r>
          </a:p>
          <a:p>
            <a:r>
              <a:rPr lang="en-US" sz="3500" dirty="0" smtClean="0"/>
              <a:t>While the overall DoD rate per thousand for child abuse and neglect among military families is 50% of the civilian rate, the DoD percentage of child neglect (relative to other types of child abuse) has remained relatively static despite ongoing prevention efforts.*</a:t>
            </a:r>
          </a:p>
          <a:p>
            <a:r>
              <a:rPr lang="en-US" sz="3500" dirty="0" smtClean="0">
                <a:solidFill>
                  <a:srgbClr val="FF0000"/>
                </a:solidFill>
              </a:rPr>
              <a:t>[insert Service or installation data]</a:t>
            </a:r>
            <a:r>
              <a:rPr lang="en-US" dirty="0" smtClean="0">
                <a:solidFill>
                  <a:srgbClr val="FF0000"/>
                </a:solidFill>
              </a:rPr>
              <a:t/>
            </a:r>
            <a:br>
              <a:rPr lang="en-US" dirty="0" smtClean="0">
                <a:solidFill>
                  <a:srgbClr val="FF0000"/>
                </a:solidFill>
              </a:rPr>
            </a:br>
            <a:endParaRPr lang="en-US" dirty="0" smtClean="0">
              <a:solidFill>
                <a:srgbClr val="FF0000"/>
              </a:solidFill>
            </a:endParaRPr>
          </a:p>
          <a:p>
            <a:pPr marL="0" indent="0">
              <a:buNone/>
            </a:pPr>
            <a:r>
              <a:rPr lang="en-US" sz="1600" dirty="0" smtClean="0"/>
              <a:t>*</a:t>
            </a:r>
            <a:r>
              <a:rPr lang="en-US" sz="1600" dirty="0"/>
              <a:t>Office of the Deputy Assistant Secretary of Defense for Military Community and Family Policy</a:t>
            </a:r>
          </a:p>
          <a:p>
            <a:endParaRPr lang="en-US" dirty="0" smtClean="0">
              <a:solidFill>
                <a:srgbClr val="FF0000"/>
              </a:solidFill>
            </a:endParaRP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Four Ds” of Child Neglect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Child neglect in the military is often related to inadequate supervision and exposure to hazards. </a:t>
            </a:r>
          </a:p>
          <a:p>
            <a:r>
              <a:rPr lang="en-US" dirty="0" smtClean="0"/>
              <a:t>Common stressors contributing to inadequate supervision and exposure to hazards include: </a:t>
            </a:r>
          </a:p>
          <a:p>
            <a:pPr lvl="1"/>
            <a:r>
              <a:rPr lang="en-US" u="sng" dirty="0" smtClean="0"/>
              <a:t>Depletion</a:t>
            </a:r>
            <a:r>
              <a:rPr lang="en-US" dirty="0" smtClean="0"/>
              <a:t> of internal and external resources</a:t>
            </a:r>
          </a:p>
          <a:p>
            <a:pPr lvl="1"/>
            <a:r>
              <a:rPr lang="en-US" u="sng" dirty="0" smtClean="0"/>
              <a:t>Disconnection</a:t>
            </a:r>
            <a:r>
              <a:rPr lang="en-US" dirty="0" smtClean="0"/>
              <a:t> from sources of support</a:t>
            </a:r>
          </a:p>
          <a:p>
            <a:pPr lvl="1"/>
            <a:r>
              <a:rPr lang="en-US" u="sng" dirty="0" smtClean="0"/>
              <a:t>Depression</a:t>
            </a:r>
            <a:r>
              <a:rPr lang="en-US" dirty="0" smtClean="0"/>
              <a:t> and other mental health issues</a:t>
            </a:r>
          </a:p>
          <a:p>
            <a:pPr lvl="1"/>
            <a:r>
              <a:rPr lang="en-US" u="sng" dirty="0" smtClean="0"/>
              <a:t>Deployment</a:t>
            </a:r>
            <a:r>
              <a:rPr lang="en-US" dirty="0" smtClean="0"/>
              <a:t> and other military-related separations </a:t>
            </a:r>
          </a:p>
          <a:p>
            <a:r>
              <a:rPr lang="en-US" dirty="0" smtClean="0"/>
              <a:t>The protective factors serve as a buffer and can help reduce these kinds of stress and ultimately reduce child neglect.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DoD Policy Response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DoD </a:t>
            </a:r>
            <a:r>
              <a:rPr lang="en-US" dirty="0"/>
              <a:t>Instruction </a:t>
            </a:r>
            <a:r>
              <a:rPr lang="en-US" dirty="0" smtClean="0"/>
              <a:t>6400.05, “New Parent Support Program,” </a:t>
            </a:r>
            <a:r>
              <a:rPr lang="en-US" dirty="0"/>
              <a:t>was updated </a:t>
            </a:r>
            <a:r>
              <a:rPr lang="en-US" dirty="0" smtClean="0"/>
              <a:t>June </a:t>
            </a:r>
            <a:r>
              <a:rPr lang="en-US" dirty="0"/>
              <a:t>13, </a:t>
            </a:r>
            <a:r>
              <a:rPr lang="en-US" dirty="0" smtClean="0"/>
              <a:t>2012.</a:t>
            </a:r>
          </a:p>
          <a:p>
            <a:r>
              <a:rPr lang="en-US" dirty="0" smtClean="0"/>
              <a:t>Policy changes promote the research-based protective factors framework developed by the Center for the Study of Social Policy and adapted by the Administration for Children and Families under the United States Department of Health and Human Services to prevent </a:t>
            </a:r>
            <a:r>
              <a:rPr lang="en-US" dirty="0"/>
              <a:t>child abuse and </a:t>
            </a:r>
            <a:r>
              <a:rPr lang="en-US" dirty="0" smtClean="0"/>
              <a:t>neglect.</a:t>
            </a:r>
            <a:endParaRPr lang="en-US" dirty="0"/>
          </a:p>
          <a:p>
            <a:pPr marL="346075" indent="-346075"/>
            <a:r>
              <a:rPr lang="en-US" dirty="0" smtClean="0"/>
              <a:t>The protective factors framework has been widely adopted across the public and private sectors. </a:t>
            </a:r>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Protective Factors?</a:t>
            </a:r>
            <a:endParaRPr lang="en-US" dirty="0"/>
          </a:p>
        </p:txBody>
      </p:sp>
      <p:sp>
        <p:nvSpPr>
          <p:cNvPr id="3" name="Content Placeholder 2"/>
          <p:cNvSpPr>
            <a:spLocks noGrp="1"/>
          </p:cNvSpPr>
          <p:nvPr>
            <p:ph idx="1"/>
          </p:nvPr>
        </p:nvSpPr>
        <p:spPr/>
        <p:txBody>
          <a:bodyPr>
            <a:normAutofit/>
          </a:bodyPr>
          <a:lstStyle/>
          <a:p>
            <a:r>
              <a:rPr lang="en-US" dirty="0" smtClean="0"/>
              <a:t>An approach, not a program</a:t>
            </a:r>
          </a:p>
          <a:p>
            <a:pPr lvl="1"/>
            <a:r>
              <a:rPr lang="en-US" dirty="0" smtClean="0"/>
              <a:t>No new funding required</a:t>
            </a:r>
          </a:p>
          <a:p>
            <a:r>
              <a:rPr lang="en-US" dirty="0" smtClean="0"/>
              <a:t>Strategically targeted</a:t>
            </a:r>
          </a:p>
          <a:p>
            <a:r>
              <a:rPr lang="en-US" dirty="0" smtClean="0"/>
              <a:t>Strengths-based </a:t>
            </a:r>
          </a:p>
          <a:p>
            <a:pPr lvl="1"/>
            <a:r>
              <a:rPr lang="en-US" dirty="0" smtClean="0"/>
              <a:t>Attributes most parents want to strengthen</a:t>
            </a:r>
          </a:p>
          <a:p>
            <a:pPr lvl="1"/>
            <a:r>
              <a:rPr lang="en-US" dirty="0" smtClean="0"/>
              <a:t>Builds on what’s working</a:t>
            </a:r>
          </a:p>
          <a:p>
            <a:pPr marL="234950" lvl="1" indent="-234950">
              <a:buFont typeface="Arial" pitchFamily="34" charset="0"/>
              <a:buChar char="•"/>
            </a:pPr>
            <a:r>
              <a:rPr lang="en-US" sz="3200" dirty="0" smtClean="0"/>
              <a:t>Provides a common language </a:t>
            </a:r>
          </a:p>
          <a:p>
            <a:pPr marL="234950" lvl="1" indent="-234950">
              <a:buNone/>
            </a:pPr>
            <a:endParaRPr lang="en-US" sz="3200"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Protective Factors?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Nurturing and attachment</a:t>
            </a:r>
          </a:p>
          <a:p>
            <a:pPr marL="514350" indent="-514350">
              <a:buFont typeface="+mj-lt"/>
              <a:buAutoNum type="arabicPeriod"/>
            </a:pPr>
            <a:r>
              <a:rPr lang="en-US" dirty="0" smtClean="0"/>
              <a:t>Knowledge of parenting and child development</a:t>
            </a:r>
          </a:p>
          <a:p>
            <a:pPr marL="514350" indent="-514350">
              <a:buFont typeface="+mj-lt"/>
              <a:buAutoNum type="arabicPeriod"/>
            </a:pPr>
            <a:r>
              <a:rPr lang="en-US" dirty="0" smtClean="0"/>
              <a:t>Social connections</a:t>
            </a:r>
          </a:p>
          <a:p>
            <a:pPr marL="514350" indent="-514350">
              <a:buFont typeface="+mj-lt"/>
              <a:buAutoNum type="arabicPeriod"/>
            </a:pPr>
            <a:r>
              <a:rPr lang="en-US" dirty="0" smtClean="0"/>
              <a:t>Parental resilience</a:t>
            </a:r>
          </a:p>
          <a:p>
            <a:pPr marL="514350" indent="-514350">
              <a:buFont typeface="+mj-lt"/>
              <a:buAutoNum type="arabicPeriod"/>
            </a:pPr>
            <a:r>
              <a:rPr lang="en-US" dirty="0" smtClean="0"/>
              <a:t>Concrete support in times of need</a:t>
            </a:r>
          </a:p>
          <a:p>
            <a:pPr marL="514350" indent="-514350">
              <a:buFont typeface="+mj-lt"/>
              <a:buAutoNum type="arabicPeriod"/>
            </a:pPr>
            <a:r>
              <a:rPr lang="en-US" dirty="0" smtClean="0"/>
              <a:t>Social and emotional competence of children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fontScale="90000"/>
          </a:bodyPr>
          <a:lstStyle/>
          <a:p>
            <a:pPr eaLnBrk="1" fontAlgn="auto" hangingPunct="1">
              <a:spcAft>
                <a:spcPts val="0"/>
              </a:spcAft>
              <a:defRPr/>
            </a:pPr>
            <a:r>
              <a:rPr lang="en-US" sz="3600" dirty="0" smtClean="0"/>
              <a:t/>
            </a:r>
            <a:br>
              <a:rPr lang="en-US" sz="3600" dirty="0" smtClean="0"/>
            </a:br>
            <a:r>
              <a:rPr lang="en-US" sz="4900" dirty="0" smtClean="0"/>
              <a:t>The Protective Factors Framework</a:t>
            </a:r>
            <a:r>
              <a:rPr lang="en-US" sz="3600" dirty="0" smtClean="0"/>
              <a:t> </a:t>
            </a:r>
            <a:br>
              <a:rPr lang="en-US" sz="3600" dirty="0" smtClean="0"/>
            </a:br>
            <a:endParaRPr lang="en-US" sz="3600" dirty="0"/>
          </a:p>
        </p:txBody>
      </p:sp>
      <p:sp>
        <p:nvSpPr>
          <p:cNvPr id="3" name="Content Placeholder 2"/>
          <p:cNvSpPr>
            <a:spLocks noGrp="1"/>
          </p:cNvSpPr>
          <p:nvPr>
            <p:ph idx="1"/>
          </p:nvPr>
        </p:nvSpPr>
        <p:spPr>
          <a:xfrm>
            <a:off x="457200" y="1371600"/>
            <a:ext cx="8229600" cy="5181600"/>
          </a:xfrm>
        </p:spPr>
        <p:txBody>
          <a:bodyPr>
            <a:normAutofit fontScale="92500" lnSpcReduction="20000"/>
          </a:bodyPr>
          <a:lstStyle/>
          <a:p>
            <a:pPr marL="594360" indent="-457200">
              <a:buClr>
                <a:schemeClr val="tx1">
                  <a:shade val="95000"/>
                </a:schemeClr>
              </a:buClr>
              <a:defRPr/>
            </a:pPr>
            <a:r>
              <a:rPr lang="en-US" dirty="0" smtClean="0"/>
              <a:t>Benefits ALL families </a:t>
            </a:r>
          </a:p>
          <a:p>
            <a:pPr marL="594360" indent="-457200">
              <a:buClr>
                <a:schemeClr val="tx1">
                  <a:shade val="95000"/>
                </a:schemeClr>
              </a:buClr>
              <a:defRPr/>
            </a:pPr>
            <a:r>
              <a:rPr lang="en-US" dirty="0" smtClean="0"/>
              <a:t>Builds on family strengths, buffers risk, and promotes better outcomes </a:t>
            </a:r>
          </a:p>
          <a:p>
            <a:pPr marL="594360" indent="-457200">
              <a:buClr>
                <a:schemeClr val="tx1">
                  <a:shade val="95000"/>
                </a:schemeClr>
              </a:buClr>
              <a:defRPr/>
            </a:pPr>
            <a:r>
              <a:rPr lang="en-US" dirty="0" smtClean="0"/>
              <a:t>Can be implemented through small but significant changes in everyday actions </a:t>
            </a:r>
          </a:p>
          <a:p>
            <a:pPr marL="594360" indent="-457200">
              <a:buClr>
                <a:schemeClr val="tx1">
                  <a:shade val="95000"/>
                </a:schemeClr>
              </a:buClr>
              <a:defRPr/>
            </a:pPr>
            <a:r>
              <a:rPr lang="en-US" dirty="0" smtClean="0"/>
              <a:t>Builds on and can become a part of existing programs, strategies, systems, and community opportunities</a:t>
            </a:r>
          </a:p>
          <a:p>
            <a:pPr marL="594360" indent="-457200">
              <a:buClr>
                <a:schemeClr val="tx1">
                  <a:shade val="95000"/>
                </a:schemeClr>
              </a:buClr>
              <a:defRPr/>
            </a:pPr>
            <a:r>
              <a:rPr lang="en-US" dirty="0" smtClean="0"/>
              <a:t>Is grounded in research, practice, and implementation knowledge</a:t>
            </a:r>
            <a:br>
              <a:rPr lang="en-US" dirty="0" smtClean="0"/>
            </a:br>
            <a:endParaRPr lang="en-US" dirty="0" smtClean="0"/>
          </a:p>
          <a:p>
            <a:pPr marL="137160" indent="0" algn="r">
              <a:lnSpc>
                <a:spcPct val="120000"/>
              </a:lnSpc>
              <a:spcBef>
                <a:spcPts val="2400"/>
              </a:spcBef>
              <a:buClr>
                <a:schemeClr val="tx1">
                  <a:shade val="95000"/>
                </a:schemeClr>
              </a:buClr>
              <a:buNone/>
              <a:defRPr/>
            </a:pPr>
            <a:r>
              <a:rPr lang="en-US" sz="1900" b="1" i="1" dirty="0">
                <a:solidFill>
                  <a:schemeClr val="accent1"/>
                </a:solidFill>
                <a:latin typeface="Book Antiqua" pitchFamily="18" charset="0"/>
              </a:rPr>
              <a:t>From the Center for the Study of Social Policy</a:t>
            </a:r>
            <a:endParaRPr lang="en-US" sz="1900" dirty="0" smtClean="0"/>
          </a:p>
          <a:p>
            <a:pPr marL="548640" indent="-411480" eaLnBrk="1" fontAlgn="auto" hangingPunct="1">
              <a:spcAft>
                <a:spcPts val="0"/>
              </a:spcAft>
              <a:buClr>
                <a:schemeClr val="tx1">
                  <a:shade val="95000"/>
                </a:schemeClr>
              </a:buClr>
              <a:buFont typeface="Wingdings 2"/>
              <a:buChar char=""/>
              <a:defRPr/>
            </a:pPr>
            <a:endParaRPr lang="en-US" dirty="0"/>
          </a:p>
        </p:txBody>
      </p:sp>
    </p:spTree>
    <p:extLst>
      <p:ext uri="{BB962C8B-B14F-4D97-AF65-F5344CB8AC3E}">
        <p14:creationId xmlns:p14="http://schemas.microsoft.com/office/powerpoint/2010/main" val="211808046"/>
      </p:ext>
    </p:extLst>
  </p:cSld>
  <p:clrMapOvr>
    <a:masterClrMapping/>
  </p:clrMapOvr>
  <mc:AlternateContent xmlns:mc="http://schemas.openxmlformats.org/markup-compatibility/2006" xmlns:p14="http://schemas.microsoft.com/office/powerpoint/2010/main">
    <mc:Choice Requires="p14">
      <p:transition p14:dur="0">
        <p:sndAc>
          <p:stSnd>
            <p:snd r:embed="rId3" name="click.wav"/>
          </p:stSnd>
        </p:sndAc>
      </p:transition>
    </mc:Choice>
    <mc:Fallback xmlns:mv="urn:schemas-microsoft-com:mac:vml" xmlns="">
      <p:transition>
        <p:sndAc>
          <p:stSnd>
            <p:snd r:embed="rId4" name="click.wav"/>
          </p:stSnd>
        </p:sndAc>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Parent Support                                Program Response </a:t>
            </a:r>
            <a:endParaRPr lang="en-US" dirty="0"/>
          </a:p>
        </p:txBody>
      </p:sp>
      <p:sp>
        <p:nvSpPr>
          <p:cNvPr id="3" name="Content Placeholder 2"/>
          <p:cNvSpPr>
            <a:spLocks noGrp="1"/>
          </p:cNvSpPr>
          <p:nvPr>
            <p:ph idx="1"/>
          </p:nvPr>
        </p:nvSpPr>
        <p:spPr/>
        <p:txBody>
          <a:bodyPr>
            <a:normAutofit fontScale="92500"/>
          </a:bodyPr>
          <a:lstStyle/>
          <a:p>
            <a:r>
              <a:rPr lang="en-US" dirty="0" smtClean="0"/>
              <a:t>[</a:t>
            </a:r>
            <a:r>
              <a:rPr lang="en-US" dirty="0" smtClean="0">
                <a:solidFill>
                  <a:srgbClr val="FF0000"/>
                </a:solidFill>
              </a:rPr>
              <a:t>insert any planned changes to Service implementing guidance that will reflect the protective factors framework</a:t>
            </a:r>
            <a:r>
              <a:rPr lang="en-US" dirty="0" smtClean="0"/>
              <a:t>]</a:t>
            </a:r>
          </a:p>
          <a:p>
            <a:r>
              <a:rPr lang="en-US" dirty="0" smtClean="0"/>
              <a:t>Home visitors’ interactions with parents help to build protective factors. </a:t>
            </a:r>
          </a:p>
          <a:p>
            <a:r>
              <a:rPr lang="en-US" dirty="0" smtClean="0"/>
              <a:t>The New Parent Support Program (NPSP) is an advocate for the framework within the military community, encouraging cross-program and command promotion of the protective factors.  </a:t>
            </a:r>
          </a:p>
          <a:p>
            <a:pPr lvl="1"/>
            <a:endParaRPr lang="en-US" dirty="0" smtClean="0"/>
          </a:p>
          <a:p>
            <a:endParaRPr lang="en-US"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757</TotalTime>
  <Words>1495</Words>
  <Application>Microsoft Office PowerPoint</Application>
  <PresentationFormat>On-screen Show (4:3)</PresentationFormat>
  <Paragraphs>142</Paragraphs>
  <Slides>20</Slides>
  <Notes>7</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Strengthening Military Families: Opportunities for Commanders </vt:lpstr>
      <vt:lpstr>Background</vt:lpstr>
      <vt:lpstr>Need for Change</vt:lpstr>
      <vt:lpstr>“The Four Ds” of Child Neglect </vt:lpstr>
      <vt:lpstr>DoD Policy Response</vt:lpstr>
      <vt:lpstr>Why Protective Factors?</vt:lpstr>
      <vt:lpstr>What Are the Protective Factors?</vt:lpstr>
      <vt:lpstr> The Protective Factors Framework  </vt:lpstr>
      <vt:lpstr>New Parent Support                                Program Response </vt:lpstr>
      <vt:lpstr>Why Command?</vt:lpstr>
      <vt:lpstr>Opportunities for commandERS to HELP parents BUILD protective factors</vt:lpstr>
      <vt:lpstr>Nurturing and Attachment</vt:lpstr>
      <vt:lpstr>Knowledge of Parenting and                    Child Development</vt:lpstr>
      <vt:lpstr>Social Connections</vt:lpstr>
      <vt:lpstr>Parental Resilience</vt:lpstr>
      <vt:lpstr>Concrete Support in Times of Need</vt:lpstr>
      <vt:lpstr>Social and Emotional                         Competence of Children</vt:lpstr>
      <vt:lpstr>Where to Implement Strategies</vt:lpstr>
      <vt:lpstr>New Parent Support Program Key Messages (from commanders to parents)</vt:lpstr>
      <vt:lpstr>Insert Local Service POC  Contact Information</vt:lpstr>
    </vt:vector>
  </TitlesOfParts>
  <Company>MC&amp;FP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Strengthening Military  Families: Opportunities for Commanders</dc:title>
  <dc:subject>Command Role in Promoting Protective Factors</dc:subject>
  <dc:creator>MC&amp;FP</dc:creator>
  <cp:keywords>Protective Factors, Parenting, Support</cp:keywords>
  <cp:lastModifiedBy>Rebecca Cunningham</cp:lastModifiedBy>
  <cp:revision>238</cp:revision>
  <dcterms:created xsi:type="dcterms:W3CDTF">2012-08-28T22:49:34Z</dcterms:created>
  <dcterms:modified xsi:type="dcterms:W3CDTF">2014-09-12T01:58:04Z</dcterms:modified>
</cp:coreProperties>
</file>