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257" r:id="rId2"/>
    <p:sldId id="258" r:id="rId3"/>
    <p:sldId id="265" r:id="rId4"/>
    <p:sldId id="267" r:id="rId5"/>
    <p:sldId id="259" r:id="rId6"/>
    <p:sldId id="263" r:id="rId7"/>
    <p:sldId id="264" r:id="rId8"/>
    <p:sldId id="261" r:id="rId9"/>
    <p:sldId id="262" r:id="rId10"/>
    <p:sldId id="268" r:id="rId11"/>
    <p:sldId id="269" r:id="rId1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Dymon" initials="JD" lastIdx="3" clrIdx="0"/>
  <p:cmAuthor id="7" name="Cortney PhillipsMeriwether" initials="CPM" lastIdx="3" clrIdx="7"/>
  <p:cmAuthor id="1" name="JaNeice Gilbert" initials="" lastIdx="0" clrIdx="1"/>
  <p:cmAuthor id="8" name="Jean Gibbs" initials="JG" lastIdx="5" clrIdx="8"/>
  <p:cmAuthor id="2" name="Cortney Phillips" initials="" lastIdx="1" clrIdx="2"/>
  <p:cmAuthor id="3" name="Content  Writer " initials="WP" lastIdx="13" clrIdx="3"/>
  <p:cmAuthor id="4" name="Deborah Maraia" initials="M" lastIdx="6" clrIdx="4"/>
  <p:cmAuthor id="5" name="Erika Slaton" initials="ES" lastIdx="11" clrIdx="5"/>
  <p:cmAuthor id="6" name="Content Writer" initials="CW"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033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74655" autoAdjust="0"/>
  </p:normalViewPr>
  <p:slideViewPr>
    <p:cSldViewPr>
      <p:cViewPr>
        <p:scale>
          <a:sx n="60" d="100"/>
          <a:sy n="60" d="100"/>
        </p:scale>
        <p:origin x="2784" y="7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FAB7810E-AE65-FE4C-8F79-200967DF013C}" type="datetime1">
              <a:rPr lang="en-US" smtClean="0"/>
              <a:t>7/22/16</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8E7B1A71-E4D2-D04E-B7D0-F8D09C468760}" type="slidenum">
              <a:rPr lang="en-US" smtClean="0"/>
              <a:t>‹#›</a:t>
            </a:fld>
            <a:endParaRPr lang="en-US"/>
          </a:p>
        </p:txBody>
      </p:sp>
    </p:spTree>
    <p:extLst>
      <p:ext uri="{BB962C8B-B14F-4D97-AF65-F5344CB8AC3E}">
        <p14:creationId xmlns:p14="http://schemas.microsoft.com/office/powerpoint/2010/main" val="810606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4E06916-C9B8-7F40-8B2F-41C2F154D320}" type="datetime1">
              <a:rPr lang="en-US" smtClean="0"/>
              <a:t>7/22/16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3ABC853-39BB-4A02-85D3-2C1BE2C78A61}" type="slidenum">
              <a:rPr lang="en-US" smtClean="0"/>
              <a:t>‹#›</a:t>
            </a:fld>
            <a:endParaRPr lang="en-US"/>
          </a:p>
        </p:txBody>
      </p:sp>
    </p:spTree>
    <p:extLst>
      <p:ext uri="{BB962C8B-B14F-4D97-AF65-F5344CB8AC3E}">
        <p14:creationId xmlns:p14="http://schemas.microsoft.com/office/powerpoint/2010/main" val="26956926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pPr defTabSz="464149">
              <a:defRPr/>
            </a:pPr>
            <a:r>
              <a:rPr lang="en-US" baseline="0" dirty="0" smtClean="0">
                <a:latin typeface="Arial" panose="020B0604020202020204" pitchFamily="34" charset="0"/>
                <a:cs typeface="Arial" panose="020B0604020202020204" pitchFamily="34" charset="0"/>
              </a:rPr>
              <a:t>Welcome and thank you for being here. Today’s presentation is about one of the key resources available to military families who may need a little extra support: The Military and Family Life Counseling program. </a:t>
            </a:r>
          </a:p>
          <a:p>
            <a:pPr defTabSz="464149">
              <a:defRPr/>
            </a:pPr>
            <a:endParaRPr lang="en-US" baseline="0" dirty="0" smtClean="0">
              <a:latin typeface="Arial" panose="020B0604020202020204" pitchFamily="34" charset="0"/>
              <a:cs typeface="Arial" panose="020B0604020202020204" pitchFamily="34" charset="0"/>
            </a:endParaRPr>
          </a:p>
          <a:p>
            <a:pPr defTabSz="464149">
              <a:defRPr/>
            </a:pPr>
            <a:endParaRPr lang="en-US" baseline="0" dirty="0" smtClean="0">
              <a:latin typeface="Arial" panose="020B0604020202020204" pitchFamily="34" charset="0"/>
              <a:cs typeface="Arial" panose="020B0604020202020204" pitchFamily="34" charset="0"/>
            </a:endParaRPr>
          </a:p>
          <a:p>
            <a:pPr defTabSz="464149">
              <a:defRPr/>
            </a:pP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0616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u="sng" dirty="0"/>
              <a:t>Talking Points</a:t>
            </a:r>
          </a:p>
          <a:p>
            <a:pPr defTabSz="928299">
              <a:defRPr/>
            </a:pPr>
            <a:endParaRPr lang="en-US" b="1" u="sng" dirty="0"/>
          </a:p>
          <a:p>
            <a:pPr defTabSz="928299">
              <a:defRPr/>
            </a:pPr>
            <a:r>
              <a:rPr lang="en-US" dirty="0">
                <a:latin typeface="Arial" panose="020B0604020202020204" pitchFamily="34" charset="0"/>
                <a:cs typeface="Arial" panose="020B0604020202020204" pitchFamily="34" charset="0"/>
              </a:rPr>
              <a:t>Don’t wait to ask for the help you need. Military and family life counseling services are available at installation Military and Family Support Centers. If an installation is not nearby, military service providers can request non-medical counseling services for unit events at https://</a:t>
            </a:r>
            <a:r>
              <a:rPr lang="en-US" dirty="0" err="1">
                <a:latin typeface="Arial" panose="020B0604020202020204" pitchFamily="34" charset="0"/>
                <a:cs typeface="Arial" panose="020B0604020202020204" pitchFamily="34" charset="0"/>
              </a:rPr>
              <a:t>supportrequest.militaryonesource.mil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1830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u="sng" dirty="0"/>
              <a:t>Talking Points</a:t>
            </a:r>
          </a:p>
          <a:p>
            <a:pPr defTabSz="928299">
              <a:defRPr/>
            </a:pPr>
            <a:r>
              <a:rPr lang="en-US" dirty="0"/>
              <a:t>Service providers and commanders can help get the word out about the many valuable services available through the program with the Military and Family Life Counseling Program Starter Kit. The program brochures, </a:t>
            </a:r>
            <a:r>
              <a:rPr lang="en-US" dirty="0" err="1"/>
              <a:t>trifolds</a:t>
            </a:r>
            <a:r>
              <a:rPr lang="en-US" dirty="0"/>
              <a:t> and posters can be distributed both on and off the installation and are easily replenished if you run out. Just visit militaryonesource.mil, click on the shopping cart in the upper right-hand corner, and select </a:t>
            </a:r>
            <a:r>
              <a:rPr lang="en-US" dirty="0" smtClean="0"/>
              <a:t>Continue Shopping </a:t>
            </a:r>
            <a:r>
              <a:rPr lang="en-US" dirty="0"/>
              <a:t>to view a list of products by topic. The products for the </a:t>
            </a:r>
            <a:r>
              <a:rPr lang="en-US" dirty="0" smtClean="0"/>
              <a:t>starter </a:t>
            </a:r>
            <a:r>
              <a:rPr lang="en-US" dirty="0"/>
              <a:t>k</a:t>
            </a:r>
            <a:r>
              <a:rPr lang="en-US" dirty="0" smtClean="0"/>
              <a:t>it </a:t>
            </a:r>
            <a:r>
              <a:rPr lang="en-US" dirty="0"/>
              <a:t>will be listed under </a:t>
            </a:r>
            <a:r>
              <a:rPr lang="en-US" dirty="0" smtClean="0"/>
              <a:t>Non-medical </a:t>
            </a:r>
            <a:r>
              <a:rPr lang="en-US" dirty="0"/>
              <a:t>Counseling</a:t>
            </a:r>
            <a:r>
              <a:rPr lang="en-US" dirty="0" smtClean="0"/>
              <a:t>. </a:t>
            </a:r>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1830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r>
              <a:rPr lang="en-US" baseline="0" dirty="0" smtClean="0">
                <a:latin typeface="Arial" panose="020B0604020202020204" pitchFamily="34" charset="0"/>
                <a:cs typeface="Arial" panose="020B0604020202020204" pitchFamily="34" charset="0"/>
              </a:rPr>
              <a:t>The Military and Family Life Counseling Program aims to help service members, their families and survivors be stronger than stress with the availability of free, short-term non-medical counseling. A hallmark of the program is that personal records are not kept. However, the advantages don’t stop there. Military and family life counselors are also available to provide presentations and briefings at unit events, youth camps and targeted locations, both on and off the installation. </a:t>
            </a:r>
          </a:p>
          <a:p>
            <a:endParaRPr lang="en-US" b="1" u="sng" dirty="0">
              <a:latin typeface="Arial" panose="020B0604020202020204" pitchFamily="34" charset="0"/>
              <a:cs typeface="Arial" panose="020B0604020202020204" pitchFamily="34" charset="0"/>
            </a:endParaRPr>
          </a:p>
          <a:p>
            <a:endParaRPr lang="en-US" b="1" u="sng" dirty="0"/>
          </a:p>
          <a:p>
            <a:pPr marL="174056" indent="-174056">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9864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When you make an appointment with a military and family life counselor, you can rest assured that you’ll be speaking with someone who is not only qualified, but will also understand what you’re going through. All counselors through the Military and Family Life Counseling </a:t>
            </a:r>
            <a:r>
              <a:rPr lang="en-US" dirty="0" smtClean="0"/>
              <a:t>Program </a:t>
            </a:r>
            <a:r>
              <a:rPr lang="en-US" dirty="0"/>
              <a:t>have a </a:t>
            </a:r>
            <a:r>
              <a:rPr lang="en-US" dirty="0" smtClean="0"/>
              <a:t>master’s </a:t>
            </a:r>
            <a:r>
              <a:rPr lang="en-US" dirty="0"/>
              <a:t>or </a:t>
            </a:r>
            <a:r>
              <a:rPr lang="en-US" dirty="0" smtClean="0"/>
              <a:t>doctorate </a:t>
            </a:r>
            <a:r>
              <a:rPr lang="en-US" dirty="0"/>
              <a:t>degree and maintain up-to-date licensing. They’re available for non-medical counseling sessions with you one-on-one, with your spouse, with your entire family or with your child. </a:t>
            </a:r>
          </a:p>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9864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The stresses of military life can affect all members of the military community. Non-medical counseling through the Military and Family Life Counseling </a:t>
            </a:r>
            <a:r>
              <a:rPr lang="en-US" dirty="0" smtClean="0"/>
              <a:t>Program </a:t>
            </a:r>
            <a:r>
              <a:rPr lang="en-US" dirty="0"/>
              <a:t>is available at no cost for: </a:t>
            </a:r>
          </a:p>
          <a:p>
            <a:endParaRPr lang="en-US" dirty="0"/>
          </a:p>
          <a:p>
            <a:pPr marL="174056" indent="-174056">
              <a:buFontTx/>
              <a:buChar char="-"/>
            </a:pPr>
            <a:r>
              <a:rPr lang="en-US" dirty="0"/>
              <a:t>Active duty service members</a:t>
            </a:r>
          </a:p>
          <a:p>
            <a:pPr marL="174056" indent="-174056">
              <a:buFontTx/>
              <a:buChar char="-"/>
            </a:pPr>
            <a:r>
              <a:rPr lang="en-US" dirty="0"/>
              <a:t>National Guard members</a:t>
            </a:r>
          </a:p>
          <a:p>
            <a:pPr marL="174056" indent="-174056">
              <a:buFontTx/>
              <a:buChar char="-"/>
            </a:pPr>
            <a:r>
              <a:rPr lang="en-US" dirty="0"/>
              <a:t>Reserve members (regardless of activation status)</a:t>
            </a:r>
          </a:p>
          <a:p>
            <a:pPr marL="174056" indent="-174056">
              <a:buFontTx/>
              <a:buChar char="-"/>
            </a:pPr>
            <a:r>
              <a:rPr lang="en-US" dirty="0"/>
              <a:t>Department of Defense civilian expeditionary workforce members</a:t>
            </a:r>
          </a:p>
          <a:p>
            <a:pPr marL="174056" indent="-174056">
              <a:buFontTx/>
              <a:buChar char="-"/>
            </a:pPr>
            <a:r>
              <a:rPr lang="en-US" dirty="0"/>
              <a:t>Immediate family members or surviving family members of any of the above groups. </a:t>
            </a:r>
          </a:p>
          <a:p>
            <a:pPr marL="174056" indent="-174056">
              <a:buFontTx/>
              <a:buChar char="-"/>
            </a:pPr>
            <a:endParaRPr lang="en-US" dirty="0"/>
          </a:p>
          <a:p>
            <a:r>
              <a:rPr lang="en-US" dirty="0"/>
              <a:t>If you are unsure about your own eligibility for non-medical counseling through the Military and Family Life Counseling Program, call Military OneSource at </a:t>
            </a:r>
            <a:r>
              <a:rPr lang="en-US" dirty="0" smtClean="0"/>
              <a:t>800-342-9647 </a:t>
            </a:r>
            <a:r>
              <a:rPr lang="en-US" dirty="0"/>
              <a:t>or visit the Military and Family Support Center on the installation closest to you. </a:t>
            </a:r>
          </a:p>
          <a:p>
            <a:pPr marL="174056" indent="-174056">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9864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Military and family life </a:t>
            </a:r>
            <a:r>
              <a:rPr lang="en-US" dirty="0" smtClean="0"/>
              <a:t>counselors, </a:t>
            </a:r>
            <a:r>
              <a:rPr lang="en-US" dirty="0"/>
              <a:t>for </a:t>
            </a:r>
            <a:r>
              <a:rPr lang="en-US" dirty="0" smtClean="0"/>
              <a:t>adults, are </a:t>
            </a:r>
            <a:r>
              <a:rPr lang="en-US" dirty="0"/>
              <a:t>available to discuss a wide range of challenges and concerns. In addition to topics specific to members of the military community – like deployments and relocations – counselors can also help with basic life skills, like communication and relationship issues. These sessions can be conducted one-on-one, with a couple or even with a group. </a:t>
            </a:r>
          </a:p>
          <a:p>
            <a:endParaRPr lang="en-US" dirty="0"/>
          </a:p>
          <a:p>
            <a:pPr defTabSz="928299">
              <a:defRPr/>
            </a:pPr>
            <a:r>
              <a:rPr lang="en-US" dirty="0"/>
              <a:t>And don’t worry: seeking counseling won’t affect you or your spouse’s military career. With the exception of domestic violence, abuse, or duty-to-warn situations, all sessions are confidential, won’t be reported to command and do not affect your security clearance. </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0498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But non-medical counseling isn’t just for adults. Child and </a:t>
            </a:r>
            <a:r>
              <a:rPr lang="en-US" dirty="0" smtClean="0"/>
              <a:t>youth </a:t>
            </a:r>
            <a:r>
              <a:rPr lang="en-US" dirty="0"/>
              <a:t>b</a:t>
            </a:r>
            <a:r>
              <a:rPr lang="en-US" dirty="0" smtClean="0"/>
              <a:t>ehavioral </a:t>
            </a:r>
            <a:r>
              <a:rPr lang="en-US" dirty="0"/>
              <a:t>m</a:t>
            </a:r>
            <a:r>
              <a:rPr lang="en-US" dirty="0" smtClean="0"/>
              <a:t>ilitary </a:t>
            </a:r>
            <a:r>
              <a:rPr lang="en-US" dirty="0"/>
              <a:t>and </a:t>
            </a:r>
            <a:r>
              <a:rPr lang="en-US" dirty="0" smtClean="0"/>
              <a:t>family </a:t>
            </a:r>
            <a:r>
              <a:rPr lang="en-US" dirty="0"/>
              <a:t>l</a:t>
            </a:r>
            <a:r>
              <a:rPr lang="en-US" dirty="0" smtClean="0"/>
              <a:t>ife </a:t>
            </a:r>
            <a:r>
              <a:rPr lang="en-US" dirty="0"/>
              <a:t>c</a:t>
            </a:r>
            <a:r>
              <a:rPr lang="en-US" dirty="0" smtClean="0"/>
              <a:t>ounselors </a:t>
            </a:r>
            <a:r>
              <a:rPr lang="en-US" dirty="0"/>
              <a:t>are also available to help service members and their families cope with the unique challenges and stressors faced by military children and teens. If your child is going through a difficult time – for instance, the deployment of a parent or a new PCS – speaking with a military and family life counselor can help them discover the tools they need to cope. </a:t>
            </a:r>
            <a:r>
              <a:rPr lang="en-US" dirty="0" smtClean="0"/>
              <a:t>Child and youth behavioral</a:t>
            </a:r>
            <a:r>
              <a:rPr lang="en-US" baseline="0" dirty="0" smtClean="0"/>
              <a:t> counselors must have parental consent before counseling a child and, during the appointment, a counselor will remain within the sight line of a parent or staff member at all times. </a:t>
            </a:r>
            <a:endParaRPr lang="en-US" dirty="0"/>
          </a:p>
          <a:p>
            <a:endParaRPr lang="en-US" dirty="0"/>
          </a:p>
          <a:p>
            <a:r>
              <a:rPr lang="en-US" dirty="0"/>
              <a:t>Of course, just like adult counselors, child and youth behavioral counselors are also available to help your child with topics that may not have anything to do with the military at all – such as self-esteem or bullying. You can reassure your child that everything talked about in their non-medical counseling sessions will stay completely confidential, with the exception of domestic violence, abuse, or duty-to-warn situations. </a:t>
            </a: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9864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There are several options for finding a child and youth behavioral counselor for your child. In addition to checking with your local child development center or installation-based youth and teen center, you can also speak with someone at your child’s school. </a:t>
            </a:r>
          </a:p>
          <a:p>
            <a:endParaRPr lang="en-US" dirty="0"/>
          </a:p>
          <a:p>
            <a:r>
              <a:rPr lang="en-US" dirty="0"/>
              <a:t>Counselors may also be available at Operation Purple camps. Visit </a:t>
            </a:r>
            <a:r>
              <a:rPr lang="en-US" dirty="0" smtClean="0"/>
              <a:t>militaryfamily.org </a:t>
            </a:r>
            <a:r>
              <a:rPr lang="en-US" dirty="0"/>
              <a:t>to learn more about Operation Purple camps near you. </a:t>
            </a:r>
          </a:p>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864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Don’t live near an installation? Don’t worry. Military and family life </a:t>
            </a:r>
            <a:r>
              <a:rPr lang="en-US" dirty="0" smtClean="0"/>
              <a:t>counselors</a:t>
            </a:r>
            <a:r>
              <a:rPr lang="en-US" baseline="0" dirty="0" smtClean="0"/>
              <a:t> and child and youth behavioral military and family life counselors</a:t>
            </a:r>
            <a:r>
              <a:rPr lang="en-US" dirty="0" smtClean="0"/>
              <a:t> </a:t>
            </a:r>
            <a:r>
              <a:rPr lang="en-US" dirty="0"/>
              <a:t>also provide on-demand support for events lasting up to three days. Events like Yellow Ribbon Reintegration Programs, drill </a:t>
            </a:r>
            <a:r>
              <a:rPr lang="en-US" dirty="0" smtClean="0"/>
              <a:t>weekends, youth camps </a:t>
            </a:r>
            <a:r>
              <a:rPr lang="en-US" dirty="0"/>
              <a:t>and family events can be more effective and impactful with military and family life counselors in attendance to provide briefings and presentations on some of life’s biggest challenges. </a:t>
            </a:r>
          </a:p>
          <a:p>
            <a:endParaRPr lang="en-US" dirty="0"/>
          </a:p>
          <a:p>
            <a:pPr defTabSz="928299">
              <a:defRPr/>
            </a:pPr>
            <a:r>
              <a:rPr lang="en-US" dirty="0"/>
              <a:t>Service </a:t>
            </a:r>
            <a:r>
              <a:rPr lang="en-US" dirty="0" smtClean="0"/>
              <a:t>providers </a:t>
            </a:r>
            <a:r>
              <a:rPr lang="en-US" dirty="0"/>
              <a:t>or military leaders can meet the needs of service members and their families by submitting a request for on-demand support through https://supportrequest.militaryonesource.mil/. </a:t>
            </a:r>
            <a:r>
              <a:rPr lang="en-US" baseline="0" dirty="0" smtClean="0">
                <a:latin typeface="Arial" panose="020B0604020202020204" pitchFamily="34" charset="0"/>
                <a:cs typeface="Arial" panose="020B0604020202020204" pitchFamily="34" charset="0"/>
              </a:rPr>
              <a:t>However, do note that the request must be submitted at least 15 business days before the event is scheduled to occur. You can visit https://www.militaryonesource.mil/confidential-help/mflc to plan topics for your next on-demand event.</a:t>
            </a:r>
          </a:p>
          <a:p>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56257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u="sng" dirty="0"/>
              <a:t>Talking Points</a:t>
            </a:r>
          </a:p>
          <a:p>
            <a:pPr defTabSz="928299">
              <a:defRPr/>
            </a:pPr>
            <a:endParaRPr lang="en-US" b="1" u="sng" dirty="0"/>
          </a:p>
          <a:p>
            <a:pPr defTabSz="928299">
              <a:defRPr/>
            </a:pPr>
            <a:r>
              <a:rPr lang="en-US" dirty="0">
                <a:latin typeface="Arial" panose="020B0604020202020204" pitchFamily="34" charset="0"/>
                <a:cs typeface="Arial" panose="020B0604020202020204" pitchFamily="34" charset="0"/>
              </a:rPr>
              <a:t>Another service delivery option for the Military and Family Life Counseling </a:t>
            </a:r>
            <a:r>
              <a:rPr lang="en-US" baseline="0" dirty="0" smtClean="0">
                <a:latin typeface="Arial" panose="020B0604020202020204" pitchFamily="34" charset="0"/>
                <a:cs typeface="Arial" panose="020B0604020202020204" pitchFamily="34" charset="0"/>
              </a:rPr>
              <a:t> P</a:t>
            </a:r>
            <a:r>
              <a:rPr lang="en-US" dirty="0" smtClean="0">
                <a:latin typeface="Arial" panose="020B0604020202020204" pitchFamily="34" charset="0"/>
                <a:cs typeface="Arial" panose="020B0604020202020204" pitchFamily="34" charset="0"/>
              </a:rPr>
              <a:t>rogram </a:t>
            </a:r>
            <a:r>
              <a:rPr lang="en-US" dirty="0">
                <a:latin typeface="Arial" panose="020B0604020202020204" pitchFamily="34" charset="0"/>
                <a:cs typeface="Arial" panose="020B0604020202020204" pitchFamily="34" charset="0"/>
              </a:rPr>
              <a:t>is surge support, which is tailored to provide support during a natural disaster or crisis. Up to 20 military and family life counselors </a:t>
            </a:r>
            <a:r>
              <a:rPr lang="en-US" dirty="0" smtClean="0">
                <a:latin typeface="Arial" panose="020B0604020202020204" pitchFamily="34" charset="0"/>
                <a:cs typeface="Arial" panose="020B0604020202020204" pitchFamily="34" charset="0"/>
              </a:rPr>
              <a:t>are available to travel to </a:t>
            </a:r>
            <a:r>
              <a:rPr lang="en-US" dirty="0">
                <a:latin typeface="Arial" panose="020B0604020202020204" pitchFamily="34" charset="0"/>
                <a:cs typeface="Arial" panose="020B0604020202020204" pitchFamily="34" charset="0"/>
              </a:rPr>
              <a:t>targeted locations for </a:t>
            </a:r>
            <a:r>
              <a:rPr lang="en-US" dirty="0" smtClean="0">
                <a:latin typeface="Arial" panose="020B0604020202020204" pitchFamily="34" charset="0"/>
                <a:cs typeface="Arial" panose="020B0604020202020204" pitchFamily="34" charset="0"/>
              </a:rPr>
              <a:t>30 to </a:t>
            </a:r>
            <a:r>
              <a:rPr lang="en-US" dirty="0">
                <a:latin typeface="Arial" panose="020B0604020202020204" pitchFamily="34" charset="0"/>
                <a:cs typeface="Arial" panose="020B0604020202020204" pitchFamily="34" charset="0"/>
              </a:rPr>
              <a:t>90 days to provide face-to-face, confidential non-medical counseling, in-person briefings and </a:t>
            </a:r>
            <a:r>
              <a:rPr lang="en-US" dirty="0" smtClean="0">
                <a:latin typeface="Arial" panose="020B0604020202020204" pitchFamily="34" charset="0"/>
                <a:cs typeface="Arial" panose="020B0604020202020204" pitchFamily="34" charset="0"/>
              </a:rPr>
              <a:t>presentations</a:t>
            </a:r>
            <a:r>
              <a:rPr lang="en-US" dirty="0">
                <a:latin typeface="Arial" panose="020B0604020202020204" pitchFamily="34" charset="0"/>
                <a:cs typeface="Arial" panose="020B0604020202020204" pitchFamily="34" charset="0"/>
              </a:rPr>
              <a:t>. </a:t>
            </a:r>
          </a:p>
          <a:p>
            <a:pPr defTabSz="928299">
              <a:defRPr/>
            </a:pPr>
            <a:endParaRPr lang="en-US" dirty="0">
              <a:latin typeface="Arial" panose="020B0604020202020204" pitchFamily="34" charset="0"/>
              <a:cs typeface="Arial" panose="020B0604020202020204" pitchFamily="34" charset="0"/>
            </a:endParaRPr>
          </a:p>
          <a:p>
            <a:pPr defTabSz="928299">
              <a:defRPr/>
            </a:pPr>
            <a:r>
              <a:rPr lang="en-US" dirty="0">
                <a:latin typeface="Arial" panose="020B0604020202020204" pitchFamily="34" charset="0"/>
                <a:cs typeface="Arial" panose="020B0604020202020204" pitchFamily="34" charset="0"/>
              </a:rPr>
              <a:t>Service providers, you can contact your military service headquarters to request local surge support. </a:t>
            </a: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1830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87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Content Placeholder 2"/>
          <p:cNvSpPr>
            <a:spLocks noGrp="1"/>
          </p:cNvSpPr>
          <p:nvPr>
            <p:ph idx="11" hasCustomPrompt="1"/>
          </p:nvPr>
        </p:nvSpPr>
        <p:spPr>
          <a:xfrm>
            <a:off x="2630056" y="318641"/>
            <a:ext cx="3888512" cy="1730184"/>
          </a:xfrm>
          <a:prstGeom prst="rect">
            <a:avLst/>
          </a:prstGeom>
        </p:spPr>
        <p:txBody>
          <a:bodyPr/>
          <a:lstStyle>
            <a:lvl1pPr marL="0" indent="0">
              <a:lnSpc>
                <a:spcPct val="100000"/>
              </a:lnSpc>
              <a:spcBef>
                <a:spcPts val="0"/>
              </a:spcBef>
              <a:spcAft>
                <a:spcPts val="1200"/>
              </a:spcAft>
              <a:buClr>
                <a:srgbClr val="ECC265"/>
              </a:buClr>
              <a:buSzPct val="100000"/>
              <a:buFont typeface="Arial"/>
              <a:buNone/>
              <a:defRPr sz="700">
                <a:latin typeface="Arial"/>
                <a:cs typeface="Arial"/>
              </a:defRPr>
            </a:lvl1pPr>
            <a:lvl2pPr marL="457200" indent="0">
              <a:lnSpc>
                <a:spcPct val="100000"/>
              </a:lnSpc>
              <a:spcBef>
                <a:spcPts val="0"/>
              </a:spcBef>
              <a:spcAft>
                <a:spcPts val="600"/>
              </a:spcAft>
              <a:buClr>
                <a:srgbClr val="BF0C1D"/>
              </a:buClr>
              <a:buSzPct val="120000"/>
              <a:buFont typeface="Arial"/>
              <a:buNone/>
              <a:defRPr sz="2000">
                <a:latin typeface="Arial"/>
                <a:cs typeface="Arial"/>
              </a:defRPr>
            </a:lvl2pPr>
            <a:lvl3pPr marL="914400" indent="0">
              <a:lnSpc>
                <a:spcPct val="100000"/>
              </a:lnSpc>
              <a:spcBef>
                <a:spcPts val="0"/>
              </a:spcBef>
              <a:spcAft>
                <a:spcPts val="600"/>
              </a:spcAft>
              <a:buClr>
                <a:srgbClr val="003A6D"/>
              </a:buClr>
              <a:buSzPct val="120000"/>
              <a:buFont typeface="Arial"/>
              <a:buNone/>
              <a:defRPr sz="1800">
                <a:latin typeface="Arial"/>
                <a:cs typeface="Arial"/>
              </a:defRPr>
            </a:lvl3pPr>
          </a:lstStyle>
          <a:p>
            <a:pPr lvl="0"/>
            <a:r>
              <a:rPr lang="en-US" dirty="0" smtClean="0"/>
              <a:t>Second level</a:t>
            </a:r>
          </a:p>
        </p:txBody>
      </p:sp>
    </p:spTree>
    <p:extLst>
      <p:ext uri="{BB962C8B-B14F-4D97-AF65-F5344CB8AC3E}">
        <p14:creationId xmlns:p14="http://schemas.microsoft.com/office/powerpoint/2010/main" val="127548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userDrawn="1">
            <p:ph idx="1"/>
          </p:nvPr>
        </p:nvSpPr>
        <p:spPr>
          <a:xfrm>
            <a:off x="685800" y="1653853"/>
            <a:ext cx="7772400" cy="3756347"/>
          </a:xfrm>
          <a:prstGeom prst="rect">
            <a:avLst/>
          </a:prstGeom>
        </p:spPr>
        <p:txBody>
          <a:bodyPr/>
          <a:lstStyle>
            <a:lvl1pPr marL="342900" indent="-342900">
              <a:lnSpc>
                <a:spcPct val="100000"/>
              </a:lnSpc>
              <a:spcBef>
                <a:spcPts val="0"/>
              </a:spcBef>
              <a:spcAft>
                <a:spcPts val="600"/>
              </a:spcAft>
              <a:buClr>
                <a:srgbClr val="BF0C1D"/>
              </a:buClr>
              <a:buSzPct val="115000"/>
              <a:buFontTx/>
              <a:buBlip>
                <a:blip r:embed="rId2"/>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userDrawn="1">
            <p:ph type="ctrTitle"/>
          </p:nvPr>
        </p:nvSpPr>
        <p:spPr>
          <a:xfrm>
            <a:off x="685800" y="1"/>
            <a:ext cx="7772400" cy="1072622"/>
          </a:xfrm>
          <a:prstGeom prst="rect">
            <a:avLst/>
          </a:prstGeom>
        </p:spPr>
        <p:txBody>
          <a:bodyPr anchor="ctr" anchorCtr="0"/>
          <a:lstStyle>
            <a:lvl1pPr>
              <a:lnSpc>
                <a:spcPct val="100000"/>
              </a:lnSpc>
              <a:spcAft>
                <a:spcPts val="0"/>
              </a:spcAft>
              <a:defRPr sz="3600" i="0">
                <a:solidFill>
                  <a:srgbClr val="FFFFFF"/>
                </a:solidFill>
                <a:latin typeface="+mj-lt"/>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9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BF0C1D"/>
              </a:buClr>
              <a:buSzPct val="115000"/>
              <a:buFontTx/>
              <a:buBlip>
                <a:blip r:embed="rId2"/>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rgbClr val="BF0C1D"/>
              </a:buClr>
              <a:buSzPct val="115000"/>
              <a:buFontTx/>
              <a:buBlip>
                <a:blip r:embed="rId2"/>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mj-lt"/>
                <a:cs typeface="Times New Roman"/>
              </a:defRPr>
            </a:lvl1pPr>
          </a:lstStyle>
          <a:p>
            <a:r>
              <a:rPr lang="en-US" dirty="0" smtClean="0"/>
              <a:t>Click to edit Master title style</a:t>
            </a:r>
            <a:endParaRPr lang="en-US" dirty="0"/>
          </a:p>
        </p:txBody>
      </p:sp>
      <p:sp>
        <p:nvSpPr>
          <p:cNvPr id="15" name="TextBox 14"/>
          <p:cNvSpPr txBox="1"/>
          <p:nvPr userDrawn="1"/>
        </p:nvSpPr>
        <p:spPr>
          <a:xfrm>
            <a:off x="5105400" y="6481353"/>
            <a:ext cx="3962401" cy="338554"/>
          </a:xfrm>
          <a:prstGeom prst="rect">
            <a:avLst/>
          </a:prstGeom>
          <a:noFill/>
        </p:spPr>
        <p:txBody>
          <a:bodyPr wrap="square" rtlCol="0">
            <a:spAutoFit/>
          </a:bodyPr>
          <a:lstStyle/>
          <a:p>
            <a:pPr>
              <a:spcBef>
                <a:spcPts val="1200"/>
              </a:spcBef>
              <a:spcAft>
                <a:spcPts val="1200"/>
              </a:spcAft>
            </a:pPr>
            <a:r>
              <a:rPr lang="en-US" sz="1400" smtClean="0">
                <a:solidFill>
                  <a:schemeClr val="bg1"/>
                </a:solidFill>
                <a:latin typeface="Arial"/>
                <a:cs typeface="Arial"/>
              </a:rPr>
              <a:t>Military and Family Life Counseling Program </a:t>
            </a:r>
            <a:r>
              <a:rPr lang="en-US" sz="1600" smtClean="0">
                <a:solidFill>
                  <a:schemeClr val="bg1"/>
                </a:solidFill>
                <a:latin typeface="Arial"/>
                <a:cs typeface="Arial"/>
              </a:rPr>
              <a:t>-  </a:t>
            </a:r>
            <a:endParaRPr lang="en-US" sz="1600" dirty="0" smtClean="0">
              <a:solidFill>
                <a:schemeClr val="bg1"/>
              </a:solidFill>
              <a:latin typeface="Arial"/>
              <a:cs typeface="Arial"/>
            </a:endParaRPr>
          </a:p>
        </p:txBody>
      </p:sp>
    </p:spTree>
    <p:extLst>
      <p:ext uri="{BB962C8B-B14F-4D97-AF65-F5344CB8AC3E}">
        <p14:creationId xmlns:p14="http://schemas.microsoft.com/office/powerpoint/2010/main" val="408582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2272399"/>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2"/>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2272399"/>
            <a:ext cx="3888512" cy="3290201"/>
          </a:xfrm>
          <a:prstGeom prst="rect">
            <a:avLst/>
          </a:prstGeom>
        </p:spPr>
        <p:txBody>
          <a:bodyPr/>
          <a:lstStyle>
            <a:lvl1pPr marL="342900" indent="-342900">
              <a:buClr>
                <a:srgbClr val="ECC265"/>
              </a:buClr>
              <a:buSzPct val="100000"/>
              <a:buFontTx/>
              <a:buBlip>
                <a:blip r:embed="rId2"/>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583800"/>
            <a:ext cx="7772400" cy="478584"/>
          </a:xfrm>
          <a:prstGeom prst="rect">
            <a:avLst/>
          </a:prstGeom>
        </p:spPr>
        <p:txBody>
          <a:bodyPr/>
          <a:lstStyle>
            <a:lvl1pPr marL="342900" indent="-342900">
              <a:buClr>
                <a:srgbClr val="BF0C1D"/>
              </a:buClr>
              <a:buSzPct val="115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mj-lt"/>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95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600200"/>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mj-lt"/>
                <a:cs typeface="Times New Roman"/>
              </a:rPr>
              <a:t>Click to edit Master title style</a:t>
            </a:r>
            <a:endParaRPr lang="en-US" sz="3600" dirty="0">
              <a:latin typeface="+mj-lt"/>
              <a:cs typeface="Times New Roman"/>
            </a:endParaRPr>
          </a:p>
        </p:txBody>
      </p:sp>
    </p:spTree>
    <p:extLst>
      <p:ext uri="{BB962C8B-B14F-4D97-AF65-F5344CB8AC3E}">
        <p14:creationId xmlns:p14="http://schemas.microsoft.com/office/powerpoint/2010/main" val="373604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6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2729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4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658370"/>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2249855"/>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2244159"/>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83564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829946"/>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417321"/>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417321"/>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400404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4001958"/>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599511"/>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590484"/>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5182905"/>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1201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06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request.militaryonesource.mil" TargetMode="External"/><Relationship Id="rId4" Type="http://schemas.openxmlformats.org/officeDocument/2006/relationships/hyperlink" Target="http://www.militaryonesource.mil/confidential-help/mflc"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supportrequest.militaryonesource.mil/" TargetMode="External"/><Relationship Id="rId5" Type="http://schemas.openxmlformats.org/officeDocument/2006/relationships/hyperlink" Target="https://www.militaryonesource.mil/confidential-help/mflc" TargetMode="External"/><Relationship Id="rId6"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Title"/>
          <p:cNvSpPr>
            <a:spLocks noGrp="1"/>
          </p:cNvSpPr>
          <p:nvPr>
            <p:ph type="ctrTitle"/>
          </p:nvPr>
        </p:nvSpPr>
        <p:spPr>
          <a:xfrm>
            <a:off x="685800" y="2133600"/>
            <a:ext cx="7772400" cy="1470025"/>
          </a:xfrm>
        </p:spPr>
        <p:txBody>
          <a:bodyPr/>
          <a:lstStyle/>
          <a:p>
            <a:r>
              <a:rPr lang="en-US" sz="4800" dirty="0" smtClean="0">
                <a:solidFill>
                  <a:srgbClr val="B60000"/>
                </a:solidFill>
                <a:latin typeface="Georgia"/>
                <a:cs typeface="Georgia"/>
              </a:rPr>
              <a:t>Military and Family Life Counseling Program</a:t>
            </a:r>
            <a:endParaRPr lang="en-US" sz="4800" dirty="0">
              <a:solidFill>
                <a:srgbClr val="B60000"/>
              </a:solidFill>
              <a:latin typeface="Georgia"/>
              <a:cs typeface="Georgia"/>
            </a:endParaRPr>
          </a:p>
        </p:txBody>
      </p:sp>
      <p:pic>
        <p:nvPicPr>
          <p:cNvPr id="2" name="Picture 1" descr="MC&amp;FP Se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621713"/>
            <a:ext cx="1524000" cy="1524000"/>
          </a:xfrm>
          <a:prstGeom prst="rect">
            <a:avLst/>
          </a:prstGeom>
        </p:spPr>
      </p:pic>
      <p:pic>
        <p:nvPicPr>
          <p:cNvPr id="3" name="Picture 2" descr="Department of Defense Se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826" y="4621713"/>
            <a:ext cx="1524000" cy="1524000"/>
          </a:xfrm>
          <a:prstGeom prst="rect">
            <a:avLst/>
          </a:prstGeom>
        </p:spPr>
      </p:pic>
    </p:spTree>
    <p:extLst>
      <p:ext uri="{BB962C8B-B14F-4D97-AF65-F5344CB8AC3E}">
        <p14:creationId xmlns:p14="http://schemas.microsoft.com/office/powerpoint/2010/main" val="129293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0000"/>
                </a:solidFill>
                <a:latin typeface="Georgia"/>
                <a:cs typeface="Georgia"/>
              </a:rPr>
              <a:t>How to access </a:t>
            </a:r>
            <a:r>
              <a:rPr lang="en-US" dirty="0">
                <a:solidFill>
                  <a:srgbClr val="B60000"/>
                </a:solidFill>
                <a:latin typeface="Georgia"/>
                <a:cs typeface="Georgia"/>
              </a:rPr>
              <a:t>s</a:t>
            </a:r>
            <a:r>
              <a:rPr lang="en-US" dirty="0" smtClean="0">
                <a:solidFill>
                  <a:srgbClr val="B60000"/>
                </a:solidFill>
                <a:latin typeface="Georgia"/>
                <a:cs typeface="Georgia"/>
              </a:rPr>
              <a:t>upport</a:t>
            </a:r>
            <a:endParaRPr lang="en-US" dirty="0">
              <a:solidFill>
                <a:srgbClr val="B60000"/>
              </a:solidFill>
              <a:latin typeface="Georgia"/>
              <a:cs typeface="Georgia"/>
            </a:endParaRPr>
          </a:p>
        </p:txBody>
      </p:sp>
      <p:sp>
        <p:nvSpPr>
          <p:cNvPr id="5" name="TextBox 4"/>
          <p:cNvSpPr txBox="1"/>
          <p:nvPr/>
        </p:nvSpPr>
        <p:spPr>
          <a:xfrm>
            <a:off x="1066800" y="1905000"/>
            <a:ext cx="6858000" cy="923330"/>
          </a:xfrm>
          <a:prstGeom prst="rect">
            <a:avLst/>
          </a:prstGeom>
          <a:noFill/>
        </p:spPr>
        <p:txBody>
          <a:bodyPr wrap="square" rtlCol="0">
            <a:spAutoFit/>
          </a:bodyPr>
          <a:lstStyle/>
          <a:p>
            <a:r>
              <a:rPr lang="en-US" dirty="0" smtClean="0">
                <a:latin typeface="Georgia"/>
                <a:cs typeface="Georgia"/>
              </a:rPr>
              <a:t>Don’t wait for a crisis to arise – get the support you need today. Contact your installation’s Military and Family Support Center to discuss support options near you. </a:t>
            </a:r>
            <a:endParaRPr lang="en-US" dirty="0">
              <a:latin typeface="Georgia"/>
              <a:cs typeface="Georgia"/>
            </a:endParaRPr>
          </a:p>
        </p:txBody>
      </p:sp>
      <p:sp>
        <p:nvSpPr>
          <p:cNvPr id="6" name="TextBox 5"/>
          <p:cNvSpPr txBox="1"/>
          <p:nvPr/>
        </p:nvSpPr>
        <p:spPr>
          <a:xfrm>
            <a:off x="1066800" y="2895600"/>
            <a:ext cx="6172200" cy="923330"/>
          </a:xfrm>
          <a:prstGeom prst="rect">
            <a:avLst/>
          </a:prstGeom>
          <a:noFill/>
        </p:spPr>
        <p:txBody>
          <a:bodyPr wrap="square" rtlCol="0">
            <a:spAutoFit/>
          </a:bodyPr>
          <a:lstStyle/>
          <a:p>
            <a:r>
              <a:rPr lang="en-US" dirty="0" smtClean="0">
                <a:latin typeface="Georgia"/>
                <a:cs typeface="Georgia"/>
              </a:rPr>
              <a:t>Or, if you’re a service provider, request non-medical counseling services for unit events and youth camps at </a:t>
            </a:r>
            <a:r>
              <a:rPr lang="en-US" dirty="0" smtClean="0">
                <a:latin typeface="Georgia"/>
                <a:cs typeface="Georgia"/>
                <a:hlinkClick r:id="rId3"/>
              </a:rPr>
              <a:t>https://supportrequest.militaryonesource.mil</a:t>
            </a:r>
            <a:r>
              <a:rPr lang="en-US" dirty="0" smtClean="0">
                <a:latin typeface="Georgia"/>
                <a:cs typeface="Georgia"/>
              </a:rPr>
              <a:t>. </a:t>
            </a:r>
            <a:endParaRPr lang="en-US" dirty="0">
              <a:latin typeface="Georgia"/>
              <a:cs typeface="Georgia"/>
            </a:endParaRPr>
          </a:p>
        </p:txBody>
      </p:sp>
      <p:sp>
        <p:nvSpPr>
          <p:cNvPr id="7" name="Rectangle 6"/>
          <p:cNvSpPr/>
          <p:nvPr/>
        </p:nvSpPr>
        <p:spPr>
          <a:xfrm>
            <a:off x="990600" y="4495800"/>
            <a:ext cx="7391400" cy="661720"/>
          </a:xfrm>
          <a:prstGeom prst="rect">
            <a:avLst/>
          </a:prstGeom>
          <a:noFill/>
        </p:spPr>
        <p:txBody>
          <a:bodyPr wrap="square" lIns="91440" tIns="45720" rIns="91440" bIns="45720">
            <a:spAutoFit/>
          </a:bodyPr>
          <a:lstStyle/>
          <a:p>
            <a:pPr>
              <a:spcAft>
                <a:spcPts val="600"/>
              </a:spcAft>
            </a:pPr>
            <a:r>
              <a:rPr lang="en-US" sz="1600" dirty="0">
                <a:latin typeface="Georgia"/>
                <a:cs typeface="Georgia"/>
              </a:rPr>
              <a:t>Discover what the Military and Family Life Counseling Program has to offer </a:t>
            </a:r>
            <a:r>
              <a:rPr lang="en-US" sz="1600" dirty="0" smtClean="0">
                <a:latin typeface="Georgia"/>
                <a:cs typeface="Georgia"/>
              </a:rPr>
              <a:t>at: </a:t>
            </a:r>
          </a:p>
          <a:p>
            <a:pPr>
              <a:spcAft>
                <a:spcPts val="600"/>
              </a:spcAft>
            </a:pPr>
            <a:r>
              <a:rPr lang="en-US" sz="1600" dirty="0" smtClean="0">
                <a:latin typeface="Georgia"/>
                <a:cs typeface="Georgia"/>
                <a:hlinkClick r:id="rId4"/>
              </a:rPr>
              <a:t>http</a:t>
            </a:r>
            <a:r>
              <a:rPr lang="en-US" sz="1600" dirty="0">
                <a:latin typeface="Georgia"/>
                <a:cs typeface="Georgia"/>
                <a:hlinkClick r:id="rId4"/>
              </a:rPr>
              <a:t>://www.militaryonesource.mil/confidential-help/mflc</a:t>
            </a:r>
            <a:r>
              <a:rPr lang="en-US" sz="1600" dirty="0">
                <a:latin typeface="Georgia"/>
                <a:cs typeface="Georgia"/>
              </a:rPr>
              <a:t>.</a:t>
            </a:r>
          </a:p>
        </p:txBody>
      </p:sp>
      <p:cxnSp>
        <p:nvCxnSpPr>
          <p:cNvPr id="11" name="Straight Connector 10"/>
          <p:cNvCxnSpPr/>
          <p:nvPr/>
        </p:nvCxnSpPr>
        <p:spPr>
          <a:xfrm>
            <a:off x="1066800" y="4343400"/>
            <a:ext cx="70866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66800" y="5334000"/>
            <a:ext cx="7086600"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45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0000"/>
                </a:solidFill>
                <a:latin typeface="Georgia"/>
                <a:cs typeface="Georgia"/>
              </a:rPr>
              <a:t>Help promote Military and Family Life Counseling services</a:t>
            </a:r>
            <a:endParaRPr lang="en-US" dirty="0">
              <a:solidFill>
                <a:srgbClr val="B60000"/>
              </a:solidFill>
              <a:latin typeface="Georgia"/>
              <a:cs typeface="Georgia"/>
            </a:endParaRPr>
          </a:p>
        </p:txBody>
      </p:sp>
      <p:sp>
        <p:nvSpPr>
          <p:cNvPr id="3" name="TextBox 2"/>
          <p:cNvSpPr txBox="1"/>
          <p:nvPr/>
        </p:nvSpPr>
        <p:spPr>
          <a:xfrm>
            <a:off x="1003086" y="1523999"/>
            <a:ext cx="6781800" cy="2585323"/>
          </a:xfrm>
          <a:prstGeom prst="rect">
            <a:avLst/>
          </a:prstGeom>
          <a:noFill/>
        </p:spPr>
        <p:txBody>
          <a:bodyPr wrap="square" rtlCol="0">
            <a:spAutoFit/>
          </a:bodyPr>
          <a:lstStyle/>
          <a:p>
            <a:r>
              <a:rPr lang="en-US" dirty="0" smtClean="0">
                <a:latin typeface="Georgia"/>
                <a:cs typeface="Georgia"/>
              </a:rPr>
              <a:t>The Military and Family Life Counseling Program Starter Kit includes: </a:t>
            </a:r>
          </a:p>
          <a:p>
            <a:endParaRPr lang="en-US" dirty="0">
              <a:latin typeface="Georgia"/>
              <a:cs typeface="Georgia"/>
            </a:endParaRPr>
          </a:p>
          <a:p>
            <a:pPr marL="342900" indent="-342900">
              <a:buClr>
                <a:srgbClr val="C00000"/>
              </a:buClr>
              <a:buFont typeface="Wingdings" charset="2"/>
              <a:buChar char="ü"/>
            </a:pPr>
            <a:r>
              <a:rPr lang="en-US" dirty="0" smtClean="0">
                <a:latin typeface="Georgia"/>
                <a:cs typeface="Georgia"/>
              </a:rPr>
              <a:t>100 brochures providing an overview of available services</a:t>
            </a:r>
          </a:p>
          <a:p>
            <a:pPr marL="342900" indent="-342900">
              <a:buClr>
                <a:srgbClr val="C00000"/>
              </a:buClr>
              <a:buFont typeface="Wingdings" charset="2"/>
              <a:buChar char="ü"/>
            </a:pPr>
            <a:r>
              <a:rPr lang="en-US" dirty="0" smtClean="0">
                <a:latin typeface="Georgia"/>
                <a:cs typeface="Georgia"/>
              </a:rPr>
              <a:t>50 </a:t>
            </a:r>
            <a:r>
              <a:rPr lang="en-US" dirty="0" err="1" smtClean="0">
                <a:latin typeface="Georgia"/>
                <a:cs typeface="Georgia"/>
              </a:rPr>
              <a:t>trifolds</a:t>
            </a:r>
            <a:r>
              <a:rPr lang="en-US" dirty="0" smtClean="0">
                <a:latin typeface="Georgia"/>
                <a:cs typeface="Georgia"/>
              </a:rPr>
              <a:t> containing lists of available presentations</a:t>
            </a:r>
          </a:p>
          <a:p>
            <a:pPr marL="342900" indent="-342900">
              <a:buClr>
                <a:srgbClr val="C00000"/>
              </a:buClr>
              <a:buFont typeface="Wingdings" charset="2"/>
              <a:buChar char="ü"/>
            </a:pPr>
            <a:r>
              <a:rPr lang="en-US" dirty="0" smtClean="0">
                <a:latin typeface="Georgia"/>
                <a:cs typeface="Georgia"/>
              </a:rPr>
              <a:t>10 service-specific posters for distributing throughout installation community areas</a:t>
            </a:r>
          </a:p>
          <a:p>
            <a:pPr>
              <a:buClr>
                <a:srgbClr val="C00000"/>
              </a:buClr>
            </a:pPr>
            <a:endParaRPr lang="en-US" dirty="0">
              <a:latin typeface="Georgia"/>
              <a:cs typeface="Georgia"/>
            </a:endParaRPr>
          </a:p>
          <a:p>
            <a:pPr>
              <a:buClr>
                <a:srgbClr val="C00000"/>
              </a:buClr>
            </a:pPr>
            <a:r>
              <a:rPr lang="en-US" dirty="0" smtClean="0">
                <a:latin typeface="Georgia"/>
                <a:cs typeface="Georgia"/>
              </a:rPr>
              <a:t>Visit </a:t>
            </a:r>
            <a:r>
              <a:rPr lang="en-US" dirty="0" smtClean="0">
                <a:latin typeface="Georgia"/>
                <a:cs typeface="Georgia"/>
                <a:hlinkClick r:id="rId3"/>
              </a:rPr>
              <a:t>militaryonesource.mil</a:t>
            </a:r>
            <a:r>
              <a:rPr lang="en-US" dirty="0" smtClean="0">
                <a:latin typeface="Georgia"/>
                <a:cs typeface="Georgia"/>
              </a:rPr>
              <a:t> to order. </a:t>
            </a:r>
            <a:endParaRPr lang="en-US" dirty="0">
              <a:latin typeface="Georgia"/>
              <a:cs typeface="Georgia"/>
            </a:endParaRPr>
          </a:p>
        </p:txBody>
      </p:sp>
      <p:pic>
        <p:nvPicPr>
          <p:cNvPr id="4" name="Picture 3" descr="MOS Miltary and Family Life Counseling Products Screensh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3581400"/>
            <a:ext cx="3308775" cy="2634840"/>
          </a:xfrm>
          <a:prstGeom prst="rect">
            <a:avLst/>
          </a:prstGeom>
          <a:ln>
            <a:noFill/>
          </a:ln>
          <a:effectLst>
            <a:outerShdw blurRad="292100" dist="139700" dir="2700000" algn="tl" rotWithShape="0">
              <a:srgbClr val="333333">
                <a:alpha val="65000"/>
              </a:srgbClr>
            </a:outerShdw>
          </a:effectLst>
        </p:spPr>
      </p:pic>
      <p:pic>
        <p:nvPicPr>
          <p:cNvPr id="5" name="Picture 4" descr="Service provider login screensh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5029200"/>
            <a:ext cx="3943350" cy="570060"/>
          </a:xfrm>
          <a:prstGeom prst="rect">
            <a:avLst/>
          </a:prstGeom>
          <a:ln>
            <a:noFill/>
          </a:ln>
          <a:effectLst>
            <a:outerShdw blurRad="292100" dist="139700" dir="2700000" algn="tl" rotWithShape="0">
              <a:srgbClr val="333333">
                <a:alpha val="65000"/>
              </a:srgbClr>
            </a:outerShdw>
          </a:effectLst>
        </p:spPr>
      </p:pic>
      <p:pic>
        <p:nvPicPr>
          <p:cNvPr id="6" name="Picture 5" descr="Shopping cart screenshot"/>
          <p:cNvPicPr>
            <a:picLocks noChangeAspect="1"/>
          </p:cNvPicPr>
          <p:nvPr/>
        </p:nvPicPr>
        <p:blipFill rotWithShape="1">
          <a:blip r:embed="rId6" cstate="print">
            <a:extLst>
              <a:ext uri="{28A0092B-C50C-407E-A947-70E740481C1C}">
                <a14:useLocalDpi xmlns:a14="http://schemas.microsoft.com/office/drawing/2010/main" val="0"/>
              </a:ext>
            </a:extLst>
          </a:blip>
          <a:srcRect l="51570" t="-2399" b="65549"/>
          <a:stretch/>
        </p:blipFill>
        <p:spPr>
          <a:xfrm>
            <a:off x="609600" y="4267200"/>
            <a:ext cx="3614744" cy="432689"/>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flipH="1">
            <a:off x="4191000" y="3657600"/>
            <a:ext cx="3962400" cy="606868"/>
          </a:xfrm>
          <a:prstGeom prst="line">
            <a:avLst/>
          </a:prstGeom>
          <a:ln>
            <a:solidFill>
              <a:srgbClr val="C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3276600" y="5410200"/>
            <a:ext cx="2234773" cy="484428"/>
          </a:xfrm>
          <a:prstGeom prst="line">
            <a:avLst/>
          </a:prstGeom>
          <a:ln>
            <a:solidFill>
              <a:srgbClr val="C00000"/>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solidFill>
                  <a:srgbClr val="B60000"/>
                </a:solidFill>
                <a:latin typeface="Georgia"/>
                <a:cs typeface="Georgia"/>
              </a:rPr>
              <a:t>What is the Military and Family Life Counseling Program?</a:t>
            </a:r>
            <a:endParaRPr lang="en-US" dirty="0">
              <a:solidFill>
                <a:srgbClr val="B60000"/>
              </a:solidFill>
              <a:latin typeface="Georgia"/>
              <a:cs typeface="Georgia"/>
            </a:endParaRPr>
          </a:p>
        </p:txBody>
      </p:sp>
      <p:sp>
        <p:nvSpPr>
          <p:cNvPr id="9" name="TextBox 8"/>
          <p:cNvSpPr txBox="1"/>
          <p:nvPr/>
        </p:nvSpPr>
        <p:spPr>
          <a:xfrm>
            <a:off x="914400" y="1676400"/>
            <a:ext cx="6629400" cy="6217086"/>
          </a:xfrm>
          <a:prstGeom prst="rect">
            <a:avLst/>
          </a:prstGeom>
          <a:noFill/>
        </p:spPr>
        <p:txBody>
          <a:bodyPr wrap="square" rtlCol="0">
            <a:spAutoFit/>
          </a:bodyPr>
          <a:lstStyle/>
          <a:p>
            <a:pPr marL="342900" indent="-342900">
              <a:buClr>
                <a:srgbClr val="C00000"/>
              </a:buClr>
              <a:buFont typeface="Wingdings" charset="2"/>
              <a:buChar char="ü"/>
            </a:pPr>
            <a:r>
              <a:rPr lang="en-US" sz="2200" dirty="0" smtClean="0">
                <a:latin typeface="Georgia"/>
                <a:cs typeface="Georgia"/>
              </a:rPr>
              <a:t>Provides free, confidential non-medical counseling for service members, their families and survivors – personal records are not kept</a:t>
            </a:r>
          </a:p>
          <a:p>
            <a:pPr>
              <a:buClr>
                <a:srgbClr val="C00000"/>
              </a:buClr>
            </a:pPr>
            <a:r>
              <a:rPr lang="en-US" sz="2200" dirty="0" smtClean="0">
                <a:latin typeface="Georgia"/>
                <a:cs typeface="Georgia"/>
              </a:rPr>
              <a:t> </a:t>
            </a:r>
          </a:p>
          <a:p>
            <a:pPr marL="342900" indent="-342900">
              <a:buClr>
                <a:srgbClr val="C00000"/>
              </a:buClr>
              <a:buFont typeface="Wingdings" charset="2"/>
              <a:buChar char="ü"/>
            </a:pPr>
            <a:r>
              <a:rPr lang="en-US" sz="2200" dirty="0" smtClean="0">
                <a:latin typeface="Georgia"/>
                <a:cs typeface="Georgia"/>
              </a:rPr>
              <a:t>Provides psycho-educational briefings and presentations</a:t>
            </a:r>
            <a:br>
              <a:rPr lang="en-US" sz="2200" dirty="0" smtClean="0">
                <a:latin typeface="Georgia"/>
                <a:cs typeface="Georgia"/>
              </a:rPr>
            </a:br>
            <a:endParaRPr lang="en-US" sz="2200" dirty="0" smtClean="0">
              <a:latin typeface="Georgia"/>
              <a:cs typeface="Georgia"/>
            </a:endParaRPr>
          </a:p>
          <a:p>
            <a:pPr marL="342900" indent="-342900">
              <a:buClr>
                <a:srgbClr val="C00000"/>
              </a:buClr>
              <a:buFont typeface="Wingdings" charset="2"/>
              <a:buChar char="ü"/>
            </a:pPr>
            <a:r>
              <a:rPr lang="en-US" sz="2200" dirty="0" smtClean="0">
                <a:latin typeface="Georgia"/>
                <a:cs typeface="Georgia"/>
              </a:rPr>
              <a:t>Augments existing military support services </a:t>
            </a:r>
            <a:br>
              <a:rPr lang="en-US" sz="2200" dirty="0" smtClean="0">
                <a:latin typeface="Georgia"/>
                <a:cs typeface="Georgia"/>
              </a:rPr>
            </a:br>
            <a:endParaRPr lang="en-US" sz="2200" dirty="0" smtClean="0">
              <a:latin typeface="Georgia"/>
              <a:cs typeface="Georgia"/>
            </a:endParaRPr>
          </a:p>
          <a:p>
            <a:pPr marL="342900" indent="-342900">
              <a:buClr>
                <a:srgbClr val="C00000"/>
              </a:buClr>
              <a:buFont typeface="Wingdings" charset="2"/>
              <a:buChar char="ü"/>
            </a:pPr>
            <a:r>
              <a:rPr lang="en-US" sz="2200" dirty="0" smtClean="0">
                <a:latin typeface="Georgia"/>
                <a:cs typeface="Georgia"/>
              </a:rPr>
              <a:t>Provides services on or off of military installations </a:t>
            </a:r>
            <a:r>
              <a:rPr lang="en-US" sz="2200" dirty="0" smtClean="0">
                <a:latin typeface="Arial"/>
                <a:cs typeface="Arial"/>
              </a:rPr>
              <a:t/>
            </a:r>
            <a:br>
              <a:rPr lang="en-US" sz="2200" dirty="0" smtClean="0">
                <a:latin typeface="Arial"/>
                <a:cs typeface="Arial"/>
              </a:rPr>
            </a:br>
            <a:endParaRPr lang="en-US" sz="2200" dirty="0" smtClean="0">
              <a:latin typeface="Arial"/>
              <a:cs typeface="Arial"/>
            </a:endParaRPr>
          </a:p>
          <a:p>
            <a:pPr marL="285750" indent="-285750">
              <a:buClr>
                <a:srgbClr val="C00000"/>
              </a:buClr>
              <a:buFont typeface="Wingdings" charset="2"/>
              <a:buChar char="Ø"/>
            </a:pPr>
            <a:endParaRPr lang="en-US" sz="2200" dirty="0" smtClean="0">
              <a:latin typeface="Arial"/>
              <a:cs typeface="Arial"/>
            </a:endParaRPr>
          </a:p>
          <a:p>
            <a:pPr marL="285750" indent="-285750">
              <a:buClr>
                <a:srgbClr val="C00000"/>
              </a:buClr>
              <a:buFont typeface="Wingdings" charset="2"/>
              <a:buChar char="Ø"/>
            </a:pPr>
            <a:endParaRPr lang="en-US" sz="2200" dirty="0" smtClean="0">
              <a:latin typeface="Arial"/>
              <a:cs typeface="Arial"/>
            </a:endParaRPr>
          </a:p>
          <a:p>
            <a:pPr marL="285750" indent="-285750">
              <a:buClr>
                <a:srgbClr val="FF0000"/>
              </a:buClr>
              <a:buFont typeface="Wingdings" charset="2"/>
              <a:buChar char="Ø"/>
            </a:pPr>
            <a:endParaRPr lang="en-US" dirty="0" smtClean="0"/>
          </a:p>
          <a:p>
            <a:pPr>
              <a:buClr>
                <a:srgbClr val="FF0000"/>
              </a:buClr>
            </a:pPr>
            <a:endParaRPr lang="en-US" dirty="0" smtClean="0"/>
          </a:p>
          <a:p>
            <a:pPr>
              <a:buClr>
                <a:srgbClr val="FF0000"/>
              </a:buClr>
            </a:pPr>
            <a:endParaRPr lang="en-US" dirty="0" smtClean="0"/>
          </a:p>
          <a:p>
            <a:pPr marL="285750" indent="-285750">
              <a:buClr>
                <a:srgbClr val="FF0000"/>
              </a:buClr>
              <a:buFont typeface="Wingdings" charset="2"/>
              <a:buChar char="Ø"/>
            </a:pPr>
            <a:endParaRPr lang="en-US" dirty="0" smtClean="0"/>
          </a:p>
          <a:p>
            <a:pPr marL="285750" indent="-285750">
              <a:buClr>
                <a:srgbClr val="FF0000"/>
              </a:buClr>
              <a:buFont typeface="Wingdings" charset="2"/>
              <a:buChar char="Ø"/>
            </a:pPr>
            <a:endParaRPr lang="en-US" dirty="0"/>
          </a:p>
        </p:txBody>
      </p:sp>
    </p:spTree>
    <p:extLst>
      <p:ext uri="{BB962C8B-B14F-4D97-AF65-F5344CB8AC3E}">
        <p14:creationId xmlns:p14="http://schemas.microsoft.com/office/powerpoint/2010/main" val="1115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smtClean="0">
                <a:solidFill>
                  <a:srgbClr val="B60000"/>
                </a:solidFill>
                <a:latin typeface="Georgia"/>
                <a:cs typeface="Georgia"/>
              </a:rPr>
              <a:t>Who are military and family </a:t>
            </a:r>
            <a:r>
              <a:rPr lang="en-US" sz="3200" dirty="0">
                <a:solidFill>
                  <a:srgbClr val="B60000"/>
                </a:solidFill>
                <a:latin typeface="Georgia"/>
                <a:cs typeface="Georgia"/>
              </a:rPr>
              <a:t>l</a:t>
            </a:r>
            <a:r>
              <a:rPr lang="en-US" sz="3200" dirty="0" smtClean="0">
                <a:solidFill>
                  <a:srgbClr val="B60000"/>
                </a:solidFill>
                <a:latin typeface="Georgia"/>
                <a:cs typeface="Georgia"/>
              </a:rPr>
              <a:t>ife counselors and what do they do? </a:t>
            </a:r>
            <a:endParaRPr lang="en-US" sz="3200" dirty="0">
              <a:solidFill>
                <a:srgbClr val="B60000"/>
              </a:solidFill>
              <a:latin typeface="Georgia"/>
              <a:cs typeface="Georgia"/>
            </a:endParaRPr>
          </a:p>
        </p:txBody>
      </p:sp>
      <p:sp>
        <p:nvSpPr>
          <p:cNvPr id="2" name="TextBox 1"/>
          <p:cNvSpPr txBox="1"/>
          <p:nvPr/>
        </p:nvSpPr>
        <p:spPr>
          <a:xfrm>
            <a:off x="914400" y="1752600"/>
            <a:ext cx="6858000" cy="3693319"/>
          </a:xfrm>
          <a:prstGeom prst="rect">
            <a:avLst/>
          </a:prstGeom>
          <a:noFill/>
        </p:spPr>
        <p:txBody>
          <a:bodyPr wrap="square" rtlCol="0">
            <a:spAutoFit/>
          </a:bodyPr>
          <a:lstStyle/>
          <a:p>
            <a:pPr marL="342900" indent="-342900">
              <a:buClr>
                <a:srgbClr val="C00000"/>
              </a:buClr>
              <a:buFont typeface="Wingdings" charset="2"/>
              <a:buChar char="ü"/>
            </a:pPr>
            <a:r>
              <a:rPr lang="en-US" sz="2400" dirty="0" smtClean="0">
                <a:latin typeface="Georgia"/>
                <a:cs typeface="Georgia"/>
              </a:rPr>
              <a:t>Master’s or doctorate-level licensed counselors </a:t>
            </a:r>
            <a:br>
              <a:rPr lang="en-US" sz="2400" dirty="0" smtClean="0">
                <a:latin typeface="Georgia"/>
                <a:cs typeface="Georgia"/>
              </a:rPr>
            </a:br>
            <a:endParaRPr lang="en-US" sz="2400" dirty="0" smtClean="0">
              <a:latin typeface="Georgia"/>
              <a:cs typeface="Georgia"/>
            </a:endParaRPr>
          </a:p>
          <a:p>
            <a:pPr marL="342900" indent="-342900">
              <a:buClr>
                <a:srgbClr val="C00000"/>
              </a:buClr>
              <a:buFont typeface="Wingdings" charset="2"/>
              <a:buChar char="ü"/>
            </a:pPr>
            <a:r>
              <a:rPr lang="en-US" sz="2400" dirty="0">
                <a:latin typeface="Georgia"/>
                <a:cs typeface="Georgia"/>
              </a:rPr>
              <a:t>W</a:t>
            </a:r>
            <a:r>
              <a:rPr lang="en-US" sz="2400" dirty="0" smtClean="0">
                <a:latin typeface="Georgia"/>
                <a:cs typeface="Georgia"/>
              </a:rPr>
              <a:t>ork with families, individuals, couples and children </a:t>
            </a:r>
            <a:br>
              <a:rPr lang="en-US" sz="2400" dirty="0" smtClean="0">
                <a:latin typeface="Georgia"/>
                <a:cs typeface="Georgia"/>
              </a:rPr>
            </a:br>
            <a:endParaRPr lang="en-US" sz="2400" dirty="0" smtClean="0">
              <a:latin typeface="Georgia"/>
              <a:cs typeface="Georgia"/>
            </a:endParaRPr>
          </a:p>
          <a:p>
            <a:pPr marL="342900" indent="-342900">
              <a:buClr>
                <a:srgbClr val="C00000"/>
              </a:buClr>
              <a:buFont typeface="Wingdings" charset="2"/>
              <a:buChar char="ü"/>
            </a:pPr>
            <a:r>
              <a:rPr lang="en-US" sz="2400" dirty="0">
                <a:latin typeface="Georgia"/>
                <a:cs typeface="Georgia"/>
              </a:rPr>
              <a:t>W</a:t>
            </a:r>
            <a:r>
              <a:rPr lang="en-US" sz="2400" dirty="0" smtClean="0">
                <a:latin typeface="Georgia"/>
                <a:cs typeface="Georgia"/>
              </a:rPr>
              <a:t>ork with existing military </a:t>
            </a:r>
            <a:r>
              <a:rPr lang="en-US" sz="2400" dirty="0">
                <a:latin typeface="Georgia"/>
                <a:cs typeface="Georgia"/>
              </a:rPr>
              <a:t/>
            </a:r>
            <a:br>
              <a:rPr lang="en-US" sz="2400" dirty="0">
                <a:latin typeface="Georgia"/>
                <a:cs typeface="Georgia"/>
              </a:rPr>
            </a:br>
            <a:r>
              <a:rPr lang="en-US" sz="2400" dirty="0" smtClean="0">
                <a:latin typeface="Georgia"/>
                <a:cs typeface="Georgia"/>
              </a:rPr>
              <a:t>and family support programs </a:t>
            </a:r>
            <a:br>
              <a:rPr lang="en-US" sz="2400" dirty="0" smtClean="0">
                <a:latin typeface="Georgia"/>
                <a:cs typeface="Georgia"/>
              </a:rPr>
            </a:br>
            <a:r>
              <a:rPr lang="en-US" sz="2400" dirty="0" smtClean="0">
                <a:latin typeface="Georgia"/>
                <a:cs typeface="Georgia"/>
              </a:rPr>
              <a:t>to augment other services </a:t>
            </a:r>
            <a:br>
              <a:rPr lang="en-US" sz="2400" dirty="0" smtClean="0">
                <a:latin typeface="Georgia"/>
                <a:cs typeface="Georgia"/>
              </a:rPr>
            </a:br>
            <a:r>
              <a:rPr lang="en-US" sz="2400" dirty="0" smtClean="0">
                <a:latin typeface="Georgia"/>
                <a:cs typeface="Georgia"/>
              </a:rPr>
              <a:t>provided</a:t>
            </a:r>
          </a:p>
          <a:p>
            <a:pPr marL="342900" indent="-342900">
              <a:buFont typeface="+mj-lt"/>
              <a:buAutoNum type="arabicPeriod"/>
            </a:pPr>
            <a:endParaRPr lang="en-US" dirty="0" smtClean="0"/>
          </a:p>
        </p:txBody>
      </p:sp>
      <p:pic>
        <p:nvPicPr>
          <p:cNvPr id="4" name="Picture 3" descr="woman and man reviewing pap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657600"/>
            <a:ext cx="2857500" cy="1905000"/>
          </a:xfrm>
          <a:prstGeom prst="rect">
            <a:avLst/>
          </a:prstGeom>
        </p:spPr>
      </p:pic>
    </p:spTree>
    <p:extLst>
      <p:ext uri="{BB962C8B-B14F-4D97-AF65-F5344CB8AC3E}">
        <p14:creationId xmlns:p14="http://schemas.microsoft.com/office/powerpoint/2010/main" val="1810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smtClean="0">
                <a:solidFill>
                  <a:srgbClr val="B60000"/>
                </a:solidFill>
                <a:latin typeface="Georgia"/>
                <a:cs typeface="Georgia"/>
              </a:rPr>
              <a:t>Who is eligible for </a:t>
            </a:r>
            <a:r>
              <a:rPr lang="en-US" sz="3200" dirty="0">
                <a:solidFill>
                  <a:srgbClr val="B60000"/>
                </a:solidFill>
                <a:latin typeface="Georgia"/>
                <a:cs typeface="Georgia"/>
              </a:rPr>
              <a:t>M</a:t>
            </a:r>
            <a:r>
              <a:rPr lang="en-US" sz="3200" dirty="0" smtClean="0">
                <a:solidFill>
                  <a:srgbClr val="B60000"/>
                </a:solidFill>
                <a:latin typeface="Georgia"/>
                <a:cs typeface="Georgia"/>
              </a:rPr>
              <a:t>ilitary and </a:t>
            </a:r>
            <a:r>
              <a:rPr lang="en-US" sz="3200" dirty="0">
                <a:solidFill>
                  <a:srgbClr val="B60000"/>
                </a:solidFill>
                <a:latin typeface="Georgia"/>
                <a:cs typeface="Georgia"/>
              </a:rPr>
              <a:t>F</a:t>
            </a:r>
            <a:r>
              <a:rPr lang="en-US" sz="3200" dirty="0" smtClean="0">
                <a:solidFill>
                  <a:srgbClr val="B60000"/>
                </a:solidFill>
                <a:latin typeface="Georgia"/>
                <a:cs typeface="Georgia"/>
              </a:rPr>
              <a:t>amily Life Counseling </a:t>
            </a:r>
            <a:r>
              <a:rPr lang="en-US" sz="3200" dirty="0">
                <a:solidFill>
                  <a:srgbClr val="B60000"/>
                </a:solidFill>
                <a:latin typeface="Georgia"/>
                <a:cs typeface="Georgia"/>
              </a:rPr>
              <a:t>s</a:t>
            </a:r>
            <a:r>
              <a:rPr lang="en-US" sz="3200" dirty="0" smtClean="0">
                <a:solidFill>
                  <a:srgbClr val="B60000"/>
                </a:solidFill>
                <a:latin typeface="Georgia"/>
                <a:cs typeface="Georgia"/>
              </a:rPr>
              <a:t>ervices? </a:t>
            </a:r>
            <a:endParaRPr lang="en-US" sz="3200" dirty="0">
              <a:solidFill>
                <a:srgbClr val="B60000"/>
              </a:solidFill>
              <a:latin typeface="Georgia"/>
              <a:cs typeface="Georgia"/>
            </a:endParaRPr>
          </a:p>
        </p:txBody>
      </p:sp>
      <p:sp>
        <p:nvSpPr>
          <p:cNvPr id="4" name="TextBox 3"/>
          <p:cNvSpPr txBox="1"/>
          <p:nvPr/>
        </p:nvSpPr>
        <p:spPr>
          <a:xfrm>
            <a:off x="762000" y="1743670"/>
            <a:ext cx="8001000" cy="2246769"/>
          </a:xfrm>
          <a:prstGeom prst="rect">
            <a:avLst/>
          </a:prstGeom>
          <a:noFill/>
        </p:spPr>
        <p:txBody>
          <a:bodyPr wrap="square" rtlCol="0">
            <a:spAutoFit/>
          </a:bodyPr>
          <a:lstStyle/>
          <a:p>
            <a:pPr marL="342900" indent="-342900">
              <a:spcAft>
                <a:spcPts val="600"/>
              </a:spcAft>
              <a:buClr>
                <a:srgbClr val="C00000"/>
              </a:buClr>
              <a:buFont typeface="Wingdings" charset="2"/>
              <a:buChar char="ü"/>
            </a:pPr>
            <a:r>
              <a:rPr lang="en-US" sz="2000" dirty="0" smtClean="0">
                <a:latin typeface="Georgia"/>
                <a:cs typeface="Georgia"/>
              </a:rPr>
              <a:t>Active duty service members</a:t>
            </a:r>
          </a:p>
          <a:p>
            <a:pPr marL="342900" indent="-342900">
              <a:spcAft>
                <a:spcPts val="600"/>
              </a:spcAft>
              <a:buClr>
                <a:srgbClr val="C00000"/>
              </a:buClr>
              <a:buFont typeface="Wingdings" charset="2"/>
              <a:buChar char="ü"/>
            </a:pPr>
            <a:r>
              <a:rPr lang="en-US" sz="2000" dirty="0" smtClean="0">
                <a:latin typeface="Georgia"/>
                <a:cs typeface="Georgia"/>
              </a:rPr>
              <a:t>National Guard members</a:t>
            </a:r>
          </a:p>
          <a:p>
            <a:pPr marL="342900" indent="-342900">
              <a:spcAft>
                <a:spcPts val="600"/>
              </a:spcAft>
              <a:buClr>
                <a:srgbClr val="C00000"/>
              </a:buClr>
              <a:buFont typeface="Wingdings" charset="2"/>
              <a:buChar char="ü"/>
            </a:pPr>
            <a:r>
              <a:rPr lang="en-US" sz="2000" dirty="0" smtClean="0">
                <a:latin typeface="Georgia"/>
                <a:cs typeface="Georgia"/>
              </a:rPr>
              <a:t>Reserve members (regardless of activation status)</a:t>
            </a:r>
          </a:p>
          <a:p>
            <a:pPr marL="342900" indent="-342900">
              <a:spcAft>
                <a:spcPts val="600"/>
              </a:spcAft>
              <a:buClr>
                <a:srgbClr val="C00000"/>
              </a:buClr>
              <a:buFont typeface="Wingdings" charset="2"/>
              <a:buChar char="ü"/>
            </a:pPr>
            <a:r>
              <a:rPr lang="en-US" sz="2000" dirty="0" smtClean="0">
                <a:latin typeface="Georgia"/>
                <a:cs typeface="Georgia"/>
              </a:rPr>
              <a:t>Department of Defense civilian expeditionary workforce members</a:t>
            </a:r>
          </a:p>
          <a:p>
            <a:pPr marL="342900" indent="-342900">
              <a:spcAft>
                <a:spcPts val="600"/>
              </a:spcAft>
              <a:buClr>
                <a:srgbClr val="C00000"/>
              </a:buClr>
              <a:buFont typeface="Wingdings" charset="2"/>
              <a:buChar char="ü"/>
            </a:pPr>
            <a:r>
              <a:rPr lang="en-US" sz="2000" dirty="0" smtClean="0">
                <a:latin typeface="Georgia"/>
                <a:cs typeface="Georgia"/>
              </a:rPr>
              <a:t>Immediate family members or surviving family members of any of the above groups. </a:t>
            </a:r>
            <a:endParaRPr lang="en-US" sz="2000" dirty="0">
              <a:latin typeface="Georgia"/>
              <a:cs typeface="Georgia"/>
            </a:endParaRPr>
          </a:p>
        </p:txBody>
      </p:sp>
      <p:sp>
        <p:nvSpPr>
          <p:cNvPr id="7" name="TextBox 6"/>
          <p:cNvSpPr txBox="1"/>
          <p:nvPr/>
        </p:nvSpPr>
        <p:spPr>
          <a:xfrm>
            <a:off x="1149796" y="4334470"/>
            <a:ext cx="7162800" cy="923330"/>
          </a:xfrm>
          <a:prstGeom prst="rect">
            <a:avLst/>
          </a:prstGeom>
          <a:noFill/>
        </p:spPr>
        <p:txBody>
          <a:bodyPr wrap="square" rtlCol="0">
            <a:spAutoFit/>
          </a:bodyPr>
          <a:lstStyle/>
          <a:p>
            <a:r>
              <a:rPr lang="en-US" dirty="0" smtClean="0">
                <a:latin typeface="Georgia"/>
                <a:cs typeface="Georgia"/>
              </a:rPr>
              <a:t>Not sure? Contact Military OneSource at 800-342-9647 or visit your installation’s Military and Family Support Center for more information. </a:t>
            </a:r>
            <a:endParaRPr lang="en-US" dirty="0">
              <a:latin typeface="Georgia"/>
              <a:cs typeface="Georgia"/>
            </a:endParaRPr>
          </a:p>
        </p:txBody>
      </p:sp>
    </p:spTree>
    <p:extLst>
      <p:ext uri="{BB962C8B-B14F-4D97-AF65-F5344CB8AC3E}">
        <p14:creationId xmlns:p14="http://schemas.microsoft.com/office/powerpoint/2010/main" val="348842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Spouses"/>
          <p:cNvSpPr>
            <a:spLocks noGrp="1"/>
          </p:cNvSpPr>
          <p:nvPr>
            <p:ph type="ctrTitle"/>
          </p:nvPr>
        </p:nvSpPr>
        <p:spPr/>
        <p:txBody>
          <a:bodyPr/>
          <a:lstStyle/>
          <a:p>
            <a:r>
              <a:rPr lang="en-US" dirty="0" smtClean="0">
                <a:solidFill>
                  <a:srgbClr val="B60000"/>
                </a:solidFill>
                <a:latin typeface="Georgia"/>
                <a:cs typeface="Georgia"/>
              </a:rPr>
              <a:t>Adult </a:t>
            </a:r>
            <a:r>
              <a:rPr lang="en-US" dirty="0">
                <a:solidFill>
                  <a:srgbClr val="B60000"/>
                </a:solidFill>
                <a:latin typeface="Georgia"/>
                <a:cs typeface="Georgia"/>
              </a:rPr>
              <a:t>m</a:t>
            </a:r>
            <a:r>
              <a:rPr lang="en-US" dirty="0" smtClean="0">
                <a:solidFill>
                  <a:srgbClr val="B60000"/>
                </a:solidFill>
                <a:latin typeface="Georgia"/>
                <a:cs typeface="Georgia"/>
              </a:rPr>
              <a:t>ilitary and </a:t>
            </a:r>
            <a:br>
              <a:rPr lang="en-US" dirty="0" smtClean="0">
                <a:solidFill>
                  <a:srgbClr val="B60000"/>
                </a:solidFill>
                <a:latin typeface="Georgia"/>
                <a:cs typeface="Georgia"/>
              </a:rPr>
            </a:br>
            <a:r>
              <a:rPr lang="en-US" dirty="0" smtClean="0">
                <a:solidFill>
                  <a:srgbClr val="B60000"/>
                </a:solidFill>
                <a:latin typeface="Georgia"/>
                <a:cs typeface="Georgia"/>
              </a:rPr>
              <a:t>family </a:t>
            </a:r>
            <a:r>
              <a:rPr lang="en-US" dirty="0">
                <a:solidFill>
                  <a:srgbClr val="B60000"/>
                </a:solidFill>
                <a:latin typeface="Georgia"/>
                <a:cs typeface="Georgia"/>
              </a:rPr>
              <a:t>l</a:t>
            </a:r>
            <a:r>
              <a:rPr lang="en-US" dirty="0" smtClean="0">
                <a:solidFill>
                  <a:srgbClr val="B60000"/>
                </a:solidFill>
                <a:latin typeface="Georgia"/>
                <a:cs typeface="Georgia"/>
              </a:rPr>
              <a:t>ife </a:t>
            </a:r>
            <a:r>
              <a:rPr lang="en-US" dirty="0">
                <a:solidFill>
                  <a:srgbClr val="B60000"/>
                </a:solidFill>
                <a:latin typeface="Georgia"/>
                <a:cs typeface="Georgia"/>
              </a:rPr>
              <a:t>c</a:t>
            </a:r>
            <a:r>
              <a:rPr lang="en-US" dirty="0" smtClean="0">
                <a:solidFill>
                  <a:srgbClr val="B60000"/>
                </a:solidFill>
                <a:latin typeface="Georgia"/>
                <a:cs typeface="Georgia"/>
              </a:rPr>
              <a:t>ounselors</a:t>
            </a:r>
            <a:endParaRPr lang="en-US" dirty="0">
              <a:solidFill>
                <a:srgbClr val="B60000"/>
              </a:solidFill>
              <a:latin typeface="Georgia"/>
              <a:cs typeface="Georgia"/>
            </a:endParaRPr>
          </a:p>
        </p:txBody>
      </p:sp>
      <p:sp>
        <p:nvSpPr>
          <p:cNvPr id="2" name="Left Content"/>
          <p:cNvSpPr>
            <a:spLocks noGrp="1"/>
          </p:cNvSpPr>
          <p:nvPr>
            <p:ph idx="1"/>
          </p:nvPr>
        </p:nvSpPr>
        <p:spPr>
          <a:xfrm>
            <a:off x="992912" y="1834944"/>
            <a:ext cx="3048000" cy="3194255"/>
          </a:xfrm>
        </p:spPr>
        <p:txBody>
          <a:bodyPr/>
          <a:lstStyle/>
          <a:p>
            <a:pPr marL="0" indent="0">
              <a:buNone/>
            </a:pPr>
            <a:r>
              <a:rPr lang="en-US" sz="1800" b="1" dirty="0" smtClean="0">
                <a:latin typeface="Georgia"/>
                <a:cs typeface="Georgia"/>
              </a:rPr>
              <a:t>Life skills</a:t>
            </a:r>
            <a:endParaRPr lang="en-US" sz="1800" b="1" dirty="0">
              <a:latin typeface="Georgia"/>
              <a:cs typeface="Georgia"/>
            </a:endParaRPr>
          </a:p>
          <a:p>
            <a:r>
              <a:rPr lang="en-US" sz="1800" dirty="0" smtClean="0">
                <a:latin typeface="Georgia"/>
                <a:cs typeface="Georgia"/>
              </a:rPr>
              <a:t>Anger management </a:t>
            </a:r>
          </a:p>
          <a:p>
            <a:r>
              <a:rPr lang="en-US" sz="1800" dirty="0" smtClean="0">
                <a:latin typeface="Georgia"/>
                <a:cs typeface="Georgia"/>
              </a:rPr>
              <a:t>Communication</a:t>
            </a:r>
          </a:p>
          <a:p>
            <a:r>
              <a:rPr lang="en-US" sz="1800" dirty="0" smtClean="0">
                <a:latin typeface="Georgia"/>
                <a:cs typeface="Georgia"/>
              </a:rPr>
              <a:t>Relationship issues</a:t>
            </a:r>
          </a:p>
          <a:p>
            <a:r>
              <a:rPr lang="en-US" sz="1800" dirty="0" smtClean="0">
                <a:latin typeface="Georgia"/>
                <a:cs typeface="Georgia"/>
              </a:rPr>
              <a:t>Conflict resolution</a:t>
            </a:r>
          </a:p>
          <a:p>
            <a:r>
              <a:rPr lang="en-US" sz="1800" dirty="0" smtClean="0">
                <a:latin typeface="Georgia"/>
                <a:cs typeface="Georgia"/>
              </a:rPr>
              <a:t>Parenting</a:t>
            </a:r>
          </a:p>
          <a:p>
            <a:r>
              <a:rPr lang="en-US" sz="1800" dirty="0" smtClean="0">
                <a:latin typeface="Georgia"/>
                <a:cs typeface="Georgia"/>
              </a:rPr>
              <a:t>Decision-making skills </a:t>
            </a:r>
            <a:endParaRPr lang="en-US" sz="1800" dirty="0">
              <a:latin typeface="Georgia"/>
              <a:cs typeface="Georgia"/>
            </a:endParaRPr>
          </a:p>
        </p:txBody>
      </p:sp>
      <p:sp>
        <p:nvSpPr>
          <p:cNvPr id="4" name="Right Content"/>
          <p:cNvSpPr>
            <a:spLocks noGrp="1"/>
          </p:cNvSpPr>
          <p:nvPr>
            <p:ph idx="10"/>
          </p:nvPr>
        </p:nvSpPr>
        <p:spPr>
          <a:xfrm>
            <a:off x="4726712" y="1834944"/>
            <a:ext cx="3198088" cy="3499056"/>
          </a:xfrm>
        </p:spPr>
        <p:txBody>
          <a:bodyPr numCol="1"/>
          <a:lstStyle/>
          <a:p>
            <a:pPr marL="0" indent="0">
              <a:buNone/>
            </a:pPr>
            <a:r>
              <a:rPr lang="en-US" sz="1800" b="1" dirty="0" smtClean="0">
                <a:latin typeface="Georgia"/>
                <a:cs typeface="Georgia"/>
              </a:rPr>
              <a:t>Military life </a:t>
            </a:r>
          </a:p>
          <a:p>
            <a:r>
              <a:rPr lang="en-US" sz="1800" dirty="0" smtClean="0">
                <a:latin typeface="Georgia"/>
                <a:cs typeface="Georgia"/>
              </a:rPr>
              <a:t>Deployment stress</a:t>
            </a:r>
          </a:p>
          <a:p>
            <a:r>
              <a:rPr lang="en-US" sz="1800" dirty="0" smtClean="0">
                <a:latin typeface="Georgia"/>
                <a:cs typeface="Georgia"/>
              </a:rPr>
              <a:t>Coping skills</a:t>
            </a:r>
          </a:p>
          <a:p>
            <a:r>
              <a:rPr lang="en-US" sz="1800" dirty="0" smtClean="0">
                <a:latin typeface="Georgia"/>
                <a:cs typeface="Georgia"/>
              </a:rPr>
              <a:t>Homesickness</a:t>
            </a:r>
          </a:p>
          <a:p>
            <a:r>
              <a:rPr lang="en-US" sz="1800" dirty="0" smtClean="0">
                <a:latin typeface="Georgia"/>
                <a:cs typeface="Georgia"/>
              </a:rPr>
              <a:t>Relocation adjustment</a:t>
            </a:r>
          </a:p>
          <a:p>
            <a:r>
              <a:rPr lang="en-US" sz="1800" dirty="0" smtClean="0">
                <a:latin typeface="Georgia"/>
                <a:cs typeface="Georgia"/>
              </a:rPr>
              <a:t>Reintegration</a:t>
            </a:r>
          </a:p>
          <a:p>
            <a:r>
              <a:rPr lang="en-US" sz="1800" dirty="0" smtClean="0">
                <a:latin typeface="Georgia"/>
                <a:cs typeface="Georgia"/>
              </a:rPr>
              <a:t>Separation</a:t>
            </a:r>
          </a:p>
          <a:p>
            <a:r>
              <a:rPr lang="en-US" sz="1800" dirty="0" smtClean="0">
                <a:latin typeface="Georgia"/>
                <a:cs typeface="Georgia"/>
              </a:rPr>
              <a:t>Building resiliency </a:t>
            </a:r>
          </a:p>
          <a:p>
            <a:r>
              <a:rPr lang="en-US" sz="1800" dirty="0" smtClean="0">
                <a:latin typeface="Georgia"/>
                <a:cs typeface="Georgia"/>
              </a:rPr>
              <a:t>Sadness, grief and loss</a:t>
            </a:r>
          </a:p>
          <a:p>
            <a:endParaRPr lang="en-US" sz="2400" dirty="0"/>
          </a:p>
          <a:p>
            <a:pPr marL="0" indent="0">
              <a:buNone/>
            </a:pPr>
            <a:endParaRPr lang="en-US" sz="2400" b="1"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337505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smtClean="0">
                <a:solidFill>
                  <a:srgbClr val="B60000"/>
                </a:solidFill>
                <a:latin typeface="Georgia"/>
                <a:cs typeface="Georgia"/>
              </a:rPr>
              <a:t>Child and youth </a:t>
            </a:r>
            <a:r>
              <a:rPr lang="en-US" sz="3200" dirty="0">
                <a:solidFill>
                  <a:srgbClr val="B60000"/>
                </a:solidFill>
                <a:latin typeface="Georgia"/>
                <a:cs typeface="Georgia"/>
              </a:rPr>
              <a:t>b</a:t>
            </a:r>
            <a:r>
              <a:rPr lang="en-US" sz="3200" dirty="0" smtClean="0">
                <a:solidFill>
                  <a:srgbClr val="B60000"/>
                </a:solidFill>
                <a:latin typeface="Georgia"/>
                <a:cs typeface="Georgia"/>
              </a:rPr>
              <a:t>ehavioral </a:t>
            </a:r>
            <a:r>
              <a:rPr lang="en-US" sz="3200" dirty="0">
                <a:solidFill>
                  <a:srgbClr val="B60000"/>
                </a:solidFill>
                <a:latin typeface="Georgia"/>
                <a:cs typeface="Georgia"/>
              </a:rPr>
              <a:t>m</a:t>
            </a:r>
            <a:r>
              <a:rPr lang="en-US" sz="3200" dirty="0" smtClean="0">
                <a:solidFill>
                  <a:srgbClr val="B60000"/>
                </a:solidFill>
                <a:latin typeface="Georgia"/>
                <a:cs typeface="Georgia"/>
              </a:rPr>
              <a:t>ilitary and family </a:t>
            </a:r>
            <a:r>
              <a:rPr lang="en-US" sz="3200" dirty="0">
                <a:solidFill>
                  <a:srgbClr val="B60000"/>
                </a:solidFill>
                <a:latin typeface="Georgia"/>
                <a:cs typeface="Georgia"/>
              </a:rPr>
              <a:t>l</a:t>
            </a:r>
            <a:r>
              <a:rPr lang="en-US" sz="3200" dirty="0" smtClean="0">
                <a:solidFill>
                  <a:srgbClr val="B60000"/>
                </a:solidFill>
                <a:latin typeface="Georgia"/>
                <a:cs typeface="Georgia"/>
              </a:rPr>
              <a:t>ife </a:t>
            </a:r>
            <a:r>
              <a:rPr lang="en-US" sz="3200" dirty="0">
                <a:solidFill>
                  <a:srgbClr val="B60000"/>
                </a:solidFill>
                <a:latin typeface="Georgia"/>
                <a:cs typeface="Georgia"/>
              </a:rPr>
              <a:t>c</a:t>
            </a:r>
            <a:r>
              <a:rPr lang="en-US" sz="3200" dirty="0" smtClean="0">
                <a:solidFill>
                  <a:srgbClr val="B60000"/>
                </a:solidFill>
                <a:latin typeface="Georgia"/>
                <a:cs typeface="Georgia"/>
              </a:rPr>
              <a:t>ounselors </a:t>
            </a:r>
            <a:endParaRPr lang="en-US" sz="3200" dirty="0">
              <a:solidFill>
                <a:srgbClr val="B60000"/>
              </a:solidFill>
              <a:latin typeface="Georgia"/>
              <a:cs typeface="Georgia"/>
            </a:endParaRPr>
          </a:p>
        </p:txBody>
      </p:sp>
      <p:sp>
        <p:nvSpPr>
          <p:cNvPr id="2" name="TextBox 1"/>
          <p:cNvSpPr txBox="1"/>
          <p:nvPr/>
        </p:nvSpPr>
        <p:spPr>
          <a:xfrm>
            <a:off x="914400" y="1796296"/>
            <a:ext cx="7239000" cy="646331"/>
          </a:xfrm>
          <a:prstGeom prst="rect">
            <a:avLst/>
          </a:prstGeom>
          <a:noFill/>
        </p:spPr>
        <p:txBody>
          <a:bodyPr wrap="square" rtlCol="0">
            <a:spAutoFit/>
          </a:bodyPr>
          <a:lstStyle/>
          <a:p>
            <a:r>
              <a:rPr lang="en-US" dirty="0" smtClean="0">
                <a:latin typeface="Georgia"/>
                <a:cs typeface="Georgia"/>
              </a:rPr>
              <a:t>Counselors are available to meet with military children and their families to discuss:  </a:t>
            </a:r>
            <a:endParaRPr lang="en-US" dirty="0">
              <a:latin typeface="Georgia"/>
              <a:cs typeface="Georgia"/>
            </a:endParaRPr>
          </a:p>
        </p:txBody>
      </p:sp>
      <p:sp>
        <p:nvSpPr>
          <p:cNvPr id="5" name="TextBox 4"/>
          <p:cNvSpPr txBox="1"/>
          <p:nvPr/>
        </p:nvSpPr>
        <p:spPr>
          <a:xfrm>
            <a:off x="990600" y="2634496"/>
            <a:ext cx="6400800" cy="2339102"/>
          </a:xfrm>
          <a:prstGeom prst="rect">
            <a:avLst/>
          </a:prstGeom>
          <a:noFill/>
        </p:spPr>
        <p:txBody>
          <a:bodyPr wrap="square" rtlCol="0">
            <a:spAutoFit/>
          </a:bodyPr>
          <a:lstStyle/>
          <a:p>
            <a:pPr marL="465138" indent="-454025">
              <a:spcAft>
                <a:spcPts val="600"/>
              </a:spcAft>
              <a:buClr>
                <a:srgbClr val="C00000"/>
              </a:buClr>
              <a:buSzPct val="115000"/>
              <a:buBlip>
                <a:blip r:embed="rId3"/>
              </a:buBlip>
            </a:pPr>
            <a:r>
              <a:rPr lang="en-US" dirty="0" smtClean="0">
                <a:latin typeface="Georgia"/>
                <a:cs typeface="Georgia"/>
              </a:rPr>
              <a:t>Self-esteem issues</a:t>
            </a:r>
          </a:p>
          <a:p>
            <a:pPr marL="465138" indent="-454025">
              <a:spcAft>
                <a:spcPts val="600"/>
              </a:spcAft>
              <a:buClr>
                <a:srgbClr val="C00000"/>
              </a:buClr>
              <a:buSzPct val="115000"/>
              <a:buBlip>
                <a:blip r:embed="rId3"/>
              </a:buBlip>
            </a:pPr>
            <a:r>
              <a:rPr lang="en-US" dirty="0" smtClean="0">
                <a:latin typeface="Georgia"/>
                <a:cs typeface="Georgia"/>
              </a:rPr>
              <a:t>Communication and relationships at home and school</a:t>
            </a:r>
          </a:p>
          <a:p>
            <a:pPr marL="465138" indent="-454025">
              <a:spcAft>
                <a:spcPts val="600"/>
              </a:spcAft>
              <a:buClr>
                <a:srgbClr val="C00000"/>
              </a:buClr>
              <a:buSzPct val="115000"/>
              <a:buBlip>
                <a:blip r:embed="rId3"/>
              </a:buBlip>
            </a:pPr>
            <a:r>
              <a:rPr lang="en-US" dirty="0" smtClean="0">
                <a:latin typeface="Georgia"/>
                <a:cs typeface="Georgia"/>
              </a:rPr>
              <a:t>Life skills, such as problem solving and adjustment </a:t>
            </a:r>
          </a:p>
          <a:p>
            <a:pPr marL="465138" indent="-454025">
              <a:spcAft>
                <a:spcPts val="600"/>
              </a:spcAft>
              <a:buClr>
                <a:srgbClr val="C00000"/>
              </a:buClr>
              <a:buSzPct val="115000"/>
              <a:buBlip>
                <a:blip r:embed="rId3"/>
              </a:buBlip>
            </a:pPr>
            <a:r>
              <a:rPr lang="en-US" dirty="0" smtClean="0">
                <a:latin typeface="Georgia"/>
                <a:cs typeface="Georgia"/>
              </a:rPr>
              <a:t>Behavioral issues, including bullying </a:t>
            </a:r>
            <a:br>
              <a:rPr lang="en-US" dirty="0" smtClean="0">
                <a:latin typeface="Georgia"/>
                <a:cs typeface="Georgia"/>
              </a:rPr>
            </a:br>
            <a:r>
              <a:rPr lang="en-US" dirty="0" smtClean="0">
                <a:latin typeface="Georgia"/>
                <a:cs typeface="Georgia"/>
              </a:rPr>
              <a:t>and anger management</a:t>
            </a:r>
          </a:p>
          <a:p>
            <a:pPr marL="465138" indent="-454025">
              <a:spcAft>
                <a:spcPts val="600"/>
              </a:spcAft>
              <a:buClr>
                <a:srgbClr val="C00000"/>
              </a:buClr>
              <a:buSzPct val="115000"/>
              <a:buBlip>
                <a:blip r:embed="rId3"/>
              </a:buBlip>
            </a:pPr>
            <a:r>
              <a:rPr lang="en-US" dirty="0" smtClean="0">
                <a:latin typeface="Georgia"/>
                <a:cs typeface="Georgia"/>
              </a:rPr>
              <a:t>Changes at home, such as deployment, </a:t>
            </a:r>
            <a:br>
              <a:rPr lang="en-US" dirty="0" smtClean="0">
                <a:latin typeface="Georgia"/>
                <a:cs typeface="Georgia"/>
              </a:rPr>
            </a:br>
            <a:r>
              <a:rPr lang="en-US" dirty="0" smtClean="0">
                <a:latin typeface="Georgia"/>
                <a:cs typeface="Georgia"/>
              </a:rPr>
              <a:t>reunion, divorce and grief</a:t>
            </a:r>
            <a:endParaRPr lang="en-US" dirty="0">
              <a:latin typeface="Georgia"/>
              <a:cs typeface="Georgia"/>
            </a:endParaRPr>
          </a:p>
        </p:txBody>
      </p:sp>
      <p:pic>
        <p:nvPicPr>
          <p:cNvPr id="4" name="Picture 3" descr="man holding 2 childr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848" y="3860676"/>
            <a:ext cx="3044952" cy="2025012"/>
          </a:xfrm>
          <a:prstGeom prst="rect">
            <a:avLst/>
          </a:prstGeom>
        </p:spPr>
      </p:pic>
    </p:spTree>
    <p:extLst>
      <p:ext uri="{BB962C8B-B14F-4D97-AF65-F5344CB8AC3E}">
        <p14:creationId xmlns:p14="http://schemas.microsoft.com/office/powerpoint/2010/main" val="210795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smtClean="0">
                <a:solidFill>
                  <a:srgbClr val="B60000"/>
                </a:solidFill>
                <a:latin typeface="Georgia"/>
                <a:cs typeface="Georgia"/>
              </a:rPr>
              <a:t>Child and youth </a:t>
            </a:r>
            <a:r>
              <a:rPr lang="en-US" sz="3200" dirty="0">
                <a:solidFill>
                  <a:srgbClr val="B60000"/>
                </a:solidFill>
                <a:latin typeface="Georgia"/>
                <a:cs typeface="Georgia"/>
              </a:rPr>
              <a:t>b</a:t>
            </a:r>
            <a:r>
              <a:rPr lang="en-US" sz="3200" dirty="0" smtClean="0">
                <a:solidFill>
                  <a:srgbClr val="B60000"/>
                </a:solidFill>
                <a:latin typeface="Georgia"/>
                <a:cs typeface="Georgia"/>
              </a:rPr>
              <a:t>ehavioral </a:t>
            </a:r>
            <a:r>
              <a:rPr lang="en-US" sz="3200" dirty="0">
                <a:solidFill>
                  <a:srgbClr val="B60000"/>
                </a:solidFill>
                <a:latin typeface="Georgia"/>
                <a:cs typeface="Georgia"/>
              </a:rPr>
              <a:t>m</a:t>
            </a:r>
            <a:r>
              <a:rPr lang="en-US" sz="3200" dirty="0" smtClean="0">
                <a:solidFill>
                  <a:srgbClr val="B60000"/>
                </a:solidFill>
                <a:latin typeface="Georgia"/>
                <a:cs typeface="Georgia"/>
              </a:rPr>
              <a:t>ilitary and family </a:t>
            </a:r>
            <a:r>
              <a:rPr lang="en-US" sz="3200" dirty="0">
                <a:solidFill>
                  <a:srgbClr val="B60000"/>
                </a:solidFill>
                <a:latin typeface="Georgia"/>
                <a:cs typeface="Georgia"/>
              </a:rPr>
              <a:t>l</a:t>
            </a:r>
            <a:r>
              <a:rPr lang="en-US" sz="3200" dirty="0" smtClean="0">
                <a:solidFill>
                  <a:srgbClr val="B60000"/>
                </a:solidFill>
                <a:latin typeface="Georgia"/>
                <a:cs typeface="Georgia"/>
              </a:rPr>
              <a:t>ife </a:t>
            </a:r>
            <a:r>
              <a:rPr lang="en-US" sz="3200" dirty="0">
                <a:solidFill>
                  <a:srgbClr val="B60000"/>
                </a:solidFill>
                <a:latin typeface="Georgia"/>
                <a:cs typeface="Georgia"/>
              </a:rPr>
              <a:t>c</a:t>
            </a:r>
            <a:r>
              <a:rPr lang="en-US" sz="3200" dirty="0" smtClean="0">
                <a:solidFill>
                  <a:srgbClr val="B60000"/>
                </a:solidFill>
                <a:latin typeface="Georgia"/>
                <a:cs typeface="Georgia"/>
              </a:rPr>
              <a:t>ounselors </a:t>
            </a:r>
            <a:endParaRPr lang="en-US" sz="3200" dirty="0">
              <a:solidFill>
                <a:srgbClr val="B60000"/>
              </a:solidFill>
              <a:latin typeface="Georgia"/>
              <a:cs typeface="Georgia"/>
            </a:endParaRPr>
          </a:p>
        </p:txBody>
      </p:sp>
      <p:sp>
        <p:nvSpPr>
          <p:cNvPr id="4" name="TextBox 3"/>
          <p:cNvSpPr txBox="1"/>
          <p:nvPr/>
        </p:nvSpPr>
        <p:spPr>
          <a:xfrm>
            <a:off x="914400" y="1796296"/>
            <a:ext cx="7315200" cy="1200329"/>
          </a:xfrm>
          <a:prstGeom prst="rect">
            <a:avLst/>
          </a:prstGeom>
          <a:noFill/>
        </p:spPr>
        <p:txBody>
          <a:bodyPr wrap="square" rtlCol="0">
            <a:spAutoFit/>
          </a:bodyPr>
          <a:lstStyle/>
          <a:p>
            <a:r>
              <a:rPr lang="en-US" dirty="0" smtClean="0">
                <a:latin typeface="Georgia"/>
                <a:cs typeface="Georgia"/>
              </a:rPr>
              <a:t>Need to get in touch? </a:t>
            </a:r>
          </a:p>
          <a:p>
            <a:endParaRPr lang="en-US" dirty="0">
              <a:latin typeface="Georgia"/>
              <a:cs typeface="Georgia"/>
            </a:endParaRPr>
          </a:p>
          <a:p>
            <a:r>
              <a:rPr lang="en-US" dirty="0" smtClean="0">
                <a:latin typeface="Georgia"/>
                <a:cs typeface="Georgia"/>
              </a:rPr>
              <a:t>Ask about child and youth behavioral counselors at the following locations:  </a:t>
            </a:r>
            <a:endParaRPr lang="en-US" dirty="0">
              <a:latin typeface="Georgia"/>
              <a:cs typeface="Georgia"/>
            </a:endParaRPr>
          </a:p>
        </p:txBody>
      </p:sp>
      <p:sp>
        <p:nvSpPr>
          <p:cNvPr id="6" name="TextBox 5"/>
          <p:cNvSpPr txBox="1"/>
          <p:nvPr/>
        </p:nvSpPr>
        <p:spPr>
          <a:xfrm>
            <a:off x="990600" y="3015496"/>
            <a:ext cx="6781800" cy="1785104"/>
          </a:xfrm>
          <a:prstGeom prst="rect">
            <a:avLst/>
          </a:prstGeom>
          <a:noFill/>
        </p:spPr>
        <p:txBody>
          <a:bodyPr wrap="square" rtlCol="0">
            <a:spAutoFit/>
          </a:bodyPr>
          <a:lstStyle/>
          <a:p>
            <a:pPr marL="465138" indent="-454025">
              <a:spcAft>
                <a:spcPts val="600"/>
              </a:spcAft>
              <a:buClr>
                <a:srgbClr val="C00000"/>
              </a:buClr>
              <a:buSzPct val="115000"/>
              <a:buBlip>
                <a:blip r:embed="rId3"/>
              </a:buBlip>
            </a:pPr>
            <a:r>
              <a:rPr lang="en-US" dirty="0" smtClean="0">
                <a:latin typeface="Georgia"/>
                <a:cs typeface="Georgia"/>
              </a:rPr>
              <a:t>Child development centers</a:t>
            </a:r>
          </a:p>
          <a:p>
            <a:pPr marL="465138" indent="-454025">
              <a:spcAft>
                <a:spcPts val="600"/>
              </a:spcAft>
              <a:buClr>
                <a:srgbClr val="C00000"/>
              </a:buClr>
              <a:buSzPct val="115000"/>
              <a:buBlip>
                <a:blip r:embed="rId3"/>
              </a:buBlip>
            </a:pPr>
            <a:r>
              <a:rPr lang="en-US" dirty="0" smtClean="0">
                <a:latin typeface="Georgia"/>
                <a:cs typeface="Georgia"/>
              </a:rPr>
              <a:t>Installation-based youth and teen centers</a:t>
            </a:r>
          </a:p>
          <a:p>
            <a:pPr marL="465138" indent="-454025">
              <a:spcAft>
                <a:spcPts val="600"/>
              </a:spcAft>
              <a:buClr>
                <a:srgbClr val="C00000"/>
              </a:buClr>
              <a:buSzPct val="115000"/>
              <a:buBlip>
                <a:blip r:embed="rId3"/>
              </a:buBlip>
            </a:pPr>
            <a:r>
              <a:rPr lang="en-US" dirty="0" smtClean="0">
                <a:latin typeface="Georgia"/>
                <a:cs typeface="Georgia"/>
              </a:rPr>
              <a:t>On and off installation public schools</a:t>
            </a:r>
          </a:p>
          <a:p>
            <a:pPr marL="465138" indent="-454025">
              <a:spcAft>
                <a:spcPts val="600"/>
              </a:spcAft>
              <a:buClr>
                <a:srgbClr val="C00000"/>
              </a:buClr>
              <a:buSzPct val="115000"/>
              <a:buBlip>
                <a:blip r:embed="rId3"/>
              </a:buBlip>
            </a:pPr>
            <a:r>
              <a:rPr lang="en-US" dirty="0" smtClean="0">
                <a:latin typeface="Georgia"/>
                <a:cs typeface="Georgia"/>
              </a:rPr>
              <a:t>Department of Defense Education Activity schools</a:t>
            </a:r>
          </a:p>
          <a:p>
            <a:pPr marL="465138" indent="-454025">
              <a:spcAft>
                <a:spcPts val="600"/>
              </a:spcAft>
              <a:buClr>
                <a:srgbClr val="C00000"/>
              </a:buClr>
              <a:buSzPct val="115000"/>
              <a:buBlip>
                <a:blip r:embed="rId3"/>
              </a:buBlip>
            </a:pPr>
            <a:r>
              <a:rPr lang="en-US" dirty="0" smtClean="0">
                <a:latin typeface="Georgia"/>
                <a:cs typeface="Georgia"/>
              </a:rPr>
              <a:t>Operation Purple camps</a:t>
            </a:r>
          </a:p>
        </p:txBody>
      </p:sp>
    </p:spTree>
    <p:extLst>
      <p:ext uri="{BB962C8B-B14F-4D97-AF65-F5344CB8AC3E}">
        <p14:creationId xmlns:p14="http://schemas.microsoft.com/office/powerpoint/2010/main" val="2989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xfrm>
            <a:off x="0" y="0"/>
            <a:ext cx="9143999" cy="1066800"/>
          </a:xfrm>
          <a:prstGeom prst="rect">
            <a:avLst/>
          </a:prstGeom>
        </p:spPr>
        <p:txBody>
          <a:bodyPr/>
          <a:lstStyle/>
          <a:p>
            <a:r>
              <a:rPr lang="en-US" dirty="0" smtClean="0">
                <a:solidFill>
                  <a:srgbClr val="B60000"/>
                </a:solidFill>
                <a:latin typeface="Georgia"/>
                <a:cs typeface="Georgia"/>
              </a:rPr>
              <a:t>On-demand </a:t>
            </a:r>
            <a:r>
              <a:rPr lang="en-US" dirty="0">
                <a:solidFill>
                  <a:srgbClr val="B60000"/>
                </a:solidFill>
                <a:latin typeface="Georgia"/>
                <a:cs typeface="Georgia"/>
              </a:rPr>
              <a:t>s</a:t>
            </a:r>
            <a:r>
              <a:rPr lang="en-US" dirty="0" smtClean="0">
                <a:solidFill>
                  <a:srgbClr val="B60000"/>
                </a:solidFill>
                <a:latin typeface="Georgia"/>
                <a:cs typeface="Georgia"/>
              </a:rPr>
              <a:t>upport</a:t>
            </a:r>
            <a:endParaRPr lang="en-US" dirty="0">
              <a:solidFill>
                <a:srgbClr val="B60000"/>
              </a:solidFill>
              <a:latin typeface="Georgia"/>
              <a:cs typeface="Georgia"/>
            </a:endParaRPr>
          </a:p>
        </p:txBody>
      </p:sp>
      <p:sp>
        <p:nvSpPr>
          <p:cNvPr id="7" name="TextBox 6"/>
          <p:cNvSpPr txBox="1"/>
          <p:nvPr/>
        </p:nvSpPr>
        <p:spPr>
          <a:xfrm>
            <a:off x="381000" y="1905000"/>
            <a:ext cx="8458200" cy="4154984"/>
          </a:xfrm>
          <a:prstGeom prst="rect">
            <a:avLst/>
          </a:prstGeom>
          <a:noFill/>
        </p:spPr>
        <p:txBody>
          <a:bodyPr wrap="square" rtlCol="0">
            <a:spAutoFit/>
          </a:bodyPr>
          <a:lstStyle/>
          <a:p>
            <a:r>
              <a:rPr lang="en-US" dirty="0" smtClean="0">
                <a:latin typeface="Georgia"/>
                <a:cs typeface="Georgia"/>
              </a:rPr>
              <a:t>A flexible service option providing support for one to three days at events like: </a:t>
            </a:r>
          </a:p>
          <a:p>
            <a:endParaRPr lang="en-US" dirty="0" smtClean="0">
              <a:latin typeface="Georgia"/>
              <a:cs typeface="Georgia"/>
            </a:endParaRPr>
          </a:p>
          <a:p>
            <a:pPr marL="465138" indent="-454025">
              <a:spcAft>
                <a:spcPts val="600"/>
              </a:spcAft>
              <a:buClr>
                <a:srgbClr val="C00000"/>
              </a:buClr>
              <a:buSzPct val="115000"/>
              <a:buBlip>
                <a:blip r:embed="rId3"/>
              </a:buBlip>
            </a:pPr>
            <a:r>
              <a:rPr lang="en-US" dirty="0" smtClean="0">
                <a:latin typeface="Georgia"/>
                <a:cs typeface="Georgia"/>
              </a:rPr>
              <a:t>Yellow Ribbon Reintegration Programs</a:t>
            </a:r>
          </a:p>
          <a:p>
            <a:pPr marL="465138" indent="-454025">
              <a:spcAft>
                <a:spcPts val="600"/>
              </a:spcAft>
              <a:buClr>
                <a:srgbClr val="C00000"/>
              </a:buClr>
              <a:buSzPct val="115000"/>
              <a:buBlip>
                <a:blip r:embed="rId3"/>
              </a:buBlip>
            </a:pPr>
            <a:r>
              <a:rPr lang="en-US" dirty="0" smtClean="0">
                <a:latin typeface="Georgia"/>
                <a:cs typeface="Georgia"/>
              </a:rPr>
              <a:t>Drill weekends</a:t>
            </a:r>
          </a:p>
          <a:p>
            <a:pPr marL="465138" indent="-454025">
              <a:spcAft>
                <a:spcPts val="600"/>
              </a:spcAft>
              <a:buClr>
                <a:srgbClr val="C00000"/>
              </a:buClr>
              <a:buSzPct val="115000"/>
              <a:buBlip>
                <a:blip r:embed="rId3"/>
              </a:buBlip>
            </a:pPr>
            <a:r>
              <a:rPr lang="en-US" dirty="0" smtClean="0">
                <a:latin typeface="Georgia"/>
                <a:cs typeface="Georgia"/>
              </a:rPr>
              <a:t>Family events</a:t>
            </a:r>
          </a:p>
          <a:p>
            <a:pPr marL="465138" indent="-454025">
              <a:spcAft>
                <a:spcPts val="600"/>
              </a:spcAft>
              <a:buClr>
                <a:srgbClr val="C00000"/>
              </a:buClr>
              <a:buSzPct val="115000"/>
              <a:buBlip>
                <a:blip r:embed="rId3"/>
              </a:buBlip>
            </a:pPr>
            <a:r>
              <a:rPr lang="en-US" dirty="0" smtClean="0">
                <a:latin typeface="Georgia"/>
                <a:cs typeface="Georgia"/>
              </a:rPr>
              <a:t>Annual training</a:t>
            </a:r>
          </a:p>
          <a:p>
            <a:pPr marL="465138" indent="-454025">
              <a:spcAft>
                <a:spcPts val="600"/>
              </a:spcAft>
              <a:buClr>
                <a:srgbClr val="C00000"/>
              </a:buClr>
              <a:buSzPct val="115000"/>
              <a:buBlip>
                <a:blip r:embed="rId3"/>
              </a:buBlip>
            </a:pPr>
            <a:r>
              <a:rPr lang="en-US" dirty="0" smtClean="0">
                <a:latin typeface="Georgia"/>
                <a:cs typeface="Georgia"/>
              </a:rPr>
              <a:t>Marriage retreats</a:t>
            </a:r>
          </a:p>
          <a:p>
            <a:pPr marL="465138" indent="-454025">
              <a:spcAft>
                <a:spcPts val="600"/>
              </a:spcAft>
              <a:buClr>
                <a:srgbClr val="C00000"/>
              </a:buClr>
              <a:buSzPct val="115000"/>
              <a:buBlip>
                <a:blip r:embed="rId3"/>
              </a:buBlip>
            </a:pPr>
            <a:r>
              <a:rPr lang="en-US" dirty="0" smtClean="0">
                <a:latin typeface="Georgia"/>
                <a:cs typeface="Georgia"/>
              </a:rPr>
              <a:t>Youth camps </a:t>
            </a:r>
          </a:p>
          <a:p>
            <a:endParaRPr lang="en-US" dirty="0">
              <a:latin typeface="Georgia"/>
              <a:cs typeface="Georgia"/>
            </a:endParaRPr>
          </a:p>
          <a:p>
            <a:r>
              <a:rPr lang="en-US" dirty="0" smtClean="0">
                <a:latin typeface="Georgia"/>
                <a:cs typeface="Georgia"/>
              </a:rPr>
              <a:t>Service providers can use the Resource Request System to request on-demand support for their next event: </a:t>
            </a:r>
            <a:r>
              <a:rPr lang="en-US" dirty="0">
                <a:latin typeface="Georgia"/>
                <a:cs typeface="Georgia"/>
                <a:hlinkClick r:id="rId4"/>
              </a:rPr>
              <a:t>https://supportrequest.militaryonesource.mil</a:t>
            </a:r>
            <a:r>
              <a:rPr lang="en-US" dirty="0" smtClean="0">
                <a:latin typeface="Georgia"/>
                <a:cs typeface="Georgia"/>
                <a:hlinkClick r:id="rId4"/>
              </a:rPr>
              <a:t>/</a:t>
            </a:r>
            <a:r>
              <a:rPr lang="en-US" dirty="0" smtClean="0">
                <a:latin typeface="Georgia"/>
                <a:cs typeface="Georgia"/>
              </a:rPr>
              <a:t>.</a:t>
            </a:r>
          </a:p>
          <a:p>
            <a:r>
              <a:rPr lang="en-US" dirty="0" smtClean="0">
                <a:latin typeface="Georgia"/>
                <a:cs typeface="Georgia"/>
              </a:rPr>
              <a:t>Visit </a:t>
            </a:r>
            <a:r>
              <a:rPr lang="en-US" dirty="0" smtClean="0">
                <a:latin typeface="Georgia"/>
                <a:cs typeface="Georgia"/>
                <a:hlinkClick r:id="rId5"/>
              </a:rPr>
              <a:t>https</a:t>
            </a:r>
            <a:r>
              <a:rPr lang="en-US" dirty="0">
                <a:latin typeface="Georgia"/>
                <a:cs typeface="Georgia"/>
                <a:hlinkClick r:id="rId5"/>
              </a:rPr>
              <a:t>://www.militaryonesource.mil/confidential-help/mflc </a:t>
            </a:r>
            <a:r>
              <a:rPr lang="en-US" dirty="0" smtClean="0">
                <a:latin typeface="Georgia"/>
                <a:cs typeface="Georgia"/>
              </a:rPr>
              <a:t>to plan topics for your next on-demand event. </a:t>
            </a:r>
            <a:endParaRPr lang="en-US" dirty="0">
              <a:latin typeface="Georgia"/>
              <a:cs typeface="Georgia"/>
            </a:endParaRPr>
          </a:p>
        </p:txBody>
      </p:sp>
      <p:pic>
        <p:nvPicPr>
          <p:cNvPr id="2" name="Picture 1" descr="famil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514600"/>
            <a:ext cx="1828800" cy="2286000"/>
          </a:xfrm>
          <a:prstGeom prst="rect">
            <a:avLst/>
          </a:prstGeom>
        </p:spPr>
      </p:pic>
    </p:spTree>
    <p:extLst>
      <p:ext uri="{BB962C8B-B14F-4D97-AF65-F5344CB8AC3E}">
        <p14:creationId xmlns:p14="http://schemas.microsoft.com/office/powerpoint/2010/main" val="315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0000"/>
                </a:solidFill>
                <a:latin typeface="Georgia"/>
                <a:cs typeface="Georgia"/>
              </a:rPr>
              <a:t>Surge support</a:t>
            </a:r>
            <a:endParaRPr lang="en-US" dirty="0">
              <a:solidFill>
                <a:srgbClr val="B60000"/>
              </a:solidFill>
              <a:latin typeface="Georgia"/>
              <a:cs typeface="Georgia"/>
            </a:endParaRPr>
          </a:p>
        </p:txBody>
      </p:sp>
      <p:sp>
        <p:nvSpPr>
          <p:cNvPr id="7" name="TextBox 6"/>
          <p:cNvSpPr txBox="1"/>
          <p:nvPr/>
        </p:nvSpPr>
        <p:spPr>
          <a:xfrm>
            <a:off x="156373" y="1523994"/>
            <a:ext cx="8974927" cy="461665"/>
          </a:xfrm>
          <a:prstGeom prst="rect">
            <a:avLst/>
          </a:prstGeom>
          <a:noFill/>
        </p:spPr>
        <p:txBody>
          <a:bodyPr wrap="square" rtlCol="0">
            <a:spAutoFit/>
          </a:bodyPr>
          <a:lstStyle/>
          <a:p>
            <a:pPr algn="ctr"/>
            <a:r>
              <a:rPr lang="en-US" sz="2300" dirty="0" smtClean="0">
                <a:latin typeface="Georgia"/>
                <a:cs typeface="Georgia"/>
              </a:rPr>
              <a:t>When deployment challenges, natural disasters or crises strike ...</a:t>
            </a:r>
            <a:endParaRPr lang="en-US" sz="2300" dirty="0">
              <a:latin typeface="Georgia"/>
              <a:cs typeface="Georgia"/>
            </a:endParaRPr>
          </a:p>
        </p:txBody>
      </p:sp>
      <p:sp>
        <p:nvSpPr>
          <p:cNvPr id="9" name="Rectangle 8"/>
          <p:cNvSpPr/>
          <p:nvPr/>
        </p:nvSpPr>
        <p:spPr>
          <a:xfrm>
            <a:off x="1066800" y="2438400"/>
            <a:ext cx="22860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Georgia"/>
                <a:cs typeface="Georgia"/>
              </a:rPr>
              <a:t>Up to 20 military and family life counselors or child and youth behavioral counselors</a:t>
            </a:r>
            <a:endParaRPr lang="en-US" sz="1600" b="1" dirty="0">
              <a:solidFill>
                <a:schemeClr val="tx1"/>
              </a:solidFill>
              <a:latin typeface="Georgia"/>
              <a:cs typeface="Georgia"/>
            </a:endParaRPr>
          </a:p>
        </p:txBody>
      </p:sp>
      <p:sp>
        <p:nvSpPr>
          <p:cNvPr id="10" name="Right Arrow 9"/>
          <p:cNvSpPr/>
          <p:nvPr/>
        </p:nvSpPr>
        <p:spPr>
          <a:xfrm>
            <a:off x="3352800" y="3048000"/>
            <a:ext cx="1130300" cy="341542"/>
          </a:xfrm>
          <a:prstGeom prst="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95800" y="2590800"/>
            <a:ext cx="37338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latin typeface="Georgia"/>
                <a:cs typeface="Georgia"/>
              </a:rPr>
              <a:t>Available for 30-90 days</a:t>
            </a:r>
            <a:endParaRPr lang="en-US" b="1" dirty="0">
              <a:solidFill>
                <a:srgbClr val="000000"/>
              </a:solidFill>
              <a:latin typeface="Georgia"/>
              <a:cs typeface="Georgia"/>
            </a:endParaRPr>
          </a:p>
        </p:txBody>
      </p:sp>
      <p:sp>
        <p:nvSpPr>
          <p:cNvPr id="12" name="Down Arrow 11"/>
          <p:cNvSpPr/>
          <p:nvPr/>
        </p:nvSpPr>
        <p:spPr>
          <a:xfrm flipH="1">
            <a:off x="6248400" y="3733800"/>
            <a:ext cx="274321" cy="927100"/>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95800" y="4724400"/>
            <a:ext cx="3733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b="1" dirty="0" smtClean="0">
                <a:solidFill>
                  <a:srgbClr val="000000"/>
                </a:solidFill>
                <a:latin typeface="Georgia"/>
                <a:cs typeface="Georgia"/>
              </a:rPr>
              <a:t>Face-to-face confidential </a:t>
            </a:r>
            <a:br>
              <a:rPr lang="en-US" b="1" dirty="0" smtClean="0">
                <a:solidFill>
                  <a:srgbClr val="000000"/>
                </a:solidFill>
                <a:latin typeface="Georgia"/>
                <a:cs typeface="Georgia"/>
              </a:rPr>
            </a:br>
            <a:r>
              <a:rPr lang="en-US" b="1" dirty="0" smtClean="0">
                <a:solidFill>
                  <a:srgbClr val="000000"/>
                </a:solidFill>
                <a:latin typeface="Georgia"/>
                <a:cs typeface="Georgia"/>
              </a:rPr>
              <a:t>non-medical counseling</a:t>
            </a:r>
          </a:p>
          <a:p>
            <a:pPr marL="285750" indent="-285750">
              <a:buFont typeface="Arial"/>
              <a:buChar char="•"/>
            </a:pPr>
            <a:r>
              <a:rPr lang="en-US" b="1" dirty="0" smtClean="0">
                <a:solidFill>
                  <a:srgbClr val="000000"/>
                </a:solidFill>
                <a:latin typeface="Georgia"/>
                <a:cs typeface="Georgia"/>
              </a:rPr>
              <a:t>In-person briefings</a:t>
            </a:r>
          </a:p>
          <a:p>
            <a:pPr marL="285750" indent="-285750">
              <a:buFont typeface="Arial"/>
              <a:buChar char="•"/>
            </a:pPr>
            <a:r>
              <a:rPr lang="en-US" b="1" dirty="0" smtClean="0">
                <a:solidFill>
                  <a:srgbClr val="000000"/>
                </a:solidFill>
                <a:latin typeface="Georgia"/>
                <a:cs typeface="Georgia"/>
              </a:rPr>
              <a:t>In-person presentations</a:t>
            </a:r>
            <a:endParaRPr lang="en-US" b="1" dirty="0">
              <a:solidFill>
                <a:srgbClr val="000000"/>
              </a:solidFill>
              <a:latin typeface="Georgia"/>
              <a:cs typeface="Georgia"/>
            </a:endParaRPr>
          </a:p>
        </p:txBody>
      </p:sp>
    </p:spTree>
    <p:extLst>
      <p:ext uri="{BB962C8B-B14F-4D97-AF65-F5344CB8AC3E}">
        <p14:creationId xmlns:p14="http://schemas.microsoft.com/office/powerpoint/2010/main" val="303589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13199</TotalTime>
  <Words>1557</Words>
  <Application>Microsoft Macintosh PowerPoint</Application>
  <PresentationFormat>On-screen Show (4:3)</PresentationFormat>
  <Paragraphs>160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Century Schoolbook</vt:lpstr>
      <vt:lpstr>Franklin Gothic Book</vt:lpstr>
      <vt:lpstr>Georgia</vt:lpstr>
      <vt:lpstr>Times New Roman</vt:lpstr>
      <vt:lpstr>Wingdings</vt:lpstr>
      <vt:lpstr>Arial</vt:lpstr>
      <vt:lpstr>MOS_Relaunch_PPT template</vt:lpstr>
      <vt:lpstr>Military and Family Life Counseling Program</vt:lpstr>
      <vt:lpstr>What is the Military and Family Life Counseling Program?</vt:lpstr>
      <vt:lpstr>Who are military and family life counselors and what do they do? </vt:lpstr>
      <vt:lpstr>Who is eligible for Military and Family Life Counseling services? </vt:lpstr>
      <vt:lpstr>Adult military and  family life counselors</vt:lpstr>
      <vt:lpstr>Child and youth behavioral military and family life counselors </vt:lpstr>
      <vt:lpstr>Child and youth behavioral military and family life counselors </vt:lpstr>
      <vt:lpstr>On-demand support</vt:lpstr>
      <vt:lpstr>Surge support</vt:lpstr>
      <vt:lpstr>How to access support</vt:lpstr>
      <vt:lpstr>Help promote Military and Family Life Counseling services</vt:lpstr>
    </vt:vector>
  </TitlesOfParts>
  <Company>Microsoft</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Deployment Support</dc:title>
  <dc:creator>Julie Dymon</dc:creator>
  <cp:lastModifiedBy>Microsoft Office User</cp:lastModifiedBy>
  <cp:revision>119</cp:revision>
  <cp:lastPrinted>2016-07-19T14:22:31Z</cp:lastPrinted>
  <dcterms:created xsi:type="dcterms:W3CDTF">2015-11-24T16:53:00Z</dcterms:created>
  <dcterms:modified xsi:type="dcterms:W3CDTF">2016-07-22T18:25:45Z</dcterms:modified>
</cp:coreProperties>
</file>