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87" r:id="rId5"/>
    <p:sldMasterId id="2147483677" r:id="rId6"/>
  </p:sldMasterIdLst>
  <p:notesMasterIdLst>
    <p:notesMasterId r:id="rId26"/>
  </p:notesMasterIdLst>
  <p:handoutMasterIdLst>
    <p:handoutMasterId r:id="rId27"/>
  </p:handoutMasterIdLst>
  <p:sldIdLst>
    <p:sldId id="274" r:id="rId7"/>
    <p:sldId id="280" r:id="rId8"/>
    <p:sldId id="281" r:id="rId9"/>
    <p:sldId id="294" r:id="rId10"/>
    <p:sldId id="295" r:id="rId11"/>
    <p:sldId id="283" r:id="rId12"/>
    <p:sldId id="299" r:id="rId13"/>
    <p:sldId id="300" r:id="rId14"/>
    <p:sldId id="301" r:id="rId15"/>
    <p:sldId id="275" r:id="rId16"/>
    <p:sldId id="276" r:id="rId17"/>
    <p:sldId id="277" r:id="rId18"/>
    <p:sldId id="278" r:id="rId19"/>
    <p:sldId id="279" r:id="rId20"/>
    <p:sldId id="288" r:id="rId21"/>
    <p:sldId id="293" r:id="rId22"/>
    <p:sldId id="298" r:id="rId23"/>
    <p:sldId id="266" r:id="rId24"/>
    <p:sldId id="267"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38" autoAdjust="0"/>
    <p:restoredTop sz="46714" autoAdjust="0"/>
  </p:normalViewPr>
  <p:slideViewPr>
    <p:cSldViewPr snapToGrid="0" snapToObjects="1">
      <p:cViewPr>
        <p:scale>
          <a:sx n="50" d="100"/>
          <a:sy n="50" d="100"/>
        </p:scale>
        <p:origin x="-1722" y="-90"/>
      </p:cViewPr>
      <p:guideLst>
        <p:guide orient="horz" pos="2160"/>
        <p:guide pos="2880"/>
      </p:guideLst>
    </p:cSldViewPr>
  </p:slideViewPr>
  <p:outlineViewPr>
    <p:cViewPr>
      <p:scale>
        <a:sx n="33" d="100"/>
        <a:sy n="33" d="100"/>
      </p:scale>
      <p:origin x="0" y="360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p:scale>
          <a:sx n="90" d="100"/>
          <a:sy n="90" d="100"/>
        </p:scale>
        <p:origin x="-3552" y="6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71A2EE8-7586-48FF-B966-EF29BC592A4D}" type="datetimeFigureOut">
              <a:rPr lang="en-US" smtClean="0"/>
              <a:t>2/28/2014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6E5A994-5751-4C4F-B013-C1DAF10EAE3F}" type="slidenum">
              <a:rPr lang="en-US" smtClean="0"/>
              <a:t>‹#›</a:t>
            </a:fld>
            <a:endParaRPr lang="en-US"/>
          </a:p>
        </p:txBody>
      </p:sp>
    </p:spTree>
    <p:extLst>
      <p:ext uri="{BB962C8B-B14F-4D97-AF65-F5344CB8AC3E}">
        <p14:creationId xmlns:p14="http://schemas.microsoft.com/office/powerpoint/2010/main" val="232845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202" tIns="48601" rIns="97202" bIns="4860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202" tIns="48601" rIns="97202" bIns="48601" rtlCol="0"/>
          <a:lstStyle>
            <a:lvl1pPr algn="r">
              <a:defRPr sz="1300"/>
            </a:lvl1pPr>
          </a:lstStyle>
          <a:p>
            <a:fld id="{04CE30CE-AB21-2E45-B521-30E835B03D0D}" type="datetimeFigureOut">
              <a:rPr lang="en-US" smtClean="0"/>
              <a:pPr/>
              <a:t>2/28/2014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202" tIns="48601" rIns="97202" bIns="48601"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202" tIns="48601" rIns="97202" bIns="486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7202" tIns="48601" rIns="97202" bIns="4860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7202" tIns="48601" rIns="97202" bIns="48601" rtlCol="0" anchor="b"/>
          <a:lstStyle>
            <a:lvl1pPr algn="r">
              <a:defRPr sz="13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providing comprehensive information on every aspect of military life at no cost to a</a:t>
            </a:r>
            <a:r>
              <a:rPr lang="en-US" dirty="0" smtClean="0">
                <a:latin typeface="Arial" panose="020B0604020202020204" pitchFamily="34" charset="0"/>
                <a:cs typeface="Arial" panose="020B0604020202020204" pitchFamily="34" charset="0"/>
              </a:rPr>
              <a:t>ctive duty, National Guard and Reserve Component service members</a:t>
            </a:r>
            <a:r>
              <a:rPr lang="en-US" sz="1200" kern="1200" dirty="0" smtClean="0">
                <a:solidFill>
                  <a:schemeClr val="tx1"/>
                </a:solidFill>
                <a:effectLst/>
                <a:latin typeface="Arial" panose="020B0604020202020204" pitchFamily="34" charset="0"/>
                <a:ea typeface="+mn-ea"/>
                <a:cs typeface="Arial" panose="020B0604020202020204" pitchFamily="34" charset="0"/>
              </a:rPr>
              <a:t>, and their families. Information includes but is not limited to deployment, reunion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reintegration, </a:t>
            </a:r>
            <a:r>
              <a:rPr lang="en-US" sz="1200" kern="1200" dirty="0" smtClean="0">
                <a:solidFill>
                  <a:schemeClr val="tx1"/>
                </a:solidFill>
                <a:effectLst/>
                <a:latin typeface="Arial" panose="020B0604020202020204" pitchFamily="34" charset="0"/>
                <a:ea typeface="+mn-ea"/>
                <a:cs typeface="Arial" panose="020B0604020202020204" pitchFamily="34" charset="0"/>
              </a:rPr>
              <a:t>relationship, grief, spouse employment and education, parenting and 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a:p>
            <a:pPr defTabSz="478734">
              <a:defRPr/>
            </a:pPr>
            <a:endParaRPr lang="en-US"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Arial" charset="0"/>
                <a:cs typeface="Arial" charset="0"/>
              </a:rPr>
              <a:t>Talking points</a:t>
            </a:r>
            <a:endParaRPr lang="en-US" sz="1300" dirty="0">
              <a:latin typeface="Arial" charset="0"/>
              <a:cs typeface="Arial" charset="0"/>
            </a:endParaRPr>
          </a:p>
          <a:p>
            <a:pPr marL="179525" indent="-179525">
              <a:lnSpc>
                <a:spcPct val="125000"/>
              </a:lnSpc>
              <a:spcBef>
                <a:spcPts val="262"/>
              </a:spcBef>
              <a:buFont typeface="Arial"/>
              <a:buChar char="•"/>
            </a:pPr>
            <a:r>
              <a:rPr lang="en-US" sz="1300" dirty="0" smtClean="0">
                <a:latin typeface="Arial" charset="0"/>
                <a:cs typeface="Arial" charset="0"/>
              </a:rPr>
              <a:t>Military OneSource confidential non-medical </a:t>
            </a:r>
            <a:r>
              <a:rPr lang="en-US" sz="1300" dirty="0">
                <a:latin typeface="Arial" charset="0"/>
                <a:cs typeface="Arial" charset="0"/>
              </a:rPr>
              <a:t>counseling is designed to provide short term</a:t>
            </a:r>
            <a:r>
              <a:rPr lang="en-US" sz="1300" dirty="0" smtClean="0">
                <a:latin typeface="Arial" charset="0"/>
                <a:cs typeface="Arial" charset="0"/>
              </a:rPr>
              <a:t>, </a:t>
            </a:r>
            <a:r>
              <a:rPr lang="en-US" sz="1300" dirty="0">
                <a:latin typeface="Arial" charset="0"/>
                <a:cs typeface="Arial" charset="0"/>
              </a:rPr>
              <a:t>goal-oriented counseling for issues that can effectively be addressed within 12 sessions, such as communication issues, adjustment to situational stressors, stress management, decision making, grief, blended-family issues and parenting-skills issues.  </a:t>
            </a:r>
          </a:p>
          <a:p>
            <a:pPr marL="179525" indent="-179525">
              <a:lnSpc>
                <a:spcPct val="125000"/>
              </a:lnSpc>
              <a:spcBef>
                <a:spcPts val="262"/>
              </a:spcBef>
              <a:buFont typeface="Arial"/>
              <a:buChar char="•"/>
            </a:pPr>
            <a:r>
              <a:rPr lang="en-US" sz="1300" dirty="0">
                <a:latin typeface="Arial" charset="0"/>
                <a:cs typeface="Arial" charset="0"/>
              </a:rPr>
              <a:t>It is available for up to 12 sessions per issue, per eligible family member.  Which means that someone could receive 12 sessions for one issue, perhaps something like adjusting to a deployment alone, and then, once those sessions are completed, 12 more sessions for couples-communication issues that may be experienced when the service member returns from deployment.  </a:t>
            </a:r>
          </a:p>
          <a:p>
            <a:pPr marL="179525" indent="-179525">
              <a:lnSpc>
                <a:spcPct val="125000"/>
              </a:lnSpc>
              <a:spcBef>
                <a:spcPts val="262"/>
              </a:spcBef>
              <a:buFont typeface="Arial"/>
              <a:buChar char="•"/>
            </a:pPr>
            <a:r>
              <a:rPr lang="en-US" sz="1300" dirty="0">
                <a:latin typeface="Arial" charset="0"/>
                <a:cs typeface="Arial" charset="0"/>
              </a:rPr>
              <a:t>The information you provide to counselors is kept confidential, with the exception of the duty to warn issues, including harm to yourself or others, abuse and neglect ,or present or future illegal activity. As with any of the Military OneSource services, a family member may seek non-medical counseling without the knowledge or consent of the service member. If you have questions regarding your individual situation, a Military OneSource consultant can talk with you regarding confidentiality in more detail.</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10</a:t>
            </a:fld>
            <a:endParaRPr lang="en-US"/>
          </a:p>
        </p:txBody>
      </p:sp>
    </p:spTree>
    <p:extLst>
      <p:ext uri="{BB962C8B-B14F-4D97-AF65-F5344CB8AC3E}">
        <p14:creationId xmlns:p14="http://schemas.microsoft.com/office/powerpoint/2010/main" val="314197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53753"/>
            <a:ext cx="6075680" cy="5245781"/>
          </a:xfrm>
        </p:spPr>
        <p:txBody>
          <a:bodyPr/>
          <a:lstStyle/>
          <a:p>
            <a:r>
              <a:rPr lang="en-US" sz="800" b="1" u="sng" dirty="0">
                <a:latin typeface="Arial" charset="0"/>
                <a:cs typeface="Arial" charset="0"/>
              </a:rPr>
              <a:t>Talking points</a:t>
            </a:r>
            <a:endParaRPr lang="en-US" sz="800" dirty="0">
              <a:latin typeface="Arial" charset="0"/>
              <a:cs typeface="Arial" charset="0"/>
            </a:endParaRPr>
          </a:p>
          <a:p>
            <a:pPr marL="179525" indent="-179525">
              <a:lnSpc>
                <a:spcPct val="135000"/>
              </a:lnSpc>
              <a:spcBef>
                <a:spcPts val="262"/>
              </a:spcBef>
              <a:buFont typeface="Arial"/>
              <a:buChar char="•"/>
            </a:pPr>
            <a:r>
              <a:rPr lang="en-US" sz="800" dirty="0">
                <a:latin typeface="Arial" charset="0"/>
                <a:cs typeface="Arial" charset="0"/>
              </a:rPr>
              <a:t>Non-medical counseling is not designed for issues requiring long-term </a:t>
            </a:r>
            <a:r>
              <a:rPr lang="en-US" sz="800" dirty="0" smtClean="0">
                <a:latin typeface="Arial" charset="0"/>
                <a:cs typeface="Arial" charset="0"/>
              </a:rPr>
              <a:t>support,</a:t>
            </a:r>
            <a:r>
              <a:rPr lang="en-US" sz="800" baseline="0" dirty="0" smtClean="0">
                <a:latin typeface="Arial" charset="0"/>
                <a:cs typeface="Arial" charset="0"/>
              </a:rPr>
              <a:t> including diagnosed addictions (for example, drugs, alcohol or other addictions), </a:t>
            </a:r>
            <a:r>
              <a:rPr lang="en-US" sz="800" dirty="0" smtClean="0">
                <a:latin typeface="Arial" charset="0"/>
                <a:cs typeface="Arial" charset="0"/>
              </a:rPr>
              <a:t>diagnosed </a:t>
            </a:r>
            <a:r>
              <a:rPr lang="en-US" sz="800" dirty="0">
                <a:latin typeface="Arial" charset="0"/>
                <a:cs typeface="Arial" charset="0"/>
              </a:rPr>
              <a:t>mental health conditions that require medical treatment </a:t>
            </a:r>
            <a:r>
              <a:rPr lang="en-US" sz="800" dirty="0" smtClean="0">
                <a:latin typeface="Arial" charset="0"/>
                <a:cs typeface="Arial" charset="0"/>
              </a:rPr>
              <a:t>(for example, Post-traumatic </a:t>
            </a:r>
            <a:r>
              <a:rPr lang="en-US" sz="800" dirty="0">
                <a:latin typeface="Arial" charset="0"/>
                <a:cs typeface="Arial" charset="0"/>
              </a:rPr>
              <a:t>S</a:t>
            </a:r>
            <a:r>
              <a:rPr lang="en-US" sz="800" dirty="0" smtClean="0">
                <a:latin typeface="Arial" charset="0"/>
                <a:cs typeface="Arial" charset="0"/>
              </a:rPr>
              <a:t>tress </a:t>
            </a:r>
            <a:r>
              <a:rPr lang="en-US" sz="800" dirty="0">
                <a:latin typeface="Arial" charset="0"/>
                <a:cs typeface="Arial" charset="0"/>
              </a:rPr>
              <a:t>D</a:t>
            </a:r>
            <a:r>
              <a:rPr lang="en-US" sz="800" dirty="0" smtClean="0">
                <a:latin typeface="Arial" charset="0"/>
                <a:cs typeface="Arial" charset="0"/>
              </a:rPr>
              <a:t>isorder</a:t>
            </a:r>
            <a:r>
              <a:rPr lang="en-US" sz="800" dirty="0">
                <a:latin typeface="Arial" charset="0"/>
                <a:cs typeface="Arial" charset="0"/>
              </a:rPr>
              <a:t>, depression, bipolar disorder, etc</a:t>
            </a:r>
            <a:r>
              <a:rPr lang="en-US" sz="800" dirty="0" smtClean="0">
                <a:latin typeface="Arial" charset="0"/>
                <a:cs typeface="Arial" charset="0"/>
              </a:rPr>
              <a:t>.), </a:t>
            </a:r>
            <a:r>
              <a:rPr lang="en-US" sz="800" dirty="0">
                <a:latin typeface="Arial" charset="0"/>
                <a:cs typeface="Arial" charset="0"/>
              </a:rPr>
              <a:t>and other behavioral trauma related diagnoses. </a:t>
            </a:r>
          </a:p>
          <a:p>
            <a:pPr marL="179525" indent="-179525">
              <a:lnSpc>
                <a:spcPct val="135000"/>
              </a:lnSpc>
              <a:spcBef>
                <a:spcPts val="262"/>
              </a:spcBef>
              <a:buFont typeface="Arial"/>
              <a:buChar char="•"/>
            </a:pPr>
            <a:r>
              <a:rPr lang="en-US" sz="800" dirty="0">
                <a:latin typeface="Arial" charset="0"/>
                <a:cs typeface="Arial" charset="0"/>
              </a:rPr>
              <a:t>It is also not designed to address long-term issues such as child abuse or neglect, domestic violence, suicidal ideation and mental health issues.  For example, if a service member states that he or she has had suicidal thoughts, but adds that they would never do that to themselves or their family, then non-medical counseling would not be an option, due to suicidal ideation. In these situations, </a:t>
            </a:r>
            <a:r>
              <a:rPr lang="en-US" sz="800" dirty="0" smtClean="0">
                <a:latin typeface="Arial" charset="0"/>
                <a:cs typeface="Arial" charset="0"/>
              </a:rPr>
              <a:t>long-term </a:t>
            </a:r>
            <a:r>
              <a:rPr lang="en-US" sz="800" dirty="0">
                <a:latin typeface="Arial" charset="0"/>
                <a:cs typeface="Arial" charset="0"/>
              </a:rPr>
              <a:t>care is more appropriate, and those individuals are referred to a military treatment facility </a:t>
            </a:r>
            <a:r>
              <a:rPr lang="en-US" sz="800" dirty="0" smtClean="0">
                <a:latin typeface="Arial" charset="0"/>
                <a:cs typeface="Arial" charset="0"/>
              </a:rPr>
              <a:t>or </a:t>
            </a:r>
            <a:r>
              <a:rPr lang="en-US" sz="800" dirty="0">
                <a:latin typeface="Arial" charset="0"/>
                <a:cs typeface="Arial" charset="0"/>
              </a:rPr>
              <a:t>TRICARE for </a:t>
            </a:r>
            <a:r>
              <a:rPr lang="en-US" sz="800" dirty="0" smtClean="0">
                <a:latin typeface="Arial" charset="0"/>
                <a:cs typeface="Arial" charset="0"/>
              </a:rPr>
              <a:t>services </a:t>
            </a:r>
            <a:r>
              <a:rPr lang="en-US" sz="800" dirty="0">
                <a:latin typeface="Arial" charset="0"/>
                <a:cs typeface="Arial" charset="0"/>
              </a:rPr>
              <a:t>and—if appropriate—community resources with their personal insurance. In some cases, the caller may be referred to a community social services program (for example, a National Guard member without insurance might be referred to a local state-run counseling program).</a:t>
            </a:r>
          </a:p>
          <a:p>
            <a:pPr marL="179525" indent="-179525">
              <a:lnSpc>
                <a:spcPct val="135000"/>
              </a:lnSpc>
              <a:spcBef>
                <a:spcPts val="262"/>
              </a:spcBef>
              <a:buFont typeface="Arial"/>
              <a:buChar char="•"/>
            </a:pPr>
            <a:r>
              <a:rPr lang="en-US" sz="800" dirty="0">
                <a:latin typeface="Arial" charset="0"/>
                <a:cs typeface="Arial" charset="0"/>
              </a:rPr>
              <a:t>Military OneSource does not provide or determine any medical diagnosis, nor will we provide psychological or fitness-for-duty evaluations. </a:t>
            </a:r>
          </a:p>
          <a:p>
            <a:pPr marL="179525" indent="-179525">
              <a:lnSpc>
                <a:spcPct val="135000"/>
              </a:lnSpc>
              <a:spcBef>
                <a:spcPts val="262"/>
              </a:spcBef>
              <a:buFont typeface="Arial"/>
              <a:buChar char="•"/>
            </a:pPr>
            <a:r>
              <a:rPr lang="en-US" sz="800" dirty="0">
                <a:latin typeface="Arial" charset="0"/>
                <a:cs typeface="Arial" charset="0"/>
              </a:rPr>
              <a:t>Non-medical counseling is not appropriate as part of a patient</a:t>
            </a:r>
            <a:r>
              <a:rPr lang="ja-JP" altLang="en-US" sz="800" dirty="0">
                <a:latin typeface="Arial" charset="0"/>
                <a:cs typeface="Arial" charset="0"/>
              </a:rPr>
              <a:t>’</a:t>
            </a:r>
            <a:r>
              <a:rPr lang="en-US" sz="800" dirty="0">
                <a:latin typeface="Arial" charset="0"/>
                <a:cs typeface="Arial" charset="0"/>
              </a:rPr>
              <a:t>s </a:t>
            </a:r>
            <a:r>
              <a:rPr lang="en-US" sz="800" dirty="0" smtClean="0">
                <a:latin typeface="Arial" charset="0"/>
                <a:cs typeface="Arial" charset="0"/>
              </a:rPr>
              <a:t>military</a:t>
            </a:r>
            <a:r>
              <a:rPr lang="en-US" sz="800" baseline="0" dirty="0" smtClean="0">
                <a:latin typeface="Arial" charset="0"/>
                <a:cs typeface="Arial" charset="0"/>
              </a:rPr>
              <a:t> treatment facility</a:t>
            </a:r>
            <a:r>
              <a:rPr lang="en-US" sz="800" dirty="0" smtClean="0">
                <a:latin typeface="Arial" charset="0"/>
                <a:cs typeface="Arial" charset="0"/>
              </a:rPr>
              <a:t> </a:t>
            </a:r>
            <a:r>
              <a:rPr lang="en-US" sz="800" dirty="0">
                <a:latin typeface="Arial" charset="0"/>
                <a:cs typeface="Arial" charset="0"/>
              </a:rPr>
              <a:t>discharge plan, nor is it available for anyone who is already under the care of another counseling provider.  For example, a service member who is seeking couples counseling but has a spouse who is being treated for bi-polar disorder would be ineligible.  The service member could be seen individually, but we are unable to provide counseling support for the spouse because they have a medical diagnosis and are already working with another provider.</a:t>
            </a:r>
          </a:p>
          <a:p>
            <a:r>
              <a:rPr lang="en-US" sz="800" b="1" u="sng" dirty="0">
                <a:latin typeface="Arial" charset="0"/>
                <a:cs typeface="Arial" charset="0"/>
              </a:rPr>
              <a:t>Briefer notes</a:t>
            </a:r>
            <a:endParaRPr lang="en-US" sz="800" dirty="0">
              <a:latin typeface="Arial" charset="0"/>
              <a:cs typeface="Arial" charset="0"/>
            </a:endParaRPr>
          </a:p>
          <a:p>
            <a:r>
              <a:rPr lang="en-US" sz="800" i="1" dirty="0">
                <a:latin typeface="Arial" charset="0"/>
                <a:cs typeface="Arial" charset="0"/>
              </a:rPr>
              <a:t> </a:t>
            </a:r>
            <a:r>
              <a:rPr lang="en-US" sz="800" i="0" dirty="0" smtClean="0">
                <a:latin typeface="Arial" charset="0"/>
                <a:cs typeface="Arial" charset="0"/>
              </a:rPr>
              <a:t>B</a:t>
            </a:r>
            <a:r>
              <a:rPr lang="en-US" sz="800" dirty="0" smtClean="0">
                <a:latin typeface="Arial" charset="0"/>
                <a:cs typeface="Arial" charset="0"/>
              </a:rPr>
              <a:t>elow </a:t>
            </a:r>
            <a:r>
              <a:rPr lang="en-US" sz="800" dirty="0">
                <a:latin typeface="Arial" charset="0"/>
                <a:cs typeface="Arial" charset="0"/>
              </a:rPr>
              <a:t>are other examples of inappropriate issues that can be used if necessary:</a:t>
            </a:r>
          </a:p>
          <a:p>
            <a:pPr marL="179525" indent="-179525">
              <a:lnSpc>
                <a:spcPct val="125000"/>
              </a:lnSpc>
              <a:spcBef>
                <a:spcPts val="262"/>
              </a:spcBef>
              <a:buFont typeface="Arial"/>
              <a:buChar char="•"/>
            </a:pPr>
            <a:r>
              <a:rPr lang="en-US" sz="800" dirty="0">
                <a:latin typeface="Arial" charset="0"/>
                <a:cs typeface="Arial" charset="0"/>
              </a:rPr>
              <a:t>An affiliate provider calls in that the service member abuses alcohol,  but the affiliate provider is providing couple</a:t>
            </a:r>
            <a:r>
              <a:rPr lang="ja-JP" altLang="en-US" sz="800" dirty="0">
                <a:latin typeface="Arial" charset="0"/>
                <a:cs typeface="Arial" charset="0"/>
              </a:rPr>
              <a:t>’</a:t>
            </a:r>
            <a:r>
              <a:rPr lang="en-US" sz="800" dirty="0">
                <a:latin typeface="Arial" charset="0"/>
                <a:cs typeface="Arial" charset="0"/>
              </a:rPr>
              <a:t>s counseling and the service member is getting help elsewhere for substance abuse.  In this case the service member would need to be moved out of non-medical counseling due to the substance abuse and concurrent service through another mental health professional.</a:t>
            </a:r>
          </a:p>
          <a:p>
            <a:pPr marL="179525" indent="-179525">
              <a:lnSpc>
                <a:spcPct val="125000"/>
              </a:lnSpc>
              <a:spcBef>
                <a:spcPts val="262"/>
              </a:spcBef>
              <a:buFont typeface="Arial"/>
              <a:buChar char="•"/>
            </a:pPr>
            <a:r>
              <a:rPr lang="en-US" sz="800" dirty="0">
                <a:latin typeface="Arial" charset="0"/>
                <a:cs typeface="Arial" charset="0"/>
              </a:rPr>
              <a:t>A service member wants individual counseling but their primary care provider prescribed Zoloft for depression and nervousness. Since the caller is being treated for depression, he or she is not appropriate for non-medical counseling.</a:t>
            </a:r>
          </a:p>
          <a:p>
            <a:pPr marL="179525" indent="-179525">
              <a:lnSpc>
                <a:spcPct val="125000"/>
              </a:lnSpc>
              <a:spcBef>
                <a:spcPts val="262"/>
              </a:spcBef>
              <a:buFont typeface="Arial"/>
              <a:buChar char="•"/>
            </a:pPr>
            <a:r>
              <a:rPr lang="en-US" sz="800" dirty="0">
                <a:latin typeface="Arial" charset="0"/>
                <a:cs typeface="Arial" charset="0"/>
              </a:rPr>
              <a:t>A service member was hospitalized for panic attacks, denies risk to continue with the non-medical counseling provider. Due to mental health hospitalization, this service member is not appropriate for non-medical  counseling.</a:t>
            </a:r>
          </a:p>
          <a:p>
            <a:pPr marL="179525" indent="-179525">
              <a:lnSpc>
                <a:spcPct val="125000"/>
              </a:lnSpc>
              <a:spcBef>
                <a:spcPts val="262"/>
              </a:spcBef>
              <a:buFont typeface="Arial"/>
              <a:buChar char="•"/>
            </a:pPr>
            <a:r>
              <a:rPr lang="en-US" sz="800" dirty="0">
                <a:latin typeface="Arial" charset="0"/>
                <a:cs typeface="Arial" charset="0"/>
              </a:rPr>
              <a:t>A service member was diagnosed with PTSD, but states that it is under control.  He is requesting couple</a:t>
            </a:r>
            <a:r>
              <a:rPr lang="ja-JP" altLang="en-US" sz="800" dirty="0">
                <a:latin typeface="Arial" charset="0"/>
                <a:cs typeface="Arial" charset="0"/>
              </a:rPr>
              <a:t>’</a:t>
            </a:r>
            <a:r>
              <a:rPr lang="en-US" sz="800" dirty="0">
                <a:latin typeface="Arial" charset="0"/>
                <a:cs typeface="Arial" charset="0"/>
              </a:rPr>
              <a:t>s counseling.  Due to the diagnosis of PTSD, the caller is not eligible for non-medical counseling.</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2874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u="sng" dirty="0">
                <a:latin typeface="Arial" charset="0"/>
                <a:cs typeface="Arial" charset="0"/>
              </a:rPr>
              <a:t>Talking points</a:t>
            </a:r>
            <a:endParaRPr lang="en-US" sz="800" dirty="0">
              <a:latin typeface="Arial" charset="0"/>
              <a:cs typeface="Arial" charset="0"/>
            </a:endParaRPr>
          </a:p>
          <a:p>
            <a:pPr marL="179525" indent="-179525">
              <a:lnSpc>
                <a:spcPct val="125000"/>
              </a:lnSpc>
              <a:spcBef>
                <a:spcPts val="262"/>
              </a:spcBef>
              <a:buFont typeface="Arial"/>
              <a:buChar char="•"/>
            </a:pPr>
            <a:r>
              <a:rPr lang="en-US" sz="800" dirty="0" smtClean="0">
                <a:latin typeface="Arial" charset="0"/>
                <a:cs typeface="Arial" charset="0"/>
              </a:rPr>
              <a:t>This confidential </a:t>
            </a:r>
            <a:r>
              <a:rPr lang="en-US" sz="800" dirty="0">
                <a:latin typeface="Arial" charset="0"/>
                <a:cs typeface="Arial" charset="0"/>
              </a:rPr>
              <a:t>non-medical counseling option allows you to meet face-to-face with a professional counselor in your community.  It begins with a call to Military OneSource where the consultant will complete a brief assessment to ensure that the issue is indeed appropriate for non-medical counseling support.  Once it is deemed appropriate, the consultant will provide a referral to a counselor that best matches the needs of the caller.  This referral is only good for 30 days, so the caller is encouraged to make contact fairly quickly.  If the sessions are not initiated within 30 days, the person will need to make another phone call to a Military </a:t>
            </a:r>
            <a:r>
              <a:rPr lang="en-US" sz="800" dirty="0" smtClean="0">
                <a:latin typeface="Arial" charset="0"/>
                <a:cs typeface="Arial" charset="0"/>
              </a:rPr>
              <a:t>OneSource consultant </a:t>
            </a:r>
            <a:r>
              <a:rPr lang="en-US" sz="800" dirty="0">
                <a:latin typeface="Arial" charset="0"/>
                <a:cs typeface="Arial" charset="0"/>
              </a:rPr>
              <a:t>and begin the process again.</a:t>
            </a:r>
          </a:p>
          <a:p>
            <a:pPr marL="179525" indent="-179525">
              <a:lnSpc>
                <a:spcPct val="125000"/>
              </a:lnSpc>
              <a:spcBef>
                <a:spcPts val="262"/>
              </a:spcBef>
              <a:buFont typeface="Arial"/>
              <a:buChar char="•"/>
            </a:pPr>
            <a:r>
              <a:rPr lang="en-US" sz="800" dirty="0">
                <a:latin typeface="Arial" charset="0"/>
                <a:cs typeface="Arial" charset="0"/>
              </a:rPr>
              <a:t>The thorough assessment with the Military OneSource consultant lasts between 20 and 45 minutes and is considered one of the 12 sessions.  The information from this session is then forwarded to the face-to-face counselor for their use.  </a:t>
            </a:r>
          </a:p>
          <a:p>
            <a:pPr marL="179525" indent="-179525">
              <a:lnSpc>
                <a:spcPct val="125000"/>
              </a:lnSpc>
              <a:spcBef>
                <a:spcPts val="262"/>
              </a:spcBef>
              <a:buFont typeface="Arial"/>
              <a:buChar char="•"/>
            </a:pPr>
            <a:r>
              <a:rPr lang="en-US" sz="800" dirty="0">
                <a:latin typeface="Arial" charset="0"/>
                <a:cs typeface="Arial" charset="0"/>
              </a:rPr>
              <a:t>A Military OneSource consultant will generally follow up after the referral to the counselor to check to see if appointments have been made and to confirm satisfaction with the counselor.  If for some reason the </a:t>
            </a:r>
            <a:r>
              <a:rPr lang="en-US" sz="800" dirty="0" smtClean="0">
                <a:latin typeface="Arial" charset="0"/>
                <a:cs typeface="Arial" charset="0"/>
              </a:rPr>
              <a:t>participant</a:t>
            </a:r>
            <a:r>
              <a:rPr lang="en-US" sz="800" baseline="0" dirty="0" smtClean="0">
                <a:latin typeface="Arial" charset="0"/>
                <a:cs typeface="Arial" charset="0"/>
              </a:rPr>
              <a:t>-</a:t>
            </a:r>
            <a:r>
              <a:rPr lang="en-US" sz="800" dirty="0" smtClean="0">
                <a:latin typeface="Arial" charset="0"/>
                <a:cs typeface="Arial" charset="0"/>
              </a:rPr>
              <a:t>counselor </a:t>
            </a:r>
            <a:r>
              <a:rPr lang="en-US" sz="800" dirty="0">
                <a:latin typeface="Arial" charset="0"/>
                <a:cs typeface="Arial" charset="0"/>
              </a:rPr>
              <a:t>relationship is not a good fit, we will make every attempt to find another counselor.</a:t>
            </a:r>
          </a:p>
          <a:p>
            <a:pPr marL="179525" indent="-179525">
              <a:lnSpc>
                <a:spcPct val="125000"/>
              </a:lnSpc>
              <a:spcBef>
                <a:spcPts val="262"/>
              </a:spcBef>
              <a:buFont typeface="Arial"/>
              <a:buChar char="•"/>
            </a:pPr>
            <a:r>
              <a:rPr lang="en-US" sz="800" dirty="0">
                <a:latin typeface="Arial" charset="0"/>
                <a:cs typeface="Arial" charset="0"/>
              </a:rPr>
              <a:t>Face-to-face non-medical counseling is available to those in the continental U.S., Alaska, Hawaii, Puerto Rico and the Virgin Islands.  However, it is best to keep in mind that due to locality issues, face-to-face non-medical counseling may not be available in certain areas, particularly those that are more remote.  In this case, there is an option to travel to the nearest affiliate provider, or if applicable, to seek online or telephonic non-medical counseling.  </a:t>
            </a:r>
          </a:p>
          <a:p>
            <a:r>
              <a:rPr lang="en-US" sz="800" b="1" u="sng" dirty="0">
                <a:latin typeface="Arial" charset="0"/>
                <a:cs typeface="Arial" charset="0"/>
              </a:rPr>
              <a:t>Briefer notes</a:t>
            </a:r>
            <a:endParaRPr lang="en-US" sz="800" dirty="0">
              <a:latin typeface="Arial" charset="0"/>
              <a:cs typeface="Arial" charset="0"/>
            </a:endParaRPr>
          </a:p>
          <a:p>
            <a:pPr marL="179525" indent="-179525">
              <a:lnSpc>
                <a:spcPct val="125000"/>
              </a:lnSpc>
              <a:spcBef>
                <a:spcPts val="262"/>
              </a:spcBef>
              <a:buFont typeface="Arial"/>
              <a:buChar char="•"/>
            </a:pPr>
            <a:r>
              <a:rPr lang="en-US" sz="800" dirty="0">
                <a:latin typeface="Arial" charset="0"/>
                <a:cs typeface="Arial" charset="0"/>
              </a:rPr>
              <a:t>In some cases where we do not have a local affiliate provider available, the Military OneSource consultant can request a temporary provider, however this is not a guarantee and can take a few weeks to process. </a:t>
            </a:r>
          </a:p>
          <a:p>
            <a:pPr marL="179525" indent="-179525">
              <a:lnSpc>
                <a:spcPct val="125000"/>
              </a:lnSpc>
              <a:spcBef>
                <a:spcPts val="262"/>
              </a:spcBef>
              <a:buFont typeface="Arial"/>
              <a:buChar char="•"/>
            </a:pPr>
            <a:r>
              <a:rPr lang="en-US" sz="800" dirty="0">
                <a:latin typeface="Arial" charset="0"/>
                <a:cs typeface="Arial" charset="0"/>
              </a:rPr>
              <a:t>Affiliate provider network </a:t>
            </a:r>
            <a:r>
              <a:rPr lang="en-US" sz="800" dirty="0" smtClean="0">
                <a:latin typeface="Arial" charset="0"/>
                <a:cs typeface="Arial" charset="0"/>
              </a:rPr>
              <a:t>criteria:</a:t>
            </a:r>
            <a:endParaRPr lang="en-US" sz="800" dirty="0">
              <a:latin typeface="Arial" charset="0"/>
              <a:cs typeface="Arial" charset="0"/>
            </a:endParaRPr>
          </a:p>
          <a:p>
            <a:pPr marL="658259" lvl="3" indent="-179525">
              <a:lnSpc>
                <a:spcPct val="125000"/>
              </a:lnSpc>
              <a:spcBef>
                <a:spcPts val="262"/>
              </a:spcBef>
              <a:buClr>
                <a:srgbClr val="AC0000"/>
              </a:buClr>
              <a:buFont typeface="Arial"/>
              <a:buChar char="•"/>
            </a:pPr>
            <a:r>
              <a:rPr lang="en-US" sz="800" dirty="0">
                <a:latin typeface="Arial" charset="0"/>
                <a:cs typeface="Arial" charset="0"/>
              </a:rPr>
              <a:t>Master</a:t>
            </a:r>
            <a:r>
              <a:rPr lang="ja-JP" altLang="en-US" sz="800" dirty="0">
                <a:latin typeface="Arial" charset="0"/>
                <a:cs typeface="Arial" charset="0"/>
              </a:rPr>
              <a:t>’</a:t>
            </a:r>
            <a:r>
              <a:rPr lang="en-US" sz="800" dirty="0">
                <a:latin typeface="Arial" charset="0"/>
                <a:cs typeface="Arial" charset="0"/>
              </a:rPr>
              <a:t>s degree or higher</a:t>
            </a:r>
          </a:p>
          <a:p>
            <a:pPr marL="658259" lvl="3" indent="-179525">
              <a:lnSpc>
                <a:spcPct val="125000"/>
              </a:lnSpc>
              <a:spcBef>
                <a:spcPts val="262"/>
              </a:spcBef>
              <a:buClr>
                <a:srgbClr val="AC0000"/>
              </a:buClr>
              <a:buFont typeface="Arial"/>
              <a:buChar char="•"/>
            </a:pPr>
            <a:r>
              <a:rPr lang="en-US" sz="800" dirty="0">
                <a:latin typeface="Arial" charset="0"/>
                <a:cs typeface="Arial" charset="0"/>
              </a:rPr>
              <a:t>Five years post-master</a:t>
            </a:r>
            <a:r>
              <a:rPr lang="ja-JP" altLang="en-US" sz="800" dirty="0">
                <a:latin typeface="Arial" charset="0"/>
                <a:cs typeface="Arial" charset="0"/>
              </a:rPr>
              <a:t>’</a:t>
            </a:r>
            <a:r>
              <a:rPr lang="en-US" sz="800" dirty="0">
                <a:latin typeface="Arial" charset="0"/>
                <a:cs typeface="Arial" charset="0"/>
              </a:rPr>
              <a:t>s clinical experience</a:t>
            </a:r>
          </a:p>
          <a:p>
            <a:pPr marL="658259" lvl="3" indent="-179525">
              <a:lnSpc>
                <a:spcPct val="125000"/>
              </a:lnSpc>
              <a:spcBef>
                <a:spcPts val="262"/>
              </a:spcBef>
              <a:buClr>
                <a:srgbClr val="AC0000"/>
              </a:buClr>
              <a:buFont typeface="Arial"/>
              <a:buChar char="•"/>
            </a:pPr>
            <a:r>
              <a:rPr lang="en-US" sz="800" dirty="0">
                <a:latin typeface="Arial" charset="0"/>
                <a:cs typeface="Arial" charset="0"/>
              </a:rPr>
              <a:t>Minimum of three years </a:t>
            </a:r>
            <a:r>
              <a:rPr lang="en-US" sz="800" dirty="0" smtClean="0">
                <a:latin typeface="Arial" charset="0"/>
                <a:cs typeface="Arial" charset="0"/>
              </a:rPr>
              <a:t>employee</a:t>
            </a:r>
            <a:r>
              <a:rPr lang="en-US" sz="800" baseline="0" dirty="0" smtClean="0">
                <a:latin typeface="Arial" charset="0"/>
                <a:cs typeface="Arial" charset="0"/>
              </a:rPr>
              <a:t> assistance program</a:t>
            </a:r>
            <a:r>
              <a:rPr lang="en-US" sz="800" dirty="0" smtClean="0">
                <a:latin typeface="Arial" charset="0"/>
                <a:cs typeface="Arial" charset="0"/>
              </a:rPr>
              <a:t> </a:t>
            </a:r>
            <a:r>
              <a:rPr lang="en-US" sz="800" dirty="0">
                <a:latin typeface="Arial" charset="0"/>
                <a:cs typeface="Arial" charset="0"/>
              </a:rPr>
              <a:t>experience</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12</a:t>
            </a:fld>
            <a:endParaRPr lang="en-US"/>
          </a:p>
        </p:txBody>
      </p:sp>
    </p:spTree>
    <p:extLst>
      <p:ext uri="{BB962C8B-B14F-4D97-AF65-F5344CB8AC3E}">
        <p14:creationId xmlns:p14="http://schemas.microsoft.com/office/powerpoint/2010/main" val="215662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smtClean="0">
                <a:latin typeface="Arial" pitchFamily="34" charset="0"/>
                <a:ea typeface="+mn-ea"/>
                <a:cs typeface="Arial" pitchFamily="34" charset="0"/>
              </a:rPr>
              <a:t>Talking points</a:t>
            </a:r>
            <a:endParaRPr lang="en-US" dirty="0" smtClean="0">
              <a:latin typeface="Arial" pitchFamily="34" charset="0"/>
              <a:ea typeface="+mn-ea"/>
              <a:cs typeface="Arial" pitchFamily="34" charset="0"/>
            </a:endParaRPr>
          </a:p>
          <a:p>
            <a:pPr marL="177814" indent="-177814">
              <a:lnSpc>
                <a:spcPct val="105000"/>
              </a:lnSpc>
              <a:spcBef>
                <a:spcPts val="259"/>
              </a:spcBef>
              <a:buFont typeface="Arial" pitchFamily="34" charset="0"/>
              <a:buChar char="•"/>
              <a:defRPr/>
            </a:pPr>
            <a:r>
              <a:rPr lang="en-US" dirty="0" smtClean="0">
                <a:latin typeface="Arial" pitchFamily="34" charset="0"/>
                <a:ea typeface="+mn-ea"/>
                <a:cs typeface="Arial" pitchFamily="34" charset="0"/>
              </a:rPr>
              <a:t>Telephonic confidential non-medical counseling has been added to increase access to support</a:t>
            </a:r>
            <a:r>
              <a:rPr lang="en-US" baseline="0" dirty="0" smtClean="0">
                <a:latin typeface="Arial" pitchFamily="34" charset="0"/>
                <a:ea typeface="+mn-ea"/>
                <a:cs typeface="Arial" pitchFamily="34" charset="0"/>
              </a:rPr>
              <a:t> </a:t>
            </a:r>
            <a:r>
              <a:rPr lang="en-US" dirty="0" smtClean="0">
                <a:latin typeface="Arial" pitchFamily="34" charset="0"/>
                <a:ea typeface="+mn-ea"/>
                <a:cs typeface="Arial" pitchFamily="34" charset="0"/>
              </a:rPr>
              <a:t>and to provide an option for those who are unable to attend in-person counseling sessions due to their overseas location or other circumstances.</a:t>
            </a:r>
          </a:p>
          <a:p>
            <a:pPr marL="177814" indent="-177814">
              <a:lnSpc>
                <a:spcPct val="105000"/>
              </a:lnSpc>
              <a:spcBef>
                <a:spcPts val="259"/>
              </a:spcBef>
              <a:buFont typeface="Arial" pitchFamily="34" charset="0"/>
              <a:buChar char="•"/>
              <a:defRPr/>
            </a:pPr>
            <a:r>
              <a:rPr lang="en-US" dirty="0" smtClean="0">
                <a:latin typeface="Arial" pitchFamily="34" charset="0"/>
                <a:ea typeface="+mn-ea"/>
                <a:cs typeface="Arial" pitchFamily="34" charset="0"/>
              </a:rPr>
              <a:t>Telephonic non-medical counseling sessions are conducted with a</a:t>
            </a:r>
            <a:r>
              <a:rPr lang="en-US" baseline="0" dirty="0" smtClean="0">
                <a:latin typeface="Arial" pitchFamily="34" charset="0"/>
                <a:ea typeface="+mn-ea"/>
                <a:cs typeface="Arial" pitchFamily="34" charset="0"/>
              </a:rPr>
              <a:t> Military OneSource</a:t>
            </a:r>
            <a:r>
              <a:rPr lang="en-US" dirty="0" smtClean="0">
                <a:latin typeface="Arial" pitchFamily="34" charset="0"/>
                <a:ea typeface="+mn-ea"/>
                <a:cs typeface="Arial" pitchFamily="34" charset="0"/>
              </a:rPr>
              <a:t> counselor and, like the face-to-face option, begin with a brief assessment.  </a:t>
            </a:r>
          </a:p>
          <a:p>
            <a:pPr marL="177814" indent="-177814">
              <a:lnSpc>
                <a:spcPct val="105000"/>
              </a:lnSpc>
              <a:spcBef>
                <a:spcPts val="259"/>
              </a:spcBef>
              <a:buFont typeface="Arial" pitchFamily="34" charset="0"/>
              <a:buChar char="•"/>
              <a:defRPr/>
            </a:pPr>
            <a:r>
              <a:rPr lang="en-US" dirty="0" smtClean="0">
                <a:latin typeface="Arial" pitchFamily="34" charset="0"/>
                <a:ea typeface="+mn-ea"/>
                <a:cs typeface="Arial" pitchFamily="34" charset="0"/>
              </a:rPr>
              <a:t>Because this method of counseling is provided over the phone, it is not appropriate for complex issues, situations that require a group setting (for example, couples and family counseling) or for children under the age of 18.</a:t>
            </a:r>
          </a:p>
          <a:p>
            <a:pPr marL="177814" indent="-177814">
              <a:lnSpc>
                <a:spcPct val="105000"/>
              </a:lnSpc>
              <a:spcBef>
                <a:spcPts val="259"/>
              </a:spcBef>
              <a:buFont typeface="Arial" pitchFamily="34" charset="0"/>
              <a:buChar char="•"/>
              <a:defRPr/>
            </a:pPr>
            <a:r>
              <a:rPr lang="en-US" dirty="0" smtClean="0">
                <a:latin typeface="Arial" pitchFamily="34" charset="0"/>
                <a:ea typeface="+mn-ea"/>
                <a:cs typeface="Arial" pitchFamily="34" charset="0"/>
              </a:rPr>
              <a:t>Following the initial screening, the first telephonic session will be scheduled and the counselor will call the participant for a 45</a:t>
            </a:r>
            <a:r>
              <a:rPr lang="en-US" baseline="0" dirty="0" smtClean="0">
                <a:latin typeface="Arial" pitchFamily="34" charset="0"/>
                <a:ea typeface="+mn-ea"/>
                <a:cs typeface="Arial" pitchFamily="34" charset="0"/>
              </a:rPr>
              <a:t> </a:t>
            </a:r>
            <a:r>
              <a:rPr lang="en-US" dirty="0" smtClean="0">
                <a:latin typeface="Arial" pitchFamily="34" charset="0"/>
                <a:ea typeface="+mn-ea"/>
                <a:cs typeface="Arial" pitchFamily="34" charset="0"/>
              </a:rPr>
              <a:t>minute session.  Subsequent sessions will then be scheduled.</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13</a:t>
            </a:fld>
            <a:endParaRPr lang="en-US"/>
          </a:p>
        </p:txBody>
      </p:sp>
    </p:spTree>
    <p:extLst>
      <p:ext uri="{BB962C8B-B14F-4D97-AF65-F5344CB8AC3E}">
        <p14:creationId xmlns:p14="http://schemas.microsoft.com/office/powerpoint/2010/main" val="2156624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dirty="0" smtClean="0">
              <a:latin typeface="Arial" charset="0"/>
              <a:cs typeface="Arial" charset="0"/>
            </a:endParaRPr>
          </a:p>
          <a:p>
            <a:pPr marL="179525" indent="-179525">
              <a:lnSpc>
                <a:spcPct val="105000"/>
              </a:lnSpc>
              <a:spcBef>
                <a:spcPts val="262"/>
              </a:spcBef>
              <a:buFont typeface="Arial"/>
              <a:buChar char="•"/>
            </a:pPr>
            <a:r>
              <a:rPr lang="en-US" dirty="0" smtClean="0">
                <a:latin typeface="Arial" charset="0"/>
                <a:cs typeface="Arial" charset="0"/>
              </a:rPr>
              <a:t>Online confidential non-medical counseling is great for those who prefer communicating online versus face-to-face or telephonically.  This option uses an instant-messaging format with the counselor</a:t>
            </a:r>
            <a:r>
              <a:rPr lang="en-US" baseline="0" dirty="0" smtClean="0">
                <a:latin typeface="Arial" charset="0"/>
                <a:cs typeface="Arial" charset="0"/>
              </a:rPr>
              <a:t> </a:t>
            </a:r>
            <a:r>
              <a:rPr lang="en-US" dirty="0" smtClean="0">
                <a:latin typeface="Arial" charset="0"/>
                <a:cs typeface="Arial" charset="0"/>
              </a:rPr>
              <a:t>and participant communicating online in real-time.  </a:t>
            </a:r>
          </a:p>
          <a:p>
            <a:pPr marL="179525" indent="-179525">
              <a:lnSpc>
                <a:spcPct val="105000"/>
              </a:lnSpc>
              <a:spcBef>
                <a:spcPts val="262"/>
              </a:spcBef>
              <a:buFont typeface="Arial"/>
              <a:buChar char="•"/>
            </a:pPr>
            <a:r>
              <a:rPr lang="en-US" dirty="0" smtClean="0">
                <a:latin typeface="Arial" charset="0"/>
                <a:cs typeface="Arial" charset="0"/>
              </a:rPr>
              <a:t>Sessions can begin once the online non-medical counseling request form is completed and – like the other non-medical counseling options – is assessed for appropriateness.  The first session is then scheduled, as is each subsequent session, as they are not available on demand.</a:t>
            </a:r>
          </a:p>
          <a:p>
            <a:pPr marL="179525" indent="-179525">
              <a:lnSpc>
                <a:spcPct val="105000"/>
              </a:lnSpc>
              <a:spcBef>
                <a:spcPts val="262"/>
              </a:spcBef>
              <a:buFont typeface="Arial"/>
              <a:buChar char="•"/>
            </a:pPr>
            <a:r>
              <a:rPr lang="en-US" dirty="0" smtClean="0">
                <a:latin typeface="Arial" charset="0"/>
                <a:cs typeface="Arial" charset="0"/>
              </a:rPr>
              <a:t>Online sessions are available to those located anywhere; however they can be impacted by technical issues, like connectivity or low bandwidth.  </a:t>
            </a:r>
          </a:p>
          <a:p>
            <a:pPr marL="179525" indent="-179525">
              <a:lnSpc>
                <a:spcPct val="105000"/>
              </a:lnSpc>
              <a:spcBef>
                <a:spcPts val="262"/>
              </a:spcBef>
              <a:buFont typeface="Arial"/>
              <a:buChar char="•"/>
            </a:pPr>
            <a:r>
              <a:rPr lang="en-US" dirty="0" smtClean="0">
                <a:latin typeface="Arial" charset="0"/>
                <a:cs typeface="Arial" charset="0"/>
              </a:rPr>
              <a:t>Because the counseling is conducted on a computer, it is inappropriate for children under 18 or couples or family counseling, including marriage counseling.</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14</a:t>
            </a:fld>
            <a:endParaRPr lang="en-US"/>
          </a:p>
        </p:txBody>
      </p:sp>
    </p:spTree>
    <p:extLst>
      <p:ext uri="{BB962C8B-B14F-4D97-AF65-F5344CB8AC3E}">
        <p14:creationId xmlns:p14="http://schemas.microsoft.com/office/powerpoint/2010/main" val="215662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9525" indent="-179525">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58259" lvl="1" indent="-179525">
              <a:buFont typeface="Arial" pitchFamily="34" charset="0"/>
              <a:buChar char="•"/>
            </a:pPr>
            <a:r>
              <a:rPr lang="en-US" dirty="0" smtClean="0">
                <a:latin typeface="Arial" pitchFamily="34" charset="0"/>
                <a:cs typeface="Arial" pitchFamily="34" charset="0"/>
              </a:rPr>
              <a:t>View the Twitter feed on the right-hand side of the page.</a:t>
            </a:r>
          </a:p>
          <a:p>
            <a:pPr marL="658259" lvl="1" indent="-179525">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58259" lvl="1" indent="-179525">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9525" indent="-179525">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58259" lvl="1" indent="-179525">
              <a:buFont typeface="Arial" pitchFamily="34" charset="0"/>
              <a:buChar char="•"/>
            </a:pPr>
            <a:r>
              <a:rPr lang="en-US" dirty="0" smtClean="0">
                <a:latin typeface="Arial" pitchFamily="34" charset="0"/>
                <a:cs typeface="Arial" pitchFamily="34" charset="0"/>
              </a:rPr>
              <a:t>Social media hub</a:t>
            </a:r>
          </a:p>
          <a:p>
            <a:pPr marL="658259" lvl="1" indent="-179525">
              <a:buFont typeface="Arial" pitchFamily="34" charset="0"/>
              <a:buChar char="•"/>
            </a:pPr>
            <a:r>
              <a:rPr lang="en-US" dirty="0" smtClean="0">
                <a:latin typeface="Arial" pitchFamily="34" charset="0"/>
                <a:cs typeface="Arial" pitchFamily="34" charset="0"/>
              </a:rPr>
              <a:t>Blog Brigade</a:t>
            </a:r>
          </a:p>
          <a:p>
            <a:pPr marL="658259" lvl="1" indent="-179525">
              <a:buFont typeface="Arial" pitchFamily="34" charset="0"/>
              <a:buChar char="•"/>
            </a:pPr>
            <a:r>
              <a:rPr lang="en-US" dirty="0" smtClean="0">
                <a:latin typeface="Arial" pitchFamily="34" charset="0"/>
                <a:cs typeface="Arial" pitchFamily="34" charset="0"/>
              </a:rPr>
              <a:t>Discussion boards</a:t>
            </a:r>
          </a:p>
          <a:p>
            <a:pPr marL="658259" lvl="1" indent="-179525">
              <a:buFont typeface="Arial" pitchFamily="34" charset="0"/>
              <a:buChar char="•"/>
            </a:pPr>
            <a:r>
              <a:rPr lang="en-US" dirty="0" smtClean="0">
                <a:latin typeface="Arial" pitchFamily="34" charset="0"/>
                <a:cs typeface="Arial" pitchFamily="34" charset="0"/>
              </a:rPr>
              <a:t>Podcasts</a:t>
            </a:r>
          </a:p>
          <a:p>
            <a:pPr marL="658259" lvl="1" indent="-179525">
              <a:buFont typeface="Arial" pitchFamily="34" charset="0"/>
              <a:buChar char="•"/>
            </a:pPr>
            <a:r>
              <a:rPr lang="en-US" dirty="0" smtClean="0">
                <a:latin typeface="Arial" pitchFamily="34" charset="0"/>
                <a:cs typeface="Arial" pitchFamily="34" charset="0"/>
              </a:rPr>
              <a:t>Webinars</a:t>
            </a:r>
          </a:p>
          <a:p>
            <a:pPr marL="658259" lvl="1" indent="-179525">
              <a:buFont typeface="Arial" pitchFamily="34" charset="0"/>
              <a:buChar char="•"/>
            </a:pPr>
            <a:r>
              <a:rPr lang="en-US" dirty="0" smtClean="0">
                <a:latin typeface="Arial" pitchFamily="34" charset="0"/>
                <a:cs typeface="Arial" pitchFamily="34" charset="0"/>
              </a:rPr>
              <a:t>Widgets</a:t>
            </a:r>
          </a:p>
          <a:p>
            <a:pPr marL="658259" lvl="1" indent="-179525">
              <a:buFont typeface="Arial" pitchFamily="34" charset="0"/>
              <a:buChar char="•"/>
            </a:pPr>
            <a:r>
              <a:rPr lang="en-US" dirty="0" smtClean="0">
                <a:latin typeface="Arial" pitchFamily="34" charset="0"/>
                <a:cs typeface="Arial" pitchFamily="34" charset="0"/>
              </a:rPr>
              <a:t>Videos</a:t>
            </a:r>
          </a:p>
          <a:p>
            <a:pPr marL="658259" lvl="1" indent="-179525">
              <a:buFont typeface="Arial" pitchFamily="34" charset="0"/>
              <a:buChar char="•"/>
            </a:pPr>
            <a:endParaRPr lang="en-US" dirty="0" smtClean="0">
              <a:latin typeface="Arial" pitchFamily="34" charset="0"/>
              <a:cs typeface="Arial" pitchFamily="34" charset="0"/>
            </a:endParaRPr>
          </a:p>
          <a:p>
            <a:r>
              <a:rPr lang="en-US" b="1" u="sng" dirty="0" smtClean="0">
                <a:latin typeface="Arial" pitchFamily="34" charset="0"/>
                <a:cs typeface="Arial" pitchFamily="34" charset="0"/>
              </a:rPr>
              <a:t>Briefer notes</a:t>
            </a:r>
          </a:p>
          <a:p>
            <a:pPr marL="179525" indent="-179525">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86734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C1A3-E520-BB47-966D-5CAAF0E05D70}" type="slidenum">
              <a:rPr lang="en-US" smtClean="0"/>
              <a:pPr/>
              <a:t>16</a:t>
            </a:fld>
            <a:endParaRPr lang="en-US"/>
          </a:p>
        </p:txBody>
      </p:sp>
    </p:spTree>
    <p:extLst>
      <p:ext uri="{BB962C8B-B14F-4D97-AF65-F5344CB8AC3E}">
        <p14:creationId xmlns:p14="http://schemas.microsoft.com/office/powerpoint/2010/main" val="64971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Arial" charset="0"/>
                <a:cs typeface="Arial" charset="0"/>
              </a:rPr>
              <a:t>Talking points</a:t>
            </a:r>
          </a:p>
          <a:p>
            <a:pPr marL="179525" indent="-179525">
              <a:buFont typeface="Arial" pitchFamily="34" charset="0"/>
              <a:buChar char="•"/>
            </a:pPr>
            <a:r>
              <a:rPr lang="en-US" sz="1300" dirty="0">
                <a:latin typeface="Arial" charset="0"/>
                <a:cs typeface="Arial" charset="0"/>
              </a:rPr>
              <a:t>Military OneSource is available </a:t>
            </a:r>
            <a:r>
              <a:rPr lang="en-US" sz="1300" b="1" dirty="0">
                <a:latin typeface="Arial" charset="0"/>
                <a:cs typeface="Arial" charset="0"/>
              </a:rPr>
              <a:t>24/7/365</a:t>
            </a:r>
            <a:r>
              <a:rPr lang="en-US" sz="1300" dirty="0">
                <a:latin typeface="Arial" charset="0"/>
                <a:cs typeface="Arial" charset="0"/>
              </a:rPr>
              <a:t>, in other words, when you need us, we are there.</a:t>
            </a:r>
          </a:p>
          <a:p>
            <a:pPr marL="179525" indent="-179525">
              <a:buFont typeface="Arial" pitchFamily="34" charset="0"/>
              <a:buChar char="•"/>
            </a:pPr>
            <a:r>
              <a:rPr lang="en-US" sz="1300" dirty="0">
                <a:latin typeface="Arial" charset="0"/>
                <a:cs typeface="Arial" charset="0"/>
              </a:rPr>
              <a:t>You can </a:t>
            </a:r>
            <a:r>
              <a:rPr lang="en-US" sz="1300" b="1" dirty="0">
                <a:latin typeface="Arial" charset="0"/>
                <a:cs typeface="Arial" charset="0"/>
              </a:rPr>
              <a:t>call our toll-free number </a:t>
            </a:r>
            <a:r>
              <a:rPr lang="en-US" sz="1300" dirty="0">
                <a:latin typeface="Arial" charset="0"/>
                <a:cs typeface="Arial" charset="0"/>
              </a:rPr>
              <a:t>to talk to a </a:t>
            </a:r>
            <a:r>
              <a:rPr lang="en-US" sz="1300" b="1" dirty="0">
                <a:latin typeface="Arial" charset="0"/>
                <a:cs typeface="Arial" charset="0"/>
              </a:rPr>
              <a:t>trained master’s-level consultant </a:t>
            </a:r>
            <a:r>
              <a:rPr lang="en-US" sz="1300" dirty="0">
                <a:latin typeface="Arial" charset="0"/>
                <a:cs typeface="Arial" charset="0"/>
              </a:rPr>
              <a:t>who can offer confidential support and up-to-date practical solutions or appropriate referrals.</a:t>
            </a:r>
          </a:p>
          <a:p>
            <a:pPr marL="179525" indent="-179525">
              <a:buFont typeface="Arial" pitchFamily="34" charset="0"/>
              <a:buChar char="•"/>
            </a:pPr>
            <a:r>
              <a:rPr lang="en-US" sz="1300" dirty="0">
                <a:latin typeface="Arial" charset="0"/>
                <a:cs typeface="Arial" charset="0"/>
              </a:rPr>
              <a:t>Or, access our website and browse through everything the site has to offer, including webinars, newsletters and all of the other support discussed during this presentation.</a:t>
            </a:r>
          </a:p>
          <a:p>
            <a:pPr marL="179525" indent="-179525">
              <a:buFont typeface="Arial" pitchFamily="34" charset="0"/>
              <a:buChar char="•"/>
            </a:pPr>
            <a:r>
              <a:rPr lang="en-US" sz="1300" dirty="0">
                <a:latin typeface="Arial" charset="0"/>
                <a:cs typeface="Arial" charset="0"/>
              </a:rPr>
              <a:t>Even on the go, Military OneSource is at your fingertips. The mobile site allows you to reach all of the resources of the traditional Military OneSource website no matter where you are.</a:t>
            </a:r>
          </a:p>
          <a:p>
            <a:pPr marL="179525" indent="-179525">
              <a:buFont typeface="Arial" pitchFamily="34" charset="0"/>
              <a:buChar char="•"/>
            </a:pPr>
            <a:r>
              <a:rPr lang="en-US" sz="1300" dirty="0">
                <a:latin typeface="Arial" charset="0"/>
                <a:cs typeface="Arial" charset="0"/>
              </a:rPr>
              <a:t>Access to some information and services, including confidential non-medical counseling, requires you to log-in. To do so, you will need to create your own user name and password.</a:t>
            </a:r>
          </a:p>
          <a:p>
            <a:pPr marL="179525" indent="-179525">
              <a:buFont typeface="Arial" pitchFamily="34" charset="0"/>
              <a:buChar char="•"/>
            </a:pPr>
            <a:r>
              <a:rPr lang="en-US" sz="1300" dirty="0">
                <a:latin typeface="Arial" charset="0"/>
                <a:cs typeface="Arial" charset="0"/>
              </a:rPr>
              <a:t>You also have the option to </a:t>
            </a:r>
            <a:r>
              <a:rPr lang="en-US" sz="1300" b="1" dirty="0">
                <a:latin typeface="Arial" charset="0"/>
                <a:cs typeface="Arial" charset="0"/>
              </a:rPr>
              <a:t>email a consultant</a:t>
            </a:r>
            <a:r>
              <a:rPr lang="en-US" sz="1300" dirty="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9525" indent="-179525">
              <a:buFont typeface="Arial" pitchFamily="34" charset="0"/>
              <a:buChar char="•"/>
            </a:pPr>
            <a:r>
              <a:rPr lang="en-US" sz="1300" b="1" dirty="0">
                <a:latin typeface="Arial" charset="0"/>
                <a:cs typeface="Arial" charset="0"/>
              </a:rPr>
              <a:t>All Military OneSource services and materials are available at no cost to service members and their families.</a:t>
            </a:r>
          </a:p>
          <a:p>
            <a:pPr marL="179525" indent="-179525">
              <a:buFont typeface="Arial" pitchFamily="34" charset="0"/>
              <a:buChar char="•"/>
            </a:pPr>
            <a:r>
              <a:rPr lang="en-US" sz="1300" dirty="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9525" indent="-179525">
              <a:buFont typeface="Arial" pitchFamily="34" charset="0"/>
              <a:buChar char="•"/>
            </a:pPr>
            <a:r>
              <a:rPr lang="en-US" sz="1300" dirty="0">
                <a:latin typeface="Arial" charset="0"/>
                <a:cs typeface="Arial" charset="0"/>
              </a:rPr>
              <a:t>For a situation where the service did not meet the expectation, there is a </a:t>
            </a:r>
            <a:r>
              <a:rPr lang="en-US" sz="1300" b="1" dirty="0">
                <a:latin typeface="Arial" charset="0"/>
                <a:cs typeface="Arial" charset="0"/>
              </a:rPr>
              <a:t>customer recovery </a:t>
            </a:r>
            <a:r>
              <a:rPr lang="en-US" sz="1300" dirty="0">
                <a:latin typeface="Arial" charset="0"/>
                <a:cs typeface="Arial" charset="0"/>
              </a:rPr>
              <a:t>process in place. Each complaint is documented and taken very seriously. All departments are notified to ensure proper training and actions are taken to immediately respond to the breakdown. Rest assured that Military OneSource truly cares for, and is committed to service members and families and </a:t>
            </a:r>
            <a:r>
              <a:rPr lang="en-US" sz="1300" b="1" dirty="0">
                <a:latin typeface="Arial" charset="0"/>
                <a:cs typeface="Arial" charset="0"/>
              </a:rPr>
              <a:t>strives for 100 percent customer satisfaction.</a:t>
            </a:r>
            <a:endParaRPr lang="en-US" sz="1300"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5703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Arial" charset="0"/>
                <a:cs typeface="Arial" charset="0"/>
              </a:rPr>
              <a:t>Talking points</a:t>
            </a:r>
            <a:endParaRPr lang="en-US" sz="1300" dirty="0">
              <a:latin typeface="Arial" charset="0"/>
              <a:cs typeface="Arial" charset="0"/>
            </a:endParaRPr>
          </a:p>
          <a:p>
            <a:pPr marL="179525" indent="-179525">
              <a:buFont typeface="Arial"/>
              <a:buChar char="•"/>
            </a:pPr>
            <a:r>
              <a:rPr lang="en-US" sz="1300" dirty="0">
                <a:latin typeface="Arial" charset="0"/>
                <a:cs typeface="Arial" charset="0"/>
              </a:rPr>
              <a:t>Does anyone have any questions?   </a:t>
            </a:r>
          </a:p>
          <a:p>
            <a:pPr marL="179525" indent="-179525">
              <a:buFont typeface="Arial"/>
              <a:buChar char="•"/>
            </a:pPr>
            <a:r>
              <a:rPr lang="en-US" sz="1300" dirty="0">
                <a:latin typeface="Arial" charset="0"/>
                <a:cs typeface="Arial" charset="0"/>
              </a:rPr>
              <a:t>Let them know </a:t>
            </a:r>
            <a:r>
              <a:rPr lang="en-US" sz="1300" b="0" dirty="0">
                <a:latin typeface="Arial" charset="0"/>
                <a:cs typeface="Arial" charset="0"/>
              </a:rPr>
              <a:t>how long you will be around </a:t>
            </a:r>
            <a:r>
              <a:rPr lang="en-US" sz="1300" dirty="0">
                <a:latin typeface="Arial" charset="0"/>
                <a:cs typeface="Arial" charset="0"/>
              </a:rPr>
              <a:t>after the presentation and where they can find you if they think of a question they would like to ask later on.</a:t>
            </a:r>
          </a:p>
          <a:p>
            <a:pPr marL="179525" indent="-179525">
              <a:buFont typeface="Arial"/>
              <a:buChar char="•"/>
            </a:pPr>
            <a:r>
              <a:rPr lang="en-US" sz="1300" dirty="0">
                <a:latin typeface="Arial" charset="0"/>
                <a:cs typeface="Arial" charset="0"/>
              </a:rPr>
              <a:t>Direct additional questions to the Military OneSource call center at 800-342-9647.</a:t>
            </a:r>
          </a:p>
        </p:txBody>
      </p:sp>
      <p:sp>
        <p:nvSpPr>
          <p:cNvPr id="4" name="Slide Number Placeholder 3"/>
          <p:cNvSpPr>
            <a:spLocks noGrp="1"/>
          </p:cNvSpPr>
          <p:nvPr>
            <p:ph type="sldNum" sz="quarter" idx="10"/>
          </p:nvPr>
        </p:nvSpPr>
        <p:spPr/>
        <p:txBody>
          <a:bodyPr/>
          <a:lstStyle/>
          <a:p>
            <a:fld id="{6C28D949-B16B-E84B-B434-391559256F84}" type="slidenum">
              <a:rPr lang="en-US" smtClean="0"/>
              <a:t>18</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Briefer</a:t>
            </a:r>
            <a:r>
              <a:rPr lang="en-US" b="1" u="sng" baseline="0" dirty="0" smtClean="0">
                <a:latin typeface="Arial" panose="020B0604020202020204" pitchFamily="34" charset="0"/>
                <a:cs typeface="Arial" panose="020B0604020202020204" pitchFamily="34" charset="0"/>
              </a:rPr>
              <a:t> notes</a:t>
            </a:r>
            <a:endParaRPr lang="en-US" b="1" u="sng" dirty="0" smtClean="0">
              <a:latin typeface="Arial" panose="020B0604020202020204" pitchFamily="34" charset="0"/>
              <a:cs typeface="Arial" panose="020B0604020202020204" pitchFamily="34" charset="0"/>
            </a:endParaRPr>
          </a:p>
          <a:p>
            <a:r>
              <a:rPr lang="en-US" b="0" u="none" dirty="0" smtClean="0">
                <a:latin typeface="Arial" panose="020B0604020202020204" pitchFamily="34" charset="0"/>
                <a:cs typeface="Arial" panose="020B0604020202020204" pitchFamily="34" charset="0"/>
              </a:rPr>
              <a:t>Point out the contact phone</a:t>
            </a:r>
            <a:r>
              <a:rPr lang="en-US" b="0" u="none" baseline="0" dirty="0" smtClean="0">
                <a:latin typeface="Arial" panose="020B0604020202020204" pitchFamily="34" charset="0"/>
                <a:cs typeface="Arial" panose="020B0604020202020204" pitchFamily="34" charset="0"/>
              </a:rPr>
              <a:t> number and website to audience members and remind them to direct additional questions and concerns to a Military OneSource consultant through the call center. </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19</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a:latin typeface="Arial" pitchFamily="34" charset="0"/>
                <a:ea typeface="Calibri" charset="0"/>
                <a:cs typeface="Arial" pitchFamily="34" charset="0"/>
              </a:rPr>
              <a:t>Talking points</a:t>
            </a:r>
            <a:endParaRPr lang="en-US" sz="800" b="1" dirty="0">
              <a:latin typeface="Arial" pitchFamily="34" charset="0"/>
              <a:ea typeface="Calibri" charset="0"/>
              <a:cs typeface="Arial" pitchFamily="34" charset="0"/>
            </a:endParaRPr>
          </a:p>
          <a:p>
            <a:pPr marL="179525" indent="-179525">
              <a:lnSpc>
                <a:spcPct val="115000"/>
              </a:lnSpc>
              <a:spcBef>
                <a:spcPts val="262"/>
              </a:spcBef>
              <a:buFont typeface="Arial"/>
              <a:buChar char="•"/>
            </a:pPr>
            <a:r>
              <a:rPr lang="en-US" sz="800" dirty="0">
                <a:latin typeface="Arial" pitchFamily="34" charset="0"/>
                <a:ea typeface="Calibri" charset="0"/>
                <a:cs typeface="Arial" pitchFamily="34" charset="0"/>
              </a:rPr>
              <a:t>All </a:t>
            </a:r>
            <a:r>
              <a:rPr lang="en-US" sz="800" dirty="0"/>
              <a:t>active duty, National Guard and </a:t>
            </a:r>
            <a:r>
              <a:rPr lang="en-US" sz="800" dirty="0" smtClean="0"/>
              <a:t>Reserve Component </a:t>
            </a:r>
            <a:r>
              <a:rPr lang="en-US" sz="800" dirty="0"/>
              <a:t>service members </a:t>
            </a:r>
            <a:r>
              <a:rPr lang="en-US" sz="800" dirty="0">
                <a:latin typeface="Arial" pitchFamily="34" charset="0"/>
                <a:ea typeface="Calibri" charset="0"/>
                <a:cs typeface="Arial" pitchFamily="34" charset="0"/>
              </a:rPr>
              <a:t>and their immediate family members, including spouses, children or anyone legally responsible for a service member’s children during a time of separation or deployment are eligible, regardless of activation. </a:t>
            </a:r>
          </a:p>
          <a:p>
            <a:pPr marL="179525" indent="-179525">
              <a:buFont typeface="Arial"/>
              <a:buChar char="•"/>
            </a:pPr>
            <a:r>
              <a:rPr lang="en-US" sz="800" dirty="0">
                <a:latin typeface="Arial" pitchFamily="34" charset="0"/>
                <a:ea typeface="Calibri" charset="0"/>
                <a:cs typeface="Arial" pitchFamily="34" charset="0"/>
              </a:rPr>
              <a:t>Members of the Coast Guard are eligible when activated and deployed with the Navy.</a:t>
            </a:r>
          </a:p>
          <a:p>
            <a:pPr marL="179525" indent="-179525">
              <a:buFont typeface="Arial"/>
              <a:buChar char="•"/>
            </a:pPr>
            <a:r>
              <a:rPr lang="en-US" sz="800" dirty="0">
                <a:latin typeface="Arial" pitchFamily="34" charset="0"/>
                <a:ea typeface="Calibri" charset="0"/>
                <a:cs typeface="Arial" pitchFamily="34" charset="0"/>
              </a:rPr>
              <a:t>Civilian Expeditionary Workforce members and their families are eligible while deployed and 90 days prior and 180 days post deployment.</a:t>
            </a:r>
            <a:endParaRPr lang="en-US" sz="800" dirty="0">
              <a:latin typeface="Calibri" charset="0"/>
              <a:ea typeface="Calibri" charset="0"/>
              <a:cs typeface="Times New Roman" charset="0"/>
            </a:endParaRPr>
          </a:p>
          <a:p>
            <a:pPr>
              <a:lnSpc>
                <a:spcPct val="115000"/>
              </a:lnSpc>
              <a:spcBef>
                <a:spcPct val="0"/>
              </a:spcBef>
            </a:pPr>
            <a:r>
              <a:rPr lang="en-US" sz="800" b="1" u="sng" dirty="0">
                <a:latin typeface="Arial" charset="0"/>
                <a:ea typeface="Calibri" charset="0"/>
                <a:cs typeface="Times New Roman" charset="0"/>
              </a:rPr>
              <a:t>Briefer notes</a:t>
            </a:r>
          </a:p>
          <a:p>
            <a:pPr marL="179525" indent="-179525">
              <a:lnSpc>
                <a:spcPct val="115000"/>
              </a:lnSpc>
              <a:spcBef>
                <a:spcPct val="0"/>
              </a:spcBef>
              <a:buFont typeface="Arial" pitchFamily="34" charset="0"/>
              <a:buChar char="•"/>
            </a:pPr>
            <a:r>
              <a:rPr lang="en-US" sz="800" dirty="0">
                <a:latin typeface="Arial" charset="0"/>
                <a:ea typeface="Calibri" charset="0"/>
                <a:cs typeface="Times New Roman" charset="0"/>
              </a:rPr>
              <a:t>Individual Ready Reserve personnel are eligible.</a:t>
            </a:r>
          </a:p>
          <a:p>
            <a:pPr marL="179525" indent="-179525">
              <a:lnSpc>
                <a:spcPct val="115000"/>
              </a:lnSpc>
              <a:spcBef>
                <a:spcPct val="0"/>
              </a:spcBef>
              <a:buFont typeface="Arial" pitchFamily="34" charset="0"/>
              <a:buChar char="•"/>
            </a:pPr>
            <a:r>
              <a:rPr lang="en-US" sz="800" dirty="0">
                <a:latin typeface="Arial" charset="0"/>
                <a:ea typeface="Calibri" charset="0"/>
                <a:cs typeface="Times New Roman" charset="0"/>
              </a:rPr>
              <a:t>Eligibility begins on the initial entrance date (that is, official entrance date into the military or date of delayed enlistment).</a:t>
            </a:r>
          </a:p>
          <a:p>
            <a:pPr marL="179525" indent="-179525">
              <a:lnSpc>
                <a:spcPct val="115000"/>
              </a:lnSpc>
              <a:spcBef>
                <a:spcPct val="0"/>
              </a:spcBef>
              <a:buFont typeface="Arial" pitchFamily="34" charset="0"/>
              <a:buChar char="•"/>
            </a:pPr>
            <a:r>
              <a:rPr lang="en-US" sz="800" dirty="0">
                <a:latin typeface="Arial" charset="0"/>
                <a:ea typeface="Calibri" charset="0"/>
                <a:cs typeface="Times New Roman" charset="0"/>
              </a:rPr>
              <a:t>A person transitioning out of the military by way of honorable discharge or retirement </a:t>
            </a:r>
            <a:r>
              <a:rPr lang="en-US" sz="800" dirty="0" smtClean="0">
                <a:latin typeface="Arial" charset="0"/>
                <a:ea typeface="Calibri" charset="0"/>
                <a:cs typeface="Times New Roman" charset="0"/>
              </a:rPr>
              <a:t>is </a:t>
            </a:r>
            <a:r>
              <a:rPr lang="en-US" sz="800" dirty="0">
                <a:latin typeface="Arial" charset="0"/>
                <a:ea typeface="Calibri" charset="0"/>
                <a:cs typeface="Times New Roman" charset="0"/>
              </a:rPr>
              <a:t>eligible up to 180 days.</a:t>
            </a:r>
          </a:p>
          <a:p>
            <a:pPr marL="179525" indent="-179525">
              <a:lnSpc>
                <a:spcPct val="115000"/>
              </a:lnSpc>
              <a:spcBef>
                <a:spcPct val="0"/>
              </a:spcBef>
              <a:buFont typeface="Arial" pitchFamily="34" charset="0"/>
              <a:buChar char="•"/>
            </a:pPr>
            <a:r>
              <a:rPr lang="en-US" sz="800" dirty="0">
                <a:latin typeface="Arial" charset="0"/>
                <a:ea typeface="Calibri" charset="0"/>
                <a:cs typeface="Times New Roman" charset="0"/>
              </a:rPr>
              <a:t>In general, extended family is not eligible.</a:t>
            </a:r>
          </a:p>
          <a:p>
            <a:pPr marL="179525" indent="-179525">
              <a:lnSpc>
                <a:spcPct val="115000"/>
              </a:lnSpc>
              <a:spcBef>
                <a:spcPct val="0"/>
              </a:spcBef>
              <a:buFont typeface="Arial" pitchFamily="34" charset="0"/>
              <a:buChar char="•"/>
            </a:pPr>
            <a:r>
              <a:rPr lang="en-US" sz="800" dirty="0">
                <a:latin typeface="Arial" charset="0"/>
                <a:ea typeface="Calibri" charset="0"/>
                <a:cs typeface="Times New Roman" charset="0"/>
              </a:rPr>
              <a:t>Ineligible Coast Guard members don’t qualify because they are under the Department of Homeland Security, not DoD.</a:t>
            </a:r>
          </a:p>
          <a:p>
            <a:pPr marL="179525" indent="-179525">
              <a:lnSpc>
                <a:spcPct val="115000"/>
              </a:lnSpc>
              <a:spcBef>
                <a:spcPct val="0"/>
              </a:spcBef>
              <a:buFont typeface="Arial" pitchFamily="34" charset="0"/>
              <a:buChar char="•"/>
            </a:pPr>
            <a:r>
              <a:rPr lang="en-US" sz="800" dirty="0">
                <a:latin typeface="Arial" charset="0"/>
                <a:ea typeface="Calibri" charset="0"/>
                <a:cs typeface="Times New Roman" charset="0"/>
              </a:rPr>
              <a:t>Extended program eligibility reaches anyone who is Defense Enrollment Eligibility Reporting System – more commonly known as DEERS – eligible, including survivors (non-remarried spouses and children) of </a:t>
            </a:r>
            <a:r>
              <a:rPr lang="en-US" sz="800" dirty="0"/>
              <a:t>active duty, National Guard and </a:t>
            </a:r>
            <a:r>
              <a:rPr lang="en-US" sz="800" dirty="0" smtClean="0"/>
              <a:t>Reserve Component </a:t>
            </a:r>
            <a:r>
              <a:rPr lang="en-US" sz="800" dirty="0"/>
              <a:t>service members </a:t>
            </a:r>
            <a:r>
              <a:rPr lang="en-US" sz="800" dirty="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a:latin typeface="Arial" charset="0"/>
                <a:ea typeface="Calibri" charset="0"/>
                <a:cs typeface="Times New Roman" charset="0"/>
              </a:rPr>
              <a:t>Talking points</a:t>
            </a:r>
            <a:endParaRPr lang="en-US" sz="1000" u="sng" dirty="0">
              <a:latin typeface="Calibri" charset="0"/>
              <a:ea typeface="Calibri" charset="0"/>
              <a:cs typeface="Times New Roman" charset="0"/>
            </a:endParaRPr>
          </a:p>
          <a:p>
            <a:pPr marL="179525" indent="-179525">
              <a:spcBef>
                <a:spcPts val="314"/>
              </a:spcBef>
              <a:buFont typeface="Arial"/>
              <a:buChar char="•"/>
            </a:pPr>
            <a:r>
              <a:rPr lang="en-US" sz="1000" dirty="0">
                <a:latin typeface="Arial" charset="0"/>
                <a:ea typeface="Calibri" charset="0"/>
                <a:cs typeface="Times New Roman" charset="0"/>
              </a:rPr>
              <a:t>Contacts</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with Military OneSource, whether by telephone, online or face-to-face non-medical counseling, are</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private.  </a:t>
            </a:r>
            <a:endParaRPr lang="en-US" sz="1000" dirty="0">
              <a:latin typeface="Calibri" charset="0"/>
              <a:ea typeface="Calibri" charset="0"/>
              <a:cs typeface="Times New Roman" charset="0"/>
            </a:endParaRPr>
          </a:p>
          <a:p>
            <a:pPr marL="179525" indent="-179525">
              <a:spcBef>
                <a:spcPts val="314"/>
              </a:spcBef>
              <a:buFont typeface="Arial"/>
              <a:buChar char="•"/>
            </a:pPr>
            <a:r>
              <a:rPr lang="en-US" sz="1000" dirty="0">
                <a:latin typeface="Arial" charset="0"/>
                <a:ea typeface="Calibri" charset="0"/>
                <a:cs typeface="Times New Roman" charset="0"/>
              </a:rPr>
              <a:t>Military OneSource ensures that personal information is secure and each user is treated confidentially</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and with respect, regardless of rank. </a:t>
            </a:r>
          </a:p>
          <a:p>
            <a:pPr marL="179525" indent="-179525">
              <a:spcBef>
                <a:spcPts val="314"/>
              </a:spcBef>
              <a:buFont typeface="Arial"/>
              <a:buChar char="•"/>
            </a:pPr>
            <a:r>
              <a:rPr lang="en-US" sz="1000" dirty="0">
                <a:latin typeface="Arial" charset="0"/>
                <a:ea typeface="Calibri" charset="0"/>
                <a:cs typeface="Times New Roman" charset="0"/>
              </a:rPr>
              <a:t>Neither service members nor their commanders are advised when a family member seeks Military OneSource non-medical counseling.</a:t>
            </a:r>
            <a:endParaRPr lang="en-US" sz="1000" dirty="0">
              <a:latin typeface="Calibri" charset="0"/>
              <a:ea typeface="Calibri" charset="0"/>
              <a:cs typeface="Times New Roman" charset="0"/>
            </a:endParaRPr>
          </a:p>
          <a:p>
            <a:pPr marL="179525" indent="-179525">
              <a:spcBef>
                <a:spcPts val="314"/>
              </a:spcBef>
              <a:buFont typeface="Arial"/>
              <a:buChar char="•"/>
            </a:pPr>
            <a:r>
              <a:rPr lang="en-US" sz="1000" dirty="0">
                <a:latin typeface="Arial" charset="0"/>
                <a:ea typeface="Calibri" charset="0"/>
                <a:cs typeface="Times New Roman" charset="0"/>
              </a:rPr>
              <a:t>Privacy</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exceptions</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include</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suspected family maltreatment (for example, domestic violence, child or elder abuse or neglect), threats to harm self or others and illegal activities.</a:t>
            </a:r>
            <a:r>
              <a:rPr lang="en-US" sz="1000" dirty="0">
                <a:latin typeface="Calibri" charset="0"/>
                <a:ea typeface="Calibri" charset="0"/>
                <a:cs typeface="Times New Roman" charset="0"/>
              </a:rPr>
              <a:t> </a:t>
            </a:r>
            <a:r>
              <a:rPr lang="en-US" sz="1000" dirty="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649" lvl="1">
              <a:spcBef>
                <a:spcPts val="314"/>
              </a:spcBef>
            </a:pPr>
            <a:r>
              <a:rPr lang="en-US" sz="1000" b="1" u="sng" dirty="0">
                <a:latin typeface="Arial" charset="0"/>
                <a:ea typeface="Calibri" charset="0"/>
                <a:cs typeface="Times New Roman" charset="0"/>
              </a:rPr>
              <a:t>Briefer notes</a:t>
            </a:r>
          </a:p>
          <a:p>
            <a:pPr marL="186174" lvl="1" indent="-179525">
              <a:spcBef>
                <a:spcPts val="314"/>
              </a:spcBef>
              <a:buFont typeface="Arial" pitchFamily="34" charset="0"/>
              <a:buChar char="•"/>
            </a:pPr>
            <a:r>
              <a:rPr lang="en-US" sz="1000" dirty="0">
                <a:latin typeface="Arial" charset="0"/>
                <a:ea typeface="Calibri" charset="0"/>
                <a:cs typeface="Times New Roman" charset="0"/>
              </a:rPr>
              <a:t>Substance or alcohol abuse is disclosed only when:</a:t>
            </a:r>
          </a:p>
          <a:p>
            <a:pPr marL="664909" lvl="2" indent="-179525">
              <a:spcBef>
                <a:spcPts val="314"/>
              </a:spcBef>
              <a:buFont typeface="Arial" pitchFamily="34" charset="0"/>
              <a:buChar char="•"/>
            </a:pPr>
            <a:r>
              <a:rPr lang="en-US" sz="1000" dirty="0">
                <a:latin typeface="Arial" charset="0"/>
                <a:ea typeface="Calibri" charset="0"/>
                <a:cs typeface="Times New Roman" charset="0"/>
              </a:rPr>
              <a:t>The service member self-reports drug abuse violating DoD regulations</a:t>
            </a:r>
          </a:p>
          <a:p>
            <a:pPr marL="664909" lvl="2" indent="-179525">
              <a:spcBef>
                <a:spcPts val="314"/>
              </a:spcBef>
              <a:buFont typeface="Arial" pitchFamily="34" charset="0"/>
              <a:buChar char="•"/>
            </a:pPr>
            <a:r>
              <a:rPr lang="en-US" sz="1000" dirty="0">
                <a:latin typeface="Arial" charset="0"/>
                <a:ea typeface="Calibri" charset="0"/>
                <a:cs typeface="Times New Roman" charset="0"/>
              </a:rPr>
              <a:t>The family member reports alcohol abuse related to domestic violence perpetrated by the service member or abuse or neglect of a child or special needs family member</a:t>
            </a:r>
          </a:p>
          <a:p>
            <a:pPr marL="664909" lvl="2" indent="-179525">
              <a:spcBef>
                <a:spcPts val="314"/>
              </a:spcBef>
              <a:buFont typeface="Arial" pitchFamily="34" charset="0"/>
              <a:buChar char="•"/>
            </a:pPr>
            <a:r>
              <a:rPr lang="en-US" sz="1000" dirty="0">
                <a:latin typeface="Arial" charset="0"/>
                <a:ea typeface="Calibri" charset="0"/>
                <a:cs typeface="Times New Roman" charset="0"/>
              </a:rPr>
              <a:t>Illegal activity has occurred (anything that breaks local, state or federal law will be reported under duty to warn, including illegal drug use, operating a vehicle under the influence, underage drinking, etc.) </a:t>
            </a:r>
          </a:p>
          <a:p>
            <a:pPr marL="186174" lvl="1" indent="-179525">
              <a:spcBef>
                <a:spcPts val="314"/>
              </a:spcBef>
              <a:buFont typeface="Arial" pitchFamily="34" charset="0"/>
              <a:buChar char="•"/>
            </a:pPr>
            <a:r>
              <a:rPr lang="en-US" sz="1000" dirty="0">
                <a:latin typeface="Arial" charset="0"/>
                <a:ea typeface="Calibri" charset="0"/>
                <a:cs typeface="Times New Roman" charset="0"/>
              </a:rPr>
              <a:t>Air Force personnel are read the following additional statement regarding the Personnel Reliability Program self-reporting requirement: “As a Personnel Reliability Program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Personnel Reliability Program  individual. Failure to make notification may cast doubt on your reliability and violates DoD and United States Air Force policy in DoD Regulation 5210.42.”</a:t>
            </a:r>
            <a:endParaRPr lang="en-US" sz="1000" dirty="0">
              <a:latin typeface="Arial" charset="0"/>
              <a:cs typeface="Arial" charset="0"/>
            </a:endParaRPr>
          </a:p>
          <a:p>
            <a:pPr marL="186174" lvl="1" indent="-179525">
              <a:spcBef>
                <a:spcPts val="314"/>
              </a:spcBef>
              <a:buFont typeface="Arial" pitchFamily="34" charset="0"/>
              <a:buChar char="•"/>
            </a:pPr>
            <a:endParaRPr lang="en-US" sz="1000"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132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300" b="1" u="sng" dirty="0">
                <a:latin typeface="Arial" charset="0"/>
                <a:ea typeface="Calibri" charset="0"/>
                <a:cs typeface="Arial" charset="0"/>
              </a:rPr>
              <a:t>Talking points</a:t>
            </a:r>
            <a:endParaRPr lang="en-US" sz="1300" b="1" dirty="0">
              <a:latin typeface="Arial" charset="0"/>
              <a:ea typeface="Calibri" charset="0"/>
              <a:cs typeface="Arial" charset="0"/>
            </a:endParaRPr>
          </a:p>
          <a:p>
            <a:pPr marL="179525" indent="-179525">
              <a:lnSpc>
                <a:spcPct val="115000"/>
              </a:lnSpc>
              <a:spcBef>
                <a:spcPts val="262"/>
              </a:spcBef>
              <a:buFont typeface="Arial"/>
              <a:buChar char="•"/>
            </a:pPr>
            <a:r>
              <a:rPr lang="en-US" sz="1300" dirty="0">
                <a:latin typeface="Arial" charset="0"/>
                <a:ea typeface="Calibri" charset="0"/>
                <a:cs typeface="Arial" charset="0"/>
              </a:rPr>
              <a:t>Military OneSource offers support on a wide variety of topics. Many are interconnected, depending on the situation. For example, a family may call about relocation issues. Discussion of those issues may lead to assistance with new jobs, education counseling if the spouse is in the middle of school, etc.  </a:t>
            </a:r>
          </a:p>
          <a:p>
            <a:pPr>
              <a:lnSpc>
                <a:spcPct val="115000"/>
              </a:lnSpc>
              <a:spcBef>
                <a:spcPct val="0"/>
              </a:spcBef>
            </a:pPr>
            <a:endParaRPr lang="en-US" sz="1300" dirty="0">
              <a:latin typeface="Arial" charset="0"/>
              <a:ea typeface="Calibri" charset="0"/>
              <a:cs typeface="Arial" charset="0"/>
            </a:endParaRPr>
          </a:p>
          <a:p>
            <a:pPr>
              <a:lnSpc>
                <a:spcPct val="115000"/>
              </a:lnSpc>
              <a:spcBef>
                <a:spcPct val="0"/>
              </a:spcBef>
            </a:pPr>
            <a:r>
              <a:rPr lang="en-US" sz="1300" b="1" u="sng" dirty="0">
                <a:latin typeface="Arial" charset="0"/>
                <a:ea typeface="Calibri" charset="0"/>
                <a:cs typeface="Arial" charset="0"/>
              </a:rPr>
              <a:t>Briefer notes</a:t>
            </a:r>
          </a:p>
          <a:p>
            <a:pPr marL="179525" indent="-179525">
              <a:lnSpc>
                <a:spcPct val="115000"/>
              </a:lnSpc>
              <a:spcBef>
                <a:spcPts val="262"/>
              </a:spcBef>
              <a:buFont typeface="Arial"/>
              <a:buChar char="•"/>
            </a:pPr>
            <a:r>
              <a:rPr lang="en-US" sz="1300" dirty="0">
                <a:latin typeface="Arial" charset="0"/>
                <a:cs typeface="Arial" charset="0"/>
              </a:rPr>
              <a:t>Presenter can share relevant examples about the many uses of Military OneSource.</a:t>
            </a: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9525" indent="-179525">
              <a:spcBef>
                <a:spcPts val="628"/>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9525" indent="-179525">
              <a:spcBef>
                <a:spcPts val="628"/>
              </a:spcBef>
              <a:buFont typeface="Arial"/>
              <a:buChar char="•"/>
            </a:pPr>
            <a:r>
              <a:rPr lang="en-US" dirty="0" smtClean="0">
                <a:latin typeface="Arial" charset="0"/>
                <a:cs typeface="Arial" charset="0"/>
              </a:rPr>
              <a:t>Some of the resources that people tend not to know about are:</a:t>
            </a:r>
          </a:p>
          <a:p>
            <a:pPr marL="658259" lvl="1" indent="-179525">
              <a:spcBef>
                <a:spcPts val="628"/>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58259" lvl="1" indent="-179525">
              <a:spcBef>
                <a:spcPts val="628"/>
              </a:spcBef>
              <a:buFont typeface="Arial"/>
              <a:buChar char="•"/>
            </a:pPr>
            <a:r>
              <a:rPr lang="en-US" dirty="0" smtClean="0">
                <a:latin typeface="Arial" charset="0"/>
                <a:cs typeface="Arial" charset="0"/>
              </a:rPr>
              <a:t>Pet sitting information</a:t>
            </a:r>
          </a:p>
          <a:p>
            <a:pPr marL="658259" lvl="1" indent="-179525">
              <a:spcBef>
                <a:spcPts val="628"/>
              </a:spcBef>
              <a:buFont typeface="Arial"/>
              <a:buChar char="•"/>
            </a:pPr>
            <a:r>
              <a:rPr lang="en-US" dirty="0" smtClean="0">
                <a:latin typeface="Arial" charset="0"/>
                <a:cs typeface="Arial" charset="0"/>
              </a:rPr>
              <a:t>Healthy meal planning tips</a:t>
            </a:r>
          </a:p>
          <a:p>
            <a:pPr marL="658259" lvl="1" indent="-179525">
              <a:spcBef>
                <a:spcPts val="628"/>
              </a:spcBef>
              <a:buFont typeface="Arial"/>
              <a:buChar char="•"/>
            </a:pPr>
            <a:r>
              <a:rPr lang="en-US" dirty="0" smtClean="0">
                <a:latin typeface="Arial" charset="0"/>
                <a:cs typeface="Arial" charset="0"/>
              </a:rPr>
              <a:t>Links to outside agencies that provide emergency services</a:t>
            </a:r>
          </a:p>
          <a:p>
            <a:pPr marL="658259" lvl="1" indent="-179525">
              <a:spcBef>
                <a:spcPts val="628"/>
              </a:spcBef>
              <a:buFont typeface="Arial"/>
              <a:buChar char="•"/>
            </a:pPr>
            <a:r>
              <a:rPr lang="en-US" dirty="0" smtClean="0">
                <a:latin typeface="Arial" charset="0"/>
                <a:cs typeface="Arial" charset="0"/>
              </a:rPr>
              <a:t>Locators to find schools and other resources</a:t>
            </a:r>
          </a:p>
          <a:p>
            <a:pPr marL="179525" indent="-179525">
              <a:spcBef>
                <a:spcPts val="628"/>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9525" indent="-179525">
              <a:buFont typeface="Arial" pitchFamily="34" charset="0"/>
              <a:buChar char="•"/>
            </a:pPr>
            <a:r>
              <a:rPr lang="en-US" b="0" u="none" dirty="0" smtClean="0">
                <a:latin typeface="Arial" panose="020B0604020202020204" pitchFamily="34" charset="0"/>
                <a:cs typeface="Arial" panose="020B0604020202020204" pitchFamily="34" charset="0"/>
              </a:rPr>
              <a:t>At</a:t>
            </a:r>
            <a:r>
              <a:rPr lang="en-US" b="0" u="none" baseline="0" dirty="0" smtClean="0">
                <a:latin typeface="Arial" panose="020B0604020202020204" pitchFamily="34" charset="0"/>
                <a:cs typeface="Arial" panose="020B0604020202020204" pitchFamily="34" charset="0"/>
              </a:rPr>
              <a:t> the bottom of any Military OneSource page you will find links to Our Websites. These websites will further assist service members and family members with several things, including deployment, moving, locating installation services and much more!</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Our websites include:</a:t>
            </a:r>
          </a:p>
          <a:p>
            <a:pPr marL="658259" lvl="1" indent="-179525">
              <a:buFont typeface="Arial" pitchFamily="34" charset="0"/>
              <a:buChar char="•"/>
            </a:pPr>
            <a:r>
              <a:rPr lang="en-US" b="1" u="none" baseline="0" dirty="0" err="1" smtClean="0">
                <a:latin typeface="Arial" panose="020B0604020202020204" pitchFamily="34" charset="0"/>
                <a:cs typeface="Arial" panose="020B0604020202020204" pitchFamily="34" charset="0"/>
              </a:rPr>
              <a:t>MilitaryINSTALLATIONS</a:t>
            </a:r>
            <a:r>
              <a:rPr lang="en-US" b="1" u="none" baseline="0" dirty="0" smtClean="0">
                <a:latin typeface="Arial" panose="020B0604020202020204" pitchFamily="34" charset="0"/>
                <a:cs typeface="Arial" panose="020B0604020202020204" pitchFamily="34" charset="0"/>
              </a:rPr>
              <a:t> -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allows you to search for programs and services on your installation. </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Military Youth on the Move - </a:t>
            </a:r>
            <a:r>
              <a:rPr lang="en-US" b="0" u="none" baseline="0" dirty="0" smtClean="0">
                <a:latin typeface="Arial" panose="020B0604020202020204" pitchFamily="34" charset="0"/>
                <a:cs typeface="Arial" panose="020B0604020202020204" pitchFamily="34" charset="0"/>
              </a:rPr>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Military Spouse Employment Partnership Jobs Portal - </a:t>
            </a:r>
            <a:r>
              <a:rPr lang="en-US" b="0" u="none" baseline="0" dirty="0" smtClean="0">
                <a:latin typeface="Arial" panose="020B0604020202020204" pitchFamily="34" charset="0"/>
                <a:cs typeface="Arial" panose="020B0604020202020204" pitchFamily="34" charset="0"/>
              </a:rPr>
              <a:t>The MSEP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Plan My Deployment - </a:t>
            </a:r>
            <a:r>
              <a:rPr lang="en-US" b="0" u="none" baseline="0" dirty="0" smtClean="0">
                <a:latin typeface="Arial" panose="020B0604020202020204" pitchFamily="34" charset="0"/>
                <a:cs typeface="Arial" panose="020B0604020202020204" pitchFamily="34" charset="0"/>
              </a:rPr>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Plan My Move - </a:t>
            </a:r>
            <a:r>
              <a:rPr lang="en-US" b="0" u="none" baseline="0" dirty="0" smtClean="0">
                <a:latin typeface="Arial" panose="020B0604020202020204" pitchFamily="34" charset="0"/>
                <a:cs typeface="Arial" panose="020B0604020202020204" pitchFamily="34" charset="0"/>
              </a:rPr>
              <a:t>Similar to the personalized plans of Plan My Deployment, Plan My Move helps military service members and families create a timeline for a smooth move. Plug in your current duty station, new duty station and your departure date for your personalized timeline.</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err="1" smtClean="0">
                <a:latin typeface="Arial" panose="020B0604020202020204" pitchFamily="34" charset="0"/>
                <a:cs typeface="Arial" panose="020B0604020202020204" pitchFamily="34" charset="0"/>
              </a:rPr>
              <a:t>eSponsorship</a:t>
            </a:r>
            <a:r>
              <a:rPr lang="en-US" b="1" u="none" baseline="0" dirty="0" smtClean="0">
                <a:latin typeface="Arial" panose="020B0604020202020204" pitchFamily="34" charset="0"/>
                <a:cs typeface="Arial" panose="020B0604020202020204" pitchFamily="34" charset="0"/>
              </a:rPr>
              <a:t> Training - </a:t>
            </a:r>
            <a:r>
              <a:rPr lang="en-US" b="0" u="none" baseline="0" dirty="0" smtClean="0">
                <a:latin typeface="Arial" panose="020B0604020202020204" pitchFamily="34" charset="0"/>
                <a:cs typeface="Arial" panose="020B0604020202020204" pitchFamily="34" charset="0"/>
              </a:rPr>
              <a:t>If you have been assigned sponsorship of a newcomer, use your Common Access Card – known as the CAC – to access the </a:t>
            </a:r>
            <a:r>
              <a:rPr lang="en-US" b="0" u="none" baseline="0" dirty="0" err="1" smtClean="0">
                <a:latin typeface="Arial" panose="020B0604020202020204" pitchFamily="34" charset="0"/>
                <a:cs typeface="Arial" panose="020B0604020202020204" pitchFamily="34" charset="0"/>
              </a:rPr>
              <a:t>eSponsorship</a:t>
            </a:r>
            <a:r>
              <a:rPr lang="en-US" b="0" u="none" baseline="0" dirty="0" smtClean="0">
                <a:latin typeface="Arial" panose="020B0604020202020204" pitchFamily="34" charset="0"/>
                <a:cs typeface="Arial" panose="020B0604020202020204" pitchFamily="34" charset="0"/>
              </a:rPr>
              <a:t> application and training. You can also use this resource to communicate electronically and manage the sponsorship online.</a:t>
            </a:r>
          </a:p>
          <a:p>
            <a:pPr marL="658259" lvl="1" indent="-179525" defTabSz="478734">
              <a:buFont typeface="Arial" pitchFamily="34" charset="0"/>
              <a:buChar char="•"/>
              <a:defRPr/>
            </a:pPr>
            <a:r>
              <a:rPr lang="en-US" sz="1300" b="1" dirty="0" err="1">
                <a:latin typeface="Arial" panose="020B0604020202020204" pitchFamily="34" charset="0"/>
                <a:cs typeface="Arial" panose="020B0604020202020204" pitchFamily="34" charset="0"/>
              </a:rPr>
              <a:t>MySECO</a:t>
            </a:r>
            <a:r>
              <a:rPr lang="en-US" sz="1300" dirty="0">
                <a:latin typeface="Arial" panose="020B0604020202020204" pitchFamily="34" charset="0"/>
                <a:cs typeface="Arial" panose="020B0604020202020204" pitchFamily="34" charset="0"/>
              </a:rPr>
              <a:t> - The </a:t>
            </a:r>
            <a:r>
              <a:rPr lang="en-US" sz="1300" dirty="0" err="1">
                <a:latin typeface="Arial" panose="020B0604020202020204" pitchFamily="34" charset="0"/>
                <a:cs typeface="Arial" panose="020B0604020202020204" pitchFamily="34" charset="0"/>
              </a:rPr>
              <a:t>MySECO</a:t>
            </a:r>
            <a:r>
              <a:rPr lang="en-US" sz="1300" dirty="0">
                <a:latin typeface="Arial" panose="020B0604020202020204" pitchFamily="34" charset="0"/>
                <a:cs typeface="Arial" panose="020B0604020202020204" pitchFamily="34" charset="0"/>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USA4 Military Families - </a:t>
            </a:r>
            <a:r>
              <a:rPr lang="en-US" b="0" u="none" baseline="0" dirty="0" smtClean="0">
                <a:latin typeface="Arial" panose="020B0604020202020204" pitchFamily="34" charset="0"/>
                <a:cs typeface="Arial" panose="020B0604020202020204" pitchFamily="34" charset="0"/>
              </a:rPr>
              <a:t>This website supports military families by explaining key issues that directly impact military service members and families. See the latest news or explore the key issues. </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Voluntary Education - </a:t>
            </a:r>
            <a:r>
              <a:rPr lang="en-US" b="0" u="none" baseline="0" dirty="0" smtClean="0">
                <a:latin typeface="Arial" panose="020B0604020202020204" pitchFamily="34" charset="0"/>
                <a:cs typeface="Arial" panose="020B0604020202020204" pitchFamily="34" charset="0"/>
              </a:rPr>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b="1"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558904"/>
          </a:xfrm>
        </p:spPr>
        <p:txBody>
          <a:bodyPr/>
          <a:lstStyle/>
          <a:p>
            <a:r>
              <a:rPr lang="en-US" b="1" u="sng" dirty="0" smtClean="0">
                <a:latin typeface="Arial" pitchFamily="34" charset="0"/>
                <a:cs typeface="Arial" pitchFamily="34" charset="0"/>
              </a:rPr>
              <a:t>Talking points</a:t>
            </a:r>
          </a:p>
          <a:p>
            <a:pPr marL="179525" indent="-179525" defTabSz="478734">
              <a:buFont typeface="Arial" pitchFamily="34" charset="0"/>
              <a:buChar char="•"/>
              <a:defRPr/>
            </a:pPr>
            <a:r>
              <a:rPr lang="en-US" sz="1300" dirty="0">
                <a:latin typeface="Arial" panose="020B0604020202020204" pitchFamily="34" charset="0"/>
                <a:cs typeface="Arial" panose="020B0604020202020204" pitchFamily="34" charset="0"/>
              </a:rPr>
              <a:t>There are two points of entry to the Military OneSource website the public and employee assistance program side.  The public side offers a number of articles on military life topics and much more for service member, families, service providers, and leaders and requires no log in.  If you are an eligible service or family member and would like to have access to confidential non-medical counseling, products and specialty consultations, select the log- in button at the top of this page.  Note, that once you log into the employee assistance program side, you have left the public side of Military OneSource website.</a:t>
            </a:r>
            <a:endParaRPr lang="en-US" dirty="0" smtClean="0">
              <a:latin typeface="Arial" pitchFamily="34" charset="0"/>
              <a:cs typeface="Arial" pitchFamily="34" charset="0"/>
            </a:endParaRPr>
          </a:p>
          <a:p>
            <a:pPr marL="179525" indent="-179525">
              <a:buFont typeface="Arial" pitchFamily="34" charset="0"/>
              <a:buChar char="•"/>
            </a:pPr>
            <a:r>
              <a:rPr lang="en-US" dirty="0" smtClean="0">
                <a:latin typeface="Arial" pitchFamily="34" charset="0"/>
                <a:cs typeface="Arial" pitchFamily="34" charset="0"/>
              </a:rPr>
              <a:t>The homepage offers quick access to:</a:t>
            </a:r>
          </a:p>
          <a:p>
            <a:pPr marL="658259" lvl="1" indent="-179525">
              <a:buFont typeface="Arial" pitchFamily="34" charset="0"/>
              <a:buChar char="•"/>
            </a:pPr>
            <a:r>
              <a:rPr lang="en-US" dirty="0" smtClean="0">
                <a:latin typeface="Arial" pitchFamily="34" charset="0"/>
                <a:cs typeface="Arial" pitchFamily="34" charset="0"/>
              </a:rPr>
              <a:t>Links to program pages</a:t>
            </a:r>
          </a:p>
          <a:p>
            <a:pPr marL="658259" lvl="1" indent="-179525">
              <a:buFont typeface="Arial" pitchFamily="34" charset="0"/>
              <a:buChar char="•"/>
            </a:pPr>
            <a:r>
              <a:rPr lang="en-US" dirty="0" smtClean="0">
                <a:latin typeface="Arial" pitchFamily="34" charset="0"/>
                <a:cs typeface="Arial" pitchFamily="34" charset="0"/>
              </a:rPr>
              <a:t>The most popular site content</a:t>
            </a:r>
          </a:p>
          <a:p>
            <a:pPr marL="658259" lvl="1" indent="-179525">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58259" lvl="1" indent="-179525">
              <a:buFont typeface="Arial" pitchFamily="34" charset="0"/>
              <a:buChar char="•"/>
            </a:pPr>
            <a:r>
              <a:rPr lang="en-US" dirty="0" smtClean="0">
                <a:latin typeface="Arial" pitchFamily="34" charset="0"/>
                <a:cs typeface="Arial" pitchFamily="34" charset="0"/>
              </a:rPr>
              <a:t>All of the available counseling options</a:t>
            </a:r>
          </a:p>
          <a:p>
            <a:pPr marL="179525" indent="-179525">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9525" indent="-179525">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9525" indent="-179525">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9525" indent="-179525">
              <a:buFont typeface="Arial" pitchFamily="34" charset="0"/>
              <a:buChar char="•"/>
            </a:pPr>
            <a:r>
              <a:rPr lang="en-US" b="0" u="none" baseline="0" dirty="0" smtClean="0">
                <a:latin typeface="Arial" pitchFamily="34" charset="0"/>
                <a:cs typeface="Arial" pitchFamily="34" charset="0"/>
              </a:rPr>
              <a:t>Hovering over the Confidential Help tab will immediately reveal contact phone numbers for instant contact or options for face-to-face, telephonic and online confidential non-medical counseling as well as confidential specialty consultation options (for example, adoption, health and wellness coaching, special needs and wounded warrior) and other services.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r>
              <a:rPr lang="en-US" b="0" u="none" dirty="0" smtClean="0">
                <a:latin typeface="Arial" panose="020B0604020202020204" pitchFamily="34" charset="0"/>
                <a:cs typeface="Arial" panose="020B0604020202020204" pitchFamily="34" charset="0"/>
              </a:rPr>
              <a:t>Left menu:</a:t>
            </a:r>
          </a:p>
          <a:p>
            <a:pPr marL="179525" indent="-179525">
              <a:buFont typeface="Arial" pitchFamily="34" charset="0"/>
              <a:buChar char="•"/>
            </a:pPr>
            <a:r>
              <a:rPr lang="en-US" b="0" u="none" dirty="0" smtClean="0">
                <a:latin typeface="Arial" panose="020B0604020202020204" pitchFamily="34" charset="0"/>
                <a:cs typeface="Arial" panose="020B0604020202020204" pitchFamily="34" charset="0"/>
              </a:rPr>
              <a:t>The</a:t>
            </a:r>
            <a:r>
              <a:rPr lang="en-US" b="0" u="none" baseline="0" dirty="0" smtClean="0">
                <a:latin typeface="Arial" panose="020B0604020202020204" pitchFamily="34" charset="0"/>
                <a:cs typeface="Arial" panose="020B0604020202020204" pitchFamily="34" charset="0"/>
              </a:rPr>
              <a:t> Need Help? tab takes users to options for confidential non-medical counseling services.</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The Feedback tab navigates to a contact form for comments and suggestions, technical support or website accessibility. </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The Products tab takes users to a menu of available products arranged by topic or product type, including audio and video tips, booklets, CDs and DVDs, resource guides and toolkits.</a:t>
            </a:r>
          </a:p>
          <a:p>
            <a:r>
              <a:rPr lang="en-US" b="0" u="none" baseline="0" dirty="0" smtClean="0">
                <a:latin typeface="Arial" panose="020B0604020202020204" pitchFamily="34" charset="0"/>
                <a:cs typeface="Arial" panose="020B0604020202020204" pitchFamily="34" charset="0"/>
              </a:rPr>
              <a:t>Top menu:</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Hover over the Phases of Military Life tab to find helpful information no matter your current phase of military life, including new to the military, single life, career, Guard and reserve, deployment, family life, military leadership and retiring. </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Click your branch of service under the Branch of Service tab for information specific to the Army, Marine Corps, Navy or Air Force.</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The Those who Support tab leads to information specifically for community partners, leaders or command, and service providers.</a:t>
            </a:r>
          </a:p>
          <a:p>
            <a:pPr marL="179525" indent="-179525" defTabSz="478734">
              <a:buFont typeface="Arial" pitchFamily="34" charset="0"/>
              <a:buChar char="•"/>
              <a:defRPr/>
            </a:pPr>
            <a:r>
              <a:rPr lang="en-US" b="0" u="none" baseline="0" dirty="0" smtClean="0">
                <a:latin typeface="Arial" panose="020B0604020202020204" pitchFamily="34" charset="0"/>
                <a:cs typeface="Arial" panose="020B0604020202020204" pitchFamily="34" charset="0"/>
              </a:rPr>
              <a:t>The Log In tab takes users to a page that requires a username and password. While much of the information on Military OneSource is public, certain services</a:t>
            </a:r>
            <a:r>
              <a:rPr lang="en-US" b="0" u="none" baseline="0" dirty="0" smtClean="0">
                <a:solidFill>
                  <a:schemeClr val="accent5">
                    <a:lumMod val="75000"/>
                  </a:schemeClr>
                </a:solidFill>
                <a:latin typeface="Arial" panose="020B0604020202020204" pitchFamily="34" charset="0"/>
                <a:cs typeface="Arial" panose="020B0604020202020204" pitchFamily="34" charset="0"/>
              </a:rPr>
              <a:t>, including confidential non-medical counseling, products and confidential specialty consultations </a:t>
            </a:r>
            <a:r>
              <a:rPr lang="en-US" b="0" u="none" baseline="0" dirty="0" smtClean="0">
                <a:latin typeface="Arial" panose="020B0604020202020204" pitchFamily="34" charset="0"/>
                <a:cs typeface="Arial" panose="020B0604020202020204" pitchFamily="34" charset="0"/>
              </a:rPr>
              <a:t>are available only to eligible individuals through a secure log in.</a:t>
            </a:r>
          </a:p>
          <a:p>
            <a:r>
              <a:rPr lang="en-US" b="1" u="sng" baseline="0" dirty="0" smtClean="0">
                <a:latin typeface="Arial" panose="020B0604020202020204" pitchFamily="34" charset="0"/>
                <a:cs typeface="Arial" panose="020B0604020202020204" pitchFamily="34" charset="0"/>
              </a:rPr>
              <a:t>Briefer notes</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Note that the links for the </a:t>
            </a:r>
            <a:r>
              <a:rPr lang="en-US" b="0" u="none" baseline="0" dirty="0" err="1" smtClean="0">
                <a:latin typeface="Arial" panose="020B0604020202020204" pitchFamily="34" charset="0"/>
                <a:cs typeface="Arial" panose="020B0604020202020204" pitchFamily="34" charset="0"/>
              </a:rPr>
              <a:t>ePublication</a:t>
            </a:r>
            <a:r>
              <a:rPr lang="en-US" b="0" u="none" baseline="0" dirty="0" smtClean="0">
                <a:latin typeface="Arial" panose="020B0604020202020204" pitchFamily="34" charset="0"/>
                <a:cs typeface="Arial" panose="020B0604020202020204" pitchFamily="34" charset="0"/>
              </a:rPr>
              <a:t> Archives and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along with many more links, can be found at the bottom of the page.</a:t>
            </a:r>
            <a:endParaRPr lang="en-US" b="0" u="none"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20542"/>
            <a:ext cx="5852160" cy="5278994"/>
          </a:xfrm>
        </p:spPr>
        <p:txBody>
          <a:bodyPr/>
          <a:lstStyle/>
          <a:p>
            <a:r>
              <a:rPr lang="en-US" sz="800" b="1" dirty="0">
                <a:latin typeface="Arial" pitchFamily="34" charset="0"/>
                <a:cs typeface="Arial" pitchFamily="34" charset="0"/>
              </a:rPr>
              <a:t>Talking points</a:t>
            </a:r>
          </a:p>
          <a:p>
            <a:pPr marL="177789" indent="-177789">
              <a:buFont typeface="Arial" pitchFamily="34" charset="0"/>
              <a:buChar char="•"/>
            </a:pPr>
            <a:r>
              <a:rPr lang="en-US" sz="800" dirty="0">
                <a:latin typeface="Arial" pitchFamily="34" charset="0"/>
                <a:cs typeface="Arial" pitchFamily="34" charset="0"/>
              </a:rPr>
              <a:t>Service members and family members can find confidential non-medical counseling information through the toll-free number, 800-342-9647 or through the links on any Military OneSource page by:</a:t>
            </a:r>
          </a:p>
          <a:p>
            <a:pPr marL="651893" lvl="1" indent="-177789">
              <a:buFont typeface="Arial" pitchFamily="34" charset="0"/>
              <a:buChar char="•"/>
            </a:pPr>
            <a:r>
              <a:rPr lang="en-US" sz="800" dirty="0">
                <a:latin typeface="Arial" pitchFamily="34" charset="0"/>
                <a:cs typeface="Arial" pitchFamily="34" charset="0"/>
              </a:rPr>
              <a:t>Hovering over the Confidential Help tab in the menu at the top of any page to see phone numbers for immediate support and the available counseling options offered through Military OneSource and a description of each, confidential non-medical counseling and specialty consultations as well as other services and counseling options. </a:t>
            </a:r>
          </a:p>
          <a:p>
            <a:pPr marL="651893" lvl="1" indent="-177789">
              <a:buFont typeface="Arial" pitchFamily="34" charset="0"/>
              <a:buChar char="•"/>
            </a:pPr>
            <a:r>
              <a:rPr lang="en-US" sz="800" dirty="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confidential non-medical counseling options.</a:t>
            </a:r>
          </a:p>
          <a:p>
            <a:pPr marL="651893" lvl="1" indent="-177789">
              <a:buFont typeface="Arial" pitchFamily="34" charset="0"/>
              <a:buChar char="•"/>
            </a:pPr>
            <a:r>
              <a:rPr lang="en-US" sz="800" dirty="0">
                <a:latin typeface="Arial" pitchFamily="34" charset="0"/>
                <a:cs typeface="Arial" pitchFamily="34" charset="0"/>
              </a:rPr>
              <a:t>Clicking the Need Help? button in the left-hand margin of any Military OneSource page to be immediately taken to a simplified Counseling Services page. </a:t>
            </a:r>
          </a:p>
          <a:p>
            <a:pPr marL="179502" indent="-179502">
              <a:buFont typeface="Arial" pitchFamily="34" charset="0"/>
              <a:buChar char="•"/>
            </a:pPr>
            <a:r>
              <a:rPr lang="en-US" sz="800" dirty="0">
                <a:latin typeface="Arial" pitchFamily="34" charset="0"/>
                <a:cs typeface="Arial" pitchFamily="34" charset="0"/>
              </a:rPr>
              <a:t>Military OneSource confidential non-medical counseling:</a:t>
            </a:r>
          </a:p>
          <a:p>
            <a:pPr marL="651893" lvl="1" indent="-177789">
              <a:buFont typeface="Arial" pitchFamily="34" charset="0"/>
              <a:buChar char="•"/>
            </a:pPr>
            <a:r>
              <a:rPr lang="en-US" sz="800" dirty="0">
                <a:latin typeface="Arial" pitchFamily="34" charset="0"/>
                <a:cs typeface="Arial" pitchFamily="34" charset="0"/>
              </a:rPr>
              <a:t>Provides up to </a:t>
            </a:r>
            <a:r>
              <a:rPr lang="en-US" sz="800" b="1" dirty="0">
                <a:latin typeface="Arial" pitchFamily="34" charset="0"/>
                <a:cs typeface="Arial" pitchFamily="34" charset="0"/>
              </a:rPr>
              <a:t>12 confidential non-medical counseling sessions,</a:t>
            </a:r>
            <a:r>
              <a:rPr lang="en-US" sz="800" dirty="0">
                <a:latin typeface="Arial" pitchFamily="34" charset="0"/>
                <a:cs typeface="Arial" pitchFamily="34" charset="0"/>
              </a:rPr>
              <a:t> per person, per issue at no cost. Note: financial counseling is unlimited.</a:t>
            </a:r>
          </a:p>
          <a:p>
            <a:pPr marL="651893" lvl="1" indent="-177789">
              <a:buFont typeface="Arial" pitchFamily="34" charset="0"/>
              <a:buChar char="•"/>
            </a:pPr>
            <a:r>
              <a:rPr lang="en-US" sz="800" dirty="0">
                <a:latin typeface="Arial" pitchFamily="34" charset="0"/>
                <a:cs typeface="Arial" pitchFamily="34" charset="0"/>
              </a:rPr>
              <a:t>Provides confidential </a:t>
            </a:r>
            <a:r>
              <a:rPr lang="en-US" sz="800" b="1" dirty="0">
                <a:latin typeface="Arial" pitchFamily="34" charset="0"/>
                <a:cs typeface="Arial" pitchFamily="34" charset="0"/>
              </a:rPr>
              <a:t>short-term counseling to eligible </a:t>
            </a:r>
            <a:r>
              <a:rPr lang="en-US" sz="800" dirty="0">
                <a:latin typeface="Arial" pitchFamily="34" charset="0"/>
                <a:cs typeface="Arial" pitchFamily="34" charset="0"/>
              </a:rPr>
              <a:t>individuals</a:t>
            </a:r>
            <a:r>
              <a:rPr lang="en-US" sz="800" b="1" dirty="0">
                <a:latin typeface="Arial" pitchFamily="34" charset="0"/>
                <a:cs typeface="Arial" pitchFamily="34" charset="0"/>
              </a:rPr>
              <a:t> </a:t>
            </a:r>
            <a:r>
              <a:rPr lang="en-US" sz="800" dirty="0">
                <a:latin typeface="Arial" pitchFamily="34" charset="0"/>
                <a:cs typeface="Arial" pitchFamily="34" charset="0"/>
              </a:rPr>
              <a:t>with such issues as</a:t>
            </a:r>
            <a:r>
              <a:rPr lang="en-US" dirty="0" smtClean="0">
                <a:latin typeface="Arial" panose="020B0604020202020204" pitchFamily="34" charset="0"/>
                <a:cs typeface="Arial" panose="020B0604020202020204" pitchFamily="34" charset="0"/>
              </a:rPr>
              <a:t>: relocation, separation, reintegration, relationship issues, parenting skills, communication, anger management, grief, stress, deployment, life skills, coping skills, interpersonal skills and academic or occupational problems.</a:t>
            </a:r>
            <a:endParaRPr lang="en-US" sz="800" dirty="0">
              <a:latin typeface="Arial" pitchFamily="34" charset="0"/>
              <a:cs typeface="Arial" pitchFamily="34" charset="0"/>
            </a:endParaRPr>
          </a:p>
          <a:p>
            <a:pPr marL="651893" lvl="1" indent="-177789" defTabSz="474103">
              <a:buFont typeface="Arial" pitchFamily="34" charset="0"/>
              <a:buChar char="•"/>
              <a:defRPr/>
            </a:pPr>
            <a:r>
              <a:rPr lang="en-US" sz="800" dirty="0">
                <a:latin typeface="Arial" pitchFamily="34" charset="0"/>
                <a:cs typeface="Arial" pitchFamily="34" charset="0"/>
              </a:rPr>
              <a:t>Is available via three different methods for convenience and generational preferences: </a:t>
            </a:r>
            <a:r>
              <a:rPr lang="en-US" sz="800" b="1" dirty="0">
                <a:latin typeface="Arial" pitchFamily="34" charset="0"/>
                <a:cs typeface="Arial" pitchFamily="34" charset="0"/>
              </a:rPr>
              <a:t>face-to-face, telephonic and online.</a:t>
            </a:r>
            <a:r>
              <a:rPr lang="en-US" sz="800" dirty="0">
                <a:latin typeface="Arial" pitchFamily="34" charset="0"/>
                <a:cs typeface="Arial" pitchFamily="34" charset="0"/>
              </a:rPr>
              <a:t>  The Military OneSource consultant will assess your situation and help determine the most beneficial method. In most cases, referrals are made within 72 hours.</a:t>
            </a:r>
            <a:endParaRPr lang="en-US" sz="800" b="1" dirty="0">
              <a:latin typeface="Arial" pitchFamily="34" charset="0"/>
              <a:cs typeface="Arial" pitchFamily="34" charset="0"/>
            </a:endParaRPr>
          </a:p>
          <a:p>
            <a:pPr marL="658178" lvl="1" indent="-179502">
              <a:buFont typeface="Arial" panose="020B0604020202020204" pitchFamily="34" charset="0"/>
              <a:buChar char="•"/>
            </a:pPr>
            <a:r>
              <a:rPr lang="en-US" sz="800" b="1" dirty="0">
                <a:latin typeface="Arial" pitchFamily="34" charset="0"/>
                <a:cs typeface="Arial" pitchFamily="34" charset="0"/>
              </a:rPr>
              <a:t>Does not </a:t>
            </a:r>
            <a:r>
              <a:rPr lang="en-US" sz="800" dirty="0">
                <a:latin typeface="Arial" pitchFamily="34" charset="0"/>
                <a:cs typeface="Arial" pitchFamily="34" charset="0"/>
              </a:rPr>
              <a:t>provide or determine medical diagnosis. It is not a part of TRICARE, nor does it substitute for authorizations required for reimbursement under TRICARE.</a:t>
            </a:r>
          </a:p>
          <a:p>
            <a:pPr marL="658178" lvl="1" indent="-179502">
              <a:buFont typeface="Arial" panose="020B0604020202020204" pitchFamily="34" charset="0"/>
              <a:buChar char="•"/>
            </a:pPr>
            <a:r>
              <a:rPr lang="en-US" sz="800" dirty="0">
                <a:latin typeface="Arial" pitchFamily="34" charset="0"/>
                <a:cs typeface="Arial" pitchFamily="34" charset="0"/>
              </a:rPr>
              <a:t>Is not intended to be a part of a patient’s Medical Treatment Facility discharge plan or treatment of suicidal or homicidal thoughts, or Family Advocacy Program cases. It is not intended to address sexual assault, abuse, mental health conditions requiring in-patient hospitalizations and other behavioral concerns.</a:t>
            </a:r>
          </a:p>
          <a:p>
            <a:pPr marL="179502" indent="-179502">
              <a:buFont typeface="Arial" panose="020B0604020202020204" pitchFamily="34" charset="0"/>
              <a:buChar char="•"/>
            </a:pPr>
            <a:r>
              <a:rPr lang="en-US" sz="800" dirty="0">
                <a:latin typeface="Arial" pitchFamily="34" charset="0"/>
                <a:cs typeface="Arial" pitchFamily="34" charset="0"/>
              </a:rPr>
              <a:t>Military OneSource confidential specialty consultations:</a:t>
            </a:r>
          </a:p>
          <a:p>
            <a:pPr marL="658178" lvl="1" indent="-179502">
              <a:buFont typeface="Arial" panose="020B0604020202020204" pitchFamily="34" charset="0"/>
              <a:buChar char="•"/>
            </a:pPr>
            <a:r>
              <a:rPr lang="en-US" sz="800" dirty="0">
                <a:latin typeface="Arial" pitchFamily="34" charset="0"/>
                <a:cs typeface="Arial" pitchFamily="34" charset="0"/>
              </a:rPr>
              <a:t>Are available online or over the phone with specialists in various fields, including adoption, health and wellness coaching, special needs and wounded warrior.</a:t>
            </a:r>
          </a:p>
          <a:p>
            <a:pPr marL="658178" lvl="1" indent="-179502">
              <a:buFont typeface="Arial" panose="020B0604020202020204" pitchFamily="34" charset="0"/>
              <a:buChar char="•"/>
            </a:pPr>
            <a:r>
              <a:rPr lang="en-US" sz="800" dirty="0">
                <a:latin typeface="Arial" pitchFamily="34" charset="0"/>
                <a:cs typeface="Arial" pitchFamily="34" charset="0"/>
              </a:rPr>
              <a:t>Can be scheduled by calling Military OneSource at 800-342-9647 and asking for an appointment in one of the specialized areas.</a:t>
            </a:r>
          </a:p>
          <a:p>
            <a:pPr marL="179502" indent="-179502">
              <a:buFont typeface="Arial" panose="020B0604020202020204" pitchFamily="34" charset="0"/>
              <a:buChar char="•"/>
            </a:pPr>
            <a:r>
              <a:rPr lang="en-US" sz="800" dirty="0">
                <a:latin typeface="Arial" pitchFamily="34" charset="0"/>
                <a:cs typeface="Arial" pitchFamily="34" charset="0"/>
              </a:rPr>
              <a:t>Other Military OneSource services and counseling include:</a:t>
            </a:r>
          </a:p>
          <a:p>
            <a:pPr marL="658178" lvl="1" indent="-179502">
              <a:buFont typeface="Arial" panose="020B0604020202020204" pitchFamily="34" charset="0"/>
              <a:buChar char="•"/>
            </a:pPr>
            <a:r>
              <a:rPr lang="en-US" sz="800" dirty="0">
                <a:latin typeface="Arial" pitchFamily="34" charset="0"/>
                <a:cs typeface="Arial" pitchFamily="34" charset="0"/>
              </a:rPr>
              <a:t>Document translation </a:t>
            </a:r>
          </a:p>
          <a:p>
            <a:pPr marL="658178" lvl="1" indent="-179502">
              <a:buFont typeface="Arial" panose="020B0604020202020204" pitchFamily="34" charset="0"/>
              <a:buChar char="•"/>
            </a:pPr>
            <a:r>
              <a:rPr lang="en-US" sz="800" dirty="0">
                <a:latin typeface="Arial" pitchFamily="34" charset="0"/>
                <a:cs typeface="Arial" pitchFamily="34" charset="0"/>
              </a:rPr>
              <a:t>Financial counseling with certified financial planners</a:t>
            </a:r>
          </a:p>
          <a:p>
            <a:pPr marL="658178" lvl="1" indent="-179502">
              <a:buFont typeface="Arial" panose="020B0604020202020204" pitchFamily="34" charset="0"/>
              <a:buChar char="•"/>
            </a:pPr>
            <a:r>
              <a:rPr lang="en-US" sz="800" dirty="0">
                <a:latin typeface="Arial" pitchFamily="34" charset="0"/>
                <a:cs typeface="Arial" pitchFamily="34" charset="0"/>
              </a:rPr>
              <a:t>SECO counseling to help military spouses with career exploration, education, training and licensure, employment readiness, and career connections</a:t>
            </a:r>
          </a:p>
          <a:p>
            <a:pPr marL="658178" lvl="1" indent="-179502">
              <a:buFont typeface="Arial" panose="020B0604020202020204" pitchFamily="34" charset="0"/>
              <a:buChar char="•"/>
            </a:pPr>
            <a:r>
              <a:rPr lang="en-US" sz="800" dirty="0">
                <a:latin typeface="Arial" pitchFamily="34" charset="0"/>
                <a:cs typeface="Arial" pitchFamily="34" charset="0"/>
              </a:rPr>
              <a:t>Tax services</a:t>
            </a:r>
          </a:p>
          <a:p>
            <a:r>
              <a:rPr lang="en-US" sz="800" b="1" dirty="0">
                <a:latin typeface="Arial" pitchFamily="34" charset="0"/>
                <a:cs typeface="Arial" pitchFamily="34" charset="0"/>
              </a:rPr>
              <a:t>Briefer notes</a:t>
            </a:r>
          </a:p>
          <a:p>
            <a:pPr marL="177789" indent="-177789">
              <a:buFont typeface="Arial" pitchFamily="34" charset="0"/>
              <a:buChar char="•"/>
            </a:pPr>
            <a:r>
              <a:rPr lang="en-US" sz="800" dirty="0">
                <a:latin typeface="Arial" pitchFamily="34" charset="0"/>
                <a:cs typeface="Arial" pitchFamily="34" charset="0"/>
              </a:rPr>
              <a:t>Children are eligible for Military OneSource confidential non-medical face-to-face or telephonic counseling if:</a:t>
            </a:r>
          </a:p>
          <a:p>
            <a:pPr marL="651893" lvl="1" indent="-177789">
              <a:buFont typeface="Arial" pitchFamily="34" charset="0"/>
              <a:buChar char="•"/>
            </a:pPr>
            <a:r>
              <a:rPr lang="en-US" sz="800" dirty="0">
                <a:latin typeface="Arial" pitchFamily="34" charset="0"/>
                <a:cs typeface="Arial" pitchFamily="34" charset="0"/>
              </a:rPr>
              <a:t>A parent attends (for example, family counseling) with a child younger than 13</a:t>
            </a:r>
          </a:p>
          <a:p>
            <a:pPr marL="651893" lvl="1" indent="-177789">
              <a:buFont typeface="Arial" pitchFamily="34" charset="0"/>
              <a:buChar char="•"/>
            </a:pPr>
            <a:r>
              <a:rPr lang="en-US" sz="800" dirty="0">
                <a:latin typeface="Arial" pitchFamily="34" charset="0"/>
                <a:cs typeface="Arial" pitchFamily="34" charset="0"/>
              </a:rPr>
              <a:t>A parent brings a child between 13 and 18 to the individual counseling session</a:t>
            </a:r>
          </a:p>
          <a:p>
            <a:pPr marL="651893" lvl="1" indent="-177789">
              <a:buFont typeface="Arial" pitchFamily="34" charset="0"/>
              <a:buChar char="•"/>
            </a:pPr>
            <a:r>
              <a:rPr lang="en-US" sz="800" dirty="0">
                <a:latin typeface="Arial" pitchFamily="34" charset="0"/>
                <a:cs typeface="Arial" pitchFamily="34" charset="0"/>
              </a:rPr>
              <a:t>The child is 18 years or older</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0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0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0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0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4123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2144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2825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7556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8179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1022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37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4004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2007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CF37455-8663-4C5B-99DD-1D3D3695F548}"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438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CECA2-234D-4E88-A6E2-804C92086592}" type="datetime1">
              <a:rPr lang="en-US" smtClean="0">
                <a:solidFill>
                  <a:prstClr val="white"/>
                </a:solidFill>
              </a:rPr>
              <a:pPr/>
              <a:t>2/28/2014</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5803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0364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493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usiness men and women, MOS logo, SECO logo, DoD and service branch se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6" y="-14604"/>
            <a:ext cx="9143999" cy="6857999"/>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4759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_LIST_NW">
    <p:spTree>
      <p:nvGrpSpPr>
        <p:cNvPr id="1" name=""/>
        <p:cNvGrpSpPr/>
        <p:nvPr/>
      </p:nvGrpSpPr>
      <p:grpSpPr>
        <a:xfrm>
          <a:off x="0" y="0"/>
          <a:ext cx="0" cy="0"/>
          <a:chOff x="0" y="0"/>
          <a:chExt cx="0" cy="0"/>
        </a:xfrm>
      </p:grpSpPr>
      <p:sp>
        <p:nvSpPr>
          <p:cNvPr id="7" name="Date Placeholder"/>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25" name="Text Placeholder"/>
          <p:cNvSpPr>
            <a:spLocks noGrp="1"/>
          </p:cNvSpPr>
          <p:nvPr>
            <p:ph type="body" sz="quarter" idx="30"/>
          </p:nvPr>
        </p:nvSpPr>
        <p:spPr>
          <a:xfrm>
            <a:off x="3209664" y="5025032"/>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H2 Block Placeholder"/>
          <p:cNvSpPr>
            <a:spLocks noGrp="1"/>
          </p:cNvSpPr>
          <p:nvPr>
            <p:ph type="body" sz="quarter" idx="31"/>
          </p:nvPr>
        </p:nvSpPr>
        <p:spPr>
          <a:xfrm>
            <a:off x="478376" y="4836141"/>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3" name="Text Placeholder"/>
          <p:cNvSpPr>
            <a:spLocks noGrp="1"/>
          </p:cNvSpPr>
          <p:nvPr>
            <p:ph type="body" sz="quarter" idx="28"/>
          </p:nvPr>
        </p:nvSpPr>
        <p:spPr>
          <a:xfrm>
            <a:off x="3207290" y="3290858"/>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H2 Block Placeholder"/>
          <p:cNvSpPr>
            <a:spLocks noGrp="1"/>
          </p:cNvSpPr>
          <p:nvPr>
            <p:ph type="body" sz="quarter" idx="29"/>
          </p:nvPr>
        </p:nvSpPr>
        <p:spPr>
          <a:xfrm>
            <a:off x="476002" y="3101967"/>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11" name="Text Placeholder"/>
          <p:cNvSpPr>
            <a:spLocks noGrp="1"/>
          </p:cNvSpPr>
          <p:nvPr>
            <p:ph type="body" sz="quarter" idx="23"/>
          </p:nvPr>
        </p:nvSpPr>
        <p:spPr>
          <a:xfrm>
            <a:off x="3207537" y="1560491"/>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H2 Block Placeholder"/>
          <p:cNvSpPr>
            <a:spLocks noGrp="1"/>
          </p:cNvSpPr>
          <p:nvPr>
            <p:ph type="body" sz="quarter" idx="22"/>
          </p:nvPr>
        </p:nvSpPr>
        <p:spPr>
          <a:xfrm>
            <a:off x="476249" y="1371600"/>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 name="Title"/>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09647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6276338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29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0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6.jp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96" r:id="rId14"/>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081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45365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5" r:id="rId7"/>
    <p:sldLayoutId id="2147483686" r:id="rId8"/>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hyperlink" Target="https://msepjobs.militaryonesource.mil/" TargetMode="External"/><Relationship Id="rId5" Type="http://schemas.openxmlformats.org/officeDocument/2006/relationships/hyperlink" Target="https://aiportal.acc.af.mil/mycaa/" TargetMode="External"/><Relationship Id="rId4" Type="http://schemas.openxmlformats.org/officeDocument/2006/relationships/hyperlink" Target="https://myseco.militaryonesource.mi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p:spPr>
        <p:txBody>
          <a:bodyPr/>
          <a:lstStyle/>
          <a:p>
            <a:r>
              <a:rPr lang="en-US" dirty="0" smtClean="0"/>
              <a:t>Military OneSource </a:t>
            </a:r>
            <a:r>
              <a:rPr lang="en-US" dirty="0"/>
              <a:t/>
            </a:r>
            <a:br>
              <a:rPr lang="en-US" dirty="0"/>
            </a:br>
            <a:r>
              <a:rPr lang="en-US" dirty="0" smtClean="0"/>
              <a:t>Non-medical Counseling Services</a:t>
            </a:r>
          </a:p>
        </p:txBody>
      </p:sp>
      <p:pic>
        <p:nvPicPr>
          <p:cNvPr id="6" name="Picture 5"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17131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Non-medical Counseling is…</a:t>
            </a:r>
            <a:endParaRPr lang="en-US" dirty="0"/>
          </a:p>
        </p:txBody>
      </p:sp>
      <p:pic>
        <p:nvPicPr>
          <p:cNvPr id="4" name="Family photo" descr="Family walking on the beach." title="Image of family walking on the beach."/>
          <p:cNvPicPr>
            <a:picLocks noChangeAspect="1" noChangeArrowheads="1"/>
          </p:cNvPicPr>
          <p:nvPr/>
        </p:nvPicPr>
        <p:blipFill>
          <a:blip r:embed="rId3" cstate="screen">
            <a:lum bright="-2000"/>
            <a:extLst>
              <a:ext uri="{28A0092B-C50C-407E-A947-70E740481C1C}">
                <a14:useLocalDpi xmlns:a14="http://schemas.microsoft.com/office/drawing/2010/main"/>
              </a:ext>
            </a:extLst>
          </a:blip>
          <a:srcRect/>
          <a:stretch>
            <a:fillRect/>
          </a:stretch>
        </p:blipFill>
        <p:spPr bwMode="auto">
          <a:xfrm>
            <a:off x="5753930" y="3712692"/>
            <a:ext cx="2833688" cy="1889125"/>
          </a:xfrm>
          <a:prstGeom prst="rect">
            <a:avLst/>
          </a:prstGeom>
          <a:ln>
            <a:noFill/>
          </a:ln>
          <a:effectLst>
            <a:outerShdw blurRad="50800" dist="38100" dir="2700000" algn="tl" rotWithShape="0">
              <a:srgbClr val="000000">
                <a:alpha val="43000"/>
              </a:srgbClr>
            </a:outerShdw>
          </a:effectLst>
        </p:spPr>
      </p:pic>
      <p:sp>
        <p:nvSpPr>
          <p:cNvPr id="2" name="Content"/>
          <p:cNvSpPr>
            <a:spLocks noGrp="1"/>
          </p:cNvSpPr>
          <p:nvPr>
            <p:ph idx="1"/>
          </p:nvPr>
        </p:nvSpPr>
        <p:spPr>
          <a:prstGeom prst="rect">
            <a:avLst/>
          </a:prstGeom>
        </p:spPr>
        <p:txBody>
          <a:bodyPr/>
          <a:lstStyle/>
          <a:p>
            <a:r>
              <a:rPr lang="en-US" dirty="0" smtClean="0"/>
              <a:t>Short-term</a:t>
            </a:r>
          </a:p>
          <a:p>
            <a:r>
              <a:rPr lang="en-US" dirty="0" smtClean="0"/>
              <a:t>Available for up to 12 sessions per issue</a:t>
            </a:r>
          </a:p>
          <a:p>
            <a:r>
              <a:rPr lang="en-US" dirty="0" smtClean="0"/>
              <a:t>Appropriate for</a:t>
            </a:r>
          </a:p>
          <a:p>
            <a:pPr lvl="1"/>
            <a:r>
              <a:rPr lang="en-US" dirty="0" smtClean="0"/>
              <a:t>Relationship issues</a:t>
            </a:r>
          </a:p>
          <a:p>
            <a:pPr lvl="1"/>
            <a:r>
              <a:rPr lang="en-US" dirty="0" smtClean="0"/>
              <a:t>Stress management</a:t>
            </a:r>
          </a:p>
          <a:p>
            <a:pPr lvl="1"/>
            <a:r>
              <a:rPr lang="en-US" dirty="0" smtClean="0"/>
              <a:t>Decision making</a:t>
            </a:r>
          </a:p>
          <a:p>
            <a:pPr lvl="1"/>
            <a:r>
              <a:rPr lang="en-US" dirty="0" smtClean="0"/>
              <a:t>Communication</a:t>
            </a:r>
          </a:p>
          <a:p>
            <a:pPr lvl="1"/>
            <a:r>
              <a:rPr lang="en-US" dirty="0" smtClean="0"/>
              <a:t>Parenting skills</a:t>
            </a:r>
            <a:endParaRPr lang="en-US" dirty="0"/>
          </a:p>
        </p:txBody>
      </p:sp>
    </p:spTree>
    <p:extLst>
      <p:ext uri="{BB962C8B-B14F-4D97-AF65-F5344CB8AC3E}">
        <p14:creationId xmlns:p14="http://schemas.microsoft.com/office/powerpoint/2010/main" val="26020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Non-medical Counseling is not…</a:t>
            </a:r>
            <a:endParaRPr lang="en-US" dirty="0"/>
          </a:p>
        </p:txBody>
      </p:sp>
      <p:sp>
        <p:nvSpPr>
          <p:cNvPr id="2" name="Content"/>
          <p:cNvSpPr>
            <a:spLocks noGrp="1"/>
          </p:cNvSpPr>
          <p:nvPr>
            <p:ph idx="1"/>
          </p:nvPr>
        </p:nvSpPr>
        <p:spPr>
          <a:prstGeom prst="rect">
            <a:avLst/>
          </a:prstGeom>
        </p:spPr>
        <p:txBody>
          <a:bodyPr/>
          <a:lstStyle/>
          <a:p>
            <a:r>
              <a:rPr lang="en-US" sz="2000" dirty="0" smtClean="0"/>
              <a:t>A long-term counseling option</a:t>
            </a:r>
          </a:p>
          <a:p>
            <a:r>
              <a:rPr lang="en-US" sz="2000" dirty="0" smtClean="0"/>
              <a:t>Part of a medical </a:t>
            </a:r>
            <a:r>
              <a:rPr lang="en-US" sz="2000" dirty="0"/>
              <a:t>t</a:t>
            </a:r>
            <a:r>
              <a:rPr lang="en-US" sz="2000" dirty="0" smtClean="0"/>
              <a:t>reatment facility discharge plan, or part of TRICARE</a:t>
            </a:r>
          </a:p>
          <a:p>
            <a:r>
              <a:rPr lang="en-US" sz="2000" dirty="0" smtClean="0"/>
              <a:t>Available for those already under care</a:t>
            </a:r>
          </a:p>
          <a:p>
            <a:r>
              <a:rPr lang="en-US" sz="2000" dirty="0" smtClean="0"/>
              <a:t>For individuals facing any of the following major issues:</a:t>
            </a:r>
          </a:p>
          <a:p>
            <a:pPr marL="742950" lvl="2" indent="-342900">
              <a:buClr>
                <a:srgbClr val="AC0000"/>
              </a:buClr>
              <a:buFont typeface="Wingdings" charset="2"/>
              <a:buChar char="§"/>
              <a:defRPr/>
            </a:pPr>
            <a:r>
              <a:rPr lang="en-US" sz="1800" dirty="0" smtClean="0">
                <a:latin typeface="Arial"/>
                <a:cs typeface="Arial"/>
              </a:rPr>
              <a:t>Post-traumatic Stress Disorder</a:t>
            </a:r>
            <a:endParaRPr lang="en-US" sz="1800" dirty="0">
              <a:latin typeface="Arial"/>
              <a:cs typeface="Arial"/>
            </a:endParaRPr>
          </a:p>
          <a:p>
            <a:pPr marL="742950" lvl="2" indent="-342900">
              <a:buClr>
                <a:srgbClr val="AC0000"/>
              </a:buClr>
              <a:buFont typeface="Wingdings" charset="2"/>
              <a:buChar char="§"/>
              <a:defRPr/>
            </a:pPr>
            <a:r>
              <a:rPr lang="en-US" sz="1800" dirty="0">
                <a:latin typeface="Arial"/>
                <a:cs typeface="Arial"/>
              </a:rPr>
              <a:t>Psychological or </a:t>
            </a:r>
            <a:r>
              <a:rPr lang="en-US" sz="1800" dirty="0" smtClean="0">
                <a:latin typeface="Arial"/>
                <a:cs typeface="Arial"/>
              </a:rPr>
              <a:t>fitness-for-duty </a:t>
            </a:r>
            <a:r>
              <a:rPr lang="en-US" sz="1800" dirty="0">
                <a:latin typeface="Arial"/>
                <a:cs typeface="Arial"/>
              </a:rPr>
              <a:t>evaluations</a:t>
            </a:r>
          </a:p>
          <a:p>
            <a:pPr marL="742950" lvl="2" indent="-342900">
              <a:buClr>
                <a:srgbClr val="AC0000"/>
              </a:buClr>
              <a:buFont typeface="Wingdings" charset="2"/>
              <a:buChar char="§"/>
              <a:defRPr/>
            </a:pPr>
            <a:r>
              <a:rPr lang="en-US" sz="1800" dirty="0" smtClean="0">
                <a:latin typeface="Arial"/>
                <a:cs typeface="Arial"/>
              </a:rPr>
              <a:t>Addictions</a:t>
            </a:r>
            <a:endParaRPr lang="en-US" sz="1800" dirty="0">
              <a:latin typeface="Arial"/>
              <a:cs typeface="Arial"/>
            </a:endParaRPr>
          </a:p>
          <a:p>
            <a:pPr marL="742950" lvl="2" indent="-342900">
              <a:buClr>
                <a:srgbClr val="AC0000"/>
              </a:buClr>
              <a:buFont typeface="Wingdings" charset="2"/>
              <a:buChar char="§"/>
              <a:defRPr/>
            </a:pPr>
            <a:r>
              <a:rPr lang="en-US" sz="1800" dirty="0" smtClean="0">
                <a:latin typeface="Arial"/>
                <a:cs typeface="Arial"/>
              </a:rPr>
              <a:t>Mental diagnoses requiring medication</a:t>
            </a:r>
            <a:endParaRPr lang="en-US" sz="1800" dirty="0">
              <a:latin typeface="Arial"/>
              <a:cs typeface="Arial"/>
            </a:endParaRPr>
          </a:p>
          <a:p>
            <a:pPr marL="742950" lvl="2" indent="-342900">
              <a:buClr>
                <a:srgbClr val="AC0000"/>
              </a:buClr>
              <a:buFont typeface="Wingdings" charset="2"/>
              <a:buChar char="§"/>
              <a:defRPr/>
            </a:pPr>
            <a:r>
              <a:rPr lang="en-US" sz="1800" dirty="0" smtClean="0">
                <a:latin typeface="Arial"/>
                <a:cs typeface="Arial"/>
              </a:rPr>
              <a:t>Determining </a:t>
            </a:r>
            <a:r>
              <a:rPr lang="en-US" sz="1800" dirty="0">
                <a:latin typeface="Arial"/>
                <a:cs typeface="Arial"/>
              </a:rPr>
              <a:t>a medical diagnosis</a:t>
            </a:r>
          </a:p>
          <a:p>
            <a:pPr marL="742950" lvl="2" indent="-342900">
              <a:buClr>
                <a:srgbClr val="AC0000"/>
              </a:buClr>
              <a:buFont typeface="Wingdings" charset="2"/>
              <a:buChar char="§"/>
              <a:defRPr/>
            </a:pPr>
            <a:r>
              <a:rPr lang="en-US" sz="1800" dirty="0">
                <a:latin typeface="Arial"/>
                <a:cs typeface="Arial"/>
              </a:rPr>
              <a:t>Crisis situations</a:t>
            </a:r>
            <a:endParaRPr lang="en-US" sz="1600" dirty="0">
              <a:latin typeface="Arial"/>
              <a:cs typeface="Arial"/>
            </a:endParaRPr>
          </a:p>
        </p:txBody>
      </p:sp>
    </p:spTree>
    <p:extLst>
      <p:ext uri="{BB962C8B-B14F-4D97-AF65-F5344CB8AC3E}">
        <p14:creationId xmlns:p14="http://schemas.microsoft.com/office/powerpoint/2010/main" val="89238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Face-to-Face</a:t>
            </a:r>
            <a:endParaRPr lang="en-US" dirty="0"/>
          </a:p>
        </p:txBody>
      </p:sp>
      <p:pic>
        <p:nvPicPr>
          <p:cNvPr id="12" name="People Talking image" descr="Face-to-face counseling"/>
          <p:cNvPicPr>
            <a:picLocks noChangeAspect="1" noChangeArrowheads="1"/>
          </p:cNvPicPr>
          <p:nvPr/>
        </p:nvPicPr>
        <p:blipFill>
          <a:blip r:embed="rId3" cstate="screen">
            <a:lum bright="-2000"/>
            <a:extLst>
              <a:ext uri="{28A0092B-C50C-407E-A947-70E740481C1C}">
                <a14:useLocalDpi xmlns:a14="http://schemas.microsoft.com/office/drawing/2010/main"/>
              </a:ext>
            </a:extLst>
          </a:blip>
          <a:srcRect/>
          <a:stretch>
            <a:fillRect/>
          </a:stretch>
        </p:blipFill>
        <p:spPr bwMode="auto">
          <a:xfrm>
            <a:off x="718101" y="3658165"/>
            <a:ext cx="2452688" cy="1633537"/>
          </a:xfrm>
          <a:prstGeom prst="rect">
            <a:avLst/>
          </a:prstGeom>
          <a:ln>
            <a:noFill/>
          </a:ln>
          <a:effectLst>
            <a:outerShdw blurRad="50800" dist="38100" dir="2700000" algn="tl" rotWithShape="0">
              <a:srgbClr val="000000">
                <a:alpha val="43000"/>
              </a:srgbClr>
            </a:outerShdw>
          </a:effectLst>
        </p:spPr>
      </p:pic>
      <p:sp>
        <p:nvSpPr>
          <p:cNvPr id="2" name="Content"/>
          <p:cNvSpPr>
            <a:spLocks noGrp="1"/>
          </p:cNvSpPr>
          <p:nvPr>
            <p:ph idx="1"/>
          </p:nvPr>
        </p:nvSpPr>
        <p:spPr>
          <a:prstGeom prst="rect">
            <a:avLst/>
          </a:prstGeom>
        </p:spPr>
        <p:txBody>
          <a:bodyPr/>
          <a:lstStyle/>
          <a:p>
            <a:r>
              <a:rPr lang="en-US" sz="2800" dirty="0" smtClean="0"/>
              <a:t>With a counselor in your local community</a:t>
            </a:r>
          </a:p>
          <a:p>
            <a:r>
              <a:rPr lang="en-US" sz="2800" dirty="0" smtClean="0"/>
              <a:t>Individuals, couples and families</a:t>
            </a:r>
          </a:p>
          <a:p>
            <a:r>
              <a:rPr lang="en-US" sz="2800" dirty="0" smtClean="0"/>
              <a:t>Available for CONUS locations only</a:t>
            </a:r>
            <a:endParaRPr lang="en-US" dirty="0"/>
          </a:p>
        </p:txBody>
      </p:sp>
    </p:spTree>
    <p:extLst>
      <p:ext uri="{BB962C8B-B14F-4D97-AF65-F5344CB8AC3E}">
        <p14:creationId xmlns:p14="http://schemas.microsoft.com/office/powerpoint/2010/main" val="147805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Telephonic</a:t>
            </a:r>
            <a:endParaRPr lang="en-US" dirty="0"/>
          </a:p>
        </p:txBody>
      </p:sp>
      <p:pic>
        <p:nvPicPr>
          <p:cNvPr id="6" name="Telephone image" descr="Telephone"/>
          <p:cNvPicPr>
            <a:picLocks noChangeAspect="1" noChangeArrowheads="1"/>
          </p:cNvPicPr>
          <p:nvPr/>
        </p:nvPicPr>
        <p:blipFill>
          <a:blip r:embed="rId3" cstate="screen">
            <a:lum bright="-2000"/>
            <a:extLst>
              <a:ext uri="{28A0092B-C50C-407E-A947-70E740481C1C}">
                <a14:useLocalDpi xmlns:a14="http://schemas.microsoft.com/office/drawing/2010/main"/>
              </a:ext>
            </a:extLst>
          </a:blip>
          <a:srcRect/>
          <a:stretch>
            <a:fillRect/>
          </a:stretch>
        </p:blipFill>
        <p:spPr bwMode="auto">
          <a:xfrm>
            <a:off x="3385101" y="3658165"/>
            <a:ext cx="2439988" cy="1633537"/>
          </a:xfrm>
          <a:prstGeom prst="rect">
            <a:avLst/>
          </a:prstGeom>
          <a:ln>
            <a:noFill/>
          </a:ln>
          <a:effectLst>
            <a:outerShdw blurRad="50800" dist="38100" dir="2700000" algn="tl" rotWithShape="0">
              <a:srgbClr val="000000">
                <a:alpha val="43000"/>
              </a:srgbClr>
            </a:outerShdw>
          </a:effectLst>
        </p:spPr>
      </p:pic>
      <p:sp>
        <p:nvSpPr>
          <p:cNvPr id="2" name="Content"/>
          <p:cNvSpPr>
            <a:spLocks noGrp="1"/>
          </p:cNvSpPr>
          <p:nvPr>
            <p:ph idx="1"/>
          </p:nvPr>
        </p:nvSpPr>
        <p:spPr>
          <a:prstGeom prst="rect">
            <a:avLst/>
          </a:prstGeom>
        </p:spPr>
        <p:txBody>
          <a:bodyPr/>
          <a:lstStyle/>
          <a:p>
            <a:r>
              <a:rPr lang="en-US" sz="2800" dirty="0" smtClean="0"/>
              <a:t>For individual adult sessions only</a:t>
            </a:r>
          </a:p>
          <a:p>
            <a:r>
              <a:rPr lang="en-US" sz="2800" dirty="0" smtClean="0"/>
              <a:t>For those located CONUS and OCONUS</a:t>
            </a:r>
          </a:p>
          <a:p>
            <a:r>
              <a:rPr lang="en-US" sz="2800" dirty="0" smtClean="0"/>
              <a:t>Available 8 a.m. – 8 p.m. EST</a:t>
            </a:r>
            <a:endParaRPr lang="en-US" dirty="0"/>
          </a:p>
        </p:txBody>
      </p:sp>
    </p:spTree>
    <p:extLst>
      <p:ext uri="{BB962C8B-B14F-4D97-AF65-F5344CB8AC3E}">
        <p14:creationId xmlns:p14="http://schemas.microsoft.com/office/powerpoint/2010/main" val="183426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Online</a:t>
            </a:r>
            <a:endParaRPr lang="en-US" dirty="0"/>
          </a:p>
        </p:txBody>
      </p:sp>
      <p:pic>
        <p:nvPicPr>
          <p:cNvPr id="8" name="Keyboard image" descr="Closeup of keyboard"/>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6052101" y="3847552"/>
            <a:ext cx="2278063" cy="1625600"/>
          </a:xfrm>
          <a:prstGeom prst="rect">
            <a:avLst/>
          </a:prstGeom>
          <a:ln>
            <a:noFill/>
          </a:ln>
          <a:effectLst>
            <a:outerShdw blurRad="50800" dist="38100" dir="2700000" algn="tl" rotWithShape="0">
              <a:srgbClr val="000000">
                <a:alpha val="43000"/>
              </a:srgbClr>
            </a:outerShdw>
          </a:effectLst>
        </p:spPr>
      </p:pic>
      <p:sp>
        <p:nvSpPr>
          <p:cNvPr id="2" name="Content"/>
          <p:cNvSpPr>
            <a:spLocks noGrp="1"/>
          </p:cNvSpPr>
          <p:nvPr>
            <p:ph idx="1"/>
          </p:nvPr>
        </p:nvSpPr>
        <p:spPr>
          <a:prstGeom prst="rect">
            <a:avLst/>
          </a:prstGeom>
        </p:spPr>
        <p:txBody>
          <a:bodyPr/>
          <a:lstStyle/>
          <a:p>
            <a:r>
              <a:rPr lang="en-US" sz="2800" dirty="0" smtClean="0"/>
              <a:t>Conducted in a secure, real-time chat format</a:t>
            </a:r>
          </a:p>
          <a:p>
            <a:r>
              <a:rPr lang="en-US" sz="2800" dirty="0" smtClean="0"/>
              <a:t>For individual adults sessions only</a:t>
            </a:r>
          </a:p>
          <a:p>
            <a:r>
              <a:rPr lang="en-US" sz="2800" dirty="0" smtClean="0"/>
              <a:t>Scheduled and not on-demand</a:t>
            </a:r>
          </a:p>
          <a:p>
            <a:r>
              <a:rPr lang="en-US" sz="2800" dirty="0"/>
              <a:t>Available </a:t>
            </a:r>
            <a:r>
              <a:rPr lang="en-US" sz="2800" dirty="0" smtClean="0"/>
              <a:t>8 a.m. </a:t>
            </a:r>
            <a:r>
              <a:rPr lang="en-US" sz="2800" dirty="0"/>
              <a:t>– </a:t>
            </a:r>
            <a:r>
              <a:rPr lang="en-US" sz="2800" dirty="0" smtClean="0"/>
              <a:t>8 p.m. </a:t>
            </a:r>
            <a:r>
              <a:rPr lang="en-US" sz="2800" dirty="0"/>
              <a:t>EST</a:t>
            </a:r>
          </a:p>
          <a:p>
            <a:pPr marL="0" indent="0">
              <a:buNone/>
            </a:pPr>
            <a:endParaRPr lang="en-US" sz="2800" dirty="0"/>
          </a:p>
        </p:txBody>
      </p:sp>
    </p:spTree>
    <p:extLst>
      <p:ext uri="{BB962C8B-B14F-4D97-AF65-F5344CB8AC3E}">
        <p14:creationId xmlns:p14="http://schemas.microsoft.com/office/powerpoint/2010/main" val="349107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Social Media Hub</a:t>
            </a:r>
            <a:endParaRPr lang="en-US" dirty="0"/>
          </a:p>
        </p:txBody>
      </p:sp>
      <p:pic>
        <p:nvPicPr>
          <p:cNvPr id="4" name="Social Media Hub Screenshot" descr="Screenshot of Military OneSource Social Media Hub Talking Point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5668"/>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4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Spouse Education and </a:t>
            </a:r>
            <a:br>
              <a:rPr lang="en-US" dirty="0"/>
            </a:br>
            <a:r>
              <a:rPr lang="en-US" dirty="0"/>
              <a:t>Career Opportunities Program</a:t>
            </a:r>
          </a:p>
        </p:txBody>
      </p:sp>
      <p:sp>
        <p:nvSpPr>
          <p:cNvPr id="10" name="Text Placeholder 9"/>
          <p:cNvSpPr>
            <a:spLocks noGrp="1"/>
          </p:cNvSpPr>
          <p:nvPr>
            <p:ph type="body" sz="quarter" idx="22"/>
          </p:nvPr>
        </p:nvSpPr>
        <p:spPr/>
        <p:txBody>
          <a:bodyPr/>
          <a:lstStyle/>
          <a:p>
            <a:pPr lvl="0"/>
            <a:r>
              <a:rPr lang="en-US" dirty="0"/>
              <a:t>Military Spouse Career Center at Military </a:t>
            </a:r>
            <a:r>
              <a:rPr lang="en-US" dirty="0" smtClean="0"/>
              <a:t>OneSource</a:t>
            </a:r>
            <a:endParaRPr lang="en-US" dirty="0"/>
          </a:p>
        </p:txBody>
      </p:sp>
      <p:sp>
        <p:nvSpPr>
          <p:cNvPr id="9" name="Text Placeholder 8"/>
          <p:cNvSpPr>
            <a:spLocks noGrp="1"/>
          </p:cNvSpPr>
          <p:nvPr>
            <p:ph type="body" sz="quarter" idx="23"/>
          </p:nvPr>
        </p:nvSpPr>
        <p:spPr>
          <a:xfrm>
            <a:off x="3418267" y="1516947"/>
            <a:ext cx="5187554" cy="1378652"/>
          </a:xfrm>
          <a:custGeom>
            <a:avLst/>
            <a:gdLst>
              <a:gd name="connsiteX0" fmla="*/ 0 w 5398284"/>
              <a:gd name="connsiteY0" fmla="*/ 229780 h 1378652"/>
              <a:gd name="connsiteX1" fmla="*/ 229780 w 5398284"/>
              <a:gd name="connsiteY1" fmla="*/ 0 h 1378652"/>
              <a:gd name="connsiteX2" fmla="*/ 5168504 w 5398284"/>
              <a:gd name="connsiteY2" fmla="*/ 0 h 1378652"/>
              <a:gd name="connsiteX3" fmla="*/ 5398284 w 5398284"/>
              <a:gd name="connsiteY3" fmla="*/ 229780 h 1378652"/>
              <a:gd name="connsiteX4" fmla="*/ 5398284 w 5398284"/>
              <a:gd name="connsiteY4" fmla="*/ 1148872 h 1378652"/>
              <a:gd name="connsiteX5" fmla="*/ 5168504 w 5398284"/>
              <a:gd name="connsiteY5" fmla="*/ 1378652 h 1378652"/>
              <a:gd name="connsiteX6" fmla="*/ 229780 w 5398284"/>
              <a:gd name="connsiteY6" fmla="*/ 1378652 h 1378652"/>
              <a:gd name="connsiteX7" fmla="*/ 0 w 5398284"/>
              <a:gd name="connsiteY7" fmla="*/ 1148872 h 1378652"/>
              <a:gd name="connsiteX8" fmla="*/ 0 w 5398284"/>
              <a:gd name="connsiteY8" fmla="*/ 229780 h 1378652"/>
              <a:gd name="connsiteX0" fmla="*/ 16 w 5398300"/>
              <a:gd name="connsiteY0" fmla="*/ 229780 h 1378652"/>
              <a:gd name="connsiteX1" fmla="*/ 229796 w 5398300"/>
              <a:gd name="connsiteY1" fmla="*/ 0 h 1378652"/>
              <a:gd name="connsiteX2" fmla="*/ 5168520 w 5398300"/>
              <a:gd name="connsiteY2" fmla="*/ 0 h 1378652"/>
              <a:gd name="connsiteX3" fmla="*/ 5398300 w 5398300"/>
              <a:gd name="connsiteY3" fmla="*/ 229780 h 1378652"/>
              <a:gd name="connsiteX4" fmla="*/ 5398300 w 5398300"/>
              <a:gd name="connsiteY4" fmla="*/ 1148872 h 1378652"/>
              <a:gd name="connsiteX5" fmla="*/ 5168520 w 5398300"/>
              <a:gd name="connsiteY5" fmla="*/ 1378652 h 1378652"/>
              <a:gd name="connsiteX6" fmla="*/ 229796 w 5398300"/>
              <a:gd name="connsiteY6" fmla="*/ 1378652 h 1378652"/>
              <a:gd name="connsiteX7" fmla="*/ 16 w 5398300"/>
              <a:gd name="connsiteY7" fmla="*/ 1148872 h 1378652"/>
              <a:gd name="connsiteX8" fmla="*/ 254817 w 5398300"/>
              <a:gd name="connsiteY8" fmla="*/ 511878 h 1378652"/>
              <a:gd name="connsiteX9" fmla="*/ 16 w 5398300"/>
              <a:gd name="connsiteY9" fmla="*/ 229780 h 1378652"/>
              <a:gd name="connsiteX0" fmla="*/ 374511 w 5517994"/>
              <a:gd name="connsiteY0" fmla="*/ 511878 h 1378652"/>
              <a:gd name="connsiteX1" fmla="*/ 349490 w 5517994"/>
              <a:gd name="connsiteY1" fmla="*/ 0 h 1378652"/>
              <a:gd name="connsiteX2" fmla="*/ 5288214 w 5517994"/>
              <a:gd name="connsiteY2" fmla="*/ 0 h 1378652"/>
              <a:gd name="connsiteX3" fmla="*/ 5517994 w 5517994"/>
              <a:gd name="connsiteY3" fmla="*/ 229780 h 1378652"/>
              <a:gd name="connsiteX4" fmla="*/ 5517994 w 5517994"/>
              <a:gd name="connsiteY4" fmla="*/ 1148872 h 1378652"/>
              <a:gd name="connsiteX5" fmla="*/ 5288214 w 5517994"/>
              <a:gd name="connsiteY5" fmla="*/ 1378652 h 1378652"/>
              <a:gd name="connsiteX6" fmla="*/ 349490 w 5517994"/>
              <a:gd name="connsiteY6" fmla="*/ 1378652 h 1378652"/>
              <a:gd name="connsiteX7" fmla="*/ 119710 w 5517994"/>
              <a:gd name="connsiteY7" fmla="*/ 1148872 h 1378652"/>
              <a:gd name="connsiteX8" fmla="*/ 374511 w 5517994"/>
              <a:gd name="connsiteY8" fmla="*/ 511878 h 1378652"/>
              <a:gd name="connsiteX0" fmla="*/ 382623 w 5526106"/>
              <a:gd name="connsiteY0" fmla="*/ 51187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51187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554" h="1378652">
                <a:moveTo>
                  <a:pt x="44071" y="721428"/>
                </a:moveTo>
                <a:cubicBezTo>
                  <a:pt x="39506" y="406124"/>
                  <a:pt x="62111" y="147225"/>
                  <a:pt x="19050" y="0"/>
                </a:cubicBezTo>
                <a:lnTo>
                  <a:pt x="4957774" y="0"/>
                </a:lnTo>
                <a:cubicBezTo>
                  <a:pt x="5084678" y="0"/>
                  <a:pt x="5187554" y="102876"/>
                  <a:pt x="5187554" y="229780"/>
                </a:cubicBezTo>
                <a:lnTo>
                  <a:pt x="5187554" y="1148872"/>
                </a:lnTo>
                <a:cubicBezTo>
                  <a:pt x="5187554" y="1275776"/>
                  <a:pt x="5084678" y="1378652"/>
                  <a:pt x="4957774" y="1378652"/>
                </a:cubicBezTo>
                <a:lnTo>
                  <a:pt x="0" y="1373890"/>
                </a:lnTo>
                <a:cubicBezTo>
                  <a:pt x="71637" y="1272290"/>
                  <a:pt x="44071" y="951203"/>
                  <a:pt x="44071" y="721428"/>
                </a:cubicBezTo>
                <a:close/>
              </a:path>
            </a:pathLst>
          </a:custGeom>
          <a:ln w="25400">
            <a:solidFill>
              <a:schemeClr val="tx1"/>
            </a:solidFill>
          </a:ln>
        </p:spPr>
        <p:txBody>
          <a:bodyPr/>
          <a:lstStyle/>
          <a:p>
            <a:pPr marL="301752" lvl="0"/>
            <a:r>
              <a:rPr lang="en-US" sz="1100" dirty="0"/>
              <a:t>Spouse Education and Career Opportunities comprehensive counseling service available to ALL military spouses.</a:t>
            </a:r>
          </a:p>
          <a:p>
            <a:pPr marL="301752" lvl="0"/>
            <a:r>
              <a:rPr lang="en-US" sz="1100" dirty="0"/>
              <a:t>Career exploration and discovery</a:t>
            </a:r>
          </a:p>
          <a:p>
            <a:pPr marL="301752" lvl="0"/>
            <a:r>
              <a:rPr lang="en-US" sz="1100" dirty="0"/>
              <a:t>Education, training and state licensing/credentialing requirements</a:t>
            </a:r>
          </a:p>
          <a:p>
            <a:pPr marL="301752" lvl="0"/>
            <a:r>
              <a:rPr lang="en-US" sz="1100" dirty="0"/>
              <a:t>Employment readiness</a:t>
            </a:r>
          </a:p>
          <a:p>
            <a:pPr marL="301752" lvl="0"/>
            <a:r>
              <a:rPr lang="en-US" sz="1100" dirty="0"/>
              <a:t>Career connections</a:t>
            </a:r>
          </a:p>
          <a:p>
            <a:pPr marL="301752" lvl="0"/>
            <a:r>
              <a:rPr lang="en-US" sz="1100" b="0" u="sng" dirty="0">
                <a:hlinkClick r:id="rId3" tooltip="Military OneSource"/>
              </a:rPr>
              <a:t>https://www.militaryonesource.mil/</a:t>
            </a:r>
            <a:r>
              <a:rPr lang="en-US" sz="1100" b="0" dirty="0"/>
              <a:t> </a:t>
            </a:r>
            <a:r>
              <a:rPr lang="en-US" sz="1100" dirty="0"/>
              <a:t>and</a:t>
            </a:r>
            <a:r>
              <a:rPr lang="en-US" sz="1100" b="0" dirty="0"/>
              <a:t> </a:t>
            </a:r>
            <a:r>
              <a:rPr lang="en-US" sz="1100" b="0" u="sng" dirty="0">
                <a:hlinkClick r:id="rId4" tooltip="MySECO on Military OneSource"/>
              </a:rPr>
              <a:t>https://myseco.militaryonesource.mil</a:t>
            </a:r>
            <a:r>
              <a:rPr lang="en-US" sz="1100" b="0" u="sng" dirty="0"/>
              <a:t>   </a:t>
            </a:r>
            <a:endParaRPr lang="en-US" dirty="0"/>
          </a:p>
        </p:txBody>
      </p:sp>
      <p:sp>
        <p:nvSpPr>
          <p:cNvPr id="8" name="Text Placeholder 7"/>
          <p:cNvSpPr>
            <a:spLocks noGrp="1"/>
          </p:cNvSpPr>
          <p:nvPr>
            <p:ph type="body" sz="quarter" idx="29"/>
          </p:nvPr>
        </p:nvSpPr>
        <p:spPr/>
        <p:txBody>
          <a:bodyPr/>
          <a:lstStyle/>
          <a:p>
            <a:pPr lvl="0"/>
            <a:r>
              <a:rPr lang="en-US" dirty="0"/>
              <a:t>My Career Advancement Accounts Scholarship Program </a:t>
            </a:r>
          </a:p>
        </p:txBody>
      </p:sp>
      <p:sp>
        <p:nvSpPr>
          <p:cNvPr id="7" name="Text Placeholder 6"/>
          <p:cNvSpPr>
            <a:spLocks noGrp="1"/>
          </p:cNvSpPr>
          <p:nvPr>
            <p:ph type="body" sz="quarter" idx="28"/>
          </p:nvPr>
        </p:nvSpPr>
        <p:spPr>
          <a:xfrm>
            <a:off x="3417146" y="3361386"/>
            <a:ext cx="5188427" cy="1259118"/>
          </a:xfrm>
          <a:custGeom>
            <a:avLst/>
            <a:gdLst>
              <a:gd name="connsiteX0" fmla="*/ 0 w 5398284"/>
              <a:gd name="connsiteY0" fmla="*/ 209857 h 1259118"/>
              <a:gd name="connsiteX1" fmla="*/ 209857 w 5398284"/>
              <a:gd name="connsiteY1" fmla="*/ 0 h 1259118"/>
              <a:gd name="connsiteX2" fmla="*/ 5188427 w 5398284"/>
              <a:gd name="connsiteY2" fmla="*/ 0 h 1259118"/>
              <a:gd name="connsiteX3" fmla="*/ 5398284 w 5398284"/>
              <a:gd name="connsiteY3" fmla="*/ 209857 h 1259118"/>
              <a:gd name="connsiteX4" fmla="*/ 5398284 w 5398284"/>
              <a:gd name="connsiteY4" fmla="*/ 1049261 h 1259118"/>
              <a:gd name="connsiteX5" fmla="*/ 5188427 w 5398284"/>
              <a:gd name="connsiteY5" fmla="*/ 1259118 h 1259118"/>
              <a:gd name="connsiteX6" fmla="*/ 209857 w 5398284"/>
              <a:gd name="connsiteY6" fmla="*/ 1259118 h 1259118"/>
              <a:gd name="connsiteX7" fmla="*/ 0 w 5398284"/>
              <a:gd name="connsiteY7" fmla="*/ 1049261 h 1259118"/>
              <a:gd name="connsiteX8" fmla="*/ 0 w 5398284"/>
              <a:gd name="connsiteY8" fmla="*/ 209857 h 1259118"/>
              <a:gd name="connsiteX0" fmla="*/ 1 w 5398285"/>
              <a:gd name="connsiteY0" fmla="*/ 20985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1 w 5398285"/>
              <a:gd name="connsiteY9" fmla="*/ 209857 h 1259118"/>
              <a:gd name="connsiteX0" fmla="*/ 257176 w 5398285"/>
              <a:gd name="connsiteY0" fmla="*/ 26700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89718 w 5230827"/>
              <a:gd name="connsiteY0" fmla="*/ 267007 h 1259118"/>
              <a:gd name="connsiteX1" fmla="*/ 85262 w 5230827"/>
              <a:gd name="connsiteY1" fmla="*/ 4763 h 1259118"/>
              <a:gd name="connsiteX2" fmla="*/ 5020970 w 5230827"/>
              <a:gd name="connsiteY2" fmla="*/ 0 h 1259118"/>
              <a:gd name="connsiteX3" fmla="*/ 5230827 w 5230827"/>
              <a:gd name="connsiteY3" fmla="*/ 209857 h 1259118"/>
              <a:gd name="connsiteX4" fmla="*/ 5230827 w 5230827"/>
              <a:gd name="connsiteY4" fmla="*/ 1049261 h 1259118"/>
              <a:gd name="connsiteX5" fmla="*/ 5020970 w 5230827"/>
              <a:gd name="connsiteY5" fmla="*/ 1259118 h 1259118"/>
              <a:gd name="connsiteX6" fmla="*/ 42400 w 5230827"/>
              <a:gd name="connsiteY6" fmla="*/ 1259118 h 1259118"/>
              <a:gd name="connsiteX7" fmla="*/ 84956 w 5230827"/>
              <a:gd name="connsiteY7" fmla="*/ 1058786 h 1259118"/>
              <a:gd name="connsiteX8" fmla="*/ 87591 w 5230827"/>
              <a:gd name="connsiteY8" fmla="*/ 586727 h 1259118"/>
              <a:gd name="connsiteX9" fmla="*/ 89718 w 5230827"/>
              <a:gd name="connsiteY9" fmla="*/ 267007 h 1259118"/>
              <a:gd name="connsiteX0" fmla="*/ 47318 w 5188427"/>
              <a:gd name="connsiteY0" fmla="*/ 267007 h 1259118"/>
              <a:gd name="connsiteX1" fmla="*/ 42862 w 5188427"/>
              <a:gd name="connsiteY1" fmla="*/ 4763 h 1259118"/>
              <a:gd name="connsiteX2" fmla="*/ 4978570 w 5188427"/>
              <a:gd name="connsiteY2" fmla="*/ 0 h 1259118"/>
              <a:gd name="connsiteX3" fmla="*/ 5188427 w 5188427"/>
              <a:gd name="connsiteY3" fmla="*/ 209857 h 1259118"/>
              <a:gd name="connsiteX4" fmla="*/ 5188427 w 5188427"/>
              <a:gd name="connsiteY4" fmla="*/ 1049261 h 1259118"/>
              <a:gd name="connsiteX5" fmla="*/ 4978570 w 5188427"/>
              <a:gd name="connsiteY5" fmla="*/ 1259118 h 1259118"/>
              <a:gd name="connsiteX6" fmla="*/ 0 w 5188427"/>
              <a:gd name="connsiteY6" fmla="*/ 1259118 h 1259118"/>
              <a:gd name="connsiteX7" fmla="*/ 42556 w 5188427"/>
              <a:gd name="connsiteY7" fmla="*/ 1058786 h 1259118"/>
              <a:gd name="connsiteX8" fmla="*/ 45191 w 5188427"/>
              <a:gd name="connsiteY8" fmla="*/ 586727 h 1259118"/>
              <a:gd name="connsiteX9" fmla="*/ 47318 w 5188427"/>
              <a:gd name="connsiteY9" fmla="*/ 267007 h 1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8427" h="1259118">
                <a:moveTo>
                  <a:pt x="47318" y="267007"/>
                </a:moveTo>
                <a:cubicBezTo>
                  <a:pt x="47318" y="151106"/>
                  <a:pt x="41261" y="95251"/>
                  <a:pt x="42862" y="4763"/>
                </a:cubicBezTo>
                <a:lnTo>
                  <a:pt x="4978570" y="0"/>
                </a:lnTo>
                <a:cubicBezTo>
                  <a:pt x="5094471" y="0"/>
                  <a:pt x="5188427" y="93956"/>
                  <a:pt x="5188427" y="209857"/>
                </a:cubicBezTo>
                <a:lnTo>
                  <a:pt x="5188427" y="1049261"/>
                </a:lnTo>
                <a:cubicBezTo>
                  <a:pt x="5188427" y="1165162"/>
                  <a:pt x="5094471" y="1259118"/>
                  <a:pt x="4978570" y="1259118"/>
                </a:cubicBezTo>
                <a:lnTo>
                  <a:pt x="0" y="1259118"/>
                </a:lnTo>
                <a:cubicBezTo>
                  <a:pt x="41261" y="1192443"/>
                  <a:pt x="42556" y="1174687"/>
                  <a:pt x="42556" y="1058786"/>
                </a:cubicBezTo>
                <a:cubicBezTo>
                  <a:pt x="41847" y="907783"/>
                  <a:pt x="45900" y="737730"/>
                  <a:pt x="45191" y="586727"/>
                </a:cubicBezTo>
                <a:cubicBezTo>
                  <a:pt x="45900" y="457929"/>
                  <a:pt x="46609" y="395805"/>
                  <a:pt x="47318" y="267007"/>
                </a:cubicBezTo>
                <a:close/>
              </a:path>
            </a:pathLst>
          </a:custGeom>
          <a:ln w="25400">
            <a:solidFill>
              <a:schemeClr val="tx1"/>
            </a:solidFill>
          </a:ln>
        </p:spPr>
        <p:txBody>
          <a:bodyPr/>
          <a:lstStyle/>
          <a:p>
            <a:pPr lvl="0"/>
            <a:r>
              <a:rPr lang="en-US" sz="1100" dirty="0"/>
              <a:t>Financial assistance for spouses of Service members in pay-grades of  E1-E5, O1-O2 and W1-W2</a:t>
            </a:r>
          </a:p>
          <a:p>
            <a:pPr lvl="0"/>
            <a:r>
              <a:rPr lang="en-US" sz="1100" dirty="0"/>
              <a:t>Up to $4,000 for education/training and license/credential in a portable career</a:t>
            </a:r>
          </a:p>
          <a:p>
            <a:pPr lvl="0"/>
            <a:r>
              <a:rPr lang="en-US" sz="1100" dirty="0"/>
              <a:t>Financial assistance provided to more than 43,000 spouses in fiscal year 2012</a:t>
            </a:r>
          </a:p>
          <a:p>
            <a:pPr lvl="0"/>
            <a:r>
              <a:rPr lang="en-US" sz="1100" u="sng" dirty="0">
                <a:hlinkClick r:id="rId5" tooltip="My Career Advancement Accounts Scholarship Program "/>
              </a:rPr>
              <a:t>https://aiportal.acc.af.mil/mycaa/</a:t>
            </a:r>
            <a:r>
              <a:rPr lang="en-US" sz="1100" dirty="0">
                <a:hlinkClick r:id="rId5" tooltip="My Career Advancement Accounts Scholarship Program "/>
              </a:rPr>
              <a:t> </a:t>
            </a:r>
            <a:endParaRPr lang="en-US" sz="1100" dirty="0"/>
          </a:p>
        </p:txBody>
      </p:sp>
      <p:sp>
        <p:nvSpPr>
          <p:cNvPr id="6" name="Text Placeholder 5"/>
          <p:cNvSpPr>
            <a:spLocks noGrp="1"/>
          </p:cNvSpPr>
          <p:nvPr>
            <p:ph type="body" sz="quarter" idx="31"/>
          </p:nvPr>
        </p:nvSpPr>
        <p:spPr/>
        <p:txBody>
          <a:bodyPr/>
          <a:lstStyle/>
          <a:p>
            <a:pPr lvl="0"/>
            <a:r>
              <a:rPr lang="en-US" dirty="0"/>
              <a:t>Military Spouse Employment </a:t>
            </a:r>
            <a:r>
              <a:rPr lang="en-US" dirty="0" smtClean="0"/>
              <a:t>Partnership</a:t>
            </a:r>
            <a:endParaRPr lang="en-US" dirty="0"/>
          </a:p>
        </p:txBody>
      </p:sp>
      <p:sp>
        <p:nvSpPr>
          <p:cNvPr id="5" name="Text Placeholder 4"/>
          <p:cNvSpPr>
            <a:spLocks noGrp="1"/>
          </p:cNvSpPr>
          <p:nvPr>
            <p:ph type="body" sz="quarter" idx="30"/>
          </p:nvPr>
        </p:nvSpPr>
        <p:spPr>
          <a:xfrm>
            <a:off x="3435359" y="5025032"/>
            <a:ext cx="5172590" cy="1301750"/>
          </a:xfrm>
          <a:custGeom>
            <a:avLst/>
            <a:gdLst>
              <a:gd name="connsiteX0" fmla="*/ 0 w 5398284"/>
              <a:gd name="connsiteY0" fmla="*/ 21616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0 w 5398284"/>
              <a:gd name="connsiteY8" fmla="*/ 216169 h 1296988"/>
              <a:gd name="connsiteX0" fmla="*/ 252413 w 5398284"/>
              <a:gd name="connsiteY0" fmla="*/ 61621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252413 w 539828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16219 h 1296988"/>
              <a:gd name="connsiteX1" fmla="*/ 23812 w 5182115"/>
              <a:gd name="connsiteY1" fmla="*/ 9525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590" h="1301750">
                <a:moveTo>
                  <a:pt x="26719" y="616219"/>
                </a:moveTo>
                <a:cubicBezTo>
                  <a:pt x="21956" y="230132"/>
                  <a:pt x="56825" y="185737"/>
                  <a:pt x="14287" y="9525"/>
                </a:cubicBezTo>
                <a:lnTo>
                  <a:pt x="4956421" y="0"/>
                </a:lnTo>
                <a:cubicBezTo>
                  <a:pt x="5075808" y="0"/>
                  <a:pt x="5172590" y="96782"/>
                  <a:pt x="5172590" y="216169"/>
                </a:cubicBezTo>
                <a:lnTo>
                  <a:pt x="5172590" y="1080819"/>
                </a:lnTo>
                <a:cubicBezTo>
                  <a:pt x="5172590" y="1200206"/>
                  <a:pt x="5075808" y="1296988"/>
                  <a:pt x="4956421" y="1296988"/>
                </a:cubicBezTo>
                <a:lnTo>
                  <a:pt x="0" y="1301750"/>
                </a:lnTo>
                <a:cubicBezTo>
                  <a:pt x="37775" y="1230312"/>
                  <a:pt x="26718" y="1176393"/>
                  <a:pt x="26718" y="1057006"/>
                </a:cubicBezTo>
                <a:cubicBezTo>
                  <a:pt x="26718" y="768789"/>
                  <a:pt x="26719" y="904436"/>
                  <a:pt x="26719" y="616219"/>
                </a:cubicBezTo>
                <a:close/>
              </a:path>
            </a:pathLst>
          </a:custGeom>
          <a:ln w="25400">
            <a:solidFill>
              <a:schemeClr val="tx1"/>
            </a:solidFill>
          </a:ln>
        </p:spPr>
        <p:txBody>
          <a:bodyPr/>
          <a:lstStyle/>
          <a:p>
            <a:pPr lvl="0"/>
            <a:r>
              <a:rPr lang="en-US" sz="1100" dirty="0"/>
              <a:t>Web-enabled employment and career partnership connect military spouses with vetted Fortune 500 PLUS employers – 231 corporate partners</a:t>
            </a:r>
          </a:p>
          <a:p>
            <a:pPr lvl="0"/>
            <a:r>
              <a:rPr lang="en-US" sz="1100" dirty="0"/>
              <a:t>Partners’ Statements of Support to increase employment, provide career promotion opportunities and ensure pay equity for military spouses</a:t>
            </a:r>
          </a:p>
          <a:p>
            <a:pPr lvl="0"/>
            <a:r>
              <a:rPr lang="en-US" sz="1100" dirty="0"/>
              <a:t>Spouse Ambassador Network</a:t>
            </a:r>
          </a:p>
          <a:p>
            <a:pPr lvl="0"/>
            <a:r>
              <a:rPr lang="en-US" sz="1100" u="sng" dirty="0">
                <a:hlinkClick r:id="rId6"/>
              </a:rPr>
              <a:t>https://</a:t>
            </a:r>
            <a:r>
              <a:rPr lang="en-US" sz="1100" u="sng" dirty="0">
                <a:hlinkClick r:id="rId6" tooltip="Military Spouse Employment Partnership"/>
              </a:rPr>
              <a:t>msepjobs.militaryonesource.mil</a:t>
            </a:r>
            <a:r>
              <a:rPr lang="en-US" sz="1100" u="sng" dirty="0">
                <a:hlinkClick r:id="rId6"/>
              </a:rPr>
              <a:t>/</a:t>
            </a:r>
            <a:r>
              <a:rPr lang="en-US" sz="1100" dirty="0"/>
              <a:t> </a:t>
            </a:r>
          </a:p>
        </p:txBody>
      </p:sp>
      <p:sp>
        <p:nvSpPr>
          <p:cNvPr id="4" name="Slide Number Placeholder 3"/>
          <p:cNvSpPr>
            <a:spLocks noGrp="1"/>
          </p:cNvSpPr>
          <p:nvPr>
            <p:ph type="sldNum" sz="quarter" idx="12"/>
          </p:nvPr>
        </p:nvSpPr>
        <p:spPr/>
        <p:txBody>
          <a:bodyPr/>
          <a:lstStyle/>
          <a:p>
            <a:fld id="{06F3687E-023C-6D42-93D8-2F53A3EEE9B2}" type="slidenum">
              <a:rPr lang="en-US" smtClean="0">
                <a:solidFill>
                  <a:prstClr val="white"/>
                </a:solidFill>
              </a:rPr>
              <a:pPr/>
              <a:t>16</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2" name="Date Placeholder 1"/>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Tree>
    <p:extLst>
      <p:ext uri="{BB962C8B-B14F-4D97-AF65-F5344CB8AC3E}">
        <p14:creationId xmlns:p14="http://schemas.microsoft.com/office/powerpoint/2010/main" val="3231224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a:spLocks noGrp="1"/>
          </p:cNvSpPr>
          <p:nvPr>
            <p:ph type="ctrTitle"/>
          </p:nvPr>
        </p:nvSpPr>
        <p:spPr/>
        <p:txBody>
          <a:bodyPr/>
          <a:lstStyle/>
          <a:p>
            <a:r>
              <a:rPr lang="en-US" dirty="0" smtClean="0"/>
              <a:t>Access</a:t>
            </a:r>
            <a:endParaRPr lang="en-US" dirty="0"/>
          </a:p>
        </p:txBody>
      </p:sp>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solidFill>
                <a:prstClr val="white"/>
              </a:solidFill>
            </a:endParaRPr>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Tree>
    <p:extLst>
      <p:ext uri="{BB962C8B-B14F-4D97-AF65-F5344CB8AC3E}">
        <p14:creationId xmlns:p14="http://schemas.microsoft.com/office/powerpoint/2010/main" val="12734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86306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5" name="Title"/>
          <p:cNvSpPr>
            <a:spLocks noGrp="1"/>
          </p:cNvSpPr>
          <p:nvPr>
            <p:ph type="ctrTitle"/>
          </p:nvPr>
        </p:nvSpPr>
        <p:spPr/>
        <p:txBody>
          <a:bodyPr/>
          <a:lstStyle/>
          <a:p>
            <a:r>
              <a:rPr lang="en-US" dirty="0" smtClean="0"/>
              <a:t>Call. Click. Connect.</a:t>
            </a:r>
            <a:endParaRPr lang="en-US" dirty="0"/>
          </a:p>
        </p:txBody>
      </p:sp>
      <p:sp>
        <p:nvSpPr>
          <p:cNvPr id="6" name="Subtitle"/>
          <p:cNvSpPr>
            <a:spLocks noGrp="1"/>
          </p:cNvSpPr>
          <p:nvPr>
            <p:ph type="subTitle" idx="1"/>
          </p:nvPr>
        </p:nvSpPr>
        <p:spPr/>
        <p:txBody>
          <a:bodyPr/>
          <a:lstStyle/>
          <a:p>
            <a:r>
              <a:rPr lang="en-US" dirty="0" smtClean="0"/>
              <a:t>800-342-9647    MilitaryOneSource.mil</a:t>
            </a:r>
            <a:endParaRPr lang="en-US" dirty="0"/>
          </a:p>
        </p:txBody>
      </p:sp>
    </p:spTree>
    <p:extLst>
      <p:ext uri="{BB962C8B-B14F-4D97-AF65-F5344CB8AC3E}">
        <p14:creationId xmlns:p14="http://schemas.microsoft.com/office/powerpoint/2010/main" val="365617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General Eligibility</a:t>
            </a:r>
            <a:endParaRPr lang="en-US" dirty="0"/>
          </a:p>
        </p:txBody>
      </p:sp>
      <p:sp>
        <p:nvSpPr>
          <p:cNvPr id="2" name="Content"/>
          <p:cNvSpPr>
            <a:spLocks noGrp="1"/>
          </p:cNvSpPr>
          <p:nvPr>
            <p:ph idx="1"/>
          </p:nvPr>
        </p:nvSpPr>
        <p:spPr/>
        <p:txBody>
          <a:bodyPr/>
          <a:lstStyle/>
          <a:p>
            <a:r>
              <a:rPr lang="en-US" dirty="0"/>
              <a:t>Active duty, National Guard and </a:t>
            </a:r>
            <a:r>
              <a:rPr lang="en-US" dirty="0" smtClean="0"/>
              <a:t>Reserve Component service </a:t>
            </a:r>
            <a:r>
              <a:rPr lang="en-US" dirty="0"/>
              <a:t>members </a:t>
            </a:r>
          </a:p>
          <a:p>
            <a:r>
              <a:rPr lang="en-US" dirty="0"/>
              <a:t>Immediate family members</a:t>
            </a:r>
          </a:p>
          <a:p>
            <a:r>
              <a:rPr lang="en-US" dirty="0"/>
              <a:t>Coast Guard </a:t>
            </a:r>
            <a:r>
              <a:rPr lang="en-US" dirty="0" smtClean="0"/>
              <a:t>when </a:t>
            </a:r>
            <a:r>
              <a:rPr lang="en-US" dirty="0"/>
              <a:t>activated with the Navy</a:t>
            </a:r>
          </a:p>
          <a:p>
            <a:r>
              <a:rPr lang="en-US" dirty="0"/>
              <a:t>Civilian Expeditionary </a:t>
            </a:r>
            <a:r>
              <a:rPr lang="en-US" dirty="0" smtClean="0"/>
              <a:t>Workforce</a:t>
            </a:r>
            <a:endParaRPr lang="en-US" dirty="0"/>
          </a:p>
        </p:txBody>
      </p:sp>
    </p:spTree>
    <p:extLst>
      <p:ext uri="{BB962C8B-B14F-4D97-AF65-F5344CB8AC3E}">
        <p14:creationId xmlns:p14="http://schemas.microsoft.com/office/powerpoint/2010/main" val="263218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Private and Confidential</a:t>
            </a:r>
            <a:endParaRPr lang="en-US" dirty="0"/>
          </a:p>
        </p:txBody>
      </p:sp>
      <p:sp>
        <p:nvSpPr>
          <p:cNvPr id="2" name="Content"/>
          <p:cNvSpPr>
            <a:spLocks noGrp="1"/>
          </p:cNvSpPr>
          <p:nvPr>
            <p:ph idx="1"/>
          </p:nvPr>
        </p:nvSpPr>
        <p:spPr/>
        <p:txBody>
          <a:bodyPr/>
          <a:lstStyle/>
          <a:p>
            <a:pPr marL="0" indent="0">
              <a:buNone/>
            </a:pPr>
            <a:r>
              <a:rPr lang="en-US" dirty="0"/>
              <a:t>Privacy is protected</a:t>
            </a:r>
          </a:p>
          <a:p>
            <a:r>
              <a:rPr lang="en-US" sz="2000"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agencies</a:t>
            </a:r>
          </a:p>
          <a:p>
            <a:pPr marL="0" indent="0">
              <a:buNone/>
            </a:pPr>
            <a:r>
              <a:rPr lang="en-US" dirty="0" smtClean="0"/>
              <a:t>Privacy Exceptions </a:t>
            </a:r>
            <a:endParaRPr lang="en-US" dirty="0"/>
          </a:p>
          <a:p>
            <a:r>
              <a:rPr lang="en-US" sz="2000" dirty="0" smtClean="0"/>
              <a:t>Duty to warn</a:t>
            </a:r>
          </a:p>
          <a:p>
            <a:r>
              <a:rPr lang="en-US" sz="2000" dirty="0" smtClean="0"/>
              <a:t>Suspected </a:t>
            </a:r>
            <a:r>
              <a:rPr lang="en-US" sz="2000" dirty="0"/>
              <a:t>family maltreatment (domestic violence, child or elder </a:t>
            </a:r>
            <a:r>
              <a:rPr lang="en-US" sz="2000" dirty="0" smtClean="0"/>
              <a:t>abuse or neglect</a:t>
            </a:r>
            <a:r>
              <a:rPr lang="en-US" sz="2000" dirty="0"/>
              <a:t>) </a:t>
            </a:r>
          </a:p>
          <a:p>
            <a:r>
              <a:rPr lang="en-US" sz="2000" dirty="0"/>
              <a:t>Harm to self or others</a:t>
            </a:r>
          </a:p>
          <a:p>
            <a:r>
              <a:rPr lang="en-US" sz="2000" dirty="0"/>
              <a:t>Illegal activity</a:t>
            </a:r>
          </a:p>
        </p:txBody>
      </p:sp>
    </p:spTree>
    <p:extLst>
      <p:ext uri="{BB962C8B-B14F-4D97-AF65-F5344CB8AC3E}">
        <p14:creationId xmlns:p14="http://schemas.microsoft.com/office/powerpoint/2010/main" val="148463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lstStyle/>
          <a:p>
            <a:r>
              <a:rPr lang="en-US" dirty="0"/>
              <a:t>Range of Support</a:t>
            </a:r>
          </a:p>
        </p:txBody>
      </p:sp>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Confidential 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2" name="Community Resources &amp; Referrals"/>
          <p:cNvSpPr>
            <a:spLocks noGrp="1"/>
          </p:cNvSpPr>
          <p:nvPr>
            <p:ph type="body" sz="quarter" idx="10"/>
          </p:nvPr>
        </p:nvSpPr>
        <p:spPr/>
        <p:txBody>
          <a:bodyPr/>
          <a:lstStyle/>
          <a:p>
            <a:r>
              <a:rPr lang="en-US" dirty="0">
                <a:solidFill>
                  <a:prstClr val="black"/>
                </a:solidFill>
                <a:latin typeface="Arial"/>
                <a:cs typeface="Arial"/>
              </a:rPr>
              <a:t>Community Resources &amp; </a:t>
            </a:r>
            <a:r>
              <a:rPr lang="en-US" dirty="0" smtClean="0">
                <a:solidFill>
                  <a:prstClr val="black"/>
                </a:solidFill>
                <a:latin typeface="Arial"/>
                <a:cs typeface="Arial"/>
              </a:rPr>
              <a:t>Referrals</a:t>
            </a:r>
            <a:endParaRPr lang="en-US" dirty="0">
              <a:solidFill>
                <a:prstClr val="black"/>
              </a:solidFill>
              <a:latin typeface="Arial"/>
              <a:cs typeface="Arial"/>
            </a:endParaRPr>
          </a:p>
        </p:txBody>
      </p:sp>
      <p:sp>
        <p:nvSpPr>
          <p:cNvPr id="4" name="Financial"/>
          <p:cNvSpPr>
            <a:spLocks noGrp="1"/>
          </p:cNvSpPr>
          <p:nvPr>
            <p:ph type="body" sz="quarter" idx="11"/>
          </p:nvPr>
        </p:nvSpPr>
        <p:spPr/>
        <p:txBody>
          <a:bodyPr/>
          <a:lstStyle/>
          <a:p>
            <a:r>
              <a:rPr lang="en-US" dirty="0">
                <a:solidFill>
                  <a:srgbClr val="000000"/>
                </a:solidFill>
                <a:latin typeface="Arial"/>
                <a:cs typeface="Arial"/>
              </a:rPr>
              <a:t>Financial</a:t>
            </a:r>
            <a:endParaRPr lang="en-US" dirty="0"/>
          </a:p>
        </p:txBody>
      </p:sp>
      <p:sp>
        <p:nvSpPr>
          <p:cNvPr id="24" name="Deployment"/>
          <p:cNvSpPr>
            <a:spLocks noGrp="1"/>
          </p:cNvSpPr>
          <p:nvPr>
            <p:ph type="body" sz="quarter" idx="12"/>
          </p:nvPr>
        </p:nvSpPr>
        <p:spPr/>
        <p:txBody>
          <a:bodyPr/>
          <a:lstStyle/>
          <a:p>
            <a:r>
              <a:rPr lang="en-US" dirty="0">
                <a:solidFill>
                  <a:srgbClr val="000000"/>
                </a:solidFill>
                <a:latin typeface="Arial"/>
                <a:cs typeface="Arial"/>
              </a:rPr>
              <a:t>Deployment</a:t>
            </a:r>
            <a:endParaRPr lang="en-US" dirty="0"/>
          </a:p>
        </p:txBody>
      </p:sp>
      <p:sp>
        <p:nvSpPr>
          <p:cNvPr id="26" name="Health Coaching"/>
          <p:cNvSpPr>
            <a:spLocks noGrp="1"/>
          </p:cNvSpPr>
          <p:nvPr>
            <p:ph type="body" sz="quarter" idx="13"/>
          </p:nvPr>
        </p:nvSpPr>
        <p:spPr/>
        <p:txBody>
          <a:bodyPr/>
          <a:lstStyle/>
          <a:p>
            <a:r>
              <a:rPr lang="en-US" dirty="0">
                <a:solidFill>
                  <a:prstClr val="black"/>
                </a:solidFill>
                <a:latin typeface="Arial"/>
                <a:cs typeface="Arial"/>
              </a:rPr>
              <a:t>Health </a:t>
            </a:r>
            <a:r>
              <a:rPr lang="en-US" dirty="0" smtClean="0">
                <a:solidFill>
                  <a:prstClr val="black"/>
                </a:solidFill>
                <a:latin typeface="Arial"/>
                <a:cs typeface="Arial"/>
              </a:rPr>
              <a:t>Coaching</a:t>
            </a:r>
            <a:endParaRPr lang="en-US" dirty="0">
              <a:solidFill>
                <a:prstClr val="black"/>
              </a:solidFill>
              <a:latin typeface="Arial"/>
              <a:cs typeface="Arial"/>
            </a:endParaRPr>
          </a:p>
        </p:txBody>
      </p:sp>
      <p:sp>
        <p:nvSpPr>
          <p:cNvPr id="27" name="Life Transitions"/>
          <p:cNvSpPr>
            <a:spLocks noGrp="1"/>
          </p:cNvSpPr>
          <p:nvPr>
            <p:ph type="body" sz="quarter" idx="14"/>
          </p:nvPr>
        </p:nvSpPr>
        <p:spPr/>
        <p:txBody>
          <a:bodyPr/>
          <a:lstStyle/>
          <a:p>
            <a:r>
              <a:rPr lang="en-US" dirty="0"/>
              <a:t>Life Transitions</a:t>
            </a:r>
          </a:p>
        </p:txBody>
      </p:sp>
      <p:sp>
        <p:nvSpPr>
          <p:cNvPr id="28" name="Relationships"/>
          <p:cNvSpPr>
            <a:spLocks noGrp="1"/>
          </p:cNvSpPr>
          <p:nvPr>
            <p:ph type="body" sz="quarter" idx="15"/>
          </p:nvPr>
        </p:nvSpPr>
        <p:spPr/>
        <p:txBody>
          <a:bodyPr/>
          <a:lstStyle/>
          <a:p>
            <a:r>
              <a:rPr lang="en-US" dirty="0">
                <a:solidFill>
                  <a:srgbClr val="000000"/>
                </a:solidFill>
                <a:latin typeface="Arial"/>
                <a:cs typeface="Arial"/>
              </a:rPr>
              <a:t>Relationships</a:t>
            </a:r>
            <a:endParaRPr lang="en-US" dirty="0"/>
          </a:p>
        </p:txBody>
      </p:sp>
      <p:sp>
        <p:nvSpPr>
          <p:cNvPr id="29" name="Moving"/>
          <p:cNvSpPr>
            <a:spLocks noGrp="1"/>
          </p:cNvSpPr>
          <p:nvPr>
            <p:ph type="body" sz="quarter" idx="16"/>
          </p:nvPr>
        </p:nvSpPr>
        <p:spPr/>
        <p:txBody>
          <a:bodyPr/>
          <a:lstStyle/>
          <a:p>
            <a:r>
              <a:rPr lang="en-US" dirty="0" smtClean="0">
                <a:solidFill>
                  <a:srgbClr val="000000"/>
                </a:solidFill>
                <a:latin typeface="Arial"/>
                <a:cs typeface="Arial"/>
              </a:rPr>
              <a:t>Moving</a:t>
            </a:r>
            <a:endParaRPr lang="en-US" dirty="0">
              <a:solidFill>
                <a:srgbClr val="000000"/>
              </a:solidFill>
              <a:latin typeface="Arial"/>
              <a:cs typeface="Arial"/>
            </a:endParaRPr>
          </a:p>
        </p:txBody>
      </p:sp>
      <p:sp>
        <p:nvSpPr>
          <p:cNvPr id="30" name="Children &amp; Youth"/>
          <p:cNvSpPr>
            <a:spLocks noGrp="1"/>
          </p:cNvSpPr>
          <p:nvPr>
            <p:ph type="body" sz="quarter" idx="17"/>
          </p:nvPr>
        </p:nvSpPr>
        <p:spPr/>
        <p:txBody>
          <a:bodyPr/>
          <a:lstStyle/>
          <a:p>
            <a:r>
              <a:rPr lang="en-US" dirty="0">
                <a:solidFill>
                  <a:srgbClr val="000000"/>
                </a:solidFill>
                <a:latin typeface="Arial"/>
                <a:cs typeface="Arial"/>
              </a:rPr>
              <a:t>Children &amp; </a:t>
            </a:r>
            <a:r>
              <a:rPr lang="en-US" dirty="0" smtClean="0">
                <a:solidFill>
                  <a:srgbClr val="000000"/>
                </a:solidFill>
                <a:latin typeface="Arial"/>
                <a:cs typeface="Arial"/>
              </a:rPr>
              <a:t>Youth</a:t>
            </a:r>
            <a:endParaRPr lang="en-US" dirty="0">
              <a:solidFill>
                <a:srgbClr val="000000"/>
              </a:solidFill>
              <a:latin typeface="Arial"/>
              <a:cs typeface="Arial"/>
            </a:endParaRPr>
          </a:p>
        </p:txBody>
      </p:sp>
      <p:sp>
        <p:nvSpPr>
          <p:cNvPr id="31" name="Libraries"/>
          <p:cNvSpPr>
            <a:spLocks noGrp="1"/>
          </p:cNvSpPr>
          <p:nvPr>
            <p:ph type="body" sz="quarter" idx="18"/>
          </p:nvPr>
        </p:nvSpPr>
        <p:spPr/>
        <p:txBody>
          <a:bodyPr/>
          <a:lstStyle/>
          <a:p>
            <a:r>
              <a:rPr lang="en-US" dirty="0">
                <a:solidFill>
                  <a:srgbClr val="000000"/>
                </a:solidFill>
                <a:latin typeface="Arial"/>
                <a:cs typeface="Arial"/>
              </a:rPr>
              <a:t>Libraries</a:t>
            </a:r>
            <a:endParaRPr lang="en-US" dirty="0"/>
          </a:p>
        </p:txBody>
      </p:sp>
      <p:sp>
        <p:nvSpPr>
          <p:cNvPr id="32" name="Special Needs"/>
          <p:cNvSpPr>
            <a:spLocks noGrp="1"/>
          </p:cNvSpPr>
          <p:nvPr>
            <p:ph type="body" sz="quarter" idx="19"/>
          </p:nvPr>
        </p:nvSpPr>
        <p:spPr/>
        <p:txBody>
          <a:bodyPr/>
          <a:lstStyle/>
          <a:p>
            <a:pPr defTabSz="2889250">
              <a:lnSpc>
                <a:spcPct val="90000"/>
              </a:lnSpc>
              <a:spcAft>
                <a:spcPct val="35000"/>
              </a:spcAft>
            </a:pPr>
            <a:r>
              <a:rPr lang="en-US" dirty="0">
                <a:solidFill>
                  <a:srgbClr val="000000"/>
                </a:solidFill>
                <a:latin typeface="Arial"/>
                <a:cs typeface="Arial"/>
              </a:rPr>
              <a:t>Special Needs</a:t>
            </a:r>
          </a:p>
        </p:txBody>
      </p:sp>
      <p:sp>
        <p:nvSpPr>
          <p:cNvPr id="33" name="Career &amp; Education"/>
          <p:cNvSpPr>
            <a:spLocks noGrp="1"/>
          </p:cNvSpPr>
          <p:nvPr>
            <p:ph type="body" sz="quarter" idx="20"/>
          </p:nvPr>
        </p:nvSpPr>
        <p:spPr/>
        <p:txBody>
          <a:bodyPr/>
          <a:lstStyle/>
          <a:p>
            <a:r>
              <a:rPr lang="en-US" dirty="0">
                <a:solidFill>
                  <a:srgbClr val="000000"/>
                </a:solidFill>
                <a:latin typeface="Arial"/>
                <a:cs typeface="Arial"/>
              </a:rPr>
              <a:t>Career &amp; </a:t>
            </a:r>
            <a:r>
              <a:rPr lang="en-US" dirty="0" smtClean="0">
                <a:solidFill>
                  <a:srgbClr val="000000"/>
                </a:solidFill>
                <a:latin typeface="Arial"/>
                <a:cs typeface="Arial"/>
              </a:rPr>
              <a:t>Education</a:t>
            </a:r>
            <a:endParaRPr lang="en-US" dirty="0">
              <a:solidFill>
                <a:srgbClr val="000000"/>
              </a:solidFill>
              <a:latin typeface="Arial"/>
              <a:cs typeface="Arial"/>
            </a:endParaRPr>
          </a:p>
        </p:txBody>
      </p:sp>
      <p:sp>
        <p:nvSpPr>
          <p:cNvPr id="34" name="Confidential Non-Medical Counseling"/>
          <p:cNvSpPr>
            <a:spLocks noGrp="1"/>
          </p:cNvSpPr>
          <p:nvPr>
            <p:ph type="body" sz="quarter" idx="21"/>
          </p:nvPr>
        </p:nvSpPr>
        <p:spPr/>
        <p:txBody>
          <a:bodyPr/>
          <a:lstStyle/>
          <a:p>
            <a:r>
              <a:rPr lang="en-US" dirty="0">
                <a:solidFill>
                  <a:srgbClr val="000000"/>
                </a:solidFill>
                <a:latin typeface="Arial"/>
                <a:cs typeface="Arial"/>
              </a:rPr>
              <a:t>Confidential Non-medical Counseling </a:t>
            </a:r>
          </a:p>
        </p:txBody>
      </p:sp>
    </p:spTree>
    <p:extLst>
      <p:ext uri="{BB962C8B-B14F-4D97-AF65-F5344CB8AC3E}">
        <p14:creationId xmlns:p14="http://schemas.microsoft.com/office/powerpoint/2010/main" val="549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pic>
        <p:nvPicPr>
          <p:cNvPr id="10" name="Woman" descr="Woman smiling with her arms folde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Military Fam 2" descr="Military Family standing in front of hom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Our Websites</a:t>
            </a:r>
            <a:endParaRPr lang="en-US" dirty="0"/>
          </a:p>
        </p:txBody>
      </p:sp>
      <p:pic>
        <p:nvPicPr>
          <p:cNvPr id="17" name="Military Installations Screenshot" descr="Screenshot of Military Installations web si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screen">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Tree>
    <p:extLst>
      <p:ext uri="{BB962C8B-B14F-4D97-AF65-F5344CB8AC3E}">
        <p14:creationId xmlns:p14="http://schemas.microsoft.com/office/powerpoint/2010/main" val="18482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Military OneSource Homepage</a:t>
            </a:r>
            <a:endParaRPr lang="en-US" dirty="0"/>
          </a:p>
        </p:txBody>
      </p:sp>
      <p:pic>
        <p:nvPicPr>
          <p:cNvPr id="4" name="Homepage Screen Shot" descr="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729147" y="47596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Most Popular Oval" descr="Oval shape hovering over Most Popular Content on Military OneSource"/>
          <p:cNvSpPr/>
          <p:nvPr/>
        </p:nvSpPr>
        <p:spPr>
          <a:xfrm>
            <a:off x="55088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Military Life Topics Oval" descr="Oval shape hovering over Military Life Topics Menu button"/>
          <p:cNvSpPr/>
          <p:nvPr/>
        </p:nvSpPr>
        <p:spPr>
          <a:xfrm>
            <a:off x="46233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unselling Options Oval" descr="Oval shape hovering over Counselling Options Menu button"/>
          <p:cNvSpPr/>
          <p:nvPr/>
        </p:nvSpPr>
        <p:spPr>
          <a:xfrm>
            <a:off x="35745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0718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Military OneSource Homepage</a:t>
            </a:r>
            <a:endParaRPr lang="en-US" dirty="0"/>
          </a:p>
        </p:txBody>
      </p:sp>
      <p:pic>
        <p:nvPicPr>
          <p:cNvPr id="7" name="Home Page Screenshot" descr="Second 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206466" y="1255825"/>
            <a:ext cx="3725954"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Left Menu Oval" descr="Oval shape hovering over Quick Link Tabs"/>
          <p:cNvSpPr/>
          <p:nvPr/>
        </p:nvSpPr>
        <p:spPr>
          <a:xfrm>
            <a:off x="185697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16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Confidential Help</a:t>
            </a:r>
            <a:endParaRPr lang="en-US" dirty="0"/>
          </a:p>
        </p:txBody>
      </p:sp>
      <p:pic>
        <p:nvPicPr>
          <p:cNvPr id="4" name="Non-Medical Screenshot" descr="Military OneSource Homepage Confidential Help dropd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963" y="1234069"/>
            <a:ext cx="5868319" cy="441267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1432560" y="2538179"/>
            <a:ext cx="490953" cy="138259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unseling Options Oval" descr="Oval shape hovering over Counselling Options Menu button"/>
          <p:cNvSpPr/>
          <p:nvPr/>
        </p:nvSpPr>
        <p:spPr>
          <a:xfrm>
            <a:off x="2910840" y="1730512"/>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8473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55B397-C1DB-4B02-9B31-49C83890C357}">
  <ds:schemaRefs>
    <ds:schemaRef ds:uri="http://schemas.microsoft.com/office/infopath/2007/PartnerControls"/>
    <ds:schemaRef ds:uri="http://purl.org/dc/dcmitype/"/>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F8017081-4DEA-471A-A0C6-BD997A1E051F}">
  <ds:schemaRefs>
    <ds:schemaRef ds:uri="http://schemas.microsoft.com/sharepoint/v3/contenttype/forms"/>
  </ds:schemaRefs>
</ds:datastoreItem>
</file>

<file path=customXml/itemProps3.xml><?xml version="1.0" encoding="utf-8"?>
<ds:datastoreItem xmlns:ds="http://schemas.openxmlformats.org/officeDocument/2006/customXml" ds:itemID="{C093C99E-5B9B-4306-A9DE-128268315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8384</TotalTime>
  <Words>4455</Words>
  <Application>Microsoft Office PowerPoint</Application>
  <PresentationFormat>On-screen Show (4:3)</PresentationFormat>
  <Paragraphs>299</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MOS_Relaunch_PPT template</vt:lpstr>
      <vt:lpstr>1_MOS_Relaunch_PPT template</vt:lpstr>
      <vt:lpstr>SECO PPT Template - Govt approved</vt:lpstr>
      <vt:lpstr>Military OneSource  Non-medical Counseling Services</vt:lpstr>
      <vt:lpstr>General Eligibility</vt:lpstr>
      <vt:lpstr>Private and Confidential</vt:lpstr>
      <vt:lpstr>Range of Support</vt:lpstr>
      <vt:lpstr>Military OneSource:  Something for Everyone</vt:lpstr>
      <vt:lpstr>Our Websites</vt:lpstr>
      <vt:lpstr>Military OneSource Homepage</vt:lpstr>
      <vt:lpstr>Military OneSource Homepage</vt:lpstr>
      <vt:lpstr>Confidential Help</vt:lpstr>
      <vt:lpstr>Non-medical Counseling is…</vt:lpstr>
      <vt:lpstr>Non-medical Counseling is not…</vt:lpstr>
      <vt:lpstr>Face-to-Face</vt:lpstr>
      <vt:lpstr>Telephonic</vt:lpstr>
      <vt:lpstr>Online</vt:lpstr>
      <vt:lpstr>Social Media Hub</vt:lpstr>
      <vt:lpstr>Spouse Education and  Career Opportunities Program</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OneSource Non-Medical Counselling</dc:title>
  <dc:subject>Military One Source Thirty Day Yellow Ribbon Program</dc:subject>
  <dc:creator>MC&amp;FP</dc:creator>
  <cp:keywords>MC&amp;FP; Non-Medical; Counselling; MOS; Military One Source</cp:keywords>
  <cp:lastModifiedBy>Caitlin Pfister</cp:lastModifiedBy>
  <cp:revision>214</cp:revision>
  <cp:lastPrinted>2012-08-27T16:06:30Z</cp:lastPrinted>
  <dcterms:created xsi:type="dcterms:W3CDTF">2012-06-19T17:02:24Z</dcterms:created>
  <dcterms:modified xsi:type="dcterms:W3CDTF">2014-02-28T19:09:20Z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