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36" r:id="rId2"/>
    <p:sldId id="370" r:id="rId3"/>
    <p:sldId id="371" r:id="rId4"/>
    <p:sldId id="379" r:id="rId5"/>
    <p:sldId id="378" r:id="rId6"/>
    <p:sldId id="372" r:id="rId7"/>
    <p:sldId id="377" r:id="rId8"/>
    <p:sldId id="373" r:id="rId9"/>
    <p:sldId id="380" r:id="rId10"/>
    <p:sldId id="374" r:id="rId11"/>
    <p:sldId id="375" r:id="rId12"/>
    <p:sldId id="376" r:id="rId13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4" autoAdjust="0"/>
    <p:restoredTop sz="94477" autoAdjust="0"/>
  </p:normalViewPr>
  <p:slideViewPr>
    <p:cSldViewPr snapToGrid="0">
      <p:cViewPr varScale="1">
        <p:scale>
          <a:sx n="104" d="100"/>
          <a:sy n="104" d="100"/>
        </p:scale>
        <p:origin x="108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27466" cy="466087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53" y="1"/>
            <a:ext cx="3027466" cy="466087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r">
              <a:defRPr sz="1200"/>
            </a:lvl1pPr>
          </a:lstStyle>
          <a:p>
            <a:fld id="{7FA05A65-8617-4C00-8C8A-AE3C8697083C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613"/>
            <a:ext cx="3027466" cy="466087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53" y="8817613"/>
            <a:ext cx="3027466" cy="466087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r">
              <a:defRPr sz="1200"/>
            </a:lvl1pPr>
          </a:lstStyle>
          <a:p>
            <a:fld id="{565E8637-212B-47AA-8EF4-D74A11051A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591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5797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940DBAFD-9599-4880-A15E-A5312C56E0D9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4938" y="1160463"/>
            <a:ext cx="4175125" cy="3132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0"/>
            <a:ext cx="5588000" cy="3655457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5796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5796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8885B62B-CC33-4BF3-BFA6-AE82361095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21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90288-285E-432A-8F24-D9428108A2B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007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res_06012010b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58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R:\ReOrg\ASD (M&amp;RA)\2.Front Office\Reorg Shared Docs\Delayering_MHA_Reorg\Reorg Transition\Branding\M&amp;RA B_1 4in.t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693" y="-46038"/>
            <a:ext cx="2955682" cy="17224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ctr">
            <a:normAutofit/>
          </a:bodyPr>
          <a:lstStyle>
            <a:lvl1pPr algn="ctr"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b="1" cap="small" dirty="0"/>
              <a:t>Title 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37207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2" descr="T:\SP&amp;P Division\Planning Branch\Strategic Communications\Images\DoD_Seal_1.gi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724400"/>
            <a:ext cx="1905000" cy="1905000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/>
          <p:cNvSpPr txBox="1"/>
          <p:nvPr userDrawn="1"/>
        </p:nvSpPr>
        <p:spPr>
          <a:xfrm>
            <a:off x="2901462" y="6154615"/>
            <a:ext cx="3367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406351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CF1F-BF62-4C6C-9024-7653F20DA91D}" type="datetime1">
              <a:rPr lang="en-US" smtClean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Unclassified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B34F-6B5B-47BA-813D-1D68E4F5E2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18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F031-DD87-4BCC-A222-83506CACB229}" type="datetime1">
              <a:rPr lang="en-US" smtClean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Unclassified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B34F-6B5B-47BA-813D-1D68E4F5E2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6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res_06012010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89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6" descr="R:\ReOrg\ASD (M&amp;RA)\2.Front Office\Reorg Shared Docs\Delayering_MHA_Reorg\Reorg Transition\Branding\M&amp;RA A_1 4in rev.t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5805039"/>
            <a:ext cx="2009775" cy="10529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sz="3200" cap="small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b="1" cap="small" dirty="0"/>
              <a:t>Click to Edit Master Style</a:t>
            </a:r>
            <a:endParaRPr lang="en-US" dirty="0"/>
          </a:p>
        </p:txBody>
      </p:sp>
      <p:pic>
        <p:nvPicPr>
          <p:cNvPr id="9" name="Picture 2" descr="T:\SP&amp;P Division\Planning Branch\Strategic Communications\Images\DoD_Seal_1.gi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152400"/>
            <a:ext cx="1295400" cy="12954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2837" y="6268431"/>
            <a:ext cx="382467" cy="365125"/>
          </a:xfrm>
        </p:spPr>
        <p:txBody>
          <a:bodyPr/>
          <a:lstStyle>
            <a:lvl1pPr algn="ctr">
              <a:defRPr/>
            </a:lvl1pPr>
          </a:lstStyle>
          <a:p>
            <a:fld id="{CA93B34F-6B5B-47BA-813D-1D68E4F5E2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496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90AC-96F0-4869-89A3-CB450FB68030}" type="datetime1">
              <a:rPr lang="en-US" smtClean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Unclassified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B34F-6B5B-47BA-813D-1D68E4F5E2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589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5C3B-90C6-4B8D-B299-3D6B9E94051D}" type="datetime1">
              <a:rPr lang="en-US" smtClean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Unclassified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B34F-6B5B-47BA-813D-1D68E4F5E2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171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117-1328-436E-B9A3-8D7283848986}" type="datetime1">
              <a:rPr lang="en-US" smtClean="0"/>
              <a:t>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Unclassified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B34F-6B5B-47BA-813D-1D68E4F5E2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257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E3DB-0A33-40E7-9127-C2C4DFC3BF28}" type="datetime1">
              <a:rPr lang="en-US" smtClean="0"/>
              <a:t>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Unclassified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B34F-6B5B-47BA-813D-1D68E4F5E2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81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A6D86-B528-4EDB-A0D8-7A9A63DE4F86}" type="datetime1">
              <a:rPr lang="en-US" smtClean="0"/>
              <a:t>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Unclassified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B34F-6B5B-47BA-813D-1D68E4F5E2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983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3A69-6E17-42E4-BD97-05B3B0649493}" type="datetime1">
              <a:rPr lang="en-US" smtClean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Unclassified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B34F-6B5B-47BA-813D-1D68E4F5E2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06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082F0-CD91-49FB-AE86-D51F988676E0}" type="datetime1">
              <a:rPr lang="en-US" smtClean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Unclassified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B34F-6B5B-47BA-813D-1D68E4F5E2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65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39565-87A8-4420-84BF-635DA0823E0F}" type="datetime1">
              <a:rPr lang="en-US" smtClean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Unclassified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A93B34F-6B5B-47BA-813D-1D68E4F5E2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88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litaryonesource.mil/web/mos/military-family-readiness-counci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Randy.n.eltringham.civ@mail.mil" TargetMode="External"/><Relationship Id="rId2" Type="http://schemas.openxmlformats.org/officeDocument/2006/relationships/hyperlink" Target="mailto:osd.pentagon.ousd-p-r.mbx.family-readiness-council@mail.mi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litaryonesource.mil/web/mos/military-family-readiness-counci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612" y="1695746"/>
            <a:ext cx="8892073" cy="1821356"/>
          </a:xfrm>
        </p:spPr>
        <p:txBody>
          <a:bodyPr>
            <a:normAutofit/>
          </a:bodyPr>
          <a:lstStyle/>
          <a:p>
            <a:r>
              <a:rPr lang="en-US" b="1" cap="small" dirty="0"/>
              <a:t>Military Family Readiness Council</a:t>
            </a:r>
            <a:br>
              <a:rPr lang="en-US" b="1" cap="small" dirty="0"/>
            </a:br>
            <a:r>
              <a:rPr lang="en-US" b="1" cap="small" dirty="0"/>
              <a:t>Orientation Brief</a:t>
            </a:r>
            <a:endParaRPr lang="en-US" sz="22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949036" y="3726453"/>
            <a:ext cx="7204364" cy="147243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600" dirty="0"/>
              <a:t>Dr. Randy N. Eltringham </a:t>
            </a:r>
            <a:endParaRPr lang="en-US" sz="2400" dirty="0">
              <a:solidFill>
                <a:srgbClr val="595959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595959"/>
                </a:solidFill>
              </a:rPr>
              <a:t>Designated Federal Officer</a:t>
            </a:r>
          </a:p>
          <a:p>
            <a:pPr>
              <a:spcBef>
                <a:spcPts val="0"/>
              </a:spcBef>
            </a:pPr>
            <a:endParaRPr lang="en-US" sz="1200" dirty="0">
              <a:solidFill>
                <a:srgbClr val="595959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595959"/>
                </a:solidFill>
              </a:rPr>
              <a:t>January 3, 2018</a:t>
            </a:r>
          </a:p>
        </p:txBody>
      </p:sp>
    </p:spTree>
    <p:extLst>
      <p:ext uri="{BB962C8B-B14F-4D97-AF65-F5344CB8AC3E}">
        <p14:creationId xmlns:p14="http://schemas.microsoft.com/office/powerpoint/2010/main" val="320326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49" y="1306286"/>
            <a:ext cx="8014187" cy="532727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600" dirty="0"/>
              <a:t>	   </a:t>
            </a:r>
          </a:p>
          <a:p>
            <a:r>
              <a:rPr lang="en-US" sz="4200" dirty="0">
                <a:solidFill>
                  <a:srgbClr val="0070C0"/>
                </a:solidFill>
              </a:rPr>
              <a:t>What to Expect</a:t>
            </a:r>
          </a:p>
          <a:p>
            <a:pPr marL="0" indent="0">
              <a:buNone/>
            </a:pPr>
            <a:r>
              <a:rPr lang="en-US" sz="3300" dirty="0"/>
              <a:t>   </a:t>
            </a:r>
            <a:r>
              <a:rPr lang="en-US" sz="3300" b="1" dirty="0"/>
              <a:t>-- </a:t>
            </a:r>
            <a:r>
              <a:rPr lang="en-US" sz="3800" b="1" dirty="0"/>
              <a:t>Welcome &amp; Opening Remarks</a:t>
            </a:r>
          </a:p>
          <a:p>
            <a:pPr marL="0" indent="0">
              <a:buNone/>
            </a:pPr>
            <a:r>
              <a:rPr lang="en-US" sz="3300" dirty="0"/>
              <a:t>	</a:t>
            </a:r>
            <a:r>
              <a:rPr lang="en-US" sz="3800" dirty="0"/>
              <a:t>MFRC Chairman</a:t>
            </a:r>
          </a:p>
          <a:p>
            <a:pPr marL="0" indent="0">
              <a:buNone/>
            </a:pPr>
            <a:r>
              <a:rPr lang="en-US" sz="3800" dirty="0"/>
              <a:t>    </a:t>
            </a:r>
            <a:r>
              <a:rPr lang="en-US" sz="3800" b="1" dirty="0"/>
              <a:t>--  Administrative Remarks &amp; Reviews</a:t>
            </a:r>
          </a:p>
          <a:p>
            <a:pPr marL="457200" lvl="1" indent="0">
              <a:buNone/>
            </a:pPr>
            <a:r>
              <a:rPr lang="en-US" sz="3800" dirty="0"/>
              <a:t>	Plan for Today’s Meeting</a:t>
            </a:r>
          </a:p>
          <a:p>
            <a:pPr marL="457200" lvl="1" indent="0">
              <a:buNone/>
            </a:pPr>
            <a:r>
              <a:rPr lang="en-US" sz="3800" dirty="0"/>
              <a:t>	Printed Materials and Resources from Today’s Speakers and Recent MFRC        </a:t>
            </a:r>
          </a:p>
          <a:p>
            <a:pPr marL="457200" lvl="1" indent="0">
              <a:buNone/>
            </a:pPr>
            <a:r>
              <a:rPr lang="en-US" sz="3800" dirty="0"/>
              <a:t>         Web Postings</a:t>
            </a:r>
          </a:p>
          <a:p>
            <a:pPr marL="0" indent="0">
              <a:buNone/>
            </a:pPr>
            <a:r>
              <a:rPr lang="en-US" sz="3800" dirty="0"/>
              <a:t>	Review of Written Public Statements </a:t>
            </a:r>
          </a:p>
          <a:p>
            <a:pPr marL="0" indent="0">
              <a:buNone/>
            </a:pPr>
            <a:r>
              <a:rPr lang="en-US" sz="3800" b="1" dirty="0"/>
              <a:t>      --  Presentations:</a:t>
            </a:r>
          </a:p>
          <a:p>
            <a:pPr marL="0" indent="0">
              <a:buNone/>
            </a:pPr>
            <a:r>
              <a:rPr lang="en-US" sz="3800" dirty="0"/>
              <a:t>	FY2017 Recommendations for Immediate Action Status Updates (3)</a:t>
            </a:r>
          </a:p>
          <a:p>
            <a:pPr marL="0" indent="0">
              <a:buNone/>
            </a:pPr>
            <a:r>
              <a:rPr lang="en-US" sz="3800" dirty="0"/>
              <a:t>	Child and Youth Well-being (Panel and Military Service Updates)</a:t>
            </a:r>
          </a:p>
          <a:p>
            <a:pPr marL="0" indent="0">
              <a:buNone/>
            </a:pPr>
            <a:r>
              <a:rPr lang="en-US" sz="3800" dirty="0"/>
              <a:t>	Spouse Licensure (Defense State Liaison Panel)</a:t>
            </a:r>
          </a:p>
          <a:p>
            <a:pPr marL="0" indent="0">
              <a:buNone/>
            </a:pPr>
            <a:r>
              <a:rPr lang="en-US" sz="3800" dirty="0"/>
              <a:t>      </a:t>
            </a:r>
            <a:r>
              <a:rPr lang="en-US" sz="3800" b="1" dirty="0"/>
              <a:t>--  Questions, Answers and Council Deliberations</a:t>
            </a:r>
          </a:p>
          <a:p>
            <a:pPr marL="0" indent="0">
              <a:buNone/>
            </a:pPr>
            <a:r>
              <a:rPr lang="en-US" sz="3800" b="1" dirty="0"/>
              <a:t>    </a:t>
            </a:r>
            <a:r>
              <a:rPr lang="en-US" sz="3800" dirty="0"/>
              <a:t>--</a:t>
            </a:r>
            <a:r>
              <a:rPr lang="en-US" sz="3800" b="1" dirty="0"/>
              <a:t>  Closing Remarks</a:t>
            </a:r>
          </a:p>
          <a:p>
            <a:pPr marL="0" indent="0">
              <a:buNone/>
            </a:pPr>
            <a:r>
              <a:rPr lang="en-US" sz="3800" b="1" dirty="0"/>
              <a:t>               </a:t>
            </a:r>
            <a:r>
              <a:rPr lang="en-US" sz="3800" dirty="0"/>
              <a:t>Professional networking and guest speaker engagement </a:t>
            </a:r>
          </a:p>
          <a:p>
            <a:pPr marL="0" indent="0">
              <a:buNone/>
            </a:pPr>
            <a:r>
              <a:rPr lang="en-US" sz="3800" dirty="0"/>
              <a:t>               immediately follows each meeting</a:t>
            </a:r>
          </a:p>
          <a:p>
            <a:pPr marL="0" indent="0">
              <a:buNone/>
            </a:pPr>
            <a:r>
              <a:rPr lang="en-US" sz="1300" dirty="0"/>
              <a:t>	</a:t>
            </a:r>
            <a:endParaRPr lang="en-US" sz="1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6, 2018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B34F-6B5B-47BA-813D-1D68E4F5E26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303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6568" y="1624264"/>
            <a:ext cx="8710864" cy="4552698"/>
          </a:xfrm>
        </p:spPr>
        <p:txBody>
          <a:bodyPr>
            <a:normAutofit fontScale="70000" lnSpcReduction="20000"/>
          </a:bodyPr>
          <a:lstStyle/>
          <a:p>
            <a:r>
              <a:rPr lang="en-US" sz="2600" b="1" dirty="0"/>
              <a:t>Stay Up to Date by Visiting the MFRC Webpage</a:t>
            </a:r>
          </a:p>
          <a:p>
            <a:pPr marL="0" indent="0">
              <a:buNone/>
            </a:pPr>
            <a:r>
              <a:rPr lang="en-US" sz="2600" b="1" dirty="0"/>
              <a:t> </a:t>
            </a:r>
            <a:r>
              <a:rPr lang="en-US" sz="2600" dirty="0">
                <a:hlinkClick r:id="rId2"/>
              </a:rPr>
              <a:t>http://www.militaryonesource.mil/web/mos/military-family-readiness-council</a:t>
            </a:r>
            <a:r>
              <a:rPr lang="en-US" sz="2600" b="1" dirty="0"/>
              <a:t>  </a:t>
            </a:r>
          </a:p>
          <a:p>
            <a:pPr marL="461963" indent="-230188">
              <a:lnSpc>
                <a:spcPct val="100000"/>
              </a:lnSpc>
              <a:buNone/>
            </a:pPr>
            <a:r>
              <a:rPr lang="en-US" sz="2600" dirty="0"/>
              <a:t>--  Member Profiles</a:t>
            </a:r>
          </a:p>
          <a:p>
            <a:pPr marL="461963" indent="-230188">
              <a:lnSpc>
                <a:spcPct val="100000"/>
              </a:lnSpc>
              <a:buNone/>
            </a:pPr>
            <a:r>
              <a:rPr lang="en-US" sz="2600" dirty="0"/>
              <a:t>--  Meeting Notifications and Guidance </a:t>
            </a:r>
          </a:p>
          <a:p>
            <a:pPr marL="461963" indent="-230188">
              <a:lnSpc>
                <a:spcPct val="100000"/>
              </a:lnSpc>
              <a:buNone/>
            </a:pPr>
            <a:r>
              <a:rPr lang="en-US" sz="2600" dirty="0"/>
              <a:t>--  Meeting Minutes</a:t>
            </a:r>
          </a:p>
          <a:p>
            <a:pPr marL="461963" indent="-230188">
              <a:lnSpc>
                <a:spcPct val="100000"/>
              </a:lnSpc>
              <a:buNone/>
            </a:pPr>
            <a:r>
              <a:rPr lang="en-US" sz="2600" dirty="0"/>
              <a:t>--  MFRC Annual Reports:  Include Recommendations to SECDEF and Next Year Focus Areas</a:t>
            </a:r>
          </a:p>
          <a:p>
            <a:pPr marL="461963" indent="-230188">
              <a:lnSpc>
                <a:spcPct val="100000"/>
              </a:lnSpc>
              <a:buNone/>
            </a:pPr>
            <a:r>
              <a:rPr lang="en-US" sz="2600" dirty="0"/>
              <a:t>--  MFRC Communique (</a:t>
            </a:r>
            <a:r>
              <a:rPr lang="en-US" sz="2600" dirty="0" err="1"/>
              <a:t>eNewsletter</a:t>
            </a:r>
            <a:r>
              <a:rPr lang="en-US" sz="2600" dirty="0"/>
              <a:t>) by subscription --- Guest Speaker Resources</a:t>
            </a:r>
          </a:p>
          <a:p>
            <a:pPr marL="225425" indent="-225425">
              <a:lnSpc>
                <a:spcPct val="100000"/>
              </a:lnSpc>
            </a:pPr>
            <a:r>
              <a:rPr lang="en-US" sz="2600" b="1" dirty="0"/>
              <a:t>Ways to Engage with the Council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600" dirty="0"/>
              <a:t>    --  </a:t>
            </a:r>
            <a:r>
              <a:rPr lang="en-US" sz="2600" u="sng" dirty="0"/>
              <a:t>Attend MFRC Meetings</a:t>
            </a:r>
            <a:r>
              <a:rPr lang="en-US" sz="2600" dirty="0"/>
              <a:t>:  See Federal Registry Notices for RSVP/Escort Guidance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600" dirty="0"/>
              <a:t>    --  </a:t>
            </a:r>
            <a:r>
              <a:rPr lang="en-US" sz="2600" u="sng" dirty="0"/>
              <a:t>Provide Written Public Statements</a:t>
            </a:r>
            <a:r>
              <a:rPr lang="en-US" sz="2600" dirty="0"/>
              <a:t>:  Bring MFRC your "real world“ issues—actively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600" dirty="0"/>
              <a:t>         represent your constituencies (Submit statements via the MFRC </a:t>
            </a:r>
            <a:r>
              <a:rPr lang="en-US" sz="2600" dirty="0" err="1"/>
              <a:t>eMail</a:t>
            </a:r>
            <a:r>
              <a:rPr lang="en-US" sz="2600" dirty="0"/>
              <a:t> Address)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600" dirty="0"/>
              <a:t>    --  </a:t>
            </a:r>
            <a:r>
              <a:rPr lang="en-US" sz="2600" u="sng" dirty="0"/>
              <a:t>Relay the Council's activities and information </a:t>
            </a:r>
            <a:r>
              <a:rPr lang="en-US" sz="2600" dirty="0"/>
              <a:t>back to your constituencies	</a:t>
            </a:r>
            <a:r>
              <a:rPr lang="en-US" sz="1600" dirty="0"/>
              <a:t>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8604" y="681038"/>
            <a:ext cx="7886700" cy="943226"/>
          </a:xfrm>
        </p:spPr>
        <p:txBody>
          <a:bodyPr/>
          <a:lstStyle/>
          <a:p>
            <a:r>
              <a:rPr lang="en-US" dirty="0"/>
              <a:t>How Can You Stay Informed &amp; Engaged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B34F-6B5B-47BA-813D-1D68E4F5E26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818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MFRC </a:t>
            </a:r>
            <a:r>
              <a:rPr lang="en-US" sz="2400" b="1" dirty="0" err="1"/>
              <a:t>eMailbox</a:t>
            </a:r>
            <a:endParaRPr lang="en-US" sz="2400" b="1" dirty="0"/>
          </a:p>
          <a:p>
            <a:pPr marL="0" indent="0">
              <a:buNone/>
            </a:pPr>
            <a:r>
              <a:rPr lang="en-US" b="1" dirty="0"/>
              <a:t>  </a:t>
            </a:r>
            <a:r>
              <a:rPr lang="en-US" sz="2200" b="1" dirty="0">
                <a:hlinkClick r:id="rId2"/>
              </a:rPr>
              <a:t>osd.pentagon.ousd-p-r.mbx.family-readiness-council@mail.mil</a:t>
            </a:r>
            <a:r>
              <a:rPr lang="en-US" sz="2200" b="1" dirty="0"/>
              <a:t> 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400" b="1" dirty="0"/>
              <a:t>For Additional Information and Assistance</a:t>
            </a:r>
          </a:p>
          <a:p>
            <a:pPr marL="457200" lvl="1" indent="0">
              <a:buNone/>
            </a:pPr>
            <a:endParaRPr lang="en-US" b="1" dirty="0"/>
          </a:p>
          <a:p>
            <a:pPr lvl="1"/>
            <a:r>
              <a:rPr lang="en-US" dirty="0"/>
              <a:t>Dr. Randy N. </a:t>
            </a:r>
            <a:r>
              <a:rPr lang="en-US" dirty="0" err="1"/>
              <a:t>Eltringham</a:t>
            </a:r>
            <a:r>
              <a:rPr lang="en-US" dirty="0"/>
              <a:t>, Designated Federal Officer</a:t>
            </a:r>
          </a:p>
          <a:p>
            <a:pPr marL="457200" lvl="1" indent="0">
              <a:buNone/>
            </a:pPr>
            <a:r>
              <a:rPr lang="en-US" dirty="0"/>
              <a:t>   </a:t>
            </a:r>
            <a:r>
              <a:rPr lang="en-US" dirty="0">
                <a:hlinkClick r:id="rId3"/>
              </a:rPr>
              <a:t>Randy.n.eltringham.civ@mail.mil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dirty="0"/>
              <a:t>   (w) 571-372-5315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/>
              <a:t>	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Points of Contact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B34F-6B5B-47BA-813D-1D68E4F5E26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734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4280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Background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  </a:t>
            </a:r>
            <a:r>
              <a:rPr lang="en-US" sz="2000" dirty="0"/>
              <a:t>-- </a:t>
            </a:r>
            <a:r>
              <a:rPr lang="en-US" sz="2000" b="1" dirty="0">
                <a:solidFill>
                  <a:srgbClr val="0070C0"/>
                </a:solidFill>
              </a:rPr>
              <a:t>Military Family Readiness Council </a:t>
            </a:r>
            <a:r>
              <a:rPr lang="en-US" sz="2000" dirty="0"/>
              <a:t>-- Established in 2009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    --  </a:t>
            </a:r>
            <a:r>
              <a:rPr lang="en-US" sz="2000" b="1" dirty="0">
                <a:solidFill>
                  <a:srgbClr val="0070C0"/>
                </a:solidFill>
              </a:rPr>
              <a:t>Authority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900" dirty="0"/>
              <a:t>10 U.S.C. § 1781(a) as amended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900" dirty="0"/>
              <a:t>Federal Advisory Committee Act (FACA) of 1972 (5 U.S.C. Appendix, as amended)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900" dirty="0"/>
              <a:t>41 CFR § 102-3.50</a:t>
            </a:r>
          </a:p>
          <a:p>
            <a:pPr marL="457200" lvl="1" indent="-225425">
              <a:lnSpc>
                <a:spcPct val="100000"/>
              </a:lnSpc>
              <a:buNone/>
            </a:pPr>
            <a:r>
              <a:rPr lang="en-US" sz="1600" dirty="0"/>
              <a:t>--  </a:t>
            </a:r>
            <a:r>
              <a:rPr lang="en-US" sz="2000" b="1" dirty="0">
                <a:solidFill>
                  <a:srgbClr val="0070C0"/>
                </a:solidFill>
              </a:rPr>
              <a:t>Mission</a:t>
            </a:r>
          </a:p>
          <a:p>
            <a:pPr marL="517525" lvl="1" indent="-5556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  </a:t>
            </a:r>
            <a:r>
              <a:rPr lang="en-US" sz="1900" b="1" dirty="0"/>
              <a:t>Monitor, evaluate and assess </a:t>
            </a:r>
            <a:r>
              <a:rPr lang="en-US" sz="1900" dirty="0"/>
              <a:t>the effectiveness of military family readiness programs and activities in meeting the needs of Service and family members, to include actions relating to the allocation of funding and other resources</a:t>
            </a:r>
          </a:p>
          <a:p>
            <a:pPr marL="517525" lvl="1" indent="-5556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900" dirty="0"/>
              <a:t>  </a:t>
            </a:r>
            <a:r>
              <a:rPr lang="en-US" sz="1900" b="1" dirty="0"/>
              <a:t>Review and make recommendations </a:t>
            </a:r>
            <a:r>
              <a:rPr lang="en-US" sz="1900" dirty="0"/>
              <a:t>to SECDEF regarding military family readiness policies, programs, plans and initiatives</a:t>
            </a:r>
          </a:p>
          <a:p>
            <a:pPr marL="461962" lvl="1" indent="0">
              <a:lnSpc>
                <a:spcPct val="100000"/>
              </a:lnSpc>
              <a:buNone/>
            </a:pPr>
            <a:r>
              <a:rPr lang="en-US" sz="1600" dirty="0"/>
              <a:t>	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(1 of 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B34F-6B5B-47BA-813D-1D68E4F5E26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902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rmAutofit fontScale="25000" lnSpcReduction="20000"/>
          </a:bodyPr>
          <a:lstStyle/>
          <a:p>
            <a:r>
              <a:rPr lang="en-US" sz="10400" b="1" dirty="0"/>
              <a:t>Membership</a:t>
            </a:r>
            <a:r>
              <a:rPr lang="en-US" sz="7200" b="1" dirty="0"/>
              <a:t> </a:t>
            </a:r>
          </a:p>
          <a:p>
            <a:pPr marL="0" indent="0">
              <a:buNone/>
            </a:pPr>
            <a:r>
              <a:rPr lang="en-US" sz="7200" b="1" dirty="0"/>
              <a:t>   </a:t>
            </a:r>
            <a:r>
              <a:rPr lang="en-US" sz="7200" dirty="0">
                <a:solidFill>
                  <a:srgbClr val="0070C0"/>
                </a:solidFill>
              </a:rPr>
              <a:t>--</a:t>
            </a:r>
            <a:r>
              <a:rPr lang="en-US" sz="7200" dirty="0"/>
              <a:t> </a:t>
            </a:r>
            <a:r>
              <a:rPr lang="en-US" sz="7200" b="1" dirty="0">
                <a:solidFill>
                  <a:srgbClr val="0070C0"/>
                </a:solidFill>
              </a:rPr>
              <a:t>Council Membership</a:t>
            </a:r>
          </a:p>
          <a:p>
            <a:pPr marL="517525" lvl="1" indent="-5556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7200" dirty="0"/>
              <a:t>  </a:t>
            </a:r>
            <a:r>
              <a:rPr lang="en-US" sz="7200" b="1" dirty="0"/>
              <a:t>MFRC has 18 members – </a:t>
            </a:r>
            <a:r>
              <a:rPr lang="en-US" sz="7200" dirty="0"/>
              <a:t>includes the MFRC Chairman (USD(P&amp;R)), 4 Military Service representatives, </a:t>
            </a:r>
          </a:p>
          <a:p>
            <a:pPr marL="461962" lvl="1" indent="0">
              <a:lnSpc>
                <a:spcPct val="100000"/>
              </a:lnSpc>
              <a:buNone/>
            </a:pPr>
            <a:r>
              <a:rPr lang="en-US" sz="7200" dirty="0"/>
              <a:t>    2 Senior Enlisted Advisors (and 2 Spouses), 4 military spouses, 3 military support organizations, 1 National Guard representative</a:t>
            </a:r>
          </a:p>
          <a:p>
            <a:pPr marL="461962" lvl="1" indent="0">
              <a:lnSpc>
                <a:spcPct val="100000"/>
              </a:lnSpc>
              <a:buNone/>
            </a:pPr>
            <a:r>
              <a:rPr lang="en-US" sz="7200" dirty="0"/>
              <a:t>    and the Director of the Office of Military Family Readiness Policy (OMFRP)</a:t>
            </a:r>
          </a:p>
          <a:p>
            <a:pPr marL="517525" lvl="1" indent="-5556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7200" b="1" dirty="0"/>
              <a:t>  Membership is complex </a:t>
            </a:r>
            <a:r>
              <a:rPr lang="en-US" sz="7200" dirty="0"/>
              <a:t>due to legal requirements for a Balanced Membership Plan that is diverse enough to</a:t>
            </a:r>
          </a:p>
          <a:p>
            <a:pPr marL="461962" lvl="1" indent="0">
              <a:lnSpc>
                <a:spcPct val="100000"/>
              </a:lnSpc>
              <a:buNone/>
            </a:pPr>
            <a:r>
              <a:rPr lang="en-US" sz="7200" dirty="0"/>
              <a:t>    represent Service and family members from all Military Services, including Active, Guard and Reserve</a:t>
            </a:r>
          </a:p>
          <a:p>
            <a:pPr marL="461962" lvl="1" indent="0">
              <a:lnSpc>
                <a:spcPct val="100000"/>
              </a:lnSpc>
              <a:buNone/>
            </a:pPr>
            <a:r>
              <a:rPr lang="en-US" sz="7200" dirty="0"/>
              <a:t>    Components</a:t>
            </a:r>
          </a:p>
          <a:p>
            <a:pPr marL="568325" lvl="1" indent="-1079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7200" dirty="0"/>
              <a:t>  </a:t>
            </a:r>
            <a:r>
              <a:rPr lang="en-US" sz="7200" b="1" dirty="0"/>
              <a:t>A quorum of 10 must be reached </a:t>
            </a:r>
            <a:r>
              <a:rPr lang="en-US" sz="7200" dirty="0"/>
              <a:t>to hold MFRC meetings and to conduct business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(2 of 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B34F-6B5B-47BA-813D-1D68E4F5E26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284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441827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b="1" dirty="0"/>
              <a:t>Membership</a:t>
            </a:r>
            <a:r>
              <a:rPr lang="en-US" sz="7200" b="1" dirty="0"/>
              <a:t> </a:t>
            </a:r>
          </a:p>
          <a:p>
            <a:pPr marL="460375" lvl="1">
              <a:lnSpc>
                <a:spcPct val="100000"/>
              </a:lnSpc>
              <a:buNone/>
            </a:pPr>
            <a:r>
              <a:rPr lang="en-US" sz="2100" b="1" dirty="0">
                <a:solidFill>
                  <a:srgbClr val="0070C0"/>
                </a:solidFill>
              </a:rPr>
              <a:t>--   Lobbyist checks and membership renewals </a:t>
            </a:r>
            <a:r>
              <a:rPr lang="en-US" sz="2100" dirty="0"/>
              <a:t>--  Conducted on an annual basis</a:t>
            </a:r>
          </a:p>
          <a:p>
            <a:pPr marL="460375" lvl="1">
              <a:lnSpc>
                <a:spcPct val="100000"/>
              </a:lnSpc>
              <a:buNone/>
            </a:pPr>
            <a:r>
              <a:rPr lang="en-US" sz="2100" b="1" dirty="0">
                <a:solidFill>
                  <a:srgbClr val="0070C0"/>
                </a:solidFill>
              </a:rPr>
              <a:t>--  Participation at Meetings</a:t>
            </a:r>
          </a:p>
          <a:p>
            <a:pPr marL="568325" lvl="1" indent="-10636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100" b="1" dirty="0"/>
              <a:t>  </a:t>
            </a:r>
            <a:r>
              <a:rPr lang="en-US" sz="2100" dirty="0"/>
              <a:t>Only Council members may participate, deliberate and vote</a:t>
            </a:r>
          </a:p>
          <a:p>
            <a:pPr marL="568325" lvl="1" indent="-1079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100" dirty="0"/>
              <a:t> The Council Chairman may call on anyone in attendance to speak or answer questions</a:t>
            </a:r>
          </a:p>
          <a:p>
            <a:pPr marL="457200" lvl="1" indent="-225425">
              <a:lnSpc>
                <a:spcPct val="100000"/>
              </a:lnSpc>
              <a:buNone/>
            </a:pPr>
            <a:endParaRPr lang="en-US" sz="7200" dirty="0"/>
          </a:p>
          <a:p>
            <a:pPr marL="461962" lvl="1" indent="0">
              <a:lnSpc>
                <a:spcPct val="100000"/>
              </a:lnSpc>
              <a:buNone/>
            </a:pPr>
            <a:r>
              <a:rPr lang="en-US" sz="7200" dirty="0"/>
              <a:t>	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(3 of 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B34F-6B5B-47BA-813D-1D68E4F5E26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143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802167"/>
            <a:ext cx="7886700" cy="4374796"/>
          </a:xfrm>
        </p:spPr>
        <p:txBody>
          <a:bodyPr numCol="3">
            <a:normAutofit fontScale="92500" lnSpcReduction="10000"/>
          </a:bodyPr>
          <a:lstStyle/>
          <a:p>
            <a:pPr marL="460375" lvl="1" algn="ctr">
              <a:lnSpc>
                <a:spcPct val="100000"/>
              </a:lnSpc>
              <a:buNone/>
            </a:pPr>
            <a:r>
              <a:rPr lang="en-US" sz="2200" b="1" dirty="0">
                <a:solidFill>
                  <a:srgbClr val="0070C0"/>
                </a:solidFill>
              </a:rPr>
              <a:t>--  Current members</a:t>
            </a:r>
          </a:p>
          <a:p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Mr. Robert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Wilkie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    USD (P&amp;R), Chair</a:t>
            </a:r>
          </a:p>
          <a:p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LTG Gwen Bingham (ACISM)</a:t>
            </a:r>
          </a:p>
          <a:p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RADM Karl Thomas (N17)</a:t>
            </a:r>
          </a:p>
          <a:p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BGen Kurt Stein (MC&amp;FP)</a:t>
            </a:r>
          </a:p>
          <a:p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Brig Gen Kathleen Cook (AFS) </a:t>
            </a:r>
          </a:p>
          <a:p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Dr. Mary Keller (MCEC)</a:t>
            </a:r>
          </a:p>
          <a:p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Carolyn Stevens (OMFRP)</a:t>
            </a:r>
          </a:p>
          <a:p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SMA Daniel Dailey</a:t>
            </a:r>
          </a:p>
          <a:p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Elka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Franco-Giordano (MCPON Spouse)    </a:t>
            </a:r>
          </a:p>
          <a:p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Andrea Smith-Green (SMMC Spouse)  </a:t>
            </a:r>
          </a:p>
          <a:p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CMSAF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Kaleth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Wright  </a:t>
            </a:r>
          </a:p>
          <a:p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Karen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Ruedisueli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NMFA</a:t>
            </a:r>
          </a:p>
          <a:p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Dr. David Rubin         (CHA)</a:t>
            </a:r>
          </a:p>
          <a:p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MG Kevin McNeely (NGB)</a:t>
            </a:r>
          </a:p>
          <a:p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Laura Conley             (ANG Spouse)</a:t>
            </a:r>
          </a:p>
          <a:p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Jennifer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Luscher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(N-RC Spouse)</a:t>
            </a:r>
          </a:p>
          <a:p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Julie Margolis            (MC-AD Spouse)</a:t>
            </a:r>
          </a:p>
          <a:p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Michelle Padgett          (AF-AD Spouse)</a:t>
            </a:r>
          </a:p>
          <a:p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61962" lvl="1" indent="0">
              <a:lnSpc>
                <a:spcPct val="100000"/>
              </a:lnSpc>
              <a:buNone/>
            </a:pP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(4 of 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B34F-6B5B-47BA-813D-1D68E4F5E26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580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594437"/>
            <a:ext cx="7886700" cy="4351338"/>
          </a:xfrm>
        </p:spPr>
        <p:txBody>
          <a:bodyPr>
            <a:normAutofit/>
          </a:bodyPr>
          <a:lstStyle/>
          <a:p>
            <a:r>
              <a:rPr lang="en-US" b="1" dirty="0"/>
              <a:t>Meetings and Related Activities</a:t>
            </a:r>
          </a:p>
          <a:p>
            <a:pPr marL="461963" indent="-230188">
              <a:lnSpc>
                <a:spcPct val="100000"/>
              </a:lnSpc>
              <a:buNone/>
            </a:pPr>
            <a:r>
              <a:rPr lang="en-US" sz="2000" dirty="0"/>
              <a:t>--  </a:t>
            </a:r>
            <a:r>
              <a:rPr lang="en-US" sz="2000" b="1" dirty="0">
                <a:solidFill>
                  <a:srgbClr val="0070C0"/>
                </a:solidFill>
              </a:rPr>
              <a:t>2017 Meetings </a:t>
            </a:r>
            <a:endParaRPr lang="en-US" sz="1600" dirty="0"/>
          </a:p>
          <a:p>
            <a:pPr marL="974725" lvl="1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b="1" dirty="0"/>
              <a:t>Required:  </a:t>
            </a:r>
            <a:r>
              <a:rPr lang="en-US" sz="1800" dirty="0"/>
              <a:t>A minimum of two meetings per year </a:t>
            </a:r>
          </a:p>
          <a:p>
            <a:pPr marL="974725" lvl="1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b="1" dirty="0"/>
              <a:t>FY2017:  </a:t>
            </a:r>
            <a:r>
              <a:rPr lang="en-US" sz="1800" dirty="0"/>
              <a:t>Feb 15, Apr 27 and Aug 29 -- Addressed six FY16 SECDEF Recommendations and four FY17 Focus Areas</a:t>
            </a:r>
          </a:p>
          <a:p>
            <a:pPr marL="974725" lvl="1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b="1" dirty="0"/>
              <a:t>FY2018:  </a:t>
            </a:r>
            <a:r>
              <a:rPr lang="en-US" sz="1800" dirty="0"/>
              <a:t>Dec 4, Mar 6, Jun 6 – Will address thirteen FY17 SECDEF Recommendations and four FY18 Focus Areas </a:t>
            </a:r>
          </a:p>
          <a:p>
            <a:pPr marL="688975" indent="1588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   </a:t>
            </a:r>
            <a:r>
              <a:rPr lang="en-US" sz="1800" b="1" dirty="0"/>
              <a:t>Council Meetings are open to the public but are not Town Hall Meetings unless announced otherwise.</a:t>
            </a:r>
            <a:r>
              <a:rPr lang="en-US" sz="1800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/>
              <a:t>	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(5 of 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B34F-6B5B-47BA-813D-1D68E4F5E26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944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584993"/>
            <a:ext cx="7886700" cy="4351338"/>
          </a:xfrm>
        </p:spPr>
        <p:txBody>
          <a:bodyPr>
            <a:normAutofit/>
          </a:bodyPr>
          <a:lstStyle/>
          <a:p>
            <a:r>
              <a:rPr lang="en-US" b="1" dirty="0"/>
              <a:t>Meetings and Related Activities</a:t>
            </a:r>
          </a:p>
          <a:p>
            <a:pPr marL="461963" indent="-230188">
              <a:lnSpc>
                <a:spcPct val="100000"/>
              </a:lnSpc>
              <a:buNone/>
            </a:pPr>
            <a:r>
              <a:rPr lang="en-US" sz="1800" b="1" dirty="0"/>
              <a:t>Meeting information </a:t>
            </a:r>
            <a:r>
              <a:rPr lang="en-US" sz="1800" dirty="0"/>
              <a:t>is published in the Federal Registry and on the MFRC webpage </a:t>
            </a:r>
            <a:r>
              <a:rPr lang="en-US" sz="1800" dirty="0">
                <a:hlinkClick r:id="rId2"/>
              </a:rPr>
              <a:t>http://www.militaryonesource.mil/web/mos/military-family-readiness-council</a:t>
            </a:r>
            <a:r>
              <a:rPr lang="en-US" sz="1800" dirty="0"/>
              <a:t> about six weeks prior to each meeting                                        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The public is invited to submit written statements as described in the Federal Registry Notice 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Two meetings are used to review military family readiness policies, programs, plans and initiatives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One meeting is used to review, discuss and vote on final recommendations to SECDEF</a:t>
            </a:r>
          </a:p>
          <a:p>
            <a:pPr lvl="1" indent="317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   </a:t>
            </a:r>
            <a:r>
              <a:rPr lang="en-US" sz="1800" b="1" dirty="0"/>
              <a:t>Preparatory meetings </a:t>
            </a:r>
            <a:r>
              <a:rPr lang="en-US" sz="1800" dirty="0"/>
              <a:t>are not open to the public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/>
              <a:t>	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(6 of 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B34F-6B5B-47BA-813D-1D68E4F5E26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626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1" y="23182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Military Family Readiness Topics (1 of 2)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28651" y="1557388"/>
            <a:ext cx="3886200" cy="4751924"/>
          </a:xfrm>
        </p:spPr>
        <p:txBody>
          <a:bodyPr>
            <a:normAutofit fontScale="25000" lnSpcReduction="20000"/>
          </a:bodyPr>
          <a:lstStyle/>
          <a:p>
            <a:pPr marL="460375" lvl="1" indent="-401638">
              <a:lnSpc>
                <a:spcPct val="100000"/>
              </a:lnSpc>
              <a:buNone/>
            </a:pPr>
            <a:r>
              <a:rPr lang="en-US" sz="7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POLICY:  </a:t>
            </a:r>
          </a:p>
          <a:p>
            <a:pPr marL="460375" lvl="1" indent="-401638">
              <a:lnSpc>
                <a:spcPct val="100000"/>
              </a:lnSpc>
              <a:buNone/>
            </a:pPr>
            <a:r>
              <a:rPr lang="en-US" sz="7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Domains of Family Readiness</a:t>
            </a:r>
          </a:p>
          <a:p>
            <a:pPr marL="461962" lvl="1" indent="0">
              <a:lnSpc>
                <a:spcPct val="100000"/>
              </a:lnSpc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75" lvl="1" indent="-401638">
              <a:lnSpc>
                <a:spcPct val="100000"/>
              </a:lnSpc>
              <a:buNone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Mobilization &amp; Deployment</a:t>
            </a:r>
          </a:p>
          <a:p>
            <a:pPr marL="460375" lvl="1" indent="-401638">
              <a:lnSpc>
                <a:spcPct val="100000"/>
              </a:lnSpc>
              <a:buNone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Mobility &amp; Financial</a:t>
            </a:r>
          </a:p>
          <a:p>
            <a:pPr marL="460375" lvl="1" indent="-401638">
              <a:lnSpc>
                <a:spcPct val="100000"/>
              </a:lnSpc>
              <a:buNone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&amp; Family Life</a:t>
            </a:r>
          </a:p>
          <a:p>
            <a:pPr marL="460375" lvl="1" indent="-401638">
              <a:lnSpc>
                <a:spcPct val="100000"/>
              </a:lnSpc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75" lvl="1" indent="-401638">
              <a:lnSpc>
                <a:spcPct val="100000"/>
              </a:lnSpc>
              <a:buNone/>
            </a:pPr>
            <a:r>
              <a:rPr lang="en-US" sz="7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HISTORY:  </a:t>
            </a:r>
          </a:p>
          <a:p>
            <a:pPr marL="460375" lvl="1" indent="-401638">
              <a:lnSpc>
                <a:spcPct val="100000"/>
              </a:lnSpc>
              <a:buNone/>
            </a:pPr>
            <a:r>
              <a:rPr lang="en-US" sz="7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Topics Addressed by MFRC</a:t>
            </a:r>
          </a:p>
          <a:p>
            <a:pPr marL="460375" lvl="1" indent="-401638">
              <a:lnSpc>
                <a:spcPct val="100000"/>
              </a:lnSpc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75" lvl="1" indent="-401638">
              <a:lnSpc>
                <a:spcPct val="100000"/>
              </a:lnSpc>
              <a:buNone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Relocation Assistance (2009, 2014)</a:t>
            </a:r>
          </a:p>
          <a:p>
            <a:pPr marL="460375" lvl="1" indent="-401638">
              <a:lnSpc>
                <a:spcPct val="100000"/>
              </a:lnSpc>
              <a:buNone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 10 Defense State Liaison Issues (2017)</a:t>
            </a:r>
          </a:p>
          <a:p>
            <a:pPr marL="460375" lvl="1" indent="-401638">
              <a:lnSpc>
                <a:spcPct val="100000"/>
              </a:lnSpc>
              <a:buNone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Non-Medical Counseling (2009, 2017)</a:t>
            </a:r>
          </a:p>
          <a:p>
            <a:pPr marL="460375" lvl="1" indent="-401638">
              <a:lnSpc>
                <a:spcPct val="100000"/>
              </a:lnSpc>
              <a:buNone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Financial Management (2012, 2016)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29151" y="1557387"/>
            <a:ext cx="3886200" cy="4751924"/>
          </a:xfrm>
        </p:spPr>
        <p:txBody>
          <a:bodyPr>
            <a:normAutofit fontScale="25000" lnSpcReduction="20000"/>
          </a:bodyPr>
          <a:lstStyle/>
          <a:p>
            <a:pPr marL="460375" lvl="1" indent="-401638">
              <a:lnSpc>
                <a:spcPct val="100000"/>
              </a:lnSpc>
              <a:buNone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&amp; Family Life Education (2012)</a:t>
            </a:r>
          </a:p>
          <a:p>
            <a:pPr marL="460375" lvl="1" indent="-401638">
              <a:lnSpc>
                <a:spcPct val="100000"/>
              </a:lnSpc>
              <a:buNone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Spouse Employment (2010, 2011, 2017)</a:t>
            </a:r>
          </a:p>
          <a:p>
            <a:pPr marL="460375" lvl="1" indent="-401638">
              <a:lnSpc>
                <a:spcPct val="100000"/>
              </a:lnSpc>
              <a:buNone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EFMP/Special Needs (2010-2013; 2015-2017)</a:t>
            </a:r>
          </a:p>
          <a:p>
            <a:pPr marL="460375" lvl="1" indent="-401638">
              <a:lnSpc>
                <a:spcPct val="100000"/>
              </a:lnSpc>
              <a:buNone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Transition Assistance (2014)</a:t>
            </a:r>
          </a:p>
          <a:p>
            <a:pPr marL="460375" lvl="1" indent="-401638">
              <a:lnSpc>
                <a:spcPct val="100000"/>
              </a:lnSpc>
              <a:buNone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 Care Plans (2009)</a:t>
            </a:r>
          </a:p>
          <a:p>
            <a:pPr marL="460375" lvl="1" indent="-401638">
              <a:lnSpc>
                <a:spcPct val="100000"/>
              </a:lnSpc>
              <a:buNone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 Care Instruction (2009)</a:t>
            </a:r>
          </a:p>
          <a:p>
            <a:pPr marL="460375" lvl="1" indent="-401638">
              <a:lnSpc>
                <a:spcPct val="100000"/>
              </a:lnSpc>
              <a:buNone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CJCS Top Priorities (2009, 2010, 2011)</a:t>
            </a:r>
          </a:p>
          <a:p>
            <a:pPr marL="460375" lvl="1" indent="-401638">
              <a:lnSpc>
                <a:spcPct val="100000"/>
              </a:lnSpc>
              <a:buNone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Funding Assessments (2012, 2015)</a:t>
            </a:r>
          </a:p>
          <a:p>
            <a:pPr marL="461962" lvl="1" indent="0">
              <a:lnSpc>
                <a:spcPct val="100000"/>
              </a:lnSpc>
              <a:buNone/>
            </a:pPr>
            <a:r>
              <a:rPr lang="en-US" sz="1600" dirty="0"/>
              <a:t>	   </a:t>
            </a:r>
          </a:p>
          <a:p>
            <a:pPr marL="0" indent="0">
              <a:buNone/>
            </a:pPr>
            <a:endParaRPr lang="en-US" sz="5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B34F-6B5B-47BA-813D-1D68E4F5E26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669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32073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Military Family Readiness Topics (2 of 2)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28651" y="1646300"/>
            <a:ext cx="3886200" cy="543296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FY2019 Topic Recommendations 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selected at the Jun 6, 2018 MFRC meeting</a:t>
            </a:r>
          </a:p>
          <a:p>
            <a:pPr marL="0" indent="0">
              <a:buNone/>
            </a:pPr>
            <a:r>
              <a:rPr 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Needs Assessment Data and Current Events 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driving forces which impact selection of topics to be reviewed by MFRC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---------------------------------------------------------------</a:t>
            </a:r>
          </a:p>
          <a:p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Force of the Future (2015)</a:t>
            </a:r>
          </a:p>
          <a:p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Veterans Online Shopping Benefit (2017)</a:t>
            </a:r>
          </a:p>
          <a:p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Benefit Transferability (2016, 2017)</a:t>
            </a:r>
          </a:p>
          <a:p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MFR Program Assessments through Penn State Clearinghouse (2012)</a:t>
            </a:r>
          </a:p>
          <a:p>
            <a:r>
              <a:rPr lang="en-US" sz="7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OSD Health Affairs Prep for NDAA FY2013 Section 735 Report to Congress (2013)</a:t>
            </a:r>
          </a:p>
          <a:p>
            <a:pPr marL="0" indent="0">
              <a:buNone/>
            </a:pPr>
            <a:endParaRPr lang="en-US" sz="7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75" lvl="1" indent="-401638">
              <a:lnSpc>
                <a:spcPct val="100000"/>
              </a:lnSpc>
              <a:buNone/>
            </a:pPr>
            <a:endParaRPr lang="en-US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2" lvl="1" indent="0">
              <a:lnSpc>
                <a:spcPct val="100000"/>
              </a:lnSpc>
              <a:buNone/>
            </a:pPr>
            <a:r>
              <a:rPr lang="en-US" sz="1600" dirty="0"/>
              <a:t>	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29151" y="1646300"/>
            <a:ext cx="3886200" cy="4751924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Outreach and Engagement, including Military OneSource (2009, 2013 through 2017)</a:t>
            </a:r>
          </a:p>
          <a:p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Partnerships (2014, 2016, 2017)</a:t>
            </a:r>
          </a:p>
          <a:p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Transitioning Military Families/Highlighted Support Programs (2009, 2014)</a:t>
            </a:r>
          </a:p>
          <a:p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 Advocacy (2016)</a:t>
            </a:r>
          </a:p>
          <a:p>
            <a:pPr marL="0" indent="0">
              <a:buNone/>
            </a:pPr>
            <a:r>
              <a:rPr lang="en-US" sz="7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 MFRC Fact Sheet for 2017 topics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B34F-6B5B-47BA-813D-1D68E4F5E26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945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2686</TotalTime>
  <Words>1067</Words>
  <Application>Microsoft Office PowerPoint</Application>
  <PresentationFormat>On-screen Show (4:3)</PresentationFormat>
  <Paragraphs>173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Theme</vt:lpstr>
      <vt:lpstr>Military Family Readiness Council Orientation Brief</vt:lpstr>
      <vt:lpstr>Introduction (1 of 6)</vt:lpstr>
      <vt:lpstr>Introduction (2 of 6)</vt:lpstr>
      <vt:lpstr>Introduction (3 of 6)</vt:lpstr>
      <vt:lpstr>Introduction (4 of 6)</vt:lpstr>
      <vt:lpstr>Introduction (5 of 6)</vt:lpstr>
      <vt:lpstr>Introduction (6 of 6)</vt:lpstr>
      <vt:lpstr>Military Family Readiness Topics (1 of 2)</vt:lpstr>
      <vt:lpstr>Military Family Readiness Topics (2 of 2)</vt:lpstr>
      <vt:lpstr>March 6, 2018 Meeting</vt:lpstr>
      <vt:lpstr>How Can You Stay Informed &amp; Engaged</vt:lpstr>
      <vt:lpstr>Points of Contact</vt:lpstr>
    </vt:vector>
  </TitlesOfParts>
  <Company>JITSPP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Orientation of the National Commission on Military, National, and Public Service</dc:title>
  <dc:creator>Tammy Hinskton</dc:creator>
  <cp:lastModifiedBy>Janae David</cp:lastModifiedBy>
  <cp:revision>179</cp:revision>
  <cp:lastPrinted>2017-11-15T18:09:24Z</cp:lastPrinted>
  <dcterms:created xsi:type="dcterms:W3CDTF">2017-05-02T17:00:55Z</dcterms:created>
  <dcterms:modified xsi:type="dcterms:W3CDTF">2018-01-22T15:59:11Z</dcterms:modified>
  <cp:category>Orientation, Meetings, Contacts, MC&amp;FP, Military</cp:category>
</cp:coreProperties>
</file>