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3" r:id="rId1"/>
  </p:sldMasterIdLst>
  <p:notesMasterIdLst>
    <p:notesMasterId r:id="rId11"/>
  </p:notesMasterIdLst>
  <p:handoutMasterIdLst>
    <p:handoutMasterId r:id="rId12"/>
  </p:handoutMasterIdLst>
  <p:sldIdLst>
    <p:sldId id="289" r:id="rId2"/>
    <p:sldId id="296" r:id="rId3"/>
    <p:sldId id="297" r:id="rId4"/>
    <p:sldId id="298" r:id="rId5"/>
    <p:sldId id="299" r:id="rId6"/>
    <p:sldId id="291" r:id="rId7"/>
    <p:sldId id="292" r:id="rId8"/>
    <p:sldId id="293" r:id="rId9"/>
    <p:sldId id="29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my N. Stuart" initials="ENS" lastIdx="8" clrIdx="0">
    <p:extLst>
      <p:ext uri="{19B8F6BF-5375-455C-9EA6-DF929625EA0E}">
        <p15:presenceInfo xmlns:p15="http://schemas.microsoft.com/office/powerpoint/2012/main" userId="S-1-5-21-488898419-1439005203-3676700158-5676" providerId="AD"/>
      </p:ext>
    </p:extLst>
  </p:cmAuthor>
  <p:cmAuthor id="2" name="GibbsJe" initials="G" lastIdx="7" clrIdx="1">
    <p:extLst>
      <p:ext uri="{19B8F6BF-5375-455C-9EA6-DF929625EA0E}">
        <p15:presenceInfo xmlns:p15="http://schemas.microsoft.com/office/powerpoint/2012/main" userId="GibbsJe" providerId="None"/>
      </p:ext>
    </p:extLst>
  </p:cmAuthor>
  <p:cmAuthor id="3" name="SmithKN" initials="S" lastIdx="1" clrIdx="2">
    <p:extLst>
      <p:ext uri="{19B8F6BF-5375-455C-9EA6-DF929625EA0E}">
        <p15:presenceInfo xmlns:p15="http://schemas.microsoft.com/office/powerpoint/2012/main" userId="SmithK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F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95" autoAdjust="0"/>
  </p:normalViewPr>
  <p:slideViewPr>
    <p:cSldViewPr snapToGrid="0" showGuides="1">
      <p:cViewPr varScale="1">
        <p:scale>
          <a:sx n="125" d="100"/>
          <a:sy n="125" d="100"/>
        </p:scale>
        <p:origin x="1000" y="184"/>
      </p:cViewPr>
      <p:guideLst/>
    </p:cSldViewPr>
  </p:slideViewPr>
  <p:outlineViewPr>
    <p:cViewPr>
      <p:scale>
        <a:sx n="33" d="100"/>
        <a:sy n="33" d="100"/>
      </p:scale>
      <p:origin x="0" y="-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120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B6FF8F-990D-4200-93CE-DB57AE1521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FB49D-56CE-4FF5-842D-208752F2E0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E97E9-8D17-4B8F-AA73-CBB6DA6D55B1}" type="datetimeFigureOut">
              <a:rPr lang="en-US" smtClean="0"/>
              <a:t>8/5/19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6E9E7F-6057-4591-8FC5-1B11D4EAE9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91E52-B571-44CC-A555-BBBD7CD06A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F58A0-F9AD-4C6D-A23F-F441CC3F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82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188C1-511E-4169-98BC-FD1200A35E37}" type="datetimeFigureOut">
              <a:rPr lang="en-US" smtClean="0"/>
              <a:t>8/5/19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F8616-38DA-4F9B-A1C0-8F0418E40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19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haven’t explored Military OneSource, now’s the time to discover this world of assistance all in one place and at your fingertips.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F8616-38DA-4F9B-A1C0-8F0418E400E5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55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haven’t explored Military OneSource, now’s the time to discover this world of assistance all in one place and at your fingertips.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F8616-38DA-4F9B-A1C0-8F0418E40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39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haven’t explored Military OneSource, now’s the time to discover this world of assistance all in one place and at your fingertips.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F8616-38DA-4F9B-A1C0-8F0418E40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87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haven’t explored Military OneSource, now’s the time to discover this world of assistance all in one place and at your fingertips.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F8616-38DA-4F9B-A1C0-8F0418E40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49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haven’t explored Military OneSource, now’s the time to discover this world of assistance all in one place and at your fingertips.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F8616-38DA-4F9B-A1C0-8F0418E40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13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what is Military OneSource?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Many things to many people.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Military OneSource is your one source, available 24/7, providing information, resources and assistance for your best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MilLife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A community with a deep understanding of Military Life – powered by people with extensive training and experience in military culture.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 all about helping our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entire community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service members, military spouses, families and survivors 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 advantage of all the resources and services you have available, for the most positive and fulfilling military experience.</a:t>
            </a:r>
            <a:r>
              <a:rPr lang="en-US" dirty="0">
                <a:effectLst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F8616-38DA-4F9B-A1C0-8F0418E40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64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ways we serve and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support the military community: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A single source of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 and assistance </a:t>
            </a:r>
            <a:r>
              <a:rPr lang="en-US" baseline="0" dirty="0"/>
              <a:t>for service members and military families alike – because families are critical to readiness.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/>
              <a:t>We offer private, discreet, individualized support through non-medical counseling and consultations.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/>
              <a:t>Our services are no cost and tailored to the situation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/>
              <a:t>Our information and resources are trustworthy, because they come from the Department of Defense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F8616-38DA-4F9B-A1C0-8F0418E40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83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Military OneSource serves our total force. </a:t>
            </a:r>
          </a:p>
          <a:p>
            <a:pPr marL="171450" lvl="0" indent="-171450">
              <a:buFontTx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Here’s who is eligible for Military OneSource services:</a:t>
            </a:r>
          </a:p>
          <a:p>
            <a:pPr marL="649224" lvl="1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All active duty, National Guard and Reserve Component service members, regardless of activation status</a:t>
            </a:r>
          </a:p>
          <a:p>
            <a:pPr marL="649224" lvl="1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Immediate family members</a:t>
            </a:r>
          </a:p>
          <a:p>
            <a:pPr marL="649224" lvl="1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Coast Guard, when activated with the Navy</a:t>
            </a:r>
          </a:p>
          <a:p>
            <a:pPr marL="649224" lvl="1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Expeditionary civilians, 90 days pre- until 180 days post-deployment </a:t>
            </a:r>
          </a:p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Retired or discharged, honorably or a </a:t>
            </a:r>
            <a:r>
              <a:rPr lang="en-US" sz="180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general discharge, </a:t>
            </a:r>
            <a:r>
              <a:rPr lang="en-US" sz="18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including Coast Guard veterans and their immediate family up to 365 days post separation or retirement</a:t>
            </a:r>
          </a:p>
          <a:p>
            <a:pPr marL="649224" lvl="1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Survivors: non-remarried spouses and children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Tx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Eligibility begins when the service member enters the military and for the most part, ends six months after transitioning out. </a:t>
            </a:r>
          </a:p>
          <a:p>
            <a:pPr marL="171450" lvl="0" indent="-171450">
              <a:buFontTx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Extended program eligibility reaches anyone who is enrolled in the Defense Enrollment Eligibility Reporting System— more commonly known as DEERS. </a:t>
            </a:r>
          </a:p>
          <a:p>
            <a:pPr marL="171450" lvl="0" indent="-171450">
              <a:buFontTx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more details about eligibility at the Military OneSource website.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F8616-38DA-4F9B-A1C0-8F0418E40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38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Contacts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Military OneSource are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private. </a:t>
            </a:r>
          </a:p>
          <a:p>
            <a:pPr defTabSz="457200">
              <a:spcBef>
                <a:spcPts val="600"/>
              </a:spcBef>
              <a:spcAft>
                <a:spcPts val="600"/>
              </a:spcAft>
            </a:pPr>
            <a:r>
              <a:rPr lang="en-US" sz="1600" b="1" dirty="0">
                <a:solidFill>
                  <a:srgbClr val="1F4E79"/>
                </a:solidFill>
                <a:latin typeface="Calibri" charset="0"/>
                <a:ea typeface="Calibri" charset="0"/>
                <a:cs typeface="Calibri" charset="0"/>
              </a:rPr>
              <a:t>Privacy protections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ensure your personal information will not be:</a:t>
            </a:r>
          </a:p>
          <a:p>
            <a:pPr marL="649224" lvl="2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Provided to the military or chain of command</a:t>
            </a:r>
          </a:p>
          <a:p>
            <a:pPr marL="649224" lvl="2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Shared with family or friends</a:t>
            </a:r>
          </a:p>
          <a:p>
            <a:pPr marL="649224" lvl="2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Released to other agencies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This means that a family member may seek non-medical counseling without the knowledge or consent of the service member. 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Or a service member may seek non-medical counseling without the knowledge of command.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some exceptions. Military OneSource consultants — including non-medical counselors — have a duty to report some situations to appropriate military and civilian authorities. </a:t>
            </a:r>
          </a:p>
          <a:p>
            <a:pPr defTabSz="457200">
              <a:spcAft>
                <a:spcPts val="600"/>
              </a:spcAft>
            </a:pPr>
            <a:r>
              <a:rPr lang="en-US" sz="1600" b="1" dirty="0">
                <a:solidFill>
                  <a:srgbClr val="1F4E79"/>
                </a:solidFill>
                <a:latin typeface="Calibri" charset="0"/>
                <a:ea typeface="Calibri" charset="0"/>
                <a:cs typeface="Calibri" charset="0"/>
              </a:rPr>
              <a:t>Privacy exceptions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include the following duty-to-warn situations: </a:t>
            </a:r>
          </a:p>
          <a:p>
            <a:pPr marL="649224" lvl="2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Suspected family maltreatment (domestic violence, </a:t>
            </a:r>
            <a:b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child or elder abuse or neglect) </a:t>
            </a:r>
          </a:p>
          <a:p>
            <a:pPr marL="649224" lvl="2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Harm to self or others</a:t>
            </a:r>
          </a:p>
          <a:p>
            <a:pPr marL="649224" lvl="2" indent="-192024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Illegal activity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 questions regarding a situation, a Military OneSource consultant can provide details.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F8616-38DA-4F9B-A1C0-8F0418E40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3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B4EAFA-4FD3-4CED-8336-3D01AB81DD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786791"/>
            <a:ext cx="9144000" cy="60182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                                                  Insert Title Slide Photo</a:t>
            </a:r>
          </a:p>
        </p:txBody>
      </p:sp>
      <p:sp>
        <p:nvSpPr>
          <p:cNvPr id="10" name="Rectangle 9" descr="Red header bar.">
            <a:extLst>
              <a:ext uri="{FF2B5EF4-FFF2-40B4-BE49-F238E27FC236}">
                <a16:creationId xmlns:a16="http://schemas.microsoft.com/office/drawing/2014/main" id="{88ADE532-85D5-4E34-901B-9C143A940C92}"/>
              </a:ext>
            </a:extLst>
          </p:cNvPr>
          <p:cNvSpPr/>
          <p:nvPr userDrawn="1"/>
        </p:nvSpPr>
        <p:spPr>
          <a:xfrm>
            <a:off x="0" y="136524"/>
            <a:ext cx="6981371" cy="420624"/>
          </a:xfrm>
          <a:prstGeom prst="rect">
            <a:avLst/>
          </a:prstGeom>
          <a:solidFill>
            <a:srgbClr val="CC2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2" name="Military OneSource Logo">
            <a:extLst>
              <a:ext uri="{FF2B5EF4-FFF2-40B4-BE49-F238E27FC236}">
                <a16:creationId xmlns:a16="http://schemas.microsoft.com/office/drawing/2014/main" id="{180662B7-B577-4972-AEA9-21621DB2D8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86" y="136524"/>
            <a:ext cx="1753207" cy="42062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4515CA1-A274-45AC-B9C0-F016D03D5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389" y="1962926"/>
            <a:ext cx="4056611" cy="1655762"/>
          </a:xfrm>
        </p:spPr>
        <p:txBody>
          <a:bodyPr>
            <a:normAutofit/>
          </a:bodyPr>
          <a:lstStyle>
            <a:lvl1pPr marL="0" indent="0" algn="ctr">
              <a:buNone/>
              <a:defRPr sz="21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4E388-F316-4FB5-9723-D5552FB17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/>
            </a:lvl1pPr>
          </a:lstStyle>
          <a:p>
            <a:fld id="{2D06A98E-9D45-4AC9-A0D5-10D89E1374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BDD0BE0C-0BB6-4CC9-9158-3B257B6BF45F}"/>
              </a:ext>
            </a:extLst>
          </p:cNvPr>
          <p:cNvSpPr txBox="1">
            <a:spLocks/>
          </p:cNvSpPr>
          <p:nvPr userDrawn="1"/>
        </p:nvSpPr>
        <p:spPr>
          <a:xfrm>
            <a:off x="2654669" y="6430930"/>
            <a:ext cx="34603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 dirty="0">
              <a:ea typeface="Calibri" charset="0"/>
              <a:cs typeface="Calibri" charset="0"/>
            </a:endParaRPr>
          </a:p>
          <a:p>
            <a:r>
              <a:rPr lang="en-US" sz="1050" dirty="0">
                <a:ea typeface="Calibri" charset="0"/>
                <a:cs typeface="Calibri" charset="0"/>
              </a:rPr>
              <a:t>http://www.MilitaryOneSource.mil</a:t>
            </a:r>
            <a:endParaRPr lang="en-US" sz="1050" dirty="0"/>
          </a:p>
          <a:p>
            <a:endParaRPr lang="en-US" sz="105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83B44AE-BE98-458C-BA9B-0CE3FF0B7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42270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Military OneSource Title Slide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9D584BB-3A04-445D-B0ED-DE3045002A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2014" y="1431415"/>
            <a:ext cx="4821237" cy="488950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80587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9DA331B-79C4-4927-A77A-3CFA915138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0945" y="1903413"/>
            <a:ext cx="8224405" cy="4197350"/>
          </a:xfrm>
        </p:spPr>
        <p:txBody>
          <a:bodyPr/>
          <a:lstStyle>
            <a:lvl1pPr>
              <a:defRPr b="1"/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A7831-4D1A-4847-AF2E-480F7061B6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0461" y="673331"/>
            <a:ext cx="7886700" cy="964276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8D37E23-F616-4D04-AE53-639492F5C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3903" y="6414824"/>
            <a:ext cx="4736193" cy="441984"/>
          </a:xfrm>
          <a:prstGeom prst="rect">
            <a:avLst/>
          </a:prstGeo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300CD7B-E26D-44C7-B81F-DB68D96C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6453734"/>
            <a:ext cx="2057400" cy="393192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fld id="{9D77CC1A-F3B9-41F1-89AE-DEF1339474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3454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3F5DBA-B836-45C4-A779-B2A709B07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67" y="677413"/>
            <a:ext cx="7891272" cy="978408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8F3E6-DC90-423E-976A-461DA9A64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2D06A98E-9D45-4AC9-A0D5-10D89E1374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8F09D54-8086-4912-AC87-B44359B810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0318" y="1800611"/>
            <a:ext cx="4779606" cy="4379976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>
              <a:defRPr/>
            </a:lvl4pPr>
            <a:lvl5pPr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39CD7D-5948-40D7-AA7E-C8571466E2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5905" y="1645919"/>
            <a:ext cx="3460381" cy="41979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37439D-6EC1-4459-879A-7AABCE6CC9D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683619" y="5843846"/>
            <a:ext cx="3460381" cy="38232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Source Caption(if needed)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7128291-DAEB-42CC-9754-15E0A10D47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34532" y="6428281"/>
            <a:ext cx="4474936" cy="420982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</p:spTree>
    <p:extLst>
      <p:ext uri="{BB962C8B-B14F-4D97-AF65-F5344CB8AC3E}">
        <p14:creationId xmlns:p14="http://schemas.microsoft.com/office/powerpoint/2010/main" val="3354536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/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3F5DBA-B836-45C4-A779-B2A709B07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67" y="677413"/>
            <a:ext cx="7891272" cy="978408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8F3E6-DC90-423E-976A-461DA9A64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2D06A98E-9D45-4AC9-A0D5-10D89E1374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8F09D54-8086-4912-AC87-B44359B810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0318" y="1800611"/>
            <a:ext cx="4779606" cy="2472625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>
              <a:defRPr/>
            </a:lvl4pPr>
            <a:lvl5pPr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39CD7D-5948-40D7-AA7E-C8571466E2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3619" y="1800611"/>
            <a:ext cx="3462667" cy="40432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37439D-6EC1-4459-879A-7AABCE6CC9D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683619" y="5843846"/>
            <a:ext cx="3460381" cy="38232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Source Caption(if needed)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7128291-DAEB-42CC-9754-15E0A10D47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34532" y="6428281"/>
            <a:ext cx="4474936" cy="420982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5DAE2A-0A5F-4659-9005-9F097E849F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0225" y="4354513"/>
            <a:ext cx="4779963" cy="18716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0144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/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3F5DBA-B836-45C4-A779-B2A709B07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67" y="677413"/>
            <a:ext cx="7891272" cy="978408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8F3E6-DC90-423E-976A-461DA9A64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2D06A98E-9D45-4AC9-A0D5-10D89E1374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8F09D54-8086-4912-AC87-B44359B810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8103" y="1800611"/>
            <a:ext cx="4042705" cy="3817418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>
              <a:defRPr/>
            </a:lvl4pPr>
            <a:lvl5pPr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37439D-6EC1-4459-879A-7AABCE6CC9D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683619" y="5843846"/>
            <a:ext cx="3460381" cy="38232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Source Caption(if needed)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7128291-DAEB-42CC-9754-15E0A10D47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34532" y="6428281"/>
            <a:ext cx="4474936" cy="420982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5DAE2A-0A5F-4659-9005-9F097E849F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72000" y="1800611"/>
            <a:ext cx="4413897" cy="381741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3166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A66EBD9-362B-4CAE-8C83-2ECDE7DF4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364" y="667511"/>
            <a:ext cx="7891272" cy="978408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EBE41-F6F5-4DB7-AB3C-C663DA74B1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fld id="{2D06A98E-9D45-4AC9-A0D5-10D89E1374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249236-EB55-4D95-8F7E-E281273271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" y="1654174"/>
            <a:ext cx="3460381" cy="392366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F6A10A3-48BD-4648-8301-038A734D3D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43350" y="1782412"/>
            <a:ext cx="4780026" cy="4379976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>
              <a:defRPr/>
            </a:lvl4pPr>
            <a:lvl5pPr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41E5B37-EC73-4EAE-9EE5-A303DD58250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0" y="5586095"/>
            <a:ext cx="3460381" cy="38232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Source Caption(if needed)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3AA6A86-134E-4FF6-B8EF-84E42B86E3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61960" y="6437252"/>
            <a:ext cx="4620079" cy="420982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</p:spTree>
    <p:extLst>
      <p:ext uri="{BB962C8B-B14F-4D97-AF65-F5344CB8AC3E}">
        <p14:creationId xmlns:p14="http://schemas.microsoft.com/office/powerpoint/2010/main" val="2677050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E969E9-3916-4FB8-AEE0-DD77C34171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6600" y="6443445"/>
            <a:ext cx="2057400" cy="393616"/>
          </a:xfrm>
        </p:spPr>
        <p:txBody>
          <a:bodyPr/>
          <a:lstStyle>
            <a:lvl1pPr>
              <a:defRPr sz="1800"/>
            </a:lvl1pPr>
          </a:lstStyle>
          <a:p>
            <a:fld id="{2D06A98E-9D45-4AC9-A0D5-10D89E1374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D016A0B-5C75-4095-ABBC-CF2E66A28D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638044" y="1638046"/>
            <a:ext cx="3867912" cy="471830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CFBA0BA-451A-409F-A6A5-0F30FDF2C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5" y="656705"/>
            <a:ext cx="7891272" cy="981340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3459D4-AC34-411A-9C2C-FE0BCA4D0F9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9337" y="3429000"/>
            <a:ext cx="2060575" cy="68897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Source Caption if needed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6ADCCA1-1C6C-47CE-862C-6E352AE67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4099" y="6425487"/>
            <a:ext cx="4495801" cy="420982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</p:spTree>
    <p:extLst>
      <p:ext uri="{BB962C8B-B14F-4D97-AF65-F5344CB8AC3E}">
        <p14:creationId xmlns:p14="http://schemas.microsoft.com/office/powerpoint/2010/main" val="1951736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9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nge of Suppo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E969E9-3916-4FB8-AEE0-DD77C34171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6600" y="6443445"/>
            <a:ext cx="2057400" cy="393616"/>
          </a:xfrm>
        </p:spPr>
        <p:txBody>
          <a:bodyPr/>
          <a:lstStyle>
            <a:lvl1pPr>
              <a:defRPr sz="1800"/>
            </a:lvl1pPr>
          </a:lstStyle>
          <a:p>
            <a:fld id="{2D06A98E-9D45-4AC9-A0D5-10D89E1374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CFBA0BA-451A-409F-A6A5-0F30FDF2C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5" y="656705"/>
            <a:ext cx="7891272" cy="981340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6ADCCA1-1C6C-47CE-862C-6E352AE67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4099" y="6425487"/>
            <a:ext cx="4495801" cy="420982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  <p:pic>
        <p:nvPicPr>
          <p:cNvPr id="8" name="Picture Placeholder 7" descr="Range of Support graphic ">
            <a:extLst>
              <a:ext uri="{FF2B5EF4-FFF2-40B4-BE49-F238E27FC236}">
                <a16:creationId xmlns:a16="http://schemas.microsoft.com/office/drawing/2014/main" id="{E2879A39-6F59-4B2E-9E26-CBAABE3452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163" y="1996053"/>
            <a:ext cx="4369129" cy="428345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5FA32C5-BC00-4640-96EA-94D1EF4DEA05}"/>
              </a:ext>
            </a:extLst>
          </p:cNvPr>
          <p:cNvGrpSpPr/>
          <p:nvPr userDrawn="1"/>
        </p:nvGrpSpPr>
        <p:grpSpPr>
          <a:xfrm>
            <a:off x="751071" y="1593904"/>
            <a:ext cx="7714789" cy="4839875"/>
            <a:chOff x="751071" y="1593904"/>
            <a:chExt cx="7714789" cy="483987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2CAD44A-F62D-4E21-A107-7FE804CB328A}"/>
                </a:ext>
              </a:extLst>
            </p:cNvPr>
            <p:cNvSpPr/>
            <p:nvPr/>
          </p:nvSpPr>
          <p:spPr>
            <a:xfrm>
              <a:off x="2853996" y="1593904"/>
              <a:ext cx="36420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Confidential Non-medical </a:t>
              </a:r>
              <a:b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</a:br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Counseling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9027329-8CCA-4BBC-98C2-0BFFD8525055}"/>
                </a:ext>
              </a:extLst>
            </p:cNvPr>
            <p:cNvSpPr/>
            <p:nvPr/>
          </p:nvSpPr>
          <p:spPr>
            <a:xfrm>
              <a:off x="5767387" y="2061393"/>
              <a:ext cx="20092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Spouse Education and </a:t>
              </a:r>
              <a:b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</a:br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Career Opportunities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8ED297-42EE-4930-894D-FE80E0B91D30}"/>
                </a:ext>
              </a:extLst>
            </p:cNvPr>
            <p:cNvSpPr/>
            <p:nvPr/>
          </p:nvSpPr>
          <p:spPr>
            <a:xfrm>
              <a:off x="6517227" y="2791132"/>
              <a:ext cx="135156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Document Translation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475EA10-8913-4CB7-888F-73865B343A85}"/>
                </a:ext>
              </a:extLst>
            </p:cNvPr>
            <p:cNvSpPr/>
            <p:nvPr/>
          </p:nvSpPr>
          <p:spPr>
            <a:xfrm>
              <a:off x="6847039" y="3514755"/>
              <a:ext cx="146270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Language Interpretation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1EFC83-4D90-4606-8AB0-D9584E5702FB}"/>
                </a:ext>
              </a:extLst>
            </p:cNvPr>
            <p:cNvSpPr/>
            <p:nvPr/>
          </p:nvSpPr>
          <p:spPr>
            <a:xfrm>
              <a:off x="6729902" y="4405740"/>
              <a:ext cx="1735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Mobile Resilience Solutions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E67117C-A9E2-4724-AD0D-A2AFEE2C4588}"/>
                </a:ext>
              </a:extLst>
            </p:cNvPr>
            <p:cNvSpPr/>
            <p:nvPr/>
          </p:nvSpPr>
          <p:spPr>
            <a:xfrm>
              <a:off x="6469382" y="5219955"/>
              <a:ext cx="173595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Education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7579866-61C2-4302-8044-88191536326A}"/>
                </a:ext>
              </a:extLst>
            </p:cNvPr>
            <p:cNvSpPr/>
            <p:nvPr/>
          </p:nvSpPr>
          <p:spPr>
            <a:xfrm>
              <a:off x="5719856" y="5796031"/>
              <a:ext cx="18743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Adult Disability </a:t>
              </a:r>
              <a:b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</a:br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and Elder Care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B28AF51-BB76-431A-8B96-5003F28A9936}"/>
                </a:ext>
              </a:extLst>
            </p:cNvPr>
            <p:cNvSpPr/>
            <p:nvPr/>
          </p:nvSpPr>
          <p:spPr>
            <a:xfrm>
              <a:off x="3739182" y="6156780"/>
              <a:ext cx="187430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Adoption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BF2E71D-6AB7-4E22-94F2-202DB55B36CD}"/>
                </a:ext>
              </a:extLst>
            </p:cNvPr>
            <p:cNvSpPr/>
            <p:nvPr/>
          </p:nvSpPr>
          <p:spPr>
            <a:xfrm>
              <a:off x="1678864" y="5754784"/>
              <a:ext cx="18743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Health and Wellness Coaching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9013ED8-F86E-4726-9A96-1B63BAC38AA6}"/>
                </a:ext>
              </a:extLst>
            </p:cNvPr>
            <p:cNvSpPr/>
            <p:nvPr/>
          </p:nvSpPr>
          <p:spPr>
            <a:xfrm>
              <a:off x="1170435" y="5098310"/>
              <a:ext cx="173595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Peer-to-Peer Support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4B9600B-B39D-4E43-9D89-94910F64DD90}"/>
                </a:ext>
              </a:extLst>
            </p:cNvPr>
            <p:cNvSpPr/>
            <p:nvPr/>
          </p:nvSpPr>
          <p:spPr>
            <a:xfrm>
              <a:off x="751071" y="4374917"/>
              <a:ext cx="173595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Special Needs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C88379-5160-4BA7-9425-F425BF032A98}"/>
                </a:ext>
              </a:extLst>
            </p:cNvPr>
            <p:cNvSpPr/>
            <p:nvPr/>
          </p:nvSpPr>
          <p:spPr>
            <a:xfrm>
              <a:off x="892052" y="3482583"/>
              <a:ext cx="1735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Spouse Relocation </a:t>
              </a:r>
            </a:p>
            <a:p>
              <a:pPr algn="r"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and Transition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11E6DB7-0B4E-4398-A215-B0AE2CAACFEE}"/>
                </a:ext>
              </a:extLst>
            </p:cNvPr>
            <p:cNvSpPr/>
            <p:nvPr/>
          </p:nvSpPr>
          <p:spPr>
            <a:xfrm>
              <a:off x="1309728" y="2669079"/>
              <a:ext cx="167766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Wounded Warrior and Caregivers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2BAD2F9-4CA5-450D-A7D8-D87BCF8C0DC2}"/>
                </a:ext>
              </a:extLst>
            </p:cNvPr>
            <p:cNvSpPr/>
            <p:nvPr/>
          </p:nvSpPr>
          <p:spPr>
            <a:xfrm>
              <a:off x="1217733" y="2018261"/>
              <a:ext cx="23588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/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Financial Counseling </a:t>
              </a:r>
              <a:b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</a:br>
              <a:r>
                <a:rPr lang="en-US" sz="1200" b="1" dirty="0">
                  <a:solidFill>
                    <a:srgbClr val="404040"/>
                  </a:solidFill>
                  <a:latin typeface="Calibri" charset="0"/>
                  <a:ea typeface="Calibri" charset="0"/>
                  <a:cs typeface="Calibri" charset="0"/>
                </a:rPr>
                <a:t>and Tax Consultation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9785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57DC719-D012-4F11-B838-8EAA02650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65018"/>
            <a:ext cx="7886700" cy="978773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B8443-2791-4714-A308-208A01DF51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6600" y="6443445"/>
            <a:ext cx="2057400" cy="393616"/>
          </a:xfrm>
        </p:spPr>
        <p:txBody>
          <a:bodyPr/>
          <a:lstStyle>
            <a:lvl1pPr>
              <a:defRPr sz="1800"/>
            </a:lvl1pPr>
          </a:lstStyle>
          <a:p>
            <a:fld id="{2D06A98E-9D45-4AC9-A0D5-10D89E1374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4F96CE4-7A10-454E-BBB4-E1185863B9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12760" y="6429165"/>
            <a:ext cx="4518479" cy="420982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19962-6518-4AB1-A7E7-8073A4BB1A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30275" y="1935071"/>
            <a:ext cx="6556375" cy="5159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2072F0D-A52D-4141-B1B8-7FBE9E61D4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0275" y="3300413"/>
            <a:ext cx="6556375" cy="64611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19CBBEE-18E4-4F3A-93F8-46BB8EE0E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0275" y="4745038"/>
            <a:ext cx="6556375" cy="6461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9779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38C304D0-4D11-4301-832B-1848E8A40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5" y="673331"/>
            <a:ext cx="7891895" cy="978408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4F587-061C-49F2-913E-3FA08A620B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fld id="{2D06A98E-9D45-4AC9-A0D5-10D89E1374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50DC92-D01F-4CF2-8F10-1A2E892B59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1035" y="2373315"/>
            <a:ext cx="1870472" cy="211137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438AAE3-A9EC-4CF9-A740-07E5D7C6F6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78440" y="2373315"/>
            <a:ext cx="1870472" cy="211137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EA2049B-5A4D-4B24-A515-F4947C27938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65561" y="2373315"/>
            <a:ext cx="1870472" cy="2111375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EBEF4B71-102A-4434-B691-6317FF125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33355" y="6426994"/>
            <a:ext cx="4472094" cy="420982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993A0-43BB-4ED2-A3A3-3F8F15C2E1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35" y="4765753"/>
            <a:ext cx="1873784" cy="72136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39387C-706E-45A3-AF98-DD2EFDB0F0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78837" y="4765752"/>
            <a:ext cx="1870075" cy="7213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B19EB42-EE80-4AE8-96BE-F400C10DB7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65561" y="4772450"/>
            <a:ext cx="1870075" cy="7146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ACCF4F5-51F5-4744-AE40-622C129AB0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455" y="1739477"/>
            <a:ext cx="4471987" cy="5461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7747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B3A11DD-6DE1-4CAE-BD98-BB84AE8C6B71}"/>
              </a:ext>
            </a:extLst>
          </p:cNvPr>
          <p:cNvSpPr txBox="1">
            <a:spLocks/>
          </p:cNvSpPr>
          <p:nvPr userDrawn="1"/>
        </p:nvSpPr>
        <p:spPr>
          <a:xfrm>
            <a:off x="2327274" y="6427599"/>
            <a:ext cx="4489450" cy="42098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4572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  <p:pic>
        <p:nvPicPr>
          <p:cNvPr id="6" name="Picture 5" descr="A plane flying over a body of water&#10;&#10;Description generated with high confidence">
            <a:extLst>
              <a:ext uri="{FF2B5EF4-FFF2-40B4-BE49-F238E27FC236}">
                <a16:creationId xmlns:a16="http://schemas.microsoft.com/office/drawing/2014/main" id="{498A4C1B-6F31-4C02-8CE4-574BEFB079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8855"/>
          <a:stretch/>
        </p:blipFill>
        <p:spPr>
          <a:xfrm>
            <a:off x="0" y="2098397"/>
            <a:ext cx="9144000" cy="43282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C7CC2C-04CE-484C-8E68-86B0C539D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673329"/>
            <a:ext cx="7891272" cy="978408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Custom Slide with Background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435911-AEF9-47F2-8499-A531140C64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E31D96-FF44-41B7-993C-26CFDCF133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2095500"/>
            <a:ext cx="9143999" cy="1470025"/>
          </a:xfrm>
        </p:spPr>
        <p:txBody>
          <a:bodyPr/>
          <a:lstStyle>
            <a:lvl1pPr>
              <a:defRPr/>
            </a:lvl1pPr>
            <a:lvl2pPr marL="457200" indent="0" algn="ctr">
              <a:buNone/>
              <a:defRPr>
                <a:solidFill>
                  <a:srgbClr val="002060"/>
                </a:solidFill>
              </a:defRPr>
            </a:lvl2pPr>
          </a:lstStyle>
          <a:p>
            <a:pPr lvl="1"/>
            <a:r>
              <a:rPr lang="en-US" dirty="0"/>
              <a:t>Insert Copy Here</a:t>
            </a:r>
          </a:p>
        </p:txBody>
      </p:sp>
    </p:spTree>
    <p:extLst>
      <p:ext uri="{BB962C8B-B14F-4D97-AF65-F5344CB8AC3E}">
        <p14:creationId xmlns:p14="http://schemas.microsoft.com/office/powerpoint/2010/main" val="3898797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CC2C-04CE-484C-8E68-86B0C539D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673329"/>
            <a:ext cx="7891272" cy="978408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435911-AEF9-47F2-8499-A531140C64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11ECA9-CDD7-42F3-8674-C5871A7C2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49" y="645942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ea typeface="Calibri" charset="0"/>
                <a:cs typeface="Calibri" charset="0"/>
              </a:rPr>
              <a:t>www.MilitaryOneSource.mil  •  800-342-9647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5970C3-71A2-4864-92E8-9AA163255B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410749"/>
            <a:ext cx="9144000" cy="344725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E31D96-FF44-41B7-993C-26CFDCF133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650" y="2095500"/>
            <a:ext cx="7886700" cy="1470025"/>
          </a:xfrm>
        </p:spPr>
        <p:txBody>
          <a:bodyPr/>
          <a:lstStyle>
            <a:lvl1pPr>
              <a:defRPr/>
            </a:lvl1pPr>
            <a:lvl2pPr marL="457200" indent="0" algn="ctr">
              <a:buNone/>
              <a:defRPr>
                <a:solidFill>
                  <a:srgbClr val="002060"/>
                </a:solidFill>
              </a:defRPr>
            </a:lvl2pPr>
          </a:lstStyle>
          <a:p>
            <a:pPr lvl="1"/>
            <a:r>
              <a:rPr lang="en-US" dirty="0"/>
              <a:t>Insert Contact information here</a:t>
            </a:r>
          </a:p>
        </p:txBody>
      </p:sp>
      <p:sp>
        <p:nvSpPr>
          <p:cNvPr id="8" name="Rectangle 7" descr="Gray background color." title="Footer Background Color">
            <a:extLst>
              <a:ext uri="{FF2B5EF4-FFF2-40B4-BE49-F238E27FC236}">
                <a16:creationId xmlns:a16="http://schemas.microsoft.com/office/drawing/2014/main" id="{B9FA6E1C-B116-4236-A766-A8685266B125}"/>
              </a:ext>
            </a:extLst>
          </p:cNvPr>
          <p:cNvSpPr/>
          <p:nvPr userDrawn="1"/>
        </p:nvSpPr>
        <p:spPr>
          <a:xfrm>
            <a:off x="0" y="6432803"/>
            <a:ext cx="9144000" cy="432031"/>
          </a:xfrm>
          <a:prstGeom prst="rect">
            <a:avLst/>
          </a:prstGeom>
          <a:solidFill>
            <a:srgbClr val="0D0D0D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050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B3A11DD-6DE1-4CAE-BD98-BB84AE8C6B71}"/>
              </a:ext>
            </a:extLst>
          </p:cNvPr>
          <p:cNvSpPr txBox="1">
            <a:spLocks/>
          </p:cNvSpPr>
          <p:nvPr userDrawn="1"/>
        </p:nvSpPr>
        <p:spPr>
          <a:xfrm>
            <a:off x="2327274" y="6427599"/>
            <a:ext cx="4489450" cy="42098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4572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BC241E0-5BE9-4132-8704-C99447F4E120}"/>
              </a:ext>
            </a:extLst>
          </p:cNvPr>
          <p:cNvSpPr txBox="1">
            <a:spLocks/>
          </p:cNvSpPr>
          <p:nvPr userDrawn="1"/>
        </p:nvSpPr>
        <p:spPr>
          <a:xfrm>
            <a:off x="7052310" y="6405156"/>
            <a:ext cx="2091688" cy="432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6A98E-9D45-4AC9-A0D5-10D89E137443}" type="slidenum">
              <a:rPr lang="en-US" sz="1800" smtClean="0"/>
              <a:pPr/>
              <a:t>‹#›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941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 descr="Gray background color." title="Footer Background Color">
            <a:extLst>
              <a:ext uri="{FF2B5EF4-FFF2-40B4-BE49-F238E27FC236}">
                <a16:creationId xmlns:a16="http://schemas.microsoft.com/office/drawing/2014/main" id="{0FD4687B-EC92-42FD-AE2C-BA3913073DA7}"/>
              </a:ext>
            </a:extLst>
          </p:cNvPr>
          <p:cNvSpPr/>
          <p:nvPr userDrawn="1"/>
        </p:nvSpPr>
        <p:spPr>
          <a:xfrm>
            <a:off x="1846" y="6426986"/>
            <a:ext cx="9144000" cy="432031"/>
          </a:xfrm>
          <a:prstGeom prst="rect">
            <a:avLst/>
          </a:prstGeom>
          <a:solidFill>
            <a:srgbClr val="0D0D0D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050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Rectangle 6" descr="Red header bar.">
            <a:extLst>
              <a:ext uri="{FF2B5EF4-FFF2-40B4-BE49-F238E27FC236}">
                <a16:creationId xmlns:a16="http://schemas.microsoft.com/office/drawing/2014/main" id="{E68271E4-9A7D-47B1-9057-D150959EE917}"/>
              </a:ext>
            </a:extLst>
          </p:cNvPr>
          <p:cNvSpPr/>
          <p:nvPr userDrawn="1"/>
        </p:nvSpPr>
        <p:spPr>
          <a:xfrm>
            <a:off x="0" y="190176"/>
            <a:ext cx="7406640" cy="466344"/>
          </a:xfrm>
          <a:prstGeom prst="rect">
            <a:avLst/>
          </a:prstGeom>
          <a:solidFill>
            <a:srgbClr val="D12A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D12A2F"/>
              </a:solidFill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BF59A01-B5A6-46F4-A7C3-F87545A0AC44}"/>
              </a:ext>
            </a:extLst>
          </p:cNvPr>
          <p:cNvSpPr txBox="1">
            <a:spLocks/>
          </p:cNvSpPr>
          <p:nvPr userDrawn="1"/>
        </p:nvSpPr>
        <p:spPr>
          <a:xfrm>
            <a:off x="471488" y="607346"/>
            <a:ext cx="7387221" cy="10085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endParaRPr lang="en-US" sz="2250" b="1" dirty="0">
              <a:solidFill>
                <a:schemeClr val="bg2"/>
              </a:solidFill>
            </a:endParaRPr>
          </a:p>
        </p:txBody>
      </p:sp>
      <p:pic>
        <p:nvPicPr>
          <p:cNvPr id="11" name="Military OneSource Logo">
            <a:extLst>
              <a:ext uri="{FF2B5EF4-FFF2-40B4-BE49-F238E27FC236}">
                <a16:creationId xmlns:a16="http://schemas.microsoft.com/office/drawing/2014/main" id="{162FBE0E-F41A-4983-BB2C-F751EFDBB98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271" y="227785"/>
            <a:ext cx="1307592" cy="3137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886FC0-80F6-4263-983B-B77CB627CCAC}"/>
              </a:ext>
            </a:extLst>
          </p:cNvPr>
          <p:cNvSpPr/>
          <p:nvPr userDrawn="1"/>
        </p:nvSpPr>
        <p:spPr>
          <a:xfrm>
            <a:off x="0" y="644252"/>
            <a:ext cx="9144000" cy="995774"/>
          </a:xfrm>
          <a:prstGeom prst="rect">
            <a:avLst/>
          </a:prstGeom>
          <a:solidFill>
            <a:srgbClr val="1F35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51991"/>
            <a:ext cx="2057400" cy="3936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D06A98E-9D45-4AC9-A0D5-10D89E1374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749B0742-BCC9-4184-B562-CE7858EEC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5675" y="6457333"/>
            <a:ext cx="4692650" cy="420982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a typeface="Calibri" charset="0"/>
                <a:cs typeface="Calibri" charset="0"/>
              </a:rPr>
              <a:t>www.MilitaryOneSource.mil  •  800-342-9647</a:t>
            </a:r>
          </a:p>
        </p:txBody>
      </p:sp>
    </p:spTree>
    <p:extLst>
      <p:ext uri="{BB962C8B-B14F-4D97-AF65-F5344CB8AC3E}">
        <p14:creationId xmlns:p14="http://schemas.microsoft.com/office/powerpoint/2010/main" val="194265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63" r:id="rId4"/>
    <p:sldLayoutId id="2147483664" r:id="rId5"/>
    <p:sldLayoutId id="2147483657" r:id="rId6"/>
    <p:sldLayoutId id="2147483658" r:id="rId7"/>
    <p:sldLayoutId id="2147483666" r:id="rId8"/>
    <p:sldLayoutId id="2147483659" r:id="rId9"/>
    <p:sldLayoutId id="2147483660" r:id="rId10"/>
    <p:sldLayoutId id="2147483661" r:id="rId11"/>
    <p:sldLayoutId id="2147483662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emf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F66A22-698C-4637-A6BF-D7C1180D41A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Military OneSource Title Slide 1</a:t>
            </a:r>
          </a:p>
        </p:txBody>
      </p:sp>
      <p:pic>
        <p:nvPicPr>
          <p:cNvPr id="9" name="Picture Placeholder 8" descr="Smiling service member holds his smiling son on his back.">
            <a:extLst>
              <a:ext uri="{FF2B5EF4-FFF2-40B4-BE49-F238E27FC236}">
                <a16:creationId xmlns:a16="http://schemas.microsoft.com/office/drawing/2014/main" id="{383DD3CB-ED94-4CA4-A564-B6F8E65A89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6" b="406"/>
          <a:stretch/>
        </p:blipFill>
        <p:spPr/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AA8B569D-B660-4029-95E5-1D4FEB208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581" y="1431415"/>
            <a:ext cx="4056611" cy="1655762"/>
          </a:xfrm>
        </p:spPr>
        <p:txBody>
          <a:bodyPr>
            <a:normAutofit/>
          </a:bodyPr>
          <a:lstStyle/>
          <a:p>
            <a:pPr lvl="0" algn="l"/>
            <a:r>
              <a:rPr lang="en-US" sz="3600" dirty="0">
                <a:solidFill>
                  <a:prstClr val="white"/>
                </a:solidFill>
              </a:rPr>
              <a:t>Military OneSource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Connecting You</a:t>
            </a:r>
            <a:b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to Your Best </a:t>
            </a:r>
            <a:r>
              <a:rPr lang="en-US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MilLife</a:t>
            </a:r>
            <a:endParaRPr lang="en-US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307D10-168F-469F-920F-B3F5853A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pPr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164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F66A22-698C-4637-A6BF-D7C1180D41A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Military OneSource Title Slide 2</a:t>
            </a:r>
          </a:p>
        </p:txBody>
      </p:sp>
      <p:pic>
        <p:nvPicPr>
          <p:cNvPr id="9" name="Picture Placeholder 8" descr="Airman is surround by his spouse and children as he kneels to kiss his child on the forehead.">
            <a:extLst>
              <a:ext uri="{FF2B5EF4-FFF2-40B4-BE49-F238E27FC236}">
                <a16:creationId xmlns:a16="http://schemas.microsoft.com/office/drawing/2014/main" id="{383DD3CB-ED94-4CA4-A564-B6F8E65A89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" r="417"/>
          <a:stretch/>
        </p:blipFill>
        <p:spPr/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AA8B569D-B660-4029-95E5-1D4FEB208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581" y="1431415"/>
            <a:ext cx="4056611" cy="2187273"/>
          </a:xfrm>
        </p:spPr>
        <p:txBody>
          <a:bodyPr/>
          <a:lstStyle/>
          <a:p>
            <a:pPr lvl="0" algn="l"/>
            <a:r>
              <a:rPr lang="en-US" sz="3600" dirty="0">
                <a:solidFill>
                  <a:prstClr val="white"/>
                </a:solidFill>
              </a:rPr>
              <a:t>Military OneSource</a:t>
            </a:r>
          </a:p>
          <a:p>
            <a:pPr lvl="0" algn="l"/>
            <a:r>
              <a:rPr lang="en-US" dirty="0">
                <a:solidFill>
                  <a:prstClr val="white"/>
                </a:solidFill>
                <a:latin typeface="Calibri" charset="0"/>
                <a:ea typeface="Calibri" charset="0"/>
                <a:cs typeface="Calibri" charset="0"/>
              </a:rPr>
              <a:t>Connecting You</a:t>
            </a:r>
            <a:br>
              <a:rPr lang="en-US" dirty="0">
                <a:solidFill>
                  <a:prstClr val="white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dirty="0">
                <a:solidFill>
                  <a:prstClr val="white"/>
                </a:solidFill>
                <a:latin typeface="Calibri" charset="0"/>
                <a:ea typeface="Calibri" charset="0"/>
                <a:cs typeface="Calibri" charset="0"/>
              </a:rPr>
              <a:t>to Your Best </a:t>
            </a:r>
            <a:r>
              <a:rPr lang="en-US" dirty="0" err="1">
                <a:solidFill>
                  <a:prstClr val="white"/>
                </a:solidFill>
                <a:latin typeface="Calibri" charset="0"/>
                <a:ea typeface="Calibri" charset="0"/>
                <a:cs typeface="Calibri" charset="0"/>
              </a:rPr>
              <a:t>MilLife</a:t>
            </a:r>
            <a:endParaRPr lang="en-US" dirty="0">
              <a:solidFill>
                <a:prstClr val="white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307D10-168F-469F-920F-B3F5853A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7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F66A22-698C-4637-A6BF-D7C1180D41A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Military OneSource Title Slide 3</a:t>
            </a:r>
          </a:p>
        </p:txBody>
      </p:sp>
      <p:pic>
        <p:nvPicPr>
          <p:cNvPr id="9" name="Picture Placeholder 8" descr="Sailor smiles as he embraces his daughter.">
            <a:extLst>
              <a:ext uri="{FF2B5EF4-FFF2-40B4-BE49-F238E27FC236}">
                <a16:creationId xmlns:a16="http://schemas.microsoft.com/office/drawing/2014/main" id="{383DD3CB-ED94-4CA4-A564-B6F8E65A89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" r="164"/>
          <a:stretch>
            <a:fillRect/>
          </a:stretch>
        </p:blipFill>
        <p:spPr/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AA8B569D-B660-4029-95E5-1D4FEB208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581" y="1431415"/>
            <a:ext cx="4056611" cy="2187273"/>
          </a:xfrm>
        </p:spPr>
        <p:txBody>
          <a:bodyPr/>
          <a:lstStyle/>
          <a:p>
            <a:pPr lvl="0" algn="l"/>
            <a:r>
              <a:rPr lang="en-US" sz="3600" dirty="0">
                <a:solidFill>
                  <a:prstClr val="white"/>
                </a:solidFill>
              </a:rPr>
              <a:t>Military OneSource</a:t>
            </a:r>
          </a:p>
          <a:p>
            <a:pPr algn="l"/>
            <a:r>
              <a:rPr lang="en-US" dirty="0">
                <a:latin typeface="Calibri" charset="0"/>
                <a:ea typeface="Calibri" charset="0"/>
                <a:cs typeface="Calibri" charset="0"/>
              </a:rPr>
              <a:t>Connecting You</a:t>
            </a:r>
            <a:br>
              <a:rPr lang="en-US" dirty="0">
                <a:latin typeface="Calibri" charset="0"/>
                <a:ea typeface="Calibri" charset="0"/>
                <a:cs typeface="Calibri" charset="0"/>
              </a:rPr>
            </a:br>
            <a:r>
              <a:rPr lang="en-US" dirty="0">
                <a:latin typeface="Calibri" charset="0"/>
                <a:ea typeface="Calibri" charset="0"/>
                <a:cs typeface="Calibri" charset="0"/>
              </a:rPr>
              <a:t>to Your Best </a:t>
            </a:r>
            <a:r>
              <a:rPr lang="en-US" dirty="0" err="1">
                <a:latin typeface="Calibri" charset="0"/>
                <a:ea typeface="Calibri" charset="0"/>
                <a:cs typeface="Calibri" charset="0"/>
              </a:rPr>
              <a:t>MilLife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307D10-168F-469F-920F-B3F5853A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143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F66A22-698C-4637-A6BF-D7C1180D41A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Military OneSource Title Slide 4</a:t>
            </a:r>
          </a:p>
        </p:txBody>
      </p:sp>
      <p:pic>
        <p:nvPicPr>
          <p:cNvPr id="9" name="Picture Placeholder 8" descr="Service member kneels with his son and smiles. ">
            <a:extLst>
              <a:ext uri="{FF2B5EF4-FFF2-40B4-BE49-F238E27FC236}">
                <a16:creationId xmlns:a16="http://schemas.microsoft.com/office/drawing/2014/main" id="{383DD3CB-ED94-4CA4-A564-B6F8E65A89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2" b="2582"/>
          <a:stretch/>
        </p:blipFill>
        <p:spPr/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AA8B569D-B660-4029-95E5-1D4FEB208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581" y="1431415"/>
            <a:ext cx="4056611" cy="2187273"/>
          </a:xfrm>
        </p:spPr>
        <p:txBody>
          <a:bodyPr/>
          <a:lstStyle/>
          <a:p>
            <a:pPr lvl="0" algn="l"/>
            <a:r>
              <a:rPr lang="en-US" sz="3600" dirty="0">
                <a:solidFill>
                  <a:prstClr val="white"/>
                </a:solidFill>
              </a:rPr>
              <a:t>Military OneSource</a:t>
            </a:r>
          </a:p>
          <a:p>
            <a:pPr algn="l"/>
            <a:r>
              <a:rPr lang="en-US" dirty="0">
                <a:latin typeface="Calibri" charset="0"/>
                <a:ea typeface="Calibri" charset="0"/>
                <a:cs typeface="Calibri" charset="0"/>
              </a:rPr>
              <a:t>Connecting You</a:t>
            </a:r>
            <a:br>
              <a:rPr lang="en-US" dirty="0">
                <a:latin typeface="Calibri" charset="0"/>
                <a:ea typeface="Calibri" charset="0"/>
                <a:cs typeface="Calibri" charset="0"/>
              </a:rPr>
            </a:br>
            <a:r>
              <a:rPr lang="en-US" dirty="0">
                <a:latin typeface="Calibri" charset="0"/>
                <a:ea typeface="Calibri" charset="0"/>
                <a:cs typeface="Calibri" charset="0"/>
              </a:rPr>
              <a:t>to Your Best </a:t>
            </a:r>
            <a:r>
              <a:rPr lang="en-US" dirty="0" err="1">
                <a:latin typeface="Calibri" charset="0"/>
                <a:ea typeface="Calibri" charset="0"/>
                <a:cs typeface="Calibri" charset="0"/>
              </a:rPr>
              <a:t>MilLife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307D10-168F-469F-920F-B3F5853A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726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F66A22-698C-4637-A6BF-D7C1180D41A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Military OneSource Title Slide 5</a:t>
            </a:r>
          </a:p>
        </p:txBody>
      </p:sp>
      <p:pic>
        <p:nvPicPr>
          <p:cNvPr id="9" name="Picture Placeholder 8" descr="Woman embraced a sleeping baby. ">
            <a:extLst>
              <a:ext uri="{FF2B5EF4-FFF2-40B4-BE49-F238E27FC236}">
                <a16:creationId xmlns:a16="http://schemas.microsoft.com/office/drawing/2014/main" id="{383DD3CB-ED94-4CA4-A564-B6F8E65A89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" r="417"/>
          <a:stretch>
            <a:fillRect/>
          </a:stretch>
        </p:blipFill>
        <p:spPr/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AA8B569D-B660-4029-95E5-1D4FEB208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581" y="1431415"/>
            <a:ext cx="4056611" cy="2187273"/>
          </a:xfrm>
        </p:spPr>
        <p:txBody>
          <a:bodyPr/>
          <a:lstStyle/>
          <a:p>
            <a:pPr lvl="0" algn="l"/>
            <a:r>
              <a:rPr lang="en-US" sz="3600" dirty="0">
                <a:solidFill>
                  <a:prstClr val="white"/>
                </a:solidFill>
              </a:rPr>
              <a:t>Military OneSource</a:t>
            </a:r>
          </a:p>
          <a:p>
            <a:pPr algn="l"/>
            <a:r>
              <a:rPr lang="en-US" dirty="0">
                <a:latin typeface="Calibri" charset="0"/>
                <a:ea typeface="Calibri" charset="0"/>
                <a:cs typeface="Calibri" charset="0"/>
              </a:rPr>
              <a:t>Connecting You</a:t>
            </a:r>
            <a:br>
              <a:rPr lang="en-US" dirty="0">
                <a:latin typeface="Calibri" charset="0"/>
                <a:ea typeface="Calibri" charset="0"/>
                <a:cs typeface="Calibri" charset="0"/>
              </a:rPr>
            </a:br>
            <a:r>
              <a:rPr lang="en-US" dirty="0">
                <a:latin typeface="Calibri" charset="0"/>
                <a:ea typeface="Calibri" charset="0"/>
                <a:cs typeface="Calibri" charset="0"/>
              </a:rPr>
              <a:t>to Your Best </a:t>
            </a:r>
            <a:r>
              <a:rPr lang="en-US" dirty="0" err="1">
                <a:latin typeface="Calibri" charset="0"/>
                <a:ea typeface="Calibri" charset="0"/>
                <a:cs typeface="Calibri" charset="0"/>
              </a:rPr>
              <a:t>MilLife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307D10-168F-469F-920F-B3F5853A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49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416A697-2265-48CB-A345-B62CDC69B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You to Your Best </a:t>
            </a:r>
            <a:r>
              <a:rPr lang="en-US" dirty="0" err="1"/>
              <a:t>MilLife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0ADD08E-80E2-42E5-A11E-32388754B2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1" y="1916386"/>
            <a:ext cx="9143999" cy="2617907"/>
          </a:xfrm>
        </p:spPr>
        <p:txBody>
          <a:bodyPr>
            <a:normAutofit fontScale="92500" lnSpcReduction="10000"/>
          </a:bodyPr>
          <a:lstStyle/>
          <a:p>
            <a:pPr marL="0" lvl="0" indent="0" algn="ctr" defTabSz="457200">
              <a:spcBef>
                <a:spcPts val="750"/>
              </a:spcBef>
              <a:spcAft>
                <a:spcPts val="200"/>
              </a:spcAft>
              <a:buNone/>
            </a:pPr>
            <a:r>
              <a:rPr lang="en-US" sz="2600" b="1" dirty="0">
                <a:solidFill>
                  <a:srgbClr val="4472C4">
                    <a:lumMod val="50000"/>
                  </a:srgbClr>
                </a:solidFill>
                <a:latin typeface="Calibri" charset="0"/>
                <a:ea typeface="Calibri" charset="0"/>
                <a:cs typeface="Calibri" charset="0"/>
              </a:rPr>
              <a:t>Military OneSource:</a:t>
            </a:r>
          </a:p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472C4">
                    <a:lumMod val="50000"/>
                  </a:srgbClr>
                </a:solidFill>
                <a:latin typeface="Calibri" charset="0"/>
                <a:ea typeface="Calibri" charset="0"/>
                <a:cs typeface="Calibri" charset="0"/>
              </a:rPr>
              <a:t>Your 24/7 connection to information, answers and support. </a:t>
            </a:r>
          </a:p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900" b="1" dirty="0">
                <a:solidFill>
                  <a:srgbClr val="4472C4">
                    <a:lumMod val="50000"/>
                  </a:srgbClr>
                </a:solidFill>
                <a:latin typeface="Calibri" charset="0"/>
                <a:ea typeface="Calibri" charset="0"/>
                <a:cs typeface="Calibri" charset="0"/>
              </a:rPr>
              <a:t>Your one source for your best </a:t>
            </a:r>
            <a:r>
              <a:rPr lang="en-US" sz="1900" b="1" dirty="0" err="1">
                <a:solidFill>
                  <a:srgbClr val="4472C4">
                    <a:lumMod val="50000"/>
                  </a:srgbClr>
                </a:solidFill>
                <a:latin typeface="Calibri" charset="0"/>
                <a:ea typeface="Calibri" charset="0"/>
                <a:cs typeface="Calibri" charset="0"/>
              </a:rPr>
              <a:t>MilLife</a:t>
            </a:r>
            <a:r>
              <a:rPr lang="en-US" sz="1900" b="1" dirty="0">
                <a:solidFill>
                  <a:srgbClr val="4472C4">
                    <a:lumMod val="50000"/>
                  </a:srgbClr>
                </a:solidFill>
                <a:latin typeface="Calibri" charset="0"/>
                <a:ea typeface="Calibri" charset="0"/>
                <a:cs typeface="Calibri" charset="0"/>
              </a:rPr>
              <a:t>.</a:t>
            </a:r>
          </a:p>
          <a:p>
            <a:pPr marL="320040" lvl="0" indent="-182880" algn="ctr" defTabSz="6858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900" dirty="0">
                <a:solidFill>
                  <a:srgbClr val="183F5C"/>
                </a:solidFill>
              </a:rPr>
              <a:t>Dedicated to the greater military community — service members, military spouses, families and survivors</a:t>
            </a:r>
          </a:p>
          <a:p>
            <a:pPr marL="320040" lvl="0" indent="-182880" algn="ctr" defTabSz="6858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900" dirty="0">
                <a:solidFill>
                  <a:srgbClr val="183F5C"/>
                </a:solidFill>
              </a:rPr>
              <a:t>Helping you take full advantage of all the benefits and resources you have available</a:t>
            </a:r>
          </a:p>
          <a:p>
            <a:pPr marL="0" lvl="0" indent="0" algn="ctr" defTabSz="45720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Operated under the direction of the deputy assistant secretary of</a:t>
            </a:r>
            <a:br>
              <a:rPr lang="en-US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en-US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defense for Military Community and Family Policy </a:t>
            </a:r>
            <a:endParaRPr lang="en-US" sz="19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3D4066-85DE-4A9A-BB07-1E7A3313B3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163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3EBCD6-33BC-4C1E-B3A9-00D224A77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Calibri" charset="0"/>
                <a:cs typeface="Calibri" charset="0"/>
              </a:rPr>
              <a:t>More Ways We Serve You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F090261-E5CB-4E3E-AB6E-9E32DF29E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0318" y="1800611"/>
            <a:ext cx="4041682" cy="2403744"/>
          </a:xfrm>
        </p:spPr>
        <p:txBody>
          <a:bodyPr/>
          <a:lstStyle/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US" sz="1800" dirty="0">
                <a:solidFill>
                  <a:srgbClr val="404040"/>
                </a:solidFill>
              </a:rPr>
              <a:t>A single source of information and assistance for service members and military families</a:t>
            </a:r>
          </a:p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/>
              <a:buChar char="•"/>
            </a:pPr>
            <a:r>
              <a:rPr lang="en-US" sz="1800" dirty="0">
                <a:solidFill>
                  <a:srgbClr val="404040"/>
                </a:solidFill>
                <a:ea typeface="Calibri" charset="0"/>
                <a:cs typeface="Calibri" charset="0"/>
              </a:rPr>
              <a:t>Private, discreet, individualized support</a:t>
            </a:r>
          </a:p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/>
              <a:buChar char="•"/>
            </a:pPr>
            <a:r>
              <a:rPr lang="en-US" sz="1800" dirty="0">
                <a:solidFill>
                  <a:srgbClr val="404040"/>
                </a:solidFill>
              </a:rPr>
              <a:t>Free, tailored, confidential </a:t>
            </a:r>
            <a:endParaRPr lang="en-US" sz="1800" dirty="0">
              <a:solidFill>
                <a:srgbClr val="404040"/>
              </a:solidFill>
              <a:cs typeface="Calibri" charset="0"/>
            </a:endParaRPr>
          </a:p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/>
              <a:buChar char="•"/>
            </a:pPr>
            <a:r>
              <a:rPr lang="en-US" sz="1800" dirty="0">
                <a:solidFill>
                  <a:srgbClr val="404040"/>
                </a:solidFill>
                <a:ea typeface="Calibri" charset="0"/>
                <a:cs typeface="Calibri" charset="0"/>
              </a:rPr>
              <a:t>Trustworthy information and resources</a:t>
            </a:r>
            <a:br>
              <a:rPr lang="en-US" sz="1800" dirty="0">
                <a:solidFill>
                  <a:srgbClr val="404040"/>
                </a:solidFill>
                <a:ea typeface="Calibri" charset="0"/>
                <a:cs typeface="Calibri" charset="0"/>
              </a:rPr>
            </a:br>
            <a:r>
              <a:rPr lang="en-US" sz="1800" dirty="0">
                <a:solidFill>
                  <a:srgbClr val="404040"/>
                </a:solidFill>
                <a:ea typeface="Calibri" charset="0"/>
                <a:cs typeface="Calibri" charset="0"/>
              </a:rPr>
              <a:t>— from the Department of Defense</a:t>
            </a:r>
          </a:p>
        </p:txBody>
      </p:sp>
      <p:pic>
        <p:nvPicPr>
          <p:cNvPr id="10" name="Picture Placeholder 9" descr="Female soldier is holding her young son and they are about to give each other a kiss.">
            <a:extLst>
              <a:ext uri="{FF2B5EF4-FFF2-40B4-BE49-F238E27FC236}">
                <a16:creationId xmlns:a16="http://schemas.microsoft.com/office/drawing/2014/main" id="{03C05D24-6117-42B0-9966-FBEBD9A1D7E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"/>
          <a:stretch/>
        </p:blipFill>
        <p:spPr>
          <a:xfrm>
            <a:off x="5118756" y="1636491"/>
            <a:ext cx="4027532" cy="4791790"/>
          </a:xfrm>
        </p:spPr>
      </p:pic>
      <p:pic>
        <p:nvPicPr>
          <p:cNvPr id="11" name="Logo 1" descr="United States Department of Defense seal.">
            <a:extLst>
              <a:ext uri="{FF2B5EF4-FFF2-40B4-BE49-F238E27FC236}">
                <a16:creationId xmlns:a16="http://schemas.microsoft.com/office/drawing/2014/main" id="{6ECD119D-ACF2-4E94-A802-812EFCC27B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287" y="4471879"/>
            <a:ext cx="975756" cy="975756"/>
          </a:xfrm>
          <a:prstGeom prst="rect">
            <a:avLst/>
          </a:prstGeom>
        </p:spPr>
      </p:pic>
      <p:pic>
        <p:nvPicPr>
          <p:cNvPr id="12" name="Logo 2" descr="Military Community &amp; Family Policy seal.">
            <a:extLst>
              <a:ext uri="{FF2B5EF4-FFF2-40B4-BE49-F238E27FC236}">
                <a16:creationId xmlns:a16="http://schemas.microsoft.com/office/drawing/2014/main" id="{CA5433E0-6AB1-497A-8508-ACBEA674E8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83" y="4476158"/>
            <a:ext cx="971477" cy="9714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EF1BF9-0BD2-4FE1-B8DC-C41314DDC0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ea typeface="Calibri" charset="0"/>
                <a:cs typeface="Calibri" charset="0"/>
              </a:rPr>
              <a:t>www.MilitaryOneSource.mil  •  800-342-9647</a:t>
            </a:r>
            <a:endParaRPr lang="en-US" dirty="0">
              <a:ea typeface="Calibri" charset="0"/>
              <a:cs typeface="Calibri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64796D-60D1-400F-91CE-A2C57FC1C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77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AAF0A-54F4-4DE0-AF05-F08BBCBF4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Serving Our Military Community Worldwide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C7D37-DAA4-4072-AC41-197D9D676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5470" y="1800611"/>
            <a:ext cx="4675425" cy="4625740"/>
          </a:xfrm>
        </p:spPr>
        <p:txBody>
          <a:bodyPr>
            <a:normAutofit lnSpcReduction="10000"/>
          </a:bodyPr>
          <a:lstStyle/>
          <a:p>
            <a:pPr marL="0" lvl="0" indent="0" defTabSz="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4472C4">
                    <a:lumMod val="50000"/>
                  </a:srgbClr>
                </a:solidFill>
                <a:latin typeface="Calibri" charset="0"/>
                <a:ea typeface="Calibri" charset="0"/>
                <a:cs typeface="Calibri" charset="0"/>
              </a:rPr>
              <a:t>Here’s who is eligible for </a:t>
            </a:r>
            <a:br>
              <a:rPr lang="en-US" sz="2000" b="1" dirty="0">
                <a:solidFill>
                  <a:srgbClr val="4472C4">
                    <a:lumMod val="50000"/>
                  </a:srgb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2000" b="1" dirty="0">
                <a:solidFill>
                  <a:srgbClr val="4472C4">
                    <a:lumMod val="50000"/>
                  </a:srgbClr>
                </a:solidFill>
                <a:latin typeface="Calibri" charset="0"/>
                <a:ea typeface="Calibri" charset="0"/>
                <a:cs typeface="Calibri" charset="0"/>
              </a:rPr>
              <a:t>Military OneSource services:</a:t>
            </a:r>
          </a:p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All active duty, National Guard and Reserve Component service members, regardless of </a:t>
            </a:r>
            <a:br>
              <a:rPr lang="en-US" sz="18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8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activation status</a:t>
            </a:r>
          </a:p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Immediate family members</a:t>
            </a:r>
          </a:p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Coast Guard, when activated with the Navy</a:t>
            </a:r>
          </a:p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Expeditionary civilians, 90 days pre- until 180 days post-deployment </a:t>
            </a:r>
          </a:p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Retired or discharged, honorably or a general discharge, including Coast Guard veterans and their immediate family up to 365 days post separation or retirement</a:t>
            </a:r>
          </a:p>
          <a:p>
            <a:pPr marL="192024" lvl="0" indent="-192024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rgbClr val="404040"/>
                </a:solidFill>
                <a:latin typeface="Calibri" charset="0"/>
                <a:ea typeface="Calibri" charset="0"/>
                <a:cs typeface="Calibri" charset="0"/>
              </a:rPr>
              <a:t>Survivors: non-remarried spouses and children</a:t>
            </a:r>
          </a:p>
        </p:txBody>
      </p:sp>
      <p:pic>
        <p:nvPicPr>
          <p:cNvPr id="9" name="Picture Placeholder 8" descr="Service member staring down, focused on work.">
            <a:extLst>
              <a:ext uri="{FF2B5EF4-FFF2-40B4-BE49-F238E27FC236}">
                <a16:creationId xmlns:a16="http://schemas.microsoft.com/office/drawing/2014/main" id="{842A2203-75B3-4CCB-927F-5CB79E64159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1103" y="1637087"/>
            <a:ext cx="4075184" cy="4789264"/>
          </a:xfr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4D0CC82-0568-4BE0-B566-749C721A84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ea typeface="Calibri" charset="0"/>
                <a:cs typeface="Calibri" charset="0"/>
              </a:rPr>
              <a:t>www.MilitaryOneSource.mil  •  800-342-9647</a:t>
            </a:r>
            <a:endParaRPr lang="en-US" dirty="0">
              <a:ea typeface="Calibri" charset="0"/>
              <a:cs typeface="Calibri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B89727-C696-4E2B-AA7A-4B66C4B56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967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BA268A1-742C-415B-B14D-819CD5895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67" y="668360"/>
            <a:ext cx="7891272" cy="978408"/>
          </a:xfrm>
        </p:spPr>
        <p:txBody>
          <a:bodyPr/>
          <a:lstStyle/>
          <a:p>
            <a:r>
              <a:rPr lang="en-US" dirty="0">
                <a:solidFill>
                  <a:prstClr val="white"/>
                </a:solidFill>
                <a:latin typeface="Calibri" charset="0"/>
                <a:ea typeface="Calibri" charset="0"/>
                <a:cs typeface="Calibri" charset="0"/>
              </a:rPr>
              <a:t>Privacy Protections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684AF6-F4D3-4FE3-AE46-B615FB202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0317" y="1800611"/>
            <a:ext cx="7147021" cy="3600445"/>
          </a:xfrm>
        </p:spPr>
        <p:txBody>
          <a:bodyPr>
            <a:noAutofit/>
          </a:bodyPr>
          <a:lstStyle/>
          <a:p>
            <a:pPr marL="0" lvl="0" indent="0" defTabSz="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1F4E79"/>
                </a:solidFill>
                <a:latin typeface="Calibri" charset="0"/>
                <a:ea typeface="Calibri" charset="0"/>
                <a:cs typeface="Calibri" charset="0"/>
              </a:rPr>
              <a:t>Personal information is secure. Each user is treated confidentially </a:t>
            </a:r>
            <a:br>
              <a:rPr lang="en-US" sz="2000" b="1" dirty="0">
                <a:solidFill>
                  <a:srgbClr val="1F4E79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2000" b="1" dirty="0">
                <a:solidFill>
                  <a:srgbClr val="1F4E79"/>
                </a:solidFill>
                <a:latin typeface="Calibri" charset="0"/>
                <a:ea typeface="Calibri" charset="0"/>
                <a:cs typeface="Calibri" charset="0"/>
              </a:rPr>
              <a:t>and with respect, regardless of rank</a:t>
            </a:r>
          </a:p>
          <a:p>
            <a:pPr marL="0" lvl="0" indent="0" defTabSz="45720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solidFill>
                  <a:srgbClr val="1F4E79"/>
                </a:solidFill>
                <a:latin typeface="Calibri" charset="0"/>
                <a:ea typeface="Calibri" charset="0"/>
                <a:cs typeface="Calibri" charset="0"/>
              </a:rPr>
              <a:t>Privacy protections 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charset="0"/>
                <a:ea typeface="Calibri" charset="0"/>
                <a:cs typeface="Calibri" charset="0"/>
              </a:rPr>
              <a:t>ensure your personal information will not be:</a:t>
            </a:r>
          </a:p>
          <a:p>
            <a:pPr marL="192024" lvl="1" indent="-192024" defTabSz="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charset="0"/>
                <a:ea typeface="Calibri" charset="0"/>
                <a:cs typeface="Calibri" charset="0"/>
              </a:rPr>
              <a:t>Provided to the military or chain of command</a:t>
            </a:r>
          </a:p>
          <a:p>
            <a:pPr marL="192024" lvl="1" indent="-192024" defTabSz="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charset="0"/>
                <a:ea typeface="Calibri" charset="0"/>
                <a:cs typeface="Calibri" charset="0"/>
              </a:rPr>
              <a:t>Shared with family or friends</a:t>
            </a:r>
          </a:p>
          <a:p>
            <a:pPr marL="192024" lvl="1" indent="-192024" defTabSz="4572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charset="0"/>
                <a:ea typeface="Calibri" charset="0"/>
                <a:cs typeface="Calibri" charset="0"/>
              </a:rPr>
              <a:t>Released to other agencies</a:t>
            </a: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lvl="0" indent="0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dirty="0">
                <a:solidFill>
                  <a:srgbClr val="1F4E79"/>
                </a:solidFill>
                <a:latin typeface="Calibri" charset="0"/>
                <a:ea typeface="Calibri" charset="0"/>
                <a:cs typeface="Calibri" charset="0"/>
              </a:rPr>
              <a:t>Privacy exceptions</a:t>
            </a:r>
            <a:r>
              <a:rPr lang="en-US" sz="1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charset="0"/>
                <a:ea typeface="Calibri" charset="0"/>
                <a:cs typeface="Calibri" charset="0"/>
              </a:rPr>
              <a:t>include the following duty-to-warn situations: </a:t>
            </a:r>
          </a:p>
          <a:p>
            <a:pPr marL="192024" lvl="1" indent="-192024" defTabSz="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charset="0"/>
                <a:ea typeface="Calibri" charset="0"/>
                <a:cs typeface="Calibri" charset="0"/>
              </a:rPr>
              <a:t>Suspected family maltreatment – domestic violence, </a:t>
            </a:r>
            <a:b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charset="0"/>
                <a:ea typeface="Calibri" charset="0"/>
                <a:cs typeface="Calibri" charset="0"/>
              </a:rPr>
              <a:t>child or elder abuse or neglect</a:t>
            </a:r>
          </a:p>
          <a:p>
            <a:pPr marL="192024" lvl="1" indent="-192024" defTabSz="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charset="0"/>
                <a:ea typeface="Calibri" charset="0"/>
                <a:cs typeface="Calibri" charset="0"/>
              </a:rPr>
              <a:t>Harm to self or others</a:t>
            </a:r>
          </a:p>
          <a:p>
            <a:pPr marL="192024" lvl="1" indent="-192024" defTabSz="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charset="0"/>
                <a:ea typeface="Calibri" charset="0"/>
                <a:cs typeface="Calibri" charset="0"/>
              </a:rPr>
              <a:t>Illegal activity</a:t>
            </a:r>
          </a:p>
        </p:txBody>
      </p:sp>
      <p:pic>
        <p:nvPicPr>
          <p:cNvPr id="12" name="Picture1">
            <a:extLst>
              <a:ext uri="{FF2B5EF4-FFF2-40B4-BE49-F238E27FC236}">
                <a16:creationId xmlns:a16="http://schemas.microsoft.com/office/drawing/2014/main" id="{A6CBCDB3-3775-4F98-85D1-B1FBAFA57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769" y="2424870"/>
            <a:ext cx="777615" cy="1056607"/>
          </a:xfrm>
          <a:prstGeom prst="rect">
            <a:avLst/>
          </a:prstGeom>
          <a:effectLst/>
        </p:spPr>
      </p:pic>
      <p:pic>
        <p:nvPicPr>
          <p:cNvPr id="13" name="Picture2">
            <a:extLst>
              <a:ext uri="{FF2B5EF4-FFF2-40B4-BE49-F238E27FC236}">
                <a16:creationId xmlns:a16="http://schemas.microsoft.com/office/drawing/2014/main" id="{F997F40F-F242-4A10-A1C0-A0E84E30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47" y="4129504"/>
            <a:ext cx="774742" cy="1052262"/>
          </a:xfrm>
          <a:prstGeom prst="rect">
            <a:avLst/>
          </a:prstGeom>
          <a:effectLst/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03FEB-DC9D-455B-A92E-181EB0940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ea typeface="Calibri" charset="0"/>
                <a:cs typeface="Calibri" charset="0"/>
              </a:rPr>
              <a:t>www.MilitaryOneSource.mil  •  800-342-9647</a:t>
            </a:r>
            <a:endParaRPr lang="en-US" dirty="0">
              <a:ea typeface="Calibri" charset="0"/>
              <a:cs typeface="Calibri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18EB04-11C1-40CC-AF2D-8E4E2CF9F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A98E-9D45-4AC9-A0D5-10D89E13744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1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5809</TotalTime>
  <Words>692</Words>
  <Application>Microsoft Macintosh PowerPoint</Application>
  <PresentationFormat>On-screen Show (4:3)</PresentationFormat>
  <Paragraphs>110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1_Office Theme</vt:lpstr>
      <vt:lpstr>Military OneSource Title Slide 1</vt:lpstr>
      <vt:lpstr>Military OneSource Title Slide 2</vt:lpstr>
      <vt:lpstr>Military OneSource Title Slide 3</vt:lpstr>
      <vt:lpstr>Military OneSource Title Slide 4</vt:lpstr>
      <vt:lpstr>Military OneSource Title Slide 5</vt:lpstr>
      <vt:lpstr>Connecting You to Your Best MilLife</vt:lpstr>
      <vt:lpstr>More Ways We Serve You</vt:lpstr>
      <vt:lpstr>Serving Our Military Community Worldwide</vt:lpstr>
      <vt:lpstr>Privacy Protections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Military OneSource Introduction</dc:title>
  <dc:subject>Military OneSource</dc:subject>
  <dc:creator>Military OneSource</dc:creator>
  <cp:keywords>Military OneSource, overview, eligibility</cp:keywords>
  <dc:description/>
  <cp:lastModifiedBy>Jen Pearre</cp:lastModifiedBy>
  <cp:revision>219</cp:revision>
  <dcterms:created xsi:type="dcterms:W3CDTF">2017-10-09T14:04:33Z</dcterms:created>
  <dcterms:modified xsi:type="dcterms:W3CDTF">2019-08-05T18:26:48Z</dcterms:modified>
  <cp:category/>
</cp:coreProperties>
</file>