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8"/>
  </p:notesMasterIdLst>
  <p:handoutMasterIdLst>
    <p:handoutMasterId r:id="rId19"/>
  </p:handoutMasterIdLst>
  <p:sldIdLst>
    <p:sldId id="256" r:id="rId5"/>
    <p:sldId id="681" r:id="rId6"/>
    <p:sldId id="682" r:id="rId7"/>
    <p:sldId id="687" r:id="rId8"/>
    <p:sldId id="692" r:id="rId9"/>
    <p:sldId id="695" r:id="rId10"/>
    <p:sldId id="683" r:id="rId11"/>
    <p:sldId id="694" r:id="rId12"/>
    <p:sldId id="685" r:id="rId13"/>
    <p:sldId id="693" r:id="rId14"/>
    <p:sldId id="686" r:id="rId15"/>
    <p:sldId id="689" r:id="rId16"/>
    <p:sldId id="691" r:id="rId17"/>
  </p:sldIdLst>
  <p:sldSz cx="9144000" cy="6858000" type="screen4x3"/>
  <p:notesSz cx="7010400" cy="9296400"/>
  <p:embeddedFontLs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
      <p:font typeface="InterstateCompressed Light" pitchFamily="2" charset="77"/>
      <p:regular r:id="rId26"/>
    </p:embeddedFont>
    <p:embeddedFont>
      <p:font typeface="InterstateCondensed" pitchFamily="2" charset="77"/>
      <p:regular r:id="rId27"/>
      <p:bold r:id="rId28"/>
      <p:italic r:id="rId29"/>
    </p:embeddedFont>
    <p:embeddedFont>
      <p:font typeface="Segoe UI" panose="020B0502040204020203" pitchFamily="34" charset="0"/>
      <p:regular r:id="rId30"/>
      <p:bold r:id="rId31"/>
      <p:italic r:id="rId32"/>
      <p:boldItalic r:id="rId3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58">
          <p15:clr>
            <a:srgbClr val="A4A3A4"/>
          </p15:clr>
        </p15:guide>
        <p15:guide id="2" pos="27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680501-CEBE-3306-5C2F-0B85B985FD58}" name="Baughman, Emily" initials="BE" userId="S::ebaughman@deloitte.com::d081051d-23b9-49da-ac5a-6f9a5251bde6" providerId="AD"/>
  <p188:author id="{EEB81B09-A4A1-2E09-97E6-23A81378A7CE}" name="Molly McFadden" initials="MM" userId="Molly McFadden" providerId="None"/>
  <p188:author id="{39A5FB3A-0995-5003-8A8F-0211695C9830}" name="Rogers, Michaela" initials="RM" userId="S::microgers@deloitte.com::e4b2c8ff-4b4d-4f2c-91b5-6d854bd16bab" providerId="AD"/>
  <p188:author id="{51650B9A-226E-3ACA-DA97-78D721430A69}" name="Wong, Jennifer M CIV OSD OUSD P-R (USA)" initials="WJMCOOPR(" userId="S::jennifer.m.wong8.civ@mail.mil::20469c6e-07d2-407d-85c7-a10da29795ad" providerId="AD"/>
  <p188:author id="{940EC0A4-49D5-B5BF-FEB9-515095654FDC}" name="Sharron Luttrell" initials="SL" userId="S::sluttrell@thebowengroup.com::dc9c6c2d-d4f5-40c5-8683-7b575b44210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ristine Powers" initials="CP" lastIdx="25" clrIdx="0"/>
  <p:cmAuthor id="2" name="Scott Goldsmith" initials="SG" lastIdx="17" clrIdx="1">
    <p:extLst>
      <p:ext uri="{19B8F6BF-5375-455C-9EA6-DF929625EA0E}">
        <p15:presenceInfo xmlns:p15="http://schemas.microsoft.com/office/powerpoint/2012/main" userId="S-1-5-21-3879305808-3289165270-514292028-25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7373"/>
    <a:srgbClr val="005D92"/>
    <a:srgbClr val="FFFFFF"/>
    <a:srgbClr val="17375E"/>
    <a:srgbClr val="ECEFF8"/>
    <a:srgbClr val="487629"/>
    <a:srgbClr val="8C1815"/>
    <a:srgbClr val="DAE2F3"/>
    <a:srgbClr val="486212"/>
    <a:srgbClr val="C0524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014C41-4580-4AE8-8B33-D8D5CE26EB53}" v="109" dt="2023-06-23T13:46:15.091"/>
  </p1510:revLst>
</p1510:revInfo>
</file>

<file path=ppt/tableStyles.xml><?xml version="1.0" encoding="utf-8"?>
<a:tblStyleLst xmlns:a="http://schemas.openxmlformats.org/drawingml/2006/main" def="{5C22544A-7EE6-4342-B048-85BDC9FD1C3A}">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88" autoAdjust="0"/>
    <p:restoredTop sz="86395" autoAdjust="0"/>
  </p:normalViewPr>
  <p:slideViewPr>
    <p:cSldViewPr snapToGrid="0">
      <p:cViewPr varScale="1">
        <p:scale>
          <a:sx n="107" d="100"/>
          <a:sy n="107" d="100"/>
        </p:scale>
        <p:origin x="184" y="224"/>
      </p:cViewPr>
      <p:guideLst>
        <p:guide orient="horz" pos="1758"/>
        <p:guide pos="2760"/>
      </p:guideLst>
    </p:cSldViewPr>
  </p:slideViewPr>
  <p:outlineViewPr>
    <p:cViewPr>
      <p:scale>
        <a:sx n="35" d="100"/>
        <a:sy n="35" d="100"/>
      </p:scale>
      <p:origin x="0" y="-17216"/>
    </p:cViewPr>
  </p:outlineViewPr>
  <p:notesTextViewPr>
    <p:cViewPr>
      <p:scale>
        <a:sx n="200" d="100"/>
        <a:sy n="200" d="100"/>
      </p:scale>
      <p:origin x="0" y="0"/>
    </p:cViewPr>
  </p:notesTextViewPr>
  <p:sorterViewPr>
    <p:cViewPr>
      <p:scale>
        <a:sx n="100" d="100"/>
        <a:sy n="100" d="100"/>
      </p:scale>
      <p:origin x="0" y="0"/>
    </p:cViewPr>
  </p:sorterViewPr>
  <p:notesViewPr>
    <p:cSldViewPr snapToGrid="0">
      <p:cViewPr>
        <p:scale>
          <a:sx n="1" d="2"/>
          <a:sy n="1" d="2"/>
        </p:scale>
        <p:origin x="3454" y="569"/>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7.fntdata"/><Relationship Id="rId39" Type="http://schemas.microsoft.com/office/2015/10/relationships/revisionInfo" Target="revisionInfo.xml"/><Relationship Id="rId21" Type="http://schemas.openxmlformats.org/officeDocument/2006/relationships/font" Target="fonts/font2.fntdata"/><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handoutMaster" Target="handoutMasters/handoutMaster1.xml"/><Relationship Id="rId31"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000" b="1" dirty="0">
                <a:solidFill>
                  <a:srgbClr val="17375E"/>
                </a:solidFill>
                <a:effectLst/>
              </a:rPr>
              <a:t>Demographics of Installation</a:t>
            </a:r>
            <a:r>
              <a:rPr lang="en-US" sz="2000" b="1" baseline="0" dirty="0">
                <a:solidFill>
                  <a:srgbClr val="17375E"/>
                </a:solidFill>
                <a:effectLst/>
              </a:rPr>
              <a:t> </a:t>
            </a:r>
            <a:r>
              <a:rPr lang="en-US" sz="2000" b="1" dirty="0">
                <a:solidFill>
                  <a:srgbClr val="17375E"/>
                </a:solidFill>
                <a:effectLst/>
              </a:rPr>
              <a:t>Population</a:t>
            </a:r>
            <a:endParaRPr lang="en-US" sz="2000" dirty="0">
              <a:solidFill>
                <a:srgbClr val="17375E"/>
              </a:solidFill>
              <a:effectLst/>
            </a:endParaRPr>
          </a:p>
        </c:rich>
      </c:tx>
      <c:layout>
        <c:manualLayout>
          <c:xMode val="edge"/>
          <c:yMode val="edge"/>
          <c:x val="0.12129022315578238"/>
          <c:y val="3.6163700334001209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45188662239097627"/>
          <c:y val="0.17741564645479235"/>
          <c:w val="0.39717522257814636"/>
          <c:h val="0.68149115053029641"/>
        </c:manualLayout>
      </c:layout>
      <c:doughnutChart>
        <c:varyColors val="1"/>
        <c:ser>
          <c:idx val="0"/>
          <c:order val="0"/>
          <c:tx>
            <c:strRef>
              <c:f>Sheet1!$B$1</c:f>
              <c:strCache>
                <c:ptCount val="1"/>
                <c:pt idx="0">
                  <c:v>Column1</c:v>
                </c:pt>
              </c:strCache>
            </c:strRef>
          </c:tx>
          <c:dPt>
            <c:idx val="0"/>
            <c:bubble3D val="0"/>
            <c:spPr>
              <a:solidFill>
                <a:srgbClr val="17375E"/>
              </a:solidFill>
              <a:ln w="19050">
                <a:solidFill>
                  <a:schemeClr val="lt1"/>
                </a:solidFill>
              </a:ln>
              <a:effectLst/>
            </c:spPr>
            <c:extLst>
              <c:ext xmlns:c16="http://schemas.microsoft.com/office/drawing/2014/chart" uri="{C3380CC4-5D6E-409C-BE32-E72D297353CC}">
                <c16:uniqueId val="{00000001-0B87-4B5F-8233-08F138A9DEA2}"/>
              </c:ext>
            </c:extLst>
          </c:dPt>
          <c:dPt>
            <c:idx val="1"/>
            <c:bubble3D val="0"/>
            <c:spPr>
              <a:solidFill>
                <a:srgbClr val="8C1815"/>
              </a:solidFill>
              <a:ln w="19050">
                <a:solidFill>
                  <a:schemeClr val="lt1"/>
                </a:solidFill>
              </a:ln>
              <a:effectLst/>
            </c:spPr>
            <c:extLst>
              <c:ext xmlns:c16="http://schemas.microsoft.com/office/drawing/2014/chart" uri="{C3380CC4-5D6E-409C-BE32-E72D297353CC}">
                <c16:uniqueId val="{00000003-0B87-4B5F-8233-08F138A9DEA2}"/>
              </c:ext>
            </c:extLst>
          </c:dPt>
          <c:dPt>
            <c:idx val="2"/>
            <c:bubble3D val="0"/>
            <c:spPr>
              <a:solidFill>
                <a:srgbClr val="487629"/>
              </a:solidFill>
              <a:ln w="19050">
                <a:solidFill>
                  <a:schemeClr val="lt1"/>
                </a:solidFill>
              </a:ln>
              <a:effectLst/>
            </c:spPr>
            <c:extLst>
              <c:ext xmlns:c16="http://schemas.microsoft.com/office/drawing/2014/chart" uri="{C3380CC4-5D6E-409C-BE32-E72D297353CC}">
                <c16:uniqueId val="{00000005-0B87-4B5F-8233-08F138A9DEA2}"/>
              </c:ext>
            </c:extLst>
          </c:dPt>
          <c:dPt>
            <c:idx val="3"/>
            <c:bubble3D val="0"/>
            <c:spPr>
              <a:solidFill>
                <a:srgbClr val="005D92"/>
              </a:solidFill>
              <a:ln w="19050">
                <a:solidFill>
                  <a:schemeClr val="lt1"/>
                </a:solidFill>
              </a:ln>
              <a:effectLst/>
            </c:spPr>
            <c:extLst>
              <c:ext xmlns:c16="http://schemas.microsoft.com/office/drawing/2014/chart" uri="{C3380CC4-5D6E-409C-BE32-E72D297353CC}">
                <c16:uniqueId val="{00000007-0B87-4B5F-8233-08F138A9DEA2}"/>
              </c:ext>
            </c:extLst>
          </c:dPt>
          <c:cat>
            <c:strRef>
              <c:f>Sheet1!$A$2:$A$5</c:f>
              <c:strCache>
                <c:ptCount val="4"/>
                <c:pt idx="0">
                  <c:v>Place Holder</c:v>
                </c:pt>
                <c:pt idx="1">
                  <c:v>Place Holder</c:v>
                </c:pt>
                <c:pt idx="2">
                  <c:v>Place Holder</c:v>
                </c:pt>
                <c:pt idx="3">
                  <c:v>Place Holder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0B87-4B5F-8233-08F138A9DEA2}"/>
            </c:ext>
          </c:extLst>
        </c:ser>
        <c:dLbls>
          <c:showLegendKey val="0"/>
          <c:showVal val="0"/>
          <c:showCatName val="0"/>
          <c:showSerName val="0"/>
          <c:showPercent val="0"/>
          <c:showBubbleSize val="0"/>
          <c:showLeaderLines val="1"/>
        </c:dLbls>
        <c:firstSliceAng val="0"/>
        <c:holeSize val="65"/>
      </c:doughnutChart>
      <c:spPr>
        <a:noFill/>
        <a:ln>
          <a:noFill/>
        </a:ln>
        <a:effectLst/>
      </c:spPr>
    </c:plotArea>
    <c:legend>
      <c:legendPos val="l"/>
      <c:layout>
        <c:manualLayout>
          <c:xMode val="edge"/>
          <c:yMode val="edge"/>
          <c:x val="0.11163563592575279"/>
          <c:y val="0.22447485362204064"/>
          <c:w val="0.27898581013255935"/>
          <c:h val="0.29613736228519338"/>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FB7928E-8273-6B4E-04D8-1346A440A57F}"/>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E6C6C84-5F9A-4B88-7E05-2D4E3EF0EB85}"/>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C804D8BD-DFB2-3F4C-B1BF-1F182061150C}" type="datetimeFigureOut">
              <a:rPr lang="en-US" smtClean="0"/>
              <a:t>6/29/23</a:t>
            </a:fld>
            <a:endParaRPr lang="en-US"/>
          </a:p>
        </p:txBody>
      </p:sp>
      <p:sp>
        <p:nvSpPr>
          <p:cNvPr id="4" name="Footer Placeholder 3">
            <a:extLst>
              <a:ext uri="{FF2B5EF4-FFF2-40B4-BE49-F238E27FC236}">
                <a16:creationId xmlns:a16="http://schemas.microsoft.com/office/drawing/2014/main" id="{BFAA191B-D398-5EF2-5C7D-826A38087BEA}"/>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4C9F161-859D-4008-838F-EDE45F9A5B90}"/>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DBD57AD2-1BCA-F44F-95A0-CDA7B6583A94}" type="slidenum">
              <a:rPr lang="en-US" smtClean="0"/>
              <a:t>‹#›</a:t>
            </a:fld>
            <a:endParaRPr lang="en-US"/>
          </a:p>
        </p:txBody>
      </p:sp>
    </p:spTree>
    <p:extLst>
      <p:ext uri="{BB962C8B-B14F-4D97-AF65-F5344CB8AC3E}">
        <p14:creationId xmlns:p14="http://schemas.microsoft.com/office/powerpoint/2010/main" val="15325047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2757" tIns="46378" rIns="92757" bIns="46378" rtlCol="0"/>
          <a:lstStyle>
            <a:lvl1pPr algn="l">
              <a:defRPr sz="1200"/>
            </a:lvl1pPr>
          </a:lstStyle>
          <a:p>
            <a:endParaRPr lang="en-US"/>
          </a:p>
        </p:txBody>
      </p:sp>
      <p:sp>
        <p:nvSpPr>
          <p:cNvPr id="3" name="Date Placeholder 2"/>
          <p:cNvSpPr>
            <a:spLocks noGrp="1"/>
          </p:cNvSpPr>
          <p:nvPr>
            <p:ph type="dt" idx="1"/>
          </p:nvPr>
        </p:nvSpPr>
        <p:spPr>
          <a:xfrm>
            <a:off x="3970938" y="0"/>
            <a:ext cx="3037840" cy="466435"/>
          </a:xfrm>
          <a:prstGeom prst="rect">
            <a:avLst/>
          </a:prstGeom>
        </p:spPr>
        <p:txBody>
          <a:bodyPr vert="horz" lIns="92757" tIns="46378" rIns="92757" bIns="46378" rtlCol="0"/>
          <a:lstStyle>
            <a:lvl1pPr algn="r">
              <a:defRPr sz="1200"/>
            </a:lvl1pPr>
          </a:lstStyle>
          <a:p>
            <a:fld id="{73A9A9C2-C29B-401A-83E2-3B98AC9B7427}" type="datetimeFigureOut">
              <a:rPr lang="en-US" smtClean="0"/>
              <a:t>6/29/23</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2757" tIns="46378" rIns="92757" bIns="46378"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2757" tIns="46378" rIns="92757" bIns="4637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4"/>
          </a:xfrm>
          <a:prstGeom prst="rect">
            <a:avLst/>
          </a:prstGeom>
        </p:spPr>
        <p:txBody>
          <a:bodyPr vert="horz" lIns="92757" tIns="46378" rIns="92757" bIns="46378"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4"/>
          </a:xfrm>
          <a:prstGeom prst="rect">
            <a:avLst/>
          </a:prstGeom>
        </p:spPr>
        <p:txBody>
          <a:bodyPr vert="horz" lIns="92757" tIns="46378" rIns="92757" bIns="46378" rtlCol="0" anchor="b"/>
          <a:lstStyle>
            <a:lvl1pPr algn="r">
              <a:defRPr sz="1200"/>
            </a:lvl1pPr>
          </a:lstStyle>
          <a:p>
            <a:fld id="{944FBE0A-67ED-4294-968F-9FDD1B3C44CC}" type="slidenum">
              <a:rPr lang="en-US" smtClean="0"/>
              <a:t>‹#›</a:t>
            </a:fld>
            <a:endParaRPr lang="en-US"/>
          </a:p>
        </p:txBody>
      </p:sp>
    </p:spTree>
    <p:extLst>
      <p:ext uri="{BB962C8B-B14F-4D97-AF65-F5344CB8AC3E}">
        <p14:creationId xmlns:p14="http://schemas.microsoft.com/office/powerpoint/2010/main" val="2712848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944FBE0A-67ED-4294-968F-9FDD1B3C44CC}" type="slidenum">
              <a:rPr lang="en-US" smtClean="0"/>
              <a:t>1</a:t>
            </a:fld>
            <a:endParaRPr lang="en-US"/>
          </a:p>
        </p:txBody>
      </p:sp>
    </p:spTree>
    <p:extLst>
      <p:ext uri="{BB962C8B-B14F-4D97-AF65-F5344CB8AC3E}">
        <p14:creationId xmlns:p14="http://schemas.microsoft.com/office/powerpoint/2010/main" val="3852498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pPr lvl="2"/>
            <a:r>
              <a:rPr lang="en-US" sz="1200" b="0" i="0" u="none" strike="noStrike" kern="1200" baseline="0" dirty="0">
                <a:solidFill>
                  <a:schemeClr val="tx1"/>
                </a:solidFill>
                <a:latin typeface="+mn-lt"/>
                <a:ea typeface="+mn-ea"/>
                <a:cs typeface="+mn-cs"/>
              </a:rPr>
              <a:t> </a:t>
            </a:r>
          </a:p>
          <a:p>
            <a:endParaRPr lang="en-US" baseline="0" dirty="0"/>
          </a:p>
        </p:txBody>
      </p:sp>
      <p:sp>
        <p:nvSpPr>
          <p:cNvPr id="4" name="Slide Number Placeholder 3"/>
          <p:cNvSpPr>
            <a:spLocks noGrp="1"/>
          </p:cNvSpPr>
          <p:nvPr>
            <p:ph type="sldNum" sz="quarter" idx="10"/>
          </p:nvPr>
        </p:nvSpPr>
        <p:spPr/>
        <p:txBody>
          <a:bodyPr/>
          <a:lstStyle/>
          <a:p>
            <a:fld id="{944FBE0A-67ED-4294-968F-9FDD1B3C44CC}" type="slidenum">
              <a:rPr lang="en-US" smtClean="0"/>
              <a:t>10</a:t>
            </a:fld>
            <a:endParaRPr lang="en-US"/>
          </a:p>
        </p:txBody>
      </p:sp>
    </p:spTree>
    <p:extLst>
      <p:ext uri="{BB962C8B-B14F-4D97-AF65-F5344CB8AC3E}">
        <p14:creationId xmlns:p14="http://schemas.microsoft.com/office/powerpoint/2010/main" val="126791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p>
          <a:p>
            <a:endParaRPr lang="en-US" b="1" baseline="0" dirty="0"/>
          </a:p>
          <a:p>
            <a:endParaRPr lang="en-US" baseline="0" dirty="0"/>
          </a:p>
        </p:txBody>
      </p:sp>
      <p:sp>
        <p:nvSpPr>
          <p:cNvPr id="4" name="Slide Number Placeholder 3"/>
          <p:cNvSpPr>
            <a:spLocks noGrp="1"/>
          </p:cNvSpPr>
          <p:nvPr>
            <p:ph type="sldNum" sz="quarter" idx="10"/>
          </p:nvPr>
        </p:nvSpPr>
        <p:spPr/>
        <p:txBody>
          <a:bodyPr/>
          <a:lstStyle/>
          <a:p>
            <a:fld id="{944FBE0A-67ED-4294-968F-9FDD1B3C44CC}" type="slidenum">
              <a:rPr lang="en-US" smtClean="0"/>
              <a:t>11</a:t>
            </a:fld>
            <a:endParaRPr lang="en-US"/>
          </a:p>
        </p:txBody>
      </p:sp>
    </p:spTree>
    <p:extLst>
      <p:ext uri="{BB962C8B-B14F-4D97-AF65-F5344CB8AC3E}">
        <p14:creationId xmlns:p14="http://schemas.microsoft.com/office/powerpoint/2010/main" val="210515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4FBE0A-67ED-4294-968F-9FDD1B3C44CC}" type="slidenum">
              <a:rPr lang="en-US" smtClean="0"/>
              <a:t>12</a:t>
            </a:fld>
            <a:endParaRPr lang="en-US"/>
          </a:p>
        </p:txBody>
      </p:sp>
    </p:spTree>
    <p:extLst>
      <p:ext uri="{BB962C8B-B14F-4D97-AF65-F5344CB8AC3E}">
        <p14:creationId xmlns:p14="http://schemas.microsoft.com/office/powerpoint/2010/main" val="2721790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4FBE0A-67ED-4294-968F-9FDD1B3C44CC}" type="slidenum">
              <a:rPr lang="en-US" smtClean="0"/>
              <a:t>13</a:t>
            </a:fld>
            <a:endParaRPr lang="en-US"/>
          </a:p>
        </p:txBody>
      </p:sp>
    </p:spTree>
    <p:extLst>
      <p:ext uri="{BB962C8B-B14F-4D97-AF65-F5344CB8AC3E}">
        <p14:creationId xmlns:p14="http://schemas.microsoft.com/office/powerpoint/2010/main" val="3277704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944FBE0A-67ED-4294-968F-9FDD1B3C44CC}" type="slidenum">
              <a:rPr lang="en-US" smtClean="0"/>
              <a:t>2</a:t>
            </a:fld>
            <a:endParaRPr lang="en-US"/>
          </a:p>
        </p:txBody>
      </p:sp>
    </p:spTree>
    <p:extLst>
      <p:ext uri="{BB962C8B-B14F-4D97-AF65-F5344CB8AC3E}">
        <p14:creationId xmlns:p14="http://schemas.microsoft.com/office/powerpoint/2010/main" val="1494792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5"/>
          </p:nvPr>
        </p:nvSpPr>
        <p:spPr/>
        <p:txBody>
          <a:bodyPr/>
          <a:lstStyle/>
          <a:p>
            <a:fld id="{944FBE0A-67ED-4294-968F-9FDD1B3C44CC}" type="slidenum">
              <a:rPr lang="en-US" smtClean="0"/>
              <a:t>3</a:t>
            </a:fld>
            <a:endParaRPr lang="en-US"/>
          </a:p>
        </p:txBody>
      </p:sp>
    </p:spTree>
    <p:extLst>
      <p:ext uri="{BB962C8B-B14F-4D97-AF65-F5344CB8AC3E}">
        <p14:creationId xmlns:p14="http://schemas.microsoft.com/office/powerpoint/2010/main" val="3706124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44FBE0A-67ED-4294-968F-9FDD1B3C44CC}" type="slidenum">
              <a:rPr lang="en-US" smtClean="0"/>
              <a:t>4</a:t>
            </a:fld>
            <a:endParaRPr lang="en-US"/>
          </a:p>
        </p:txBody>
      </p:sp>
    </p:spTree>
    <p:extLst>
      <p:ext uri="{BB962C8B-B14F-4D97-AF65-F5344CB8AC3E}">
        <p14:creationId xmlns:p14="http://schemas.microsoft.com/office/powerpoint/2010/main" val="2599787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4FBE0A-67ED-4294-968F-9FDD1B3C44CC}" type="slidenum">
              <a:rPr lang="en-US" smtClean="0"/>
              <a:t>5</a:t>
            </a:fld>
            <a:endParaRPr lang="en-US"/>
          </a:p>
        </p:txBody>
      </p:sp>
    </p:spTree>
    <p:extLst>
      <p:ext uri="{BB962C8B-B14F-4D97-AF65-F5344CB8AC3E}">
        <p14:creationId xmlns:p14="http://schemas.microsoft.com/office/powerpoint/2010/main" val="2112892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fld id="{944FBE0A-67ED-4294-968F-9FDD1B3C44CC}" type="slidenum">
              <a:rPr lang="en-US" smtClean="0"/>
              <a:t>6</a:t>
            </a:fld>
            <a:endParaRPr lang="en-US"/>
          </a:p>
        </p:txBody>
      </p:sp>
    </p:spTree>
    <p:extLst>
      <p:ext uri="{BB962C8B-B14F-4D97-AF65-F5344CB8AC3E}">
        <p14:creationId xmlns:p14="http://schemas.microsoft.com/office/powerpoint/2010/main" val="3614057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4FBE0A-67ED-4294-968F-9FDD1B3C44CC}" type="slidenum">
              <a:rPr lang="en-US" smtClean="0"/>
              <a:t>7</a:t>
            </a:fld>
            <a:endParaRPr lang="en-US"/>
          </a:p>
        </p:txBody>
      </p:sp>
    </p:spTree>
    <p:extLst>
      <p:ext uri="{BB962C8B-B14F-4D97-AF65-F5344CB8AC3E}">
        <p14:creationId xmlns:p14="http://schemas.microsoft.com/office/powerpoint/2010/main" val="3605353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4FBE0A-67ED-4294-968F-9FDD1B3C44CC}" type="slidenum">
              <a:rPr lang="en-US" smtClean="0"/>
              <a:t>8</a:t>
            </a:fld>
            <a:endParaRPr lang="en-US"/>
          </a:p>
        </p:txBody>
      </p:sp>
    </p:spTree>
    <p:extLst>
      <p:ext uri="{BB962C8B-B14F-4D97-AF65-F5344CB8AC3E}">
        <p14:creationId xmlns:p14="http://schemas.microsoft.com/office/powerpoint/2010/main" val="2331949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44FBE0A-67ED-4294-968F-9FDD1B3C44CC}" type="slidenum">
              <a:rPr lang="en-US" smtClean="0"/>
              <a:t>9</a:t>
            </a:fld>
            <a:endParaRPr lang="en-US"/>
          </a:p>
        </p:txBody>
      </p:sp>
    </p:spTree>
    <p:extLst>
      <p:ext uri="{BB962C8B-B14F-4D97-AF65-F5344CB8AC3E}">
        <p14:creationId xmlns:p14="http://schemas.microsoft.com/office/powerpoint/2010/main" val="17738487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descr="Mother giving her daughter a piggyback ride."/>
          <p:cNvGrpSpPr/>
          <p:nvPr userDrawn="1"/>
        </p:nvGrpSpPr>
        <p:grpSpPr>
          <a:xfrm>
            <a:off x="0" y="0"/>
            <a:ext cx="9144000" cy="6858000"/>
            <a:chOff x="0" y="0"/>
            <a:chExt cx="9144000" cy="6858000"/>
          </a:xfrm>
        </p:grpSpPr>
        <p:pic>
          <p:nvPicPr>
            <p:cNvPr id="14" name="Picture 13">
              <a:extLst>
                <a:ext uri="{FF2B5EF4-FFF2-40B4-BE49-F238E27FC236}">
                  <a16:creationId xmlns:a16="http://schemas.microsoft.com/office/drawing/2014/main" id="{A9F30504-02E5-A047-A745-F0D044C9C5FE}"/>
                </a:ext>
              </a:extLst>
            </p:cNvPr>
            <p:cNvPicPr>
              <a:picLocks noChangeAspect="1"/>
            </p:cNvPicPr>
            <p:nvPr userDrawn="1"/>
          </p:nvPicPr>
          <p:blipFill rotWithShape="1">
            <a:blip r:embed="rId2"/>
            <a:srcRect l="4911" r="4911"/>
            <a:stretch/>
          </p:blipFill>
          <p:spPr>
            <a:xfrm>
              <a:off x="0" y="0"/>
              <a:ext cx="9144000" cy="5589516"/>
            </a:xfrm>
            <a:prstGeom prst="rect">
              <a:avLst/>
            </a:prstGeom>
          </p:spPr>
        </p:pic>
        <p:pic>
          <p:nvPicPr>
            <p:cNvPr id="12" name="Picture 11">
              <a:extLst>
                <a:ext uri="{FF2B5EF4-FFF2-40B4-BE49-F238E27FC236}">
                  <a16:creationId xmlns:a16="http://schemas.microsoft.com/office/drawing/2014/main" id="{8D1C5BAE-548C-3A41-8AA6-DEF7882F41DF}"/>
                </a:ext>
              </a:extLst>
            </p:cNvPr>
            <p:cNvPicPr>
              <a:picLocks noChangeAspect="1"/>
            </p:cNvPicPr>
            <p:nvPr userDrawn="1"/>
          </p:nvPicPr>
          <p:blipFill rotWithShape="1">
            <a:blip r:embed="rId3"/>
            <a:srcRect b="12674"/>
            <a:stretch/>
          </p:blipFill>
          <p:spPr>
            <a:xfrm>
              <a:off x="0" y="1268484"/>
              <a:ext cx="9144000" cy="5589516"/>
            </a:xfrm>
            <a:prstGeom prst="rect">
              <a:avLst/>
            </a:prstGeom>
          </p:spPr>
        </p:pic>
      </p:grpSp>
      <p:grpSp>
        <p:nvGrpSpPr>
          <p:cNvPr id="8" name="Group 7" descr="Department of Defense and EFMP logos">
            <a:extLst>
              <a:ext uri="{FF2B5EF4-FFF2-40B4-BE49-F238E27FC236}">
                <a16:creationId xmlns:a16="http://schemas.microsoft.com/office/drawing/2014/main" id="{8A263AFE-BAD1-CFD9-A20B-0394DDBB4A42}"/>
              </a:ext>
            </a:extLst>
          </p:cNvPr>
          <p:cNvGrpSpPr/>
          <p:nvPr userDrawn="1"/>
        </p:nvGrpSpPr>
        <p:grpSpPr>
          <a:xfrm>
            <a:off x="5310178" y="4791905"/>
            <a:ext cx="3833823" cy="773373"/>
            <a:chOff x="5310178" y="4791905"/>
            <a:chExt cx="3833823" cy="773373"/>
          </a:xfrm>
        </p:grpSpPr>
        <p:sp>
          <p:nvSpPr>
            <p:cNvPr id="10" name="Round Diagonal Corner Rectangle 9">
              <a:extLst>
                <a:ext uri="{FF2B5EF4-FFF2-40B4-BE49-F238E27FC236}">
                  <a16:creationId xmlns:a16="http://schemas.microsoft.com/office/drawing/2014/main" id="{A458087C-4D84-B20D-A7ED-3A246FC068A7}"/>
                </a:ext>
              </a:extLst>
            </p:cNvPr>
            <p:cNvSpPr/>
            <p:nvPr userDrawn="1"/>
          </p:nvSpPr>
          <p:spPr>
            <a:xfrm>
              <a:off x="5310178" y="4791905"/>
              <a:ext cx="3833823" cy="773373"/>
            </a:xfrm>
            <a:prstGeom prst="round2DiagRect">
              <a:avLst>
                <a:gd name="adj1" fmla="val 50000"/>
                <a:gd name="adj2" fmla="val 0"/>
              </a:avLst>
            </a:prstGeom>
            <a:solidFill>
              <a:schemeClr val="bg1"/>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pic>
          <p:nvPicPr>
            <p:cNvPr id="11" name="docshape5">
              <a:extLst>
                <a:ext uri="{FF2B5EF4-FFF2-40B4-BE49-F238E27FC236}">
                  <a16:creationId xmlns:a16="http://schemas.microsoft.com/office/drawing/2014/main" id="{792781DF-616D-666E-8F2C-DA8BC672A1C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950821" y="4967090"/>
              <a:ext cx="862381" cy="416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docshape6">
              <a:extLst>
                <a:ext uri="{FF2B5EF4-FFF2-40B4-BE49-F238E27FC236}">
                  <a16:creationId xmlns:a16="http://schemas.microsoft.com/office/drawing/2014/main" id="{5DC9ECA5-9009-37B9-05D3-F530B7905BD5}"/>
                </a:ext>
              </a:extLst>
            </p:cNvPr>
            <p:cNvSpPr>
              <a:spLocks/>
            </p:cNvSpPr>
            <p:nvPr userDrawn="1"/>
          </p:nvSpPr>
          <p:spPr bwMode="auto">
            <a:xfrm>
              <a:off x="6516713" y="4970284"/>
              <a:ext cx="1365437" cy="391266"/>
            </a:xfrm>
            <a:custGeom>
              <a:avLst/>
              <a:gdLst>
                <a:gd name="T0" fmla="+- 0 8941 8941"/>
                <a:gd name="T1" fmla="*/ T0 w 1710"/>
                <a:gd name="T2" fmla="+- 0 506 506"/>
                <a:gd name="T3" fmla="*/ 506 h 490"/>
                <a:gd name="T4" fmla="+- 0 8941 8941"/>
                <a:gd name="T5" fmla="*/ T4 w 1710"/>
                <a:gd name="T6" fmla="+- 0 684 506"/>
                <a:gd name="T7" fmla="*/ 684 h 490"/>
                <a:gd name="T8" fmla="+- 0 8941 8941"/>
                <a:gd name="T9" fmla="*/ T8 w 1710"/>
                <a:gd name="T10" fmla="+- 0 880 506"/>
                <a:gd name="T11" fmla="*/ 880 h 490"/>
                <a:gd name="T12" fmla="+- 0 9314 8941"/>
                <a:gd name="T13" fmla="*/ T12 w 1710"/>
                <a:gd name="T14" fmla="+- 0 994 506"/>
                <a:gd name="T15" fmla="*/ 994 h 490"/>
                <a:gd name="T16" fmla="+- 0 9075 8941"/>
                <a:gd name="T17" fmla="*/ T16 w 1710"/>
                <a:gd name="T18" fmla="+- 0 880 506"/>
                <a:gd name="T19" fmla="*/ 880 h 490"/>
                <a:gd name="T20" fmla="+- 0 9219 8941"/>
                <a:gd name="T21" fmla="*/ T20 w 1710"/>
                <a:gd name="T22" fmla="+- 0 796 506"/>
                <a:gd name="T23" fmla="*/ 796 h 490"/>
                <a:gd name="T24" fmla="+- 0 9075 8941"/>
                <a:gd name="T25" fmla="*/ T24 w 1710"/>
                <a:gd name="T26" fmla="+- 0 684 506"/>
                <a:gd name="T27" fmla="*/ 684 h 490"/>
                <a:gd name="T28" fmla="+- 0 9314 8941"/>
                <a:gd name="T29" fmla="*/ T28 w 1710"/>
                <a:gd name="T30" fmla="+- 0 620 506"/>
                <a:gd name="T31" fmla="*/ 620 h 490"/>
                <a:gd name="T32" fmla="+- 0 9721 8941"/>
                <a:gd name="T33" fmla="*/ T32 w 1710"/>
                <a:gd name="T34" fmla="+- 0 507 506"/>
                <a:gd name="T35" fmla="*/ 507 h 490"/>
                <a:gd name="T36" fmla="+- 0 9335 8941"/>
                <a:gd name="T37" fmla="*/ T36 w 1710"/>
                <a:gd name="T38" fmla="+- 0 621 506"/>
                <a:gd name="T39" fmla="*/ 621 h 490"/>
                <a:gd name="T40" fmla="+- 0 9335 8941"/>
                <a:gd name="T41" fmla="*/ T40 w 1710"/>
                <a:gd name="T42" fmla="+- 0 803 506"/>
                <a:gd name="T43" fmla="*/ 803 h 490"/>
                <a:gd name="T44" fmla="+- 0 9469 8941"/>
                <a:gd name="T45" fmla="*/ T44 w 1710"/>
                <a:gd name="T46" fmla="+- 0 994 506"/>
                <a:gd name="T47" fmla="*/ 994 h 490"/>
                <a:gd name="T48" fmla="+- 0 9622 8941"/>
                <a:gd name="T49" fmla="*/ T48 w 1710"/>
                <a:gd name="T50" fmla="+- 0 803 506"/>
                <a:gd name="T51" fmla="*/ 803 h 490"/>
                <a:gd name="T52" fmla="+- 0 9469 8941"/>
                <a:gd name="T53" fmla="*/ T52 w 1710"/>
                <a:gd name="T54" fmla="+- 0 689 506"/>
                <a:gd name="T55" fmla="*/ 689 h 490"/>
                <a:gd name="T56" fmla="+- 0 9721 8941"/>
                <a:gd name="T57" fmla="*/ T56 w 1710"/>
                <a:gd name="T58" fmla="+- 0 621 506"/>
                <a:gd name="T59" fmla="*/ 621 h 490"/>
                <a:gd name="T60" fmla="+- 0 10230 8941"/>
                <a:gd name="T61" fmla="*/ T60 w 1710"/>
                <a:gd name="T62" fmla="+- 0 506 506"/>
                <a:gd name="T63" fmla="*/ 506 h 490"/>
                <a:gd name="T64" fmla="+- 0 10048 8941"/>
                <a:gd name="T65" fmla="*/ T64 w 1710"/>
                <a:gd name="T66" fmla="+- 0 636 506"/>
                <a:gd name="T67" fmla="*/ 636 h 490"/>
                <a:gd name="T68" fmla="+- 0 10009 8941"/>
                <a:gd name="T69" fmla="*/ T68 w 1710"/>
                <a:gd name="T70" fmla="+- 0 724 506"/>
                <a:gd name="T71" fmla="*/ 724 h 490"/>
                <a:gd name="T72" fmla="+- 0 9986 8941"/>
                <a:gd name="T73" fmla="*/ T72 w 1710"/>
                <a:gd name="T74" fmla="+- 0 783 506"/>
                <a:gd name="T75" fmla="*/ 783 h 490"/>
                <a:gd name="T76" fmla="+- 0 9964 8941"/>
                <a:gd name="T77" fmla="*/ T76 w 1710"/>
                <a:gd name="T78" fmla="+- 0 723 506"/>
                <a:gd name="T79" fmla="*/ 723 h 490"/>
                <a:gd name="T80" fmla="+- 0 9924 8941"/>
                <a:gd name="T81" fmla="*/ T80 w 1710"/>
                <a:gd name="T82" fmla="+- 0 636 506"/>
                <a:gd name="T83" fmla="*/ 636 h 490"/>
                <a:gd name="T84" fmla="+- 0 9740 8941"/>
                <a:gd name="T85" fmla="*/ T84 w 1710"/>
                <a:gd name="T86" fmla="+- 0 506 506"/>
                <a:gd name="T87" fmla="*/ 506 h 490"/>
                <a:gd name="T88" fmla="+- 0 9867 8941"/>
                <a:gd name="T89" fmla="*/ T88 w 1710"/>
                <a:gd name="T90" fmla="+- 0 994 506"/>
                <a:gd name="T91" fmla="*/ 994 h 490"/>
                <a:gd name="T92" fmla="+- 0 9867 8941"/>
                <a:gd name="T93" fmla="*/ T92 w 1710"/>
                <a:gd name="T94" fmla="+- 0 842 506"/>
                <a:gd name="T95" fmla="*/ 842 h 490"/>
                <a:gd name="T96" fmla="+- 0 9866 8941"/>
                <a:gd name="T97" fmla="*/ T96 w 1710"/>
                <a:gd name="T98" fmla="+- 0 777 506"/>
                <a:gd name="T99" fmla="*/ 777 h 490"/>
                <a:gd name="T100" fmla="+- 0 9877 8941"/>
                <a:gd name="T101" fmla="*/ T100 w 1710"/>
                <a:gd name="T102" fmla="+- 0 778 506"/>
                <a:gd name="T103" fmla="*/ 778 h 490"/>
                <a:gd name="T104" fmla="+- 0 9907 8941"/>
                <a:gd name="T105" fmla="*/ T104 w 1710"/>
                <a:gd name="T106" fmla="+- 0 845 506"/>
                <a:gd name="T107" fmla="*/ 845 h 490"/>
                <a:gd name="T108" fmla="+- 0 9986 8941"/>
                <a:gd name="T109" fmla="*/ T108 w 1710"/>
                <a:gd name="T110" fmla="+- 0 996 506"/>
                <a:gd name="T111" fmla="*/ 996 h 490"/>
                <a:gd name="T112" fmla="+- 0 10064 8941"/>
                <a:gd name="T113" fmla="*/ T112 w 1710"/>
                <a:gd name="T114" fmla="+- 0 845 506"/>
                <a:gd name="T115" fmla="*/ 845 h 490"/>
                <a:gd name="T116" fmla="+- 0 10094 8941"/>
                <a:gd name="T117" fmla="*/ T116 w 1710"/>
                <a:gd name="T118" fmla="+- 0 778 506"/>
                <a:gd name="T119" fmla="*/ 778 h 490"/>
                <a:gd name="T120" fmla="+- 0 10105 8941"/>
                <a:gd name="T121" fmla="*/ T120 w 1710"/>
                <a:gd name="T122" fmla="+- 0 777 506"/>
                <a:gd name="T123" fmla="*/ 777 h 490"/>
                <a:gd name="T124" fmla="+- 0 10104 8941"/>
                <a:gd name="T125" fmla="*/ T124 w 1710"/>
                <a:gd name="T126" fmla="+- 0 842 506"/>
                <a:gd name="T127" fmla="*/ 842 h 490"/>
                <a:gd name="T128" fmla="+- 0 10104 8941"/>
                <a:gd name="T129" fmla="*/ T128 w 1710"/>
                <a:gd name="T130" fmla="+- 0 994 506"/>
                <a:gd name="T131" fmla="*/ 994 h 490"/>
                <a:gd name="T132" fmla="+- 0 10230 8941"/>
                <a:gd name="T133" fmla="*/ T132 w 1710"/>
                <a:gd name="T134" fmla="+- 0 506 506"/>
                <a:gd name="T135" fmla="*/ 506 h 490"/>
                <a:gd name="T136" fmla="+- 0 10641 8941"/>
                <a:gd name="T137" fmla="*/ T136 w 1710"/>
                <a:gd name="T138" fmla="+- 0 616 506"/>
                <a:gd name="T139" fmla="*/ 616 h 490"/>
                <a:gd name="T140" fmla="+- 0 10598 8941"/>
                <a:gd name="T141" fmla="*/ T140 w 1710"/>
                <a:gd name="T142" fmla="+- 0 543 506"/>
                <a:gd name="T143" fmla="*/ 543 h 490"/>
                <a:gd name="T144" fmla="+- 0 10516 8941"/>
                <a:gd name="T145" fmla="*/ T144 w 1710"/>
                <a:gd name="T146" fmla="+- 0 513 506"/>
                <a:gd name="T147" fmla="*/ 513 h 490"/>
                <a:gd name="T148" fmla="+- 0 10512 8941"/>
                <a:gd name="T149" fmla="*/ T148 w 1710"/>
                <a:gd name="T150" fmla="+- 0 694 506"/>
                <a:gd name="T151" fmla="*/ 694 h 490"/>
                <a:gd name="T152" fmla="+- 0 10482 8941"/>
                <a:gd name="T153" fmla="*/ T152 w 1710"/>
                <a:gd name="T154" fmla="+- 0 722 506"/>
                <a:gd name="T155" fmla="*/ 722 h 490"/>
                <a:gd name="T156" fmla="+- 0 10383 8941"/>
                <a:gd name="T157" fmla="*/ T156 w 1710"/>
                <a:gd name="T158" fmla="+- 0 725 506"/>
                <a:gd name="T159" fmla="*/ 725 h 490"/>
                <a:gd name="T160" fmla="+- 0 10456 8941"/>
                <a:gd name="T161" fmla="*/ T160 w 1710"/>
                <a:gd name="T162" fmla="+- 0 616 506"/>
                <a:gd name="T163" fmla="*/ 616 h 490"/>
                <a:gd name="T164" fmla="+- 0 10502 8941"/>
                <a:gd name="T165" fmla="*/ T164 w 1710"/>
                <a:gd name="T166" fmla="+- 0 631 506"/>
                <a:gd name="T167" fmla="*/ 631 h 490"/>
                <a:gd name="T168" fmla="+- 0 10516 8941"/>
                <a:gd name="T169" fmla="*/ T168 w 1710"/>
                <a:gd name="T170" fmla="+- 0 670 506"/>
                <a:gd name="T171" fmla="*/ 670 h 490"/>
                <a:gd name="T172" fmla="+- 0 10460 8941"/>
                <a:gd name="T173" fmla="*/ T172 w 1710"/>
                <a:gd name="T174" fmla="+- 0 506 506"/>
                <a:gd name="T175" fmla="*/ 506 h 490"/>
                <a:gd name="T176" fmla="+- 0 10250 8941"/>
                <a:gd name="T177" fmla="*/ T176 w 1710"/>
                <a:gd name="T178" fmla="+- 0 994 506"/>
                <a:gd name="T179" fmla="*/ 994 h 490"/>
                <a:gd name="T180" fmla="+- 0 10383 8941"/>
                <a:gd name="T181" fmla="*/ T180 w 1710"/>
                <a:gd name="T182" fmla="+- 0 835 506"/>
                <a:gd name="T183" fmla="*/ 835 h 490"/>
                <a:gd name="T184" fmla="+- 0 10531 8941"/>
                <a:gd name="T185" fmla="*/ T184 w 1710"/>
                <a:gd name="T186" fmla="+- 0 826 506"/>
                <a:gd name="T187" fmla="*/ 826 h 490"/>
                <a:gd name="T188" fmla="+- 0 10635 8941"/>
                <a:gd name="T189" fmla="*/ T188 w 1710"/>
                <a:gd name="T190" fmla="+- 0 746 506"/>
                <a:gd name="T191" fmla="*/ 746 h 490"/>
                <a:gd name="T192" fmla="+- 0 10650 8941"/>
                <a:gd name="T193" fmla="*/ T192 w 1710"/>
                <a:gd name="T194" fmla="+- 0 668 506"/>
                <a:gd name="T195" fmla="*/ 668 h 49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Lst>
              <a:rect l="0" t="0" r="r" b="b"/>
              <a:pathLst>
                <a:path w="1710" h="490">
                  <a:moveTo>
                    <a:pt x="373" y="0"/>
                  </a:moveTo>
                  <a:lnTo>
                    <a:pt x="0" y="0"/>
                  </a:lnTo>
                  <a:lnTo>
                    <a:pt x="0" y="114"/>
                  </a:lnTo>
                  <a:lnTo>
                    <a:pt x="0" y="178"/>
                  </a:lnTo>
                  <a:lnTo>
                    <a:pt x="0" y="290"/>
                  </a:lnTo>
                  <a:lnTo>
                    <a:pt x="0" y="374"/>
                  </a:lnTo>
                  <a:lnTo>
                    <a:pt x="0" y="488"/>
                  </a:lnTo>
                  <a:lnTo>
                    <a:pt x="373" y="488"/>
                  </a:lnTo>
                  <a:lnTo>
                    <a:pt x="373" y="374"/>
                  </a:lnTo>
                  <a:lnTo>
                    <a:pt x="134" y="374"/>
                  </a:lnTo>
                  <a:lnTo>
                    <a:pt x="134" y="290"/>
                  </a:lnTo>
                  <a:lnTo>
                    <a:pt x="278" y="290"/>
                  </a:lnTo>
                  <a:lnTo>
                    <a:pt x="278" y="178"/>
                  </a:lnTo>
                  <a:lnTo>
                    <a:pt x="134" y="178"/>
                  </a:lnTo>
                  <a:lnTo>
                    <a:pt x="134" y="114"/>
                  </a:lnTo>
                  <a:lnTo>
                    <a:pt x="373" y="114"/>
                  </a:lnTo>
                  <a:lnTo>
                    <a:pt x="373" y="0"/>
                  </a:lnTo>
                  <a:close/>
                  <a:moveTo>
                    <a:pt x="780" y="1"/>
                  </a:moveTo>
                  <a:lnTo>
                    <a:pt x="394" y="1"/>
                  </a:lnTo>
                  <a:lnTo>
                    <a:pt x="394" y="115"/>
                  </a:lnTo>
                  <a:lnTo>
                    <a:pt x="394" y="183"/>
                  </a:lnTo>
                  <a:lnTo>
                    <a:pt x="394" y="297"/>
                  </a:lnTo>
                  <a:lnTo>
                    <a:pt x="394" y="488"/>
                  </a:lnTo>
                  <a:lnTo>
                    <a:pt x="528" y="488"/>
                  </a:lnTo>
                  <a:lnTo>
                    <a:pt x="528" y="297"/>
                  </a:lnTo>
                  <a:lnTo>
                    <a:pt x="681" y="297"/>
                  </a:lnTo>
                  <a:lnTo>
                    <a:pt x="681" y="183"/>
                  </a:lnTo>
                  <a:lnTo>
                    <a:pt x="528" y="183"/>
                  </a:lnTo>
                  <a:lnTo>
                    <a:pt x="528" y="115"/>
                  </a:lnTo>
                  <a:lnTo>
                    <a:pt x="780" y="115"/>
                  </a:lnTo>
                  <a:lnTo>
                    <a:pt x="780" y="1"/>
                  </a:lnTo>
                  <a:close/>
                  <a:moveTo>
                    <a:pt x="1289" y="0"/>
                  </a:moveTo>
                  <a:lnTo>
                    <a:pt x="1167" y="0"/>
                  </a:lnTo>
                  <a:lnTo>
                    <a:pt x="1107" y="130"/>
                  </a:lnTo>
                  <a:lnTo>
                    <a:pt x="1085" y="177"/>
                  </a:lnTo>
                  <a:lnTo>
                    <a:pt x="1068" y="218"/>
                  </a:lnTo>
                  <a:lnTo>
                    <a:pt x="1054" y="252"/>
                  </a:lnTo>
                  <a:lnTo>
                    <a:pt x="1045" y="277"/>
                  </a:lnTo>
                  <a:lnTo>
                    <a:pt x="1037" y="251"/>
                  </a:lnTo>
                  <a:lnTo>
                    <a:pt x="1023" y="217"/>
                  </a:lnTo>
                  <a:lnTo>
                    <a:pt x="1005" y="176"/>
                  </a:lnTo>
                  <a:lnTo>
                    <a:pt x="983" y="130"/>
                  </a:lnTo>
                  <a:lnTo>
                    <a:pt x="923" y="0"/>
                  </a:lnTo>
                  <a:lnTo>
                    <a:pt x="799" y="0"/>
                  </a:lnTo>
                  <a:lnTo>
                    <a:pt x="799" y="488"/>
                  </a:lnTo>
                  <a:lnTo>
                    <a:pt x="926" y="488"/>
                  </a:lnTo>
                  <a:lnTo>
                    <a:pt x="926" y="371"/>
                  </a:lnTo>
                  <a:lnTo>
                    <a:pt x="926" y="336"/>
                  </a:lnTo>
                  <a:lnTo>
                    <a:pt x="926" y="302"/>
                  </a:lnTo>
                  <a:lnTo>
                    <a:pt x="925" y="271"/>
                  </a:lnTo>
                  <a:lnTo>
                    <a:pt x="923" y="242"/>
                  </a:lnTo>
                  <a:lnTo>
                    <a:pt x="936" y="272"/>
                  </a:lnTo>
                  <a:lnTo>
                    <a:pt x="951" y="306"/>
                  </a:lnTo>
                  <a:lnTo>
                    <a:pt x="966" y="339"/>
                  </a:lnTo>
                  <a:lnTo>
                    <a:pt x="980" y="369"/>
                  </a:lnTo>
                  <a:lnTo>
                    <a:pt x="1045" y="490"/>
                  </a:lnTo>
                  <a:lnTo>
                    <a:pt x="1109" y="369"/>
                  </a:lnTo>
                  <a:lnTo>
                    <a:pt x="1123" y="339"/>
                  </a:lnTo>
                  <a:lnTo>
                    <a:pt x="1138" y="306"/>
                  </a:lnTo>
                  <a:lnTo>
                    <a:pt x="1153" y="272"/>
                  </a:lnTo>
                  <a:lnTo>
                    <a:pt x="1165" y="242"/>
                  </a:lnTo>
                  <a:lnTo>
                    <a:pt x="1164" y="271"/>
                  </a:lnTo>
                  <a:lnTo>
                    <a:pt x="1163" y="302"/>
                  </a:lnTo>
                  <a:lnTo>
                    <a:pt x="1163" y="336"/>
                  </a:lnTo>
                  <a:lnTo>
                    <a:pt x="1163" y="371"/>
                  </a:lnTo>
                  <a:lnTo>
                    <a:pt x="1163" y="488"/>
                  </a:lnTo>
                  <a:lnTo>
                    <a:pt x="1289" y="488"/>
                  </a:lnTo>
                  <a:lnTo>
                    <a:pt x="1289" y="0"/>
                  </a:lnTo>
                  <a:close/>
                  <a:moveTo>
                    <a:pt x="1709" y="162"/>
                  </a:moveTo>
                  <a:lnTo>
                    <a:pt x="1700" y="110"/>
                  </a:lnTo>
                  <a:lnTo>
                    <a:pt x="1695" y="87"/>
                  </a:lnTo>
                  <a:lnTo>
                    <a:pt x="1657" y="37"/>
                  </a:lnTo>
                  <a:lnTo>
                    <a:pt x="1597" y="9"/>
                  </a:lnTo>
                  <a:lnTo>
                    <a:pt x="1575" y="7"/>
                  </a:lnTo>
                  <a:lnTo>
                    <a:pt x="1575" y="164"/>
                  </a:lnTo>
                  <a:lnTo>
                    <a:pt x="1571" y="188"/>
                  </a:lnTo>
                  <a:lnTo>
                    <a:pt x="1560" y="205"/>
                  </a:lnTo>
                  <a:lnTo>
                    <a:pt x="1541" y="216"/>
                  </a:lnTo>
                  <a:lnTo>
                    <a:pt x="1513" y="219"/>
                  </a:lnTo>
                  <a:lnTo>
                    <a:pt x="1442" y="219"/>
                  </a:lnTo>
                  <a:lnTo>
                    <a:pt x="1442" y="110"/>
                  </a:lnTo>
                  <a:lnTo>
                    <a:pt x="1515" y="110"/>
                  </a:lnTo>
                  <a:lnTo>
                    <a:pt x="1543" y="114"/>
                  </a:lnTo>
                  <a:lnTo>
                    <a:pt x="1561" y="125"/>
                  </a:lnTo>
                  <a:lnTo>
                    <a:pt x="1571" y="142"/>
                  </a:lnTo>
                  <a:lnTo>
                    <a:pt x="1575" y="164"/>
                  </a:lnTo>
                  <a:lnTo>
                    <a:pt x="1575" y="7"/>
                  </a:lnTo>
                  <a:lnTo>
                    <a:pt x="1519" y="0"/>
                  </a:lnTo>
                  <a:lnTo>
                    <a:pt x="1309" y="0"/>
                  </a:lnTo>
                  <a:lnTo>
                    <a:pt x="1309" y="488"/>
                  </a:lnTo>
                  <a:lnTo>
                    <a:pt x="1442" y="488"/>
                  </a:lnTo>
                  <a:lnTo>
                    <a:pt x="1442" y="329"/>
                  </a:lnTo>
                  <a:lnTo>
                    <a:pt x="1510" y="329"/>
                  </a:lnTo>
                  <a:lnTo>
                    <a:pt x="1590" y="320"/>
                  </a:lnTo>
                  <a:lnTo>
                    <a:pt x="1653" y="292"/>
                  </a:lnTo>
                  <a:lnTo>
                    <a:pt x="1694" y="240"/>
                  </a:lnTo>
                  <a:lnTo>
                    <a:pt x="1698" y="219"/>
                  </a:lnTo>
                  <a:lnTo>
                    <a:pt x="1709" y="162"/>
                  </a:lnTo>
                  <a:close/>
                </a:path>
              </a:pathLst>
            </a:custGeom>
            <a:solidFill>
              <a:srgbClr val="0E569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5" name="Picture 14">
              <a:extLst>
                <a:ext uri="{FF2B5EF4-FFF2-40B4-BE49-F238E27FC236}">
                  <a16:creationId xmlns:a16="http://schemas.microsoft.com/office/drawing/2014/main" id="{B82D9F0B-7F0C-D5F4-7485-CD7DA90F9B4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06954" y="4942751"/>
              <a:ext cx="713860" cy="459937"/>
            </a:xfrm>
            <a:prstGeom prst="rect">
              <a:avLst/>
            </a:prstGeom>
          </p:spPr>
        </p:pic>
        <p:cxnSp>
          <p:nvCxnSpPr>
            <p:cNvPr id="16" name="Line 8">
              <a:extLst>
                <a:ext uri="{FF2B5EF4-FFF2-40B4-BE49-F238E27FC236}">
                  <a16:creationId xmlns:a16="http://schemas.microsoft.com/office/drawing/2014/main" id="{89F66342-D014-BCBE-53DD-F8F0CADEE68C}"/>
                </a:ext>
              </a:extLst>
            </p:cNvPr>
            <p:cNvCxnSpPr>
              <a:cxnSpLocks noChangeShapeType="1"/>
            </p:cNvCxnSpPr>
            <p:nvPr userDrawn="1"/>
          </p:nvCxnSpPr>
          <p:spPr bwMode="auto">
            <a:xfrm>
              <a:off x="6374924" y="4886856"/>
              <a:ext cx="0" cy="574921"/>
            </a:xfrm>
            <a:prstGeom prst="line">
              <a:avLst/>
            </a:prstGeom>
            <a:noFill/>
            <a:ln w="12700">
              <a:solidFill>
                <a:srgbClr val="0E3654"/>
              </a:solidFill>
              <a:prstDash val="solid"/>
              <a:round/>
              <a:headEnd/>
              <a:tailEnd/>
            </a:ln>
            <a:extLst>
              <a:ext uri="{909E8E84-426E-40DD-AFC4-6F175D3DCCD1}">
                <a14:hiddenFill xmlns:a14="http://schemas.microsoft.com/office/drawing/2010/main">
                  <a:noFill/>
                </a14:hiddenFill>
              </a:ext>
            </a:extLst>
          </p:spPr>
        </p:cxnSp>
      </p:grpSp>
      <p:sp>
        <p:nvSpPr>
          <p:cNvPr id="2" name="Title 1"/>
          <p:cNvSpPr>
            <a:spLocks noGrp="1"/>
          </p:cNvSpPr>
          <p:nvPr>
            <p:ph type="ctrTitle"/>
          </p:nvPr>
        </p:nvSpPr>
        <p:spPr>
          <a:xfrm>
            <a:off x="780660" y="5489503"/>
            <a:ext cx="7772401" cy="470047"/>
          </a:xfrm>
        </p:spPr>
        <p:txBody>
          <a:bodyPr>
            <a:noAutofit/>
          </a:bodyPr>
          <a:lstStyle>
            <a:lvl1pPr algn="l">
              <a:defRPr sz="2500" b="1" i="0" baseline="0">
                <a:solidFill>
                  <a:srgbClr val="17375E"/>
                </a:solidFill>
              </a:defRPr>
            </a:lvl1pPr>
          </a:lstStyle>
          <a:p>
            <a:r>
              <a:rPr lang="en-US"/>
              <a:t>Click to edit Master title style</a:t>
            </a:r>
          </a:p>
        </p:txBody>
      </p:sp>
      <p:sp>
        <p:nvSpPr>
          <p:cNvPr id="3" name="Subtitle 2"/>
          <p:cNvSpPr>
            <a:spLocks noGrp="1"/>
          </p:cNvSpPr>
          <p:nvPr>
            <p:ph type="subTitle" idx="1"/>
          </p:nvPr>
        </p:nvSpPr>
        <p:spPr>
          <a:xfrm>
            <a:off x="780660" y="5952260"/>
            <a:ext cx="7772399" cy="404090"/>
          </a:xfrm>
        </p:spPr>
        <p:txBody>
          <a:bodyPr>
            <a:normAutofit/>
          </a:bodyPr>
          <a:lstStyle>
            <a:lvl1pPr marL="0" indent="0" algn="l">
              <a:buNone/>
              <a:defRPr sz="170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0B273D8-962B-4AD5-B5F4-31D610A6CA5E}" type="datetime1">
              <a:rPr lang="en-US" smtClean="0"/>
              <a:t>6/29/23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35DEE5-3222-2B4F-B860-22D7D6E499C1}" type="slidenum">
              <a:rPr lang="en-US" smtClean="0"/>
              <a:t>‹#›</a:t>
            </a:fld>
            <a:endParaRPr lang="en-US"/>
          </a:p>
        </p:txBody>
      </p:sp>
    </p:spTree>
    <p:extLst>
      <p:ext uri="{BB962C8B-B14F-4D97-AF65-F5344CB8AC3E}">
        <p14:creationId xmlns:p14="http://schemas.microsoft.com/office/powerpoint/2010/main" val="1306687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C535AF7-1C2F-664C-8712-35A3ED98E8F5}"/>
              </a:ext>
            </a:extLst>
          </p:cNvPr>
          <p:cNvPicPr>
            <a:picLocks noChangeAspect="1"/>
          </p:cNvPicPr>
          <p:nvPr userDrawn="1"/>
        </p:nvPicPr>
        <p:blipFill>
          <a:blip r:embed="rId2"/>
          <a:srcRect/>
          <a:stretch/>
        </p:blipFill>
        <p:spPr>
          <a:xfrm>
            <a:off x="0" y="0"/>
            <a:ext cx="9144000" cy="6400800"/>
          </a:xfrm>
          <a:prstGeom prst="rect">
            <a:avLst/>
          </a:prstGeom>
        </p:spPr>
      </p:pic>
      <p:sp>
        <p:nvSpPr>
          <p:cNvPr id="4" name="Date Placeholder 3"/>
          <p:cNvSpPr>
            <a:spLocks noGrp="1"/>
          </p:cNvSpPr>
          <p:nvPr>
            <p:ph type="dt" sz="half" idx="10"/>
          </p:nvPr>
        </p:nvSpPr>
        <p:spPr/>
        <p:txBody>
          <a:bodyPr/>
          <a:lstStyle/>
          <a:p>
            <a:fld id="{B0B273D8-962B-4AD5-B5F4-31D610A6CA5E}" type="datetime1">
              <a:rPr lang="en-US" smtClean="0"/>
              <a:t>6/29/23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r>
              <a:rPr lang="en-US"/>
              <a:t>EFMP Brief for Leaders </a:t>
            </a:r>
            <a:fld id="{3935DEE5-3222-2B4F-B860-22D7D6E499C1}" type="slidenum">
              <a:rPr lang="en-US" smtClean="0"/>
              <a:t>‹#›</a:t>
            </a:fld>
            <a:endParaRPr lang="en-US"/>
          </a:p>
        </p:txBody>
      </p:sp>
      <p:sp>
        <p:nvSpPr>
          <p:cNvPr id="8" name="Content Placeholder 2">
            <a:extLst>
              <a:ext uri="{FF2B5EF4-FFF2-40B4-BE49-F238E27FC236}">
                <a16:creationId xmlns:a16="http://schemas.microsoft.com/office/drawing/2014/main" id="{1A342DC3-0198-7444-B3DE-96B5975E4B15}"/>
              </a:ext>
            </a:extLst>
          </p:cNvPr>
          <p:cNvSpPr>
            <a:spLocks noGrp="1"/>
          </p:cNvSpPr>
          <p:nvPr>
            <p:ph idx="1"/>
          </p:nvPr>
        </p:nvSpPr>
        <p:spPr>
          <a:xfrm>
            <a:off x="457200" y="1479776"/>
            <a:ext cx="8229600" cy="4525963"/>
          </a:xfrm>
        </p:spPr>
        <p:txBody>
          <a:bodyPr/>
          <a:lstStyle>
            <a:lvl1pPr>
              <a:defRPr sz="2800">
                <a:solidFill>
                  <a:schemeClr val="tx1">
                    <a:lumMod val="50000"/>
                    <a:lumOff val="50000"/>
                  </a:schemeClr>
                </a:solidFill>
              </a:defRPr>
            </a:lvl1pPr>
            <a:lvl2pPr>
              <a:defRPr sz="2400">
                <a:solidFill>
                  <a:schemeClr val="tx1">
                    <a:lumMod val="50000"/>
                    <a:lumOff val="50000"/>
                  </a:schemeClr>
                </a:solidFill>
              </a:defRPr>
            </a:lvl2pPr>
            <a:lvl3pPr>
              <a:defRPr sz="2000">
                <a:solidFill>
                  <a:schemeClr val="tx1">
                    <a:lumMod val="50000"/>
                    <a:lumOff val="50000"/>
                  </a:schemeClr>
                </a:solidFill>
              </a:defRPr>
            </a:lvl3pPr>
            <a:lvl4pPr>
              <a:defRPr sz="2000">
                <a:solidFill>
                  <a:schemeClr val="tx1">
                    <a:lumMod val="50000"/>
                    <a:lumOff val="50000"/>
                  </a:schemeClr>
                </a:solidFill>
              </a:defRPr>
            </a:lvl4pPr>
            <a:lvl5pPr>
              <a:defRPr sz="2000">
                <a:solidFill>
                  <a:schemeClr val="tx1">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17B14ABF-1CBA-E04A-9E91-C988A74B814E}"/>
              </a:ext>
            </a:extLst>
          </p:cNvPr>
          <p:cNvSpPr>
            <a:spLocks noGrp="1"/>
          </p:cNvSpPr>
          <p:nvPr>
            <p:ph type="title"/>
          </p:nvPr>
        </p:nvSpPr>
        <p:spPr>
          <a:xfrm>
            <a:off x="368710" y="499723"/>
            <a:ext cx="8229600" cy="870290"/>
          </a:xfrm>
        </p:spPr>
        <p:txBody>
          <a:bodyPr>
            <a:normAutofit/>
          </a:bodyPr>
          <a:lstStyle>
            <a:lvl1pPr algn="l">
              <a:defRPr sz="3600">
                <a:solidFill>
                  <a:schemeClr val="accent1">
                    <a:lumMod val="50000"/>
                  </a:schemeClr>
                </a:solidFill>
              </a:defRPr>
            </a:lvl1pPr>
          </a:lstStyle>
          <a:p>
            <a:r>
              <a:rPr lang="en-US"/>
              <a:t>Click to edit Master title style</a:t>
            </a:r>
          </a:p>
        </p:txBody>
      </p:sp>
    </p:spTree>
    <p:extLst>
      <p:ext uri="{BB962C8B-B14F-4D97-AF65-F5344CB8AC3E}">
        <p14:creationId xmlns:p14="http://schemas.microsoft.com/office/powerpoint/2010/main" val="971878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249041-90E7-4840-9243-AF9B322AA3BE}" type="datetime1">
              <a:rPr lang="en-US" smtClean="0"/>
              <a:t>6/29/23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35DEE5-3222-2B4F-B860-22D7D6E499C1}" type="slidenum">
              <a:rPr lang="en-US" smtClean="0"/>
              <a:t>‹#›</a:t>
            </a:fld>
            <a:endParaRPr lang="en-US"/>
          </a:p>
        </p:txBody>
      </p:sp>
    </p:spTree>
    <p:extLst>
      <p:ext uri="{BB962C8B-B14F-4D97-AF65-F5344CB8AC3E}">
        <p14:creationId xmlns:p14="http://schemas.microsoft.com/office/powerpoint/2010/main" val="2472077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E55782-63AA-40F6-9EFC-F8E2012B6B00}" type="datetime1">
              <a:rPr lang="en-US" smtClean="0"/>
              <a:t>6/29/23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35DEE5-3222-2B4F-B860-22D7D6E499C1}" type="slidenum">
              <a:rPr lang="en-US" smtClean="0"/>
              <a:t>‹#›</a:t>
            </a:fld>
            <a:endParaRPr lang="en-US"/>
          </a:p>
        </p:txBody>
      </p:sp>
    </p:spTree>
    <p:extLst>
      <p:ext uri="{BB962C8B-B14F-4D97-AF65-F5344CB8AC3E}">
        <p14:creationId xmlns:p14="http://schemas.microsoft.com/office/powerpoint/2010/main" val="20859979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DBC0C57-2409-4422-842E-36398DC61955}" type="datetime1">
              <a:rPr lang="en-US" smtClean="0"/>
              <a:t>6/29/23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35DEE5-3222-2B4F-B860-22D7D6E499C1}" type="slidenum">
              <a:rPr lang="en-US" smtClean="0"/>
              <a:t>‹#›</a:t>
            </a:fld>
            <a:endParaRPr lang="en-US"/>
          </a:p>
        </p:txBody>
      </p:sp>
    </p:spTree>
    <p:extLst>
      <p:ext uri="{BB962C8B-B14F-4D97-AF65-F5344CB8AC3E}">
        <p14:creationId xmlns:p14="http://schemas.microsoft.com/office/powerpoint/2010/main" val="24478446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45166E-85E9-4342-BE43-52ADD4AF1835}" type="datetime1">
              <a:rPr lang="en-US" smtClean="0"/>
              <a:t>6/29/23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35DEE5-3222-2B4F-B860-22D7D6E499C1}" type="slidenum">
              <a:rPr lang="en-US" smtClean="0"/>
              <a:t>‹#›</a:t>
            </a:fld>
            <a:endParaRPr lang="en-US"/>
          </a:p>
        </p:txBody>
      </p:sp>
    </p:spTree>
    <p:extLst>
      <p:ext uri="{BB962C8B-B14F-4D97-AF65-F5344CB8AC3E}">
        <p14:creationId xmlns:p14="http://schemas.microsoft.com/office/powerpoint/2010/main" val="25080807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4C44B8-7B37-4749-A538-14617FF8BDD7}" type="datetime1">
              <a:rPr lang="en-US" smtClean="0"/>
              <a:t>6/29/23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35DEE5-3222-2B4F-B860-22D7D6E499C1}" type="slidenum">
              <a:rPr lang="en-US" smtClean="0"/>
              <a:t>‹#›</a:t>
            </a:fld>
            <a:endParaRPr lang="en-US"/>
          </a:p>
        </p:txBody>
      </p:sp>
    </p:spTree>
    <p:extLst>
      <p:ext uri="{BB962C8B-B14F-4D97-AF65-F5344CB8AC3E}">
        <p14:creationId xmlns:p14="http://schemas.microsoft.com/office/powerpoint/2010/main" val="2550745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3AD3C7C-69B6-6F1B-477B-0E6D691AF101}"/>
              </a:ext>
            </a:extLst>
          </p:cNvPr>
          <p:cNvSpPr/>
          <p:nvPr userDrawn="1"/>
        </p:nvSpPr>
        <p:spPr>
          <a:xfrm>
            <a:off x="0" y="0"/>
            <a:ext cx="9143994" cy="4115393"/>
          </a:xfrm>
          <a:prstGeom prst="rect">
            <a:avLst/>
          </a:prstGeom>
          <a:solidFill>
            <a:srgbClr val="005D9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Title 1"/>
          <p:cNvSpPr>
            <a:spLocks noGrp="1"/>
          </p:cNvSpPr>
          <p:nvPr>
            <p:ph type="ctrTitle"/>
          </p:nvPr>
        </p:nvSpPr>
        <p:spPr>
          <a:xfrm>
            <a:off x="780660" y="5489503"/>
            <a:ext cx="7772401" cy="470047"/>
          </a:xfrm>
        </p:spPr>
        <p:txBody>
          <a:bodyPr>
            <a:noAutofit/>
          </a:bodyPr>
          <a:lstStyle>
            <a:lvl1pPr algn="l">
              <a:defRPr sz="2500" b="1" i="0" baseline="0">
                <a:solidFill>
                  <a:srgbClr val="17375E"/>
                </a:solidFill>
              </a:defRPr>
            </a:lvl1pPr>
          </a:lstStyle>
          <a:p>
            <a:r>
              <a:rPr lang="en-US"/>
              <a:t>Click to edit Master title style</a:t>
            </a:r>
          </a:p>
        </p:txBody>
      </p:sp>
      <p:sp>
        <p:nvSpPr>
          <p:cNvPr id="3" name="Subtitle 2"/>
          <p:cNvSpPr>
            <a:spLocks noGrp="1"/>
          </p:cNvSpPr>
          <p:nvPr>
            <p:ph type="subTitle" idx="1"/>
          </p:nvPr>
        </p:nvSpPr>
        <p:spPr>
          <a:xfrm>
            <a:off x="780660" y="5952260"/>
            <a:ext cx="7772399" cy="404090"/>
          </a:xfrm>
        </p:spPr>
        <p:txBody>
          <a:bodyPr>
            <a:normAutofit/>
          </a:bodyPr>
          <a:lstStyle>
            <a:lvl1pPr marL="0" indent="0" algn="l">
              <a:buNone/>
              <a:defRPr sz="170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0B273D8-962B-4AD5-B5F4-31D610A6CA5E}" type="datetime1">
              <a:rPr lang="en-US" smtClean="0"/>
              <a:t>6/29/23</a:t>
            </a:fld>
            <a:endParaRPr lang="en-US"/>
          </a:p>
        </p:txBody>
      </p:sp>
      <p:sp>
        <p:nvSpPr>
          <p:cNvPr id="5" name="Footer Placeholder 4"/>
          <p:cNvSpPr>
            <a:spLocks noGrp="1"/>
          </p:cNvSpPr>
          <p:nvPr>
            <p:ph type="ftr" sz="quarter" idx="11"/>
          </p:nvPr>
        </p:nvSpPr>
        <p:spPr/>
        <p:txBody>
          <a:bodyPr/>
          <a:lstStyle/>
          <a:p>
            <a:endParaRPr lang="en-US"/>
          </a:p>
        </p:txBody>
      </p:sp>
      <p:grpSp>
        <p:nvGrpSpPr>
          <p:cNvPr id="8" name="Group 7">
            <a:extLst>
              <a:ext uri="{FF2B5EF4-FFF2-40B4-BE49-F238E27FC236}">
                <a16:creationId xmlns:a16="http://schemas.microsoft.com/office/drawing/2014/main" id="{F1436701-24DB-A3B9-F4A1-C946B6E2CF77}"/>
              </a:ext>
            </a:extLst>
          </p:cNvPr>
          <p:cNvGrpSpPr/>
          <p:nvPr userDrawn="1"/>
        </p:nvGrpSpPr>
        <p:grpSpPr>
          <a:xfrm>
            <a:off x="5310179" y="3632665"/>
            <a:ext cx="3833823" cy="1595131"/>
            <a:chOff x="6462896" y="3643806"/>
            <a:chExt cx="3048810" cy="1268512"/>
          </a:xfrm>
        </p:grpSpPr>
        <p:sp>
          <p:nvSpPr>
            <p:cNvPr id="7" name="Round Diagonal Corner Rectangle 6">
              <a:extLst>
                <a:ext uri="{FF2B5EF4-FFF2-40B4-BE49-F238E27FC236}">
                  <a16:creationId xmlns:a16="http://schemas.microsoft.com/office/drawing/2014/main" id="{1976682B-4A31-13E7-8BD1-797B1B0CCDA1}"/>
                </a:ext>
              </a:extLst>
            </p:cNvPr>
            <p:cNvSpPr/>
            <p:nvPr userDrawn="1"/>
          </p:nvSpPr>
          <p:spPr>
            <a:xfrm>
              <a:off x="6462896" y="3643806"/>
              <a:ext cx="3048810" cy="1268512"/>
            </a:xfrm>
            <a:prstGeom prst="round2DiagRect">
              <a:avLst>
                <a:gd name="adj1" fmla="val 23293"/>
                <a:gd name="adj2" fmla="val 0"/>
              </a:avLst>
            </a:prstGeom>
            <a:solidFill>
              <a:schemeClr val="bg1"/>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nvGrpSpPr>
            <p:cNvPr id="15" name="docshapegroup4">
              <a:extLst>
                <a:ext uri="{FF2B5EF4-FFF2-40B4-BE49-F238E27FC236}">
                  <a16:creationId xmlns:a16="http://schemas.microsoft.com/office/drawing/2014/main" id="{2869E1F5-D047-30F8-4CA2-EA82A89915CD}"/>
                </a:ext>
              </a:extLst>
            </p:cNvPr>
            <p:cNvGrpSpPr>
              <a:grpSpLocks/>
            </p:cNvGrpSpPr>
            <p:nvPr userDrawn="1"/>
          </p:nvGrpSpPr>
          <p:grpSpPr bwMode="auto">
            <a:xfrm>
              <a:off x="7422381" y="3843380"/>
              <a:ext cx="1826260" cy="331470"/>
              <a:chOff x="9179" y="432"/>
              <a:chExt cx="2876" cy="522"/>
            </a:xfrm>
          </p:grpSpPr>
          <p:pic>
            <p:nvPicPr>
              <p:cNvPr id="18" name="docshape5">
                <a:extLst>
                  <a:ext uri="{FF2B5EF4-FFF2-40B4-BE49-F238E27FC236}">
                    <a16:creationId xmlns:a16="http://schemas.microsoft.com/office/drawing/2014/main" id="{D04ED3DB-182B-8E43-813A-6CE9C103C08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75" y="432"/>
                <a:ext cx="1080" cy="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docshape6">
                <a:extLst>
                  <a:ext uri="{FF2B5EF4-FFF2-40B4-BE49-F238E27FC236}">
                    <a16:creationId xmlns:a16="http://schemas.microsoft.com/office/drawing/2014/main" id="{ECC3B67F-0AF6-4F3A-231B-BC013979DCB6}"/>
                  </a:ext>
                </a:extLst>
              </p:cNvPr>
              <p:cNvSpPr>
                <a:spLocks/>
              </p:cNvSpPr>
              <p:nvPr userDrawn="1"/>
            </p:nvSpPr>
            <p:spPr bwMode="auto">
              <a:xfrm>
                <a:off x="9179" y="436"/>
                <a:ext cx="1710" cy="490"/>
              </a:xfrm>
              <a:custGeom>
                <a:avLst/>
                <a:gdLst>
                  <a:gd name="T0" fmla="+- 0 8941 8941"/>
                  <a:gd name="T1" fmla="*/ T0 w 1710"/>
                  <a:gd name="T2" fmla="+- 0 506 506"/>
                  <a:gd name="T3" fmla="*/ 506 h 490"/>
                  <a:gd name="T4" fmla="+- 0 8941 8941"/>
                  <a:gd name="T5" fmla="*/ T4 w 1710"/>
                  <a:gd name="T6" fmla="+- 0 684 506"/>
                  <a:gd name="T7" fmla="*/ 684 h 490"/>
                  <a:gd name="T8" fmla="+- 0 8941 8941"/>
                  <a:gd name="T9" fmla="*/ T8 w 1710"/>
                  <a:gd name="T10" fmla="+- 0 880 506"/>
                  <a:gd name="T11" fmla="*/ 880 h 490"/>
                  <a:gd name="T12" fmla="+- 0 9314 8941"/>
                  <a:gd name="T13" fmla="*/ T12 w 1710"/>
                  <a:gd name="T14" fmla="+- 0 994 506"/>
                  <a:gd name="T15" fmla="*/ 994 h 490"/>
                  <a:gd name="T16" fmla="+- 0 9075 8941"/>
                  <a:gd name="T17" fmla="*/ T16 w 1710"/>
                  <a:gd name="T18" fmla="+- 0 880 506"/>
                  <a:gd name="T19" fmla="*/ 880 h 490"/>
                  <a:gd name="T20" fmla="+- 0 9219 8941"/>
                  <a:gd name="T21" fmla="*/ T20 w 1710"/>
                  <a:gd name="T22" fmla="+- 0 796 506"/>
                  <a:gd name="T23" fmla="*/ 796 h 490"/>
                  <a:gd name="T24" fmla="+- 0 9075 8941"/>
                  <a:gd name="T25" fmla="*/ T24 w 1710"/>
                  <a:gd name="T26" fmla="+- 0 684 506"/>
                  <a:gd name="T27" fmla="*/ 684 h 490"/>
                  <a:gd name="T28" fmla="+- 0 9314 8941"/>
                  <a:gd name="T29" fmla="*/ T28 w 1710"/>
                  <a:gd name="T30" fmla="+- 0 620 506"/>
                  <a:gd name="T31" fmla="*/ 620 h 490"/>
                  <a:gd name="T32" fmla="+- 0 9721 8941"/>
                  <a:gd name="T33" fmla="*/ T32 w 1710"/>
                  <a:gd name="T34" fmla="+- 0 507 506"/>
                  <a:gd name="T35" fmla="*/ 507 h 490"/>
                  <a:gd name="T36" fmla="+- 0 9335 8941"/>
                  <a:gd name="T37" fmla="*/ T36 w 1710"/>
                  <a:gd name="T38" fmla="+- 0 621 506"/>
                  <a:gd name="T39" fmla="*/ 621 h 490"/>
                  <a:gd name="T40" fmla="+- 0 9335 8941"/>
                  <a:gd name="T41" fmla="*/ T40 w 1710"/>
                  <a:gd name="T42" fmla="+- 0 803 506"/>
                  <a:gd name="T43" fmla="*/ 803 h 490"/>
                  <a:gd name="T44" fmla="+- 0 9469 8941"/>
                  <a:gd name="T45" fmla="*/ T44 w 1710"/>
                  <a:gd name="T46" fmla="+- 0 994 506"/>
                  <a:gd name="T47" fmla="*/ 994 h 490"/>
                  <a:gd name="T48" fmla="+- 0 9622 8941"/>
                  <a:gd name="T49" fmla="*/ T48 w 1710"/>
                  <a:gd name="T50" fmla="+- 0 803 506"/>
                  <a:gd name="T51" fmla="*/ 803 h 490"/>
                  <a:gd name="T52" fmla="+- 0 9469 8941"/>
                  <a:gd name="T53" fmla="*/ T52 w 1710"/>
                  <a:gd name="T54" fmla="+- 0 689 506"/>
                  <a:gd name="T55" fmla="*/ 689 h 490"/>
                  <a:gd name="T56" fmla="+- 0 9721 8941"/>
                  <a:gd name="T57" fmla="*/ T56 w 1710"/>
                  <a:gd name="T58" fmla="+- 0 621 506"/>
                  <a:gd name="T59" fmla="*/ 621 h 490"/>
                  <a:gd name="T60" fmla="+- 0 10230 8941"/>
                  <a:gd name="T61" fmla="*/ T60 w 1710"/>
                  <a:gd name="T62" fmla="+- 0 506 506"/>
                  <a:gd name="T63" fmla="*/ 506 h 490"/>
                  <a:gd name="T64" fmla="+- 0 10048 8941"/>
                  <a:gd name="T65" fmla="*/ T64 w 1710"/>
                  <a:gd name="T66" fmla="+- 0 636 506"/>
                  <a:gd name="T67" fmla="*/ 636 h 490"/>
                  <a:gd name="T68" fmla="+- 0 10009 8941"/>
                  <a:gd name="T69" fmla="*/ T68 w 1710"/>
                  <a:gd name="T70" fmla="+- 0 724 506"/>
                  <a:gd name="T71" fmla="*/ 724 h 490"/>
                  <a:gd name="T72" fmla="+- 0 9986 8941"/>
                  <a:gd name="T73" fmla="*/ T72 w 1710"/>
                  <a:gd name="T74" fmla="+- 0 783 506"/>
                  <a:gd name="T75" fmla="*/ 783 h 490"/>
                  <a:gd name="T76" fmla="+- 0 9964 8941"/>
                  <a:gd name="T77" fmla="*/ T76 w 1710"/>
                  <a:gd name="T78" fmla="+- 0 723 506"/>
                  <a:gd name="T79" fmla="*/ 723 h 490"/>
                  <a:gd name="T80" fmla="+- 0 9924 8941"/>
                  <a:gd name="T81" fmla="*/ T80 w 1710"/>
                  <a:gd name="T82" fmla="+- 0 636 506"/>
                  <a:gd name="T83" fmla="*/ 636 h 490"/>
                  <a:gd name="T84" fmla="+- 0 9740 8941"/>
                  <a:gd name="T85" fmla="*/ T84 w 1710"/>
                  <a:gd name="T86" fmla="+- 0 506 506"/>
                  <a:gd name="T87" fmla="*/ 506 h 490"/>
                  <a:gd name="T88" fmla="+- 0 9867 8941"/>
                  <a:gd name="T89" fmla="*/ T88 w 1710"/>
                  <a:gd name="T90" fmla="+- 0 994 506"/>
                  <a:gd name="T91" fmla="*/ 994 h 490"/>
                  <a:gd name="T92" fmla="+- 0 9867 8941"/>
                  <a:gd name="T93" fmla="*/ T92 w 1710"/>
                  <a:gd name="T94" fmla="+- 0 842 506"/>
                  <a:gd name="T95" fmla="*/ 842 h 490"/>
                  <a:gd name="T96" fmla="+- 0 9866 8941"/>
                  <a:gd name="T97" fmla="*/ T96 w 1710"/>
                  <a:gd name="T98" fmla="+- 0 777 506"/>
                  <a:gd name="T99" fmla="*/ 777 h 490"/>
                  <a:gd name="T100" fmla="+- 0 9877 8941"/>
                  <a:gd name="T101" fmla="*/ T100 w 1710"/>
                  <a:gd name="T102" fmla="+- 0 778 506"/>
                  <a:gd name="T103" fmla="*/ 778 h 490"/>
                  <a:gd name="T104" fmla="+- 0 9907 8941"/>
                  <a:gd name="T105" fmla="*/ T104 w 1710"/>
                  <a:gd name="T106" fmla="+- 0 845 506"/>
                  <a:gd name="T107" fmla="*/ 845 h 490"/>
                  <a:gd name="T108" fmla="+- 0 9986 8941"/>
                  <a:gd name="T109" fmla="*/ T108 w 1710"/>
                  <a:gd name="T110" fmla="+- 0 996 506"/>
                  <a:gd name="T111" fmla="*/ 996 h 490"/>
                  <a:gd name="T112" fmla="+- 0 10064 8941"/>
                  <a:gd name="T113" fmla="*/ T112 w 1710"/>
                  <a:gd name="T114" fmla="+- 0 845 506"/>
                  <a:gd name="T115" fmla="*/ 845 h 490"/>
                  <a:gd name="T116" fmla="+- 0 10094 8941"/>
                  <a:gd name="T117" fmla="*/ T116 w 1710"/>
                  <a:gd name="T118" fmla="+- 0 778 506"/>
                  <a:gd name="T119" fmla="*/ 778 h 490"/>
                  <a:gd name="T120" fmla="+- 0 10105 8941"/>
                  <a:gd name="T121" fmla="*/ T120 w 1710"/>
                  <a:gd name="T122" fmla="+- 0 777 506"/>
                  <a:gd name="T123" fmla="*/ 777 h 490"/>
                  <a:gd name="T124" fmla="+- 0 10104 8941"/>
                  <a:gd name="T125" fmla="*/ T124 w 1710"/>
                  <a:gd name="T126" fmla="+- 0 842 506"/>
                  <a:gd name="T127" fmla="*/ 842 h 490"/>
                  <a:gd name="T128" fmla="+- 0 10104 8941"/>
                  <a:gd name="T129" fmla="*/ T128 w 1710"/>
                  <a:gd name="T130" fmla="+- 0 994 506"/>
                  <a:gd name="T131" fmla="*/ 994 h 490"/>
                  <a:gd name="T132" fmla="+- 0 10230 8941"/>
                  <a:gd name="T133" fmla="*/ T132 w 1710"/>
                  <a:gd name="T134" fmla="+- 0 506 506"/>
                  <a:gd name="T135" fmla="*/ 506 h 490"/>
                  <a:gd name="T136" fmla="+- 0 10641 8941"/>
                  <a:gd name="T137" fmla="*/ T136 w 1710"/>
                  <a:gd name="T138" fmla="+- 0 616 506"/>
                  <a:gd name="T139" fmla="*/ 616 h 490"/>
                  <a:gd name="T140" fmla="+- 0 10598 8941"/>
                  <a:gd name="T141" fmla="*/ T140 w 1710"/>
                  <a:gd name="T142" fmla="+- 0 543 506"/>
                  <a:gd name="T143" fmla="*/ 543 h 490"/>
                  <a:gd name="T144" fmla="+- 0 10516 8941"/>
                  <a:gd name="T145" fmla="*/ T144 w 1710"/>
                  <a:gd name="T146" fmla="+- 0 513 506"/>
                  <a:gd name="T147" fmla="*/ 513 h 490"/>
                  <a:gd name="T148" fmla="+- 0 10512 8941"/>
                  <a:gd name="T149" fmla="*/ T148 w 1710"/>
                  <a:gd name="T150" fmla="+- 0 694 506"/>
                  <a:gd name="T151" fmla="*/ 694 h 490"/>
                  <a:gd name="T152" fmla="+- 0 10482 8941"/>
                  <a:gd name="T153" fmla="*/ T152 w 1710"/>
                  <a:gd name="T154" fmla="+- 0 722 506"/>
                  <a:gd name="T155" fmla="*/ 722 h 490"/>
                  <a:gd name="T156" fmla="+- 0 10383 8941"/>
                  <a:gd name="T157" fmla="*/ T156 w 1710"/>
                  <a:gd name="T158" fmla="+- 0 725 506"/>
                  <a:gd name="T159" fmla="*/ 725 h 490"/>
                  <a:gd name="T160" fmla="+- 0 10456 8941"/>
                  <a:gd name="T161" fmla="*/ T160 w 1710"/>
                  <a:gd name="T162" fmla="+- 0 616 506"/>
                  <a:gd name="T163" fmla="*/ 616 h 490"/>
                  <a:gd name="T164" fmla="+- 0 10502 8941"/>
                  <a:gd name="T165" fmla="*/ T164 w 1710"/>
                  <a:gd name="T166" fmla="+- 0 631 506"/>
                  <a:gd name="T167" fmla="*/ 631 h 490"/>
                  <a:gd name="T168" fmla="+- 0 10516 8941"/>
                  <a:gd name="T169" fmla="*/ T168 w 1710"/>
                  <a:gd name="T170" fmla="+- 0 670 506"/>
                  <a:gd name="T171" fmla="*/ 670 h 490"/>
                  <a:gd name="T172" fmla="+- 0 10460 8941"/>
                  <a:gd name="T173" fmla="*/ T172 w 1710"/>
                  <a:gd name="T174" fmla="+- 0 506 506"/>
                  <a:gd name="T175" fmla="*/ 506 h 490"/>
                  <a:gd name="T176" fmla="+- 0 10250 8941"/>
                  <a:gd name="T177" fmla="*/ T176 w 1710"/>
                  <a:gd name="T178" fmla="+- 0 994 506"/>
                  <a:gd name="T179" fmla="*/ 994 h 490"/>
                  <a:gd name="T180" fmla="+- 0 10383 8941"/>
                  <a:gd name="T181" fmla="*/ T180 w 1710"/>
                  <a:gd name="T182" fmla="+- 0 835 506"/>
                  <a:gd name="T183" fmla="*/ 835 h 490"/>
                  <a:gd name="T184" fmla="+- 0 10531 8941"/>
                  <a:gd name="T185" fmla="*/ T184 w 1710"/>
                  <a:gd name="T186" fmla="+- 0 826 506"/>
                  <a:gd name="T187" fmla="*/ 826 h 490"/>
                  <a:gd name="T188" fmla="+- 0 10635 8941"/>
                  <a:gd name="T189" fmla="*/ T188 w 1710"/>
                  <a:gd name="T190" fmla="+- 0 746 506"/>
                  <a:gd name="T191" fmla="*/ 746 h 490"/>
                  <a:gd name="T192" fmla="+- 0 10650 8941"/>
                  <a:gd name="T193" fmla="*/ T192 w 1710"/>
                  <a:gd name="T194" fmla="+- 0 668 506"/>
                  <a:gd name="T195" fmla="*/ 668 h 49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Lst>
                <a:rect l="0" t="0" r="r" b="b"/>
                <a:pathLst>
                  <a:path w="1710" h="490">
                    <a:moveTo>
                      <a:pt x="373" y="0"/>
                    </a:moveTo>
                    <a:lnTo>
                      <a:pt x="0" y="0"/>
                    </a:lnTo>
                    <a:lnTo>
                      <a:pt x="0" y="114"/>
                    </a:lnTo>
                    <a:lnTo>
                      <a:pt x="0" y="178"/>
                    </a:lnTo>
                    <a:lnTo>
                      <a:pt x="0" y="290"/>
                    </a:lnTo>
                    <a:lnTo>
                      <a:pt x="0" y="374"/>
                    </a:lnTo>
                    <a:lnTo>
                      <a:pt x="0" y="488"/>
                    </a:lnTo>
                    <a:lnTo>
                      <a:pt x="373" y="488"/>
                    </a:lnTo>
                    <a:lnTo>
                      <a:pt x="373" y="374"/>
                    </a:lnTo>
                    <a:lnTo>
                      <a:pt x="134" y="374"/>
                    </a:lnTo>
                    <a:lnTo>
                      <a:pt x="134" y="290"/>
                    </a:lnTo>
                    <a:lnTo>
                      <a:pt x="278" y="290"/>
                    </a:lnTo>
                    <a:lnTo>
                      <a:pt x="278" y="178"/>
                    </a:lnTo>
                    <a:lnTo>
                      <a:pt x="134" y="178"/>
                    </a:lnTo>
                    <a:lnTo>
                      <a:pt x="134" y="114"/>
                    </a:lnTo>
                    <a:lnTo>
                      <a:pt x="373" y="114"/>
                    </a:lnTo>
                    <a:lnTo>
                      <a:pt x="373" y="0"/>
                    </a:lnTo>
                    <a:close/>
                    <a:moveTo>
                      <a:pt x="780" y="1"/>
                    </a:moveTo>
                    <a:lnTo>
                      <a:pt x="394" y="1"/>
                    </a:lnTo>
                    <a:lnTo>
                      <a:pt x="394" y="115"/>
                    </a:lnTo>
                    <a:lnTo>
                      <a:pt x="394" y="183"/>
                    </a:lnTo>
                    <a:lnTo>
                      <a:pt x="394" y="297"/>
                    </a:lnTo>
                    <a:lnTo>
                      <a:pt x="394" y="488"/>
                    </a:lnTo>
                    <a:lnTo>
                      <a:pt x="528" y="488"/>
                    </a:lnTo>
                    <a:lnTo>
                      <a:pt x="528" y="297"/>
                    </a:lnTo>
                    <a:lnTo>
                      <a:pt x="681" y="297"/>
                    </a:lnTo>
                    <a:lnTo>
                      <a:pt x="681" y="183"/>
                    </a:lnTo>
                    <a:lnTo>
                      <a:pt x="528" y="183"/>
                    </a:lnTo>
                    <a:lnTo>
                      <a:pt x="528" y="115"/>
                    </a:lnTo>
                    <a:lnTo>
                      <a:pt x="780" y="115"/>
                    </a:lnTo>
                    <a:lnTo>
                      <a:pt x="780" y="1"/>
                    </a:lnTo>
                    <a:close/>
                    <a:moveTo>
                      <a:pt x="1289" y="0"/>
                    </a:moveTo>
                    <a:lnTo>
                      <a:pt x="1167" y="0"/>
                    </a:lnTo>
                    <a:lnTo>
                      <a:pt x="1107" y="130"/>
                    </a:lnTo>
                    <a:lnTo>
                      <a:pt x="1085" y="177"/>
                    </a:lnTo>
                    <a:lnTo>
                      <a:pt x="1068" y="218"/>
                    </a:lnTo>
                    <a:lnTo>
                      <a:pt x="1054" y="252"/>
                    </a:lnTo>
                    <a:lnTo>
                      <a:pt x="1045" y="277"/>
                    </a:lnTo>
                    <a:lnTo>
                      <a:pt x="1037" y="251"/>
                    </a:lnTo>
                    <a:lnTo>
                      <a:pt x="1023" y="217"/>
                    </a:lnTo>
                    <a:lnTo>
                      <a:pt x="1005" y="176"/>
                    </a:lnTo>
                    <a:lnTo>
                      <a:pt x="983" y="130"/>
                    </a:lnTo>
                    <a:lnTo>
                      <a:pt x="923" y="0"/>
                    </a:lnTo>
                    <a:lnTo>
                      <a:pt x="799" y="0"/>
                    </a:lnTo>
                    <a:lnTo>
                      <a:pt x="799" y="488"/>
                    </a:lnTo>
                    <a:lnTo>
                      <a:pt x="926" y="488"/>
                    </a:lnTo>
                    <a:lnTo>
                      <a:pt x="926" y="371"/>
                    </a:lnTo>
                    <a:lnTo>
                      <a:pt x="926" y="336"/>
                    </a:lnTo>
                    <a:lnTo>
                      <a:pt x="926" y="302"/>
                    </a:lnTo>
                    <a:lnTo>
                      <a:pt x="925" y="271"/>
                    </a:lnTo>
                    <a:lnTo>
                      <a:pt x="923" y="242"/>
                    </a:lnTo>
                    <a:lnTo>
                      <a:pt x="936" y="272"/>
                    </a:lnTo>
                    <a:lnTo>
                      <a:pt x="951" y="306"/>
                    </a:lnTo>
                    <a:lnTo>
                      <a:pt x="966" y="339"/>
                    </a:lnTo>
                    <a:lnTo>
                      <a:pt x="980" y="369"/>
                    </a:lnTo>
                    <a:lnTo>
                      <a:pt x="1045" y="490"/>
                    </a:lnTo>
                    <a:lnTo>
                      <a:pt x="1109" y="369"/>
                    </a:lnTo>
                    <a:lnTo>
                      <a:pt x="1123" y="339"/>
                    </a:lnTo>
                    <a:lnTo>
                      <a:pt x="1138" y="306"/>
                    </a:lnTo>
                    <a:lnTo>
                      <a:pt x="1153" y="272"/>
                    </a:lnTo>
                    <a:lnTo>
                      <a:pt x="1165" y="242"/>
                    </a:lnTo>
                    <a:lnTo>
                      <a:pt x="1164" y="271"/>
                    </a:lnTo>
                    <a:lnTo>
                      <a:pt x="1163" y="302"/>
                    </a:lnTo>
                    <a:lnTo>
                      <a:pt x="1163" y="336"/>
                    </a:lnTo>
                    <a:lnTo>
                      <a:pt x="1163" y="371"/>
                    </a:lnTo>
                    <a:lnTo>
                      <a:pt x="1163" y="488"/>
                    </a:lnTo>
                    <a:lnTo>
                      <a:pt x="1289" y="488"/>
                    </a:lnTo>
                    <a:lnTo>
                      <a:pt x="1289" y="0"/>
                    </a:lnTo>
                    <a:close/>
                    <a:moveTo>
                      <a:pt x="1709" y="162"/>
                    </a:moveTo>
                    <a:lnTo>
                      <a:pt x="1700" y="110"/>
                    </a:lnTo>
                    <a:lnTo>
                      <a:pt x="1695" y="87"/>
                    </a:lnTo>
                    <a:lnTo>
                      <a:pt x="1657" y="37"/>
                    </a:lnTo>
                    <a:lnTo>
                      <a:pt x="1597" y="9"/>
                    </a:lnTo>
                    <a:lnTo>
                      <a:pt x="1575" y="7"/>
                    </a:lnTo>
                    <a:lnTo>
                      <a:pt x="1575" y="164"/>
                    </a:lnTo>
                    <a:lnTo>
                      <a:pt x="1571" y="188"/>
                    </a:lnTo>
                    <a:lnTo>
                      <a:pt x="1560" y="205"/>
                    </a:lnTo>
                    <a:lnTo>
                      <a:pt x="1541" y="216"/>
                    </a:lnTo>
                    <a:lnTo>
                      <a:pt x="1513" y="219"/>
                    </a:lnTo>
                    <a:lnTo>
                      <a:pt x="1442" y="219"/>
                    </a:lnTo>
                    <a:lnTo>
                      <a:pt x="1442" y="110"/>
                    </a:lnTo>
                    <a:lnTo>
                      <a:pt x="1515" y="110"/>
                    </a:lnTo>
                    <a:lnTo>
                      <a:pt x="1543" y="114"/>
                    </a:lnTo>
                    <a:lnTo>
                      <a:pt x="1561" y="125"/>
                    </a:lnTo>
                    <a:lnTo>
                      <a:pt x="1571" y="142"/>
                    </a:lnTo>
                    <a:lnTo>
                      <a:pt x="1575" y="164"/>
                    </a:lnTo>
                    <a:lnTo>
                      <a:pt x="1575" y="7"/>
                    </a:lnTo>
                    <a:lnTo>
                      <a:pt x="1519" y="0"/>
                    </a:lnTo>
                    <a:lnTo>
                      <a:pt x="1309" y="0"/>
                    </a:lnTo>
                    <a:lnTo>
                      <a:pt x="1309" y="488"/>
                    </a:lnTo>
                    <a:lnTo>
                      <a:pt x="1442" y="488"/>
                    </a:lnTo>
                    <a:lnTo>
                      <a:pt x="1442" y="329"/>
                    </a:lnTo>
                    <a:lnTo>
                      <a:pt x="1510" y="329"/>
                    </a:lnTo>
                    <a:lnTo>
                      <a:pt x="1590" y="320"/>
                    </a:lnTo>
                    <a:lnTo>
                      <a:pt x="1653" y="292"/>
                    </a:lnTo>
                    <a:lnTo>
                      <a:pt x="1694" y="240"/>
                    </a:lnTo>
                    <a:lnTo>
                      <a:pt x="1698" y="219"/>
                    </a:lnTo>
                    <a:lnTo>
                      <a:pt x="1709" y="162"/>
                    </a:lnTo>
                    <a:close/>
                  </a:path>
                </a:pathLst>
              </a:custGeom>
              <a:solidFill>
                <a:srgbClr val="0E569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pic>
          <p:nvPicPr>
            <p:cNvPr id="16" name="Picture 15">
              <a:extLst>
                <a:ext uri="{FF2B5EF4-FFF2-40B4-BE49-F238E27FC236}">
                  <a16:creationId xmlns:a16="http://schemas.microsoft.com/office/drawing/2014/main" id="{0ED30D4D-02B7-8656-CA7A-D2058EAF9A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19380" y="3824025"/>
              <a:ext cx="567690" cy="365760"/>
            </a:xfrm>
            <a:prstGeom prst="rect">
              <a:avLst/>
            </a:prstGeom>
          </p:spPr>
        </p:pic>
        <p:cxnSp>
          <p:nvCxnSpPr>
            <p:cNvPr id="17" name="Line 8">
              <a:extLst>
                <a:ext uri="{FF2B5EF4-FFF2-40B4-BE49-F238E27FC236}">
                  <a16:creationId xmlns:a16="http://schemas.microsoft.com/office/drawing/2014/main" id="{D05A96E1-9120-F60C-E5E4-D679B01485EB}"/>
                </a:ext>
              </a:extLst>
            </p:cNvPr>
            <p:cNvCxnSpPr>
              <a:cxnSpLocks noChangeShapeType="1"/>
            </p:cNvCxnSpPr>
            <p:nvPr userDrawn="1"/>
          </p:nvCxnSpPr>
          <p:spPr bwMode="auto">
            <a:xfrm>
              <a:off x="7309625" y="3779575"/>
              <a:ext cx="0" cy="457200"/>
            </a:xfrm>
            <a:prstGeom prst="line">
              <a:avLst/>
            </a:prstGeom>
            <a:noFill/>
            <a:ln w="12700">
              <a:solidFill>
                <a:srgbClr val="0E3654"/>
              </a:solidFill>
              <a:prstDash val="solid"/>
              <a:round/>
              <a:headEnd/>
              <a:tailEnd/>
            </a:ln>
            <a:extLst>
              <a:ext uri="{909E8E84-426E-40DD-AFC4-6F175D3DCCD1}">
                <a14:hiddenFill xmlns:a14="http://schemas.microsoft.com/office/drawing/2010/main">
                  <a:noFill/>
                </a14:hiddenFill>
              </a:ext>
            </a:extLst>
          </p:spPr>
        </p:cxnSp>
      </p:grpSp>
      <p:sp>
        <p:nvSpPr>
          <p:cNvPr id="6" name="Slide Number Placeholder 5"/>
          <p:cNvSpPr>
            <a:spLocks noGrp="1"/>
          </p:cNvSpPr>
          <p:nvPr>
            <p:ph type="sldNum" sz="quarter" idx="12"/>
          </p:nvPr>
        </p:nvSpPr>
        <p:spPr/>
        <p:txBody>
          <a:bodyPr/>
          <a:lstStyle/>
          <a:p>
            <a:fld id="{3935DEE5-3222-2B4F-B860-22D7D6E499C1}" type="slidenum">
              <a:rPr lang="en-US" smtClean="0"/>
              <a:t>‹#›</a:t>
            </a:fld>
            <a:endParaRPr lang="en-US"/>
          </a:p>
        </p:txBody>
      </p:sp>
    </p:spTree>
    <p:extLst>
      <p:ext uri="{BB962C8B-B14F-4D97-AF65-F5344CB8AC3E}">
        <p14:creationId xmlns:p14="http://schemas.microsoft.com/office/powerpoint/2010/main" val="711934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5B76222-8F74-6006-E40D-6E0E898EDC45}"/>
              </a:ext>
              <a:ext uri="{C183D7F6-B498-43B3-948B-1728B52AA6E4}">
                <adec:decorative xmlns:adec="http://schemas.microsoft.com/office/drawing/2017/decorative" val="1"/>
              </a:ext>
            </a:extLst>
          </p:cNvPr>
          <p:cNvGrpSpPr/>
          <p:nvPr userDrawn="1"/>
        </p:nvGrpSpPr>
        <p:grpSpPr>
          <a:xfrm>
            <a:off x="-11448" y="0"/>
            <a:ext cx="9155448" cy="6405126"/>
            <a:chOff x="-11448" y="0"/>
            <a:chExt cx="9155448" cy="6405126"/>
          </a:xfrm>
        </p:grpSpPr>
        <p:sp>
          <p:nvSpPr>
            <p:cNvPr id="18" name="Rectangle 17">
              <a:extLst>
                <a:ext uri="{FF2B5EF4-FFF2-40B4-BE49-F238E27FC236}">
                  <a16:creationId xmlns:a16="http://schemas.microsoft.com/office/drawing/2014/main" id="{4C17D27D-27C2-3A2C-749E-71A07C508CE2}"/>
                </a:ext>
              </a:extLst>
            </p:cNvPr>
            <p:cNvSpPr/>
            <p:nvPr userDrawn="1"/>
          </p:nvSpPr>
          <p:spPr>
            <a:xfrm>
              <a:off x="0" y="0"/>
              <a:ext cx="9144000" cy="389960"/>
            </a:xfrm>
            <a:prstGeom prst="rect">
              <a:avLst/>
            </a:prstGeom>
            <a:solidFill>
              <a:srgbClr val="005D9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 name="Rectangle 18">
              <a:extLst>
                <a:ext uri="{FF2B5EF4-FFF2-40B4-BE49-F238E27FC236}">
                  <a16:creationId xmlns:a16="http://schemas.microsoft.com/office/drawing/2014/main" id="{9108DB1C-5335-3DAC-ED6B-09FD87E6ED45}"/>
                </a:ext>
              </a:extLst>
            </p:cNvPr>
            <p:cNvSpPr/>
            <p:nvPr userDrawn="1"/>
          </p:nvSpPr>
          <p:spPr>
            <a:xfrm>
              <a:off x="-11448" y="6278252"/>
              <a:ext cx="9144000" cy="126874"/>
            </a:xfrm>
            <a:prstGeom prst="rect">
              <a:avLst/>
            </a:prstGeom>
            <a:solidFill>
              <a:srgbClr val="005D9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5" name="Footer Placeholder 4"/>
          <p:cNvSpPr>
            <a:spLocks noGrp="1"/>
          </p:cNvSpPr>
          <p:nvPr>
            <p:ph type="ftr" sz="quarter" idx="11"/>
          </p:nvPr>
        </p:nvSpPr>
        <p:spPr/>
        <p:txBody>
          <a:bodyPr/>
          <a:lstStyle/>
          <a:p>
            <a:endParaRPr lang="en-US"/>
          </a:p>
        </p:txBody>
      </p:sp>
      <p:sp>
        <p:nvSpPr>
          <p:cNvPr id="8" name="Round Diagonal Corner Rectangle 7">
            <a:extLst>
              <a:ext uri="{FF2B5EF4-FFF2-40B4-BE49-F238E27FC236}">
                <a16:creationId xmlns:a16="http://schemas.microsoft.com/office/drawing/2014/main" id="{52833531-D32E-CA41-2A7A-ED233AC2C9CA}"/>
              </a:ext>
            </a:extLst>
          </p:cNvPr>
          <p:cNvSpPr/>
          <p:nvPr userDrawn="1"/>
        </p:nvSpPr>
        <p:spPr>
          <a:xfrm>
            <a:off x="6401168" y="-7237"/>
            <a:ext cx="2742832" cy="1466254"/>
          </a:xfrm>
          <a:prstGeom prst="round2DiagRect">
            <a:avLst>
              <a:gd name="adj1" fmla="val 23293"/>
              <a:gd name="adj2" fmla="val 0"/>
            </a:avLst>
          </a:prstGeom>
          <a:solidFill>
            <a:schemeClr val="bg1"/>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nvGrpSpPr>
          <p:cNvPr id="16" name="Group 15">
            <a:extLst>
              <a:ext uri="{FF2B5EF4-FFF2-40B4-BE49-F238E27FC236}">
                <a16:creationId xmlns:a16="http://schemas.microsoft.com/office/drawing/2014/main" id="{341871B3-0801-AC67-F8BF-2D8A65927F71}"/>
              </a:ext>
              <a:ext uri="{C183D7F6-B498-43B3-948B-1728B52AA6E4}">
                <adec:decorative xmlns:adec="http://schemas.microsoft.com/office/drawing/2017/decorative" val="1"/>
              </a:ext>
            </a:extLst>
          </p:cNvPr>
          <p:cNvGrpSpPr/>
          <p:nvPr userDrawn="1"/>
        </p:nvGrpSpPr>
        <p:grpSpPr>
          <a:xfrm>
            <a:off x="6553200" y="114660"/>
            <a:ext cx="2242749" cy="392879"/>
            <a:chOff x="6438761" y="122001"/>
            <a:chExt cx="2786035" cy="488051"/>
          </a:xfrm>
        </p:grpSpPr>
        <p:pic>
          <p:nvPicPr>
            <p:cNvPr id="9" name="docshape5">
              <a:extLst>
                <a:ext uri="{FF2B5EF4-FFF2-40B4-BE49-F238E27FC236}">
                  <a16:creationId xmlns:a16="http://schemas.microsoft.com/office/drawing/2014/main" id="{78388DD4-616C-DD85-BEC0-25246C93423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07363" y="202235"/>
              <a:ext cx="717433" cy="346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ocshape6">
              <a:extLst>
                <a:ext uri="{FF2B5EF4-FFF2-40B4-BE49-F238E27FC236}">
                  <a16:creationId xmlns:a16="http://schemas.microsoft.com/office/drawing/2014/main" id="{9A8FEB97-9678-9CD8-B823-15B9CEB7229E}"/>
                </a:ext>
              </a:extLst>
            </p:cNvPr>
            <p:cNvSpPr>
              <a:spLocks noChangeAspect="1"/>
            </p:cNvSpPr>
            <p:nvPr userDrawn="1"/>
          </p:nvSpPr>
          <p:spPr bwMode="auto">
            <a:xfrm>
              <a:off x="7309197" y="205430"/>
              <a:ext cx="1135937" cy="325503"/>
            </a:xfrm>
            <a:custGeom>
              <a:avLst/>
              <a:gdLst>
                <a:gd name="T0" fmla="+- 0 8941 8941"/>
                <a:gd name="T1" fmla="*/ T0 w 1710"/>
                <a:gd name="T2" fmla="+- 0 506 506"/>
                <a:gd name="T3" fmla="*/ 506 h 490"/>
                <a:gd name="T4" fmla="+- 0 8941 8941"/>
                <a:gd name="T5" fmla="*/ T4 w 1710"/>
                <a:gd name="T6" fmla="+- 0 684 506"/>
                <a:gd name="T7" fmla="*/ 684 h 490"/>
                <a:gd name="T8" fmla="+- 0 8941 8941"/>
                <a:gd name="T9" fmla="*/ T8 w 1710"/>
                <a:gd name="T10" fmla="+- 0 880 506"/>
                <a:gd name="T11" fmla="*/ 880 h 490"/>
                <a:gd name="T12" fmla="+- 0 9314 8941"/>
                <a:gd name="T13" fmla="*/ T12 w 1710"/>
                <a:gd name="T14" fmla="+- 0 994 506"/>
                <a:gd name="T15" fmla="*/ 994 h 490"/>
                <a:gd name="T16" fmla="+- 0 9075 8941"/>
                <a:gd name="T17" fmla="*/ T16 w 1710"/>
                <a:gd name="T18" fmla="+- 0 880 506"/>
                <a:gd name="T19" fmla="*/ 880 h 490"/>
                <a:gd name="T20" fmla="+- 0 9219 8941"/>
                <a:gd name="T21" fmla="*/ T20 w 1710"/>
                <a:gd name="T22" fmla="+- 0 796 506"/>
                <a:gd name="T23" fmla="*/ 796 h 490"/>
                <a:gd name="T24" fmla="+- 0 9075 8941"/>
                <a:gd name="T25" fmla="*/ T24 w 1710"/>
                <a:gd name="T26" fmla="+- 0 684 506"/>
                <a:gd name="T27" fmla="*/ 684 h 490"/>
                <a:gd name="T28" fmla="+- 0 9314 8941"/>
                <a:gd name="T29" fmla="*/ T28 w 1710"/>
                <a:gd name="T30" fmla="+- 0 620 506"/>
                <a:gd name="T31" fmla="*/ 620 h 490"/>
                <a:gd name="T32" fmla="+- 0 9721 8941"/>
                <a:gd name="T33" fmla="*/ T32 w 1710"/>
                <a:gd name="T34" fmla="+- 0 507 506"/>
                <a:gd name="T35" fmla="*/ 507 h 490"/>
                <a:gd name="T36" fmla="+- 0 9335 8941"/>
                <a:gd name="T37" fmla="*/ T36 w 1710"/>
                <a:gd name="T38" fmla="+- 0 621 506"/>
                <a:gd name="T39" fmla="*/ 621 h 490"/>
                <a:gd name="T40" fmla="+- 0 9335 8941"/>
                <a:gd name="T41" fmla="*/ T40 w 1710"/>
                <a:gd name="T42" fmla="+- 0 803 506"/>
                <a:gd name="T43" fmla="*/ 803 h 490"/>
                <a:gd name="T44" fmla="+- 0 9469 8941"/>
                <a:gd name="T45" fmla="*/ T44 w 1710"/>
                <a:gd name="T46" fmla="+- 0 994 506"/>
                <a:gd name="T47" fmla="*/ 994 h 490"/>
                <a:gd name="T48" fmla="+- 0 9622 8941"/>
                <a:gd name="T49" fmla="*/ T48 w 1710"/>
                <a:gd name="T50" fmla="+- 0 803 506"/>
                <a:gd name="T51" fmla="*/ 803 h 490"/>
                <a:gd name="T52" fmla="+- 0 9469 8941"/>
                <a:gd name="T53" fmla="*/ T52 w 1710"/>
                <a:gd name="T54" fmla="+- 0 689 506"/>
                <a:gd name="T55" fmla="*/ 689 h 490"/>
                <a:gd name="T56" fmla="+- 0 9721 8941"/>
                <a:gd name="T57" fmla="*/ T56 w 1710"/>
                <a:gd name="T58" fmla="+- 0 621 506"/>
                <a:gd name="T59" fmla="*/ 621 h 490"/>
                <a:gd name="T60" fmla="+- 0 10230 8941"/>
                <a:gd name="T61" fmla="*/ T60 w 1710"/>
                <a:gd name="T62" fmla="+- 0 506 506"/>
                <a:gd name="T63" fmla="*/ 506 h 490"/>
                <a:gd name="T64" fmla="+- 0 10048 8941"/>
                <a:gd name="T65" fmla="*/ T64 w 1710"/>
                <a:gd name="T66" fmla="+- 0 636 506"/>
                <a:gd name="T67" fmla="*/ 636 h 490"/>
                <a:gd name="T68" fmla="+- 0 10009 8941"/>
                <a:gd name="T69" fmla="*/ T68 w 1710"/>
                <a:gd name="T70" fmla="+- 0 724 506"/>
                <a:gd name="T71" fmla="*/ 724 h 490"/>
                <a:gd name="T72" fmla="+- 0 9986 8941"/>
                <a:gd name="T73" fmla="*/ T72 w 1710"/>
                <a:gd name="T74" fmla="+- 0 783 506"/>
                <a:gd name="T75" fmla="*/ 783 h 490"/>
                <a:gd name="T76" fmla="+- 0 9964 8941"/>
                <a:gd name="T77" fmla="*/ T76 w 1710"/>
                <a:gd name="T78" fmla="+- 0 723 506"/>
                <a:gd name="T79" fmla="*/ 723 h 490"/>
                <a:gd name="T80" fmla="+- 0 9924 8941"/>
                <a:gd name="T81" fmla="*/ T80 w 1710"/>
                <a:gd name="T82" fmla="+- 0 636 506"/>
                <a:gd name="T83" fmla="*/ 636 h 490"/>
                <a:gd name="T84" fmla="+- 0 9740 8941"/>
                <a:gd name="T85" fmla="*/ T84 w 1710"/>
                <a:gd name="T86" fmla="+- 0 506 506"/>
                <a:gd name="T87" fmla="*/ 506 h 490"/>
                <a:gd name="T88" fmla="+- 0 9867 8941"/>
                <a:gd name="T89" fmla="*/ T88 w 1710"/>
                <a:gd name="T90" fmla="+- 0 994 506"/>
                <a:gd name="T91" fmla="*/ 994 h 490"/>
                <a:gd name="T92" fmla="+- 0 9867 8941"/>
                <a:gd name="T93" fmla="*/ T92 w 1710"/>
                <a:gd name="T94" fmla="+- 0 842 506"/>
                <a:gd name="T95" fmla="*/ 842 h 490"/>
                <a:gd name="T96" fmla="+- 0 9866 8941"/>
                <a:gd name="T97" fmla="*/ T96 w 1710"/>
                <a:gd name="T98" fmla="+- 0 777 506"/>
                <a:gd name="T99" fmla="*/ 777 h 490"/>
                <a:gd name="T100" fmla="+- 0 9877 8941"/>
                <a:gd name="T101" fmla="*/ T100 w 1710"/>
                <a:gd name="T102" fmla="+- 0 778 506"/>
                <a:gd name="T103" fmla="*/ 778 h 490"/>
                <a:gd name="T104" fmla="+- 0 9907 8941"/>
                <a:gd name="T105" fmla="*/ T104 w 1710"/>
                <a:gd name="T106" fmla="+- 0 845 506"/>
                <a:gd name="T107" fmla="*/ 845 h 490"/>
                <a:gd name="T108" fmla="+- 0 9986 8941"/>
                <a:gd name="T109" fmla="*/ T108 w 1710"/>
                <a:gd name="T110" fmla="+- 0 996 506"/>
                <a:gd name="T111" fmla="*/ 996 h 490"/>
                <a:gd name="T112" fmla="+- 0 10064 8941"/>
                <a:gd name="T113" fmla="*/ T112 w 1710"/>
                <a:gd name="T114" fmla="+- 0 845 506"/>
                <a:gd name="T115" fmla="*/ 845 h 490"/>
                <a:gd name="T116" fmla="+- 0 10094 8941"/>
                <a:gd name="T117" fmla="*/ T116 w 1710"/>
                <a:gd name="T118" fmla="+- 0 778 506"/>
                <a:gd name="T119" fmla="*/ 778 h 490"/>
                <a:gd name="T120" fmla="+- 0 10105 8941"/>
                <a:gd name="T121" fmla="*/ T120 w 1710"/>
                <a:gd name="T122" fmla="+- 0 777 506"/>
                <a:gd name="T123" fmla="*/ 777 h 490"/>
                <a:gd name="T124" fmla="+- 0 10104 8941"/>
                <a:gd name="T125" fmla="*/ T124 w 1710"/>
                <a:gd name="T126" fmla="+- 0 842 506"/>
                <a:gd name="T127" fmla="*/ 842 h 490"/>
                <a:gd name="T128" fmla="+- 0 10104 8941"/>
                <a:gd name="T129" fmla="*/ T128 w 1710"/>
                <a:gd name="T130" fmla="+- 0 994 506"/>
                <a:gd name="T131" fmla="*/ 994 h 490"/>
                <a:gd name="T132" fmla="+- 0 10230 8941"/>
                <a:gd name="T133" fmla="*/ T132 w 1710"/>
                <a:gd name="T134" fmla="+- 0 506 506"/>
                <a:gd name="T135" fmla="*/ 506 h 490"/>
                <a:gd name="T136" fmla="+- 0 10641 8941"/>
                <a:gd name="T137" fmla="*/ T136 w 1710"/>
                <a:gd name="T138" fmla="+- 0 616 506"/>
                <a:gd name="T139" fmla="*/ 616 h 490"/>
                <a:gd name="T140" fmla="+- 0 10598 8941"/>
                <a:gd name="T141" fmla="*/ T140 w 1710"/>
                <a:gd name="T142" fmla="+- 0 543 506"/>
                <a:gd name="T143" fmla="*/ 543 h 490"/>
                <a:gd name="T144" fmla="+- 0 10516 8941"/>
                <a:gd name="T145" fmla="*/ T144 w 1710"/>
                <a:gd name="T146" fmla="+- 0 513 506"/>
                <a:gd name="T147" fmla="*/ 513 h 490"/>
                <a:gd name="T148" fmla="+- 0 10512 8941"/>
                <a:gd name="T149" fmla="*/ T148 w 1710"/>
                <a:gd name="T150" fmla="+- 0 694 506"/>
                <a:gd name="T151" fmla="*/ 694 h 490"/>
                <a:gd name="T152" fmla="+- 0 10482 8941"/>
                <a:gd name="T153" fmla="*/ T152 w 1710"/>
                <a:gd name="T154" fmla="+- 0 722 506"/>
                <a:gd name="T155" fmla="*/ 722 h 490"/>
                <a:gd name="T156" fmla="+- 0 10383 8941"/>
                <a:gd name="T157" fmla="*/ T156 w 1710"/>
                <a:gd name="T158" fmla="+- 0 725 506"/>
                <a:gd name="T159" fmla="*/ 725 h 490"/>
                <a:gd name="T160" fmla="+- 0 10456 8941"/>
                <a:gd name="T161" fmla="*/ T160 w 1710"/>
                <a:gd name="T162" fmla="+- 0 616 506"/>
                <a:gd name="T163" fmla="*/ 616 h 490"/>
                <a:gd name="T164" fmla="+- 0 10502 8941"/>
                <a:gd name="T165" fmla="*/ T164 w 1710"/>
                <a:gd name="T166" fmla="+- 0 631 506"/>
                <a:gd name="T167" fmla="*/ 631 h 490"/>
                <a:gd name="T168" fmla="+- 0 10516 8941"/>
                <a:gd name="T169" fmla="*/ T168 w 1710"/>
                <a:gd name="T170" fmla="+- 0 670 506"/>
                <a:gd name="T171" fmla="*/ 670 h 490"/>
                <a:gd name="T172" fmla="+- 0 10460 8941"/>
                <a:gd name="T173" fmla="*/ T172 w 1710"/>
                <a:gd name="T174" fmla="+- 0 506 506"/>
                <a:gd name="T175" fmla="*/ 506 h 490"/>
                <a:gd name="T176" fmla="+- 0 10250 8941"/>
                <a:gd name="T177" fmla="*/ T176 w 1710"/>
                <a:gd name="T178" fmla="+- 0 994 506"/>
                <a:gd name="T179" fmla="*/ 994 h 490"/>
                <a:gd name="T180" fmla="+- 0 10383 8941"/>
                <a:gd name="T181" fmla="*/ T180 w 1710"/>
                <a:gd name="T182" fmla="+- 0 835 506"/>
                <a:gd name="T183" fmla="*/ 835 h 490"/>
                <a:gd name="T184" fmla="+- 0 10531 8941"/>
                <a:gd name="T185" fmla="*/ T184 w 1710"/>
                <a:gd name="T186" fmla="+- 0 826 506"/>
                <a:gd name="T187" fmla="*/ 826 h 490"/>
                <a:gd name="T188" fmla="+- 0 10635 8941"/>
                <a:gd name="T189" fmla="*/ T188 w 1710"/>
                <a:gd name="T190" fmla="+- 0 746 506"/>
                <a:gd name="T191" fmla="*/ 746 h 490"/>
                <a:gd name="T192" fmla="+- 0 10650 8941"/>
                <a:gd name="T193" fmla="*/ T192 w 1710"/>
                <a:gd name="T194" fmla="+- 0 668 506"/>
                <a:gd name="T195" fmla="*/ 668 h 49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Lst>
              <a:rect l="0" t="0" r="r" b="b"/>
              <a:pathLst>
                <a:path w="1710" h="490">
                  <a:moveTo>
                    <a:pt x="373" y="0"/>
                  </a:moveTo>
                  <a:lnTo>
                    <a:pt x="0" y="0"/>
                  </a:lnTo>
                  <a:lnTo>
                    <a:pt x="0" y="114"/>
                  </a:lnTo>
                  <a:lnTo>
                    <a:pt x="0" y="178"/>
                  </a:lnTo>
                  <a:lnTo>
                    <a:pt x="0" y="290"/>
                  </a:lnTo>
                  <a:lnTo>
                    <a:pt x="0" y="374"/>
                  </a:lnTo>
                  <a:lnTo>
                    <a:pt x="0" y="488"/>
                  </a:lnTo>
                  <a:lnTo>
                    <a:pt x="373" y="488"/>
                  </a:lnTo>
                  <a:lnTo>
                    <a:pt x="373" y="374"/>
                  </a:lnTo>
                  <a:lnTo>
                    <a:pt x="134" y="374"/>
                  </a:lnTo>
                  <a:lnTo>
                    <a:pt x="134" y="290"/>
                  </a:lnTo>
                  <a:lnTo>
                    <a:pt x="278" y="290"/>
                  </a:lnTo>
                  <a:lnTo>
                    <a:pt x="278" y="178"/>
                  </a:lnTo>
                  <a:lnTo>
                    <a:pt x="134" y="178"/>
                  </a:lnTo>
                  <a:lnTo>
                    <a:pt x="134" y="114"/>
                  </a:lnTo>
                  <a:lnTo>
                    <a:pt x="373" y="114"/>
                  </a:lnTo>
                  <a:lnTo>
                    <a:pt x="373" y="0"/>
                  </a:lnTo>
                  <a:close/>
                  <a:moveTo>
                    <a:pt x="780" y="1"/>
                  </a:moveTo>
                  <a:lnTo>
                    <a:pt x="394" y="1"/>
                  </a:lnTo>
                  <a:lnTo>
                    <a:pt x="394" y="115"/>
                  </a:lnTo>
                  <a:lnTo>
                    <a:pt x="394" y="183"/>
                  </a:lnTo>
                  <a:lnTo>
                    <a:pt x="394" y="297"/>
                  </a:lnTo>
                  <a:lnTo>
                    <a:pt x="394" y="488"/>
                  </a:lnTo>
                  <a:lnTo>
                    <a:pt x="528" y="488"/>
                  </a:lnTo>
                  <a:lnTo>
                    <a:pt x="528" y="297"/>
                  </a:lnTo>
                  <a:lnTo>
                    <a:pt x="681" y="297"/>
                  </a:lnTo>
                  <a:lnTo>
                    <a:pt x="681" y="183"/>
                  </a:lnTo>
                  <a:lnTo>
                    <a:pt x="528" y="183"/>
                  </a:lnTo>
                  <a:lnTo>
                    <a:pt x="528" y="115"/>
                  </a:lnTo>
                  <a:lnTo>
                    <a:pt x="780" y="115"/>
                  </a:lnTo>
                  <a:lnTo>
                    <a:pt x="780" y="1"/>
                  </a:lnTo>
                  <a:close/>
                  <a:moveTo>
                    <a:pt x="1289" y="0"/>
                  </a:moveTo>
                  <a:lnTo>
                    <a:pt x="1167" y="0"/>
                  </a:lnTo>
                  <a:lnTo>
                    <a:pt x="1107" y="130"/>
                  </a:lnTo>
                  <a:lnTo>
                    <a:pt x="1085" y="177"/>
                  </a:lnTo>
                  <a:lnTo>
                    <a:pt x="1068" y="218"/>
                  </a:lnTo>
                  <a:lnTo>
                    <a:pt x="1054" y="252"/>
                  </a:lnTo>
                  <a:lnTo>
                    <a:pt x="1045" y="277"/>
                  </a:lnTo>
                  <a:lnTo>
                    <a:pt x="1037" y="251"/>
                  </a:lnTo>
                  <a:lnTo>
                    <a:pt x="1023" y="217"/>
                  </a:lnTo>
                  <a:lnTo>
                    <a:pt x="1005" y="176"/>
                  </a:lnTo>
                  <a:lnTo>
                    <a:pt x="983" y="130"/>
                  </a:lnTo>
                  <a:lnTo>
                    <a:pt x="923" y="0"/>
                  </a:lnTo>
                  <a:lnTo>
                    <a:pt x="799" y="0"/>
                  </a:lnTo>
                  <a:lnTo>
                    <a:pt x="799" y="488"/>
                  </a:lnTo>
                  <a:lnTo>
                    <a:pt x="926" y="488"/>
                  </a:lnTo>
                  <a:lnTo>
                    <a:pt x="926" y="371"/>
                  </a:lnTo>
                  <a:lnTo>
                    <a:pt x="926" y="336"/>
                  </a:lnTo>
                  <a:lnTo>
                    <a:pt x="926" y="302"/>
                  </a:lnTo>
                  <a:lnTo>
                    <a:pt x="925" y="271"/>
                  </a:lnTo>
                  <a:lnTo>
                    <a:pt x="923" y="242"/>
                  </a:lnTo>
                  <a:lnTo>
                    <a:pt x="936" y="272"/>
                  </a:lnTo>
                  <a:lnTo>
                    <a:pt x="951" y="306"/>
                  </a:lnTo>
                  <a:lnTo>
                    <a:pt x="966" y="339"/>
                  </a:lnTo>
                  <a:lnTo>
                    <a:pt x="980" y="369"/>
                  </a:lnTo>
                  <a:lnTo>
                    <a:pt x="1045" y="490"/>
                  </a:lnTo>
                  <a:lnTo>
                    <a:pt x="1109" y="369"/>
                  </a:lnTo>
                  <a:lnTo>
                    <a:pt x="1123" y="339"/>
                  </a:lnTo>
                  <a:lnTo>
                    <a:pt x="1138" y="306"/>
                  </a:lnTo>
                  <a:lnTo>
                    <a:pt x="1153" y="272"/>
                  </a:lnTo>
                  <a:lnTo>
                    <a:pt x="1165" y="242"/>
                  </a:lnTo>
                  <a:lnTo>
                    <a:pt x="1164" y="271"/>
                  </a:lnTo>
                  <a:lnTo>
                    <a:pt x="1163" y="302"/>
                  </a:lnTo>
                  <a:lnTo>
                    <a:pt x="1163" y="336"/>
                  </a:lnTo>
                  <a:lnTo>
                    <a:pt x="1163" y="371"/>
                  </a:lnTo>
                  <a:lnTo>
                    <a:pt x="1163" y="488"/>
                  </a:lnTo>
                  <a:lnTo>
                    <a:pt x="1289" y="488"/>
                  </a:lnTo>
                  <a:lnTo>
                    <a:pt x="1289" y="0"/>
                  </a:lnTo>
                  <a:close/>
                  <a:moveTo>
                    <a:pt x="1709" y="162"/>
                  </a:moveTo>
                  <a:lnTo>
                    <a:pt x="1700" y="110"/>
                  </a:lnTo>
                  <a:lnTo>
                    <a:pt x="1695" y="87"/>
                  </a:lnTo>
                  <a:lnTo>
                    <a:pt x="1657" y="37"/>
                  </a:lnTo>
                  <a:lnTo>
                    <a:pt x="1597" y="9"/>
                  </a:lnTo>
                  <a:lnTo>
                    <a:pt x="1575" y="7"/>
                  </a:lnTo>
                  <a:lnTo>
                    <a:pt x="1575" y="164"/>
                  </a:lnTo>
                  <a:lnTo>
                    <a:pt x="1571" y="188"/>
                  </a:lnTo>
                  <a:lnTo>
                    <a:pt x="1560" y="205"/>
                  </a:lnTo>
                  <a:lnTo>
                    <a:pt x="1541" y="216"/>
                  </a:lnTo>
                  <a:lnTo>
                    <a:pt x="1513" y="219"/>
                  </a:lnTo>
                  <a:lnTo>
                    <a:pt x="1442" y="219"/>
                  </a:lnTo>
                  <a:lnTo>
                    <a:pt x="1442" y="110"/>
                  </a:lnTo>
                  <a:lnTo>
                    <a:pt x="1515" y="110"/>
                  </a:lnTo>
                  <a:lnTo>
                    <a:pt x="1543" y="114"/>
                  </a:lnTo>
                  <a:lnTo>
                    <a:pt x="1561" y="125"/>
                  </a:lnTo>
                  <a:lnTo>
                    <a:pt x="1571" y="142"/>
                  </a:lnTo>
                  <a:lnTo>
                    <a:pt x="1575" y="164"/>
                  </a:lnTo>
                  <a:lnTo>
                    <a:pt x="1575" y="7"/>
                  </a:lnTo>
                  <a:lnTo>
                    <a:pt x="1519" y="0"/>
                  </a:lnTo>
                  <a:lnTo>
                    <a:pt x="1309" y="0"/>
                  </a:lnTo>
                  <a:lnTo>
                    <a:pt x="1309" y="488"/>
                  </a:lnTo>
                  <a:lnTo>
                    <a:pt x="1442" y="488"/>
                  </a:lnTo>
                  <a:lnTo>
                    <a:pt x="1442" y="329"/>
                  </a:lnTo>
                  <a:lnTo>
                    <a:pt x="1510" y="329"/>
                  </a:lnTo>
                  <a:lnTo>
                    <a:pt x="1590" y="320"/>
                  </a:lnTo>
                  <a:lnTo>
                    <a:pt x="1653" y="292"/>
                  </a:lnTo>
                  <a:lnTo>
                    <a:pt x="1694" y="240"/>
                  </a:lnTo>
                  <a:lnTo>
                    <a:pt x="1698" y="219"/>
                  </a:lnTo>
                  <a:lnTo>
                    <a:pt x="1709" y="162"/>
                  </a:lnTo>
                  <a:close/>
                </a:path>
              </a:pathLst>
            </a:custGeom>
            <a:solidFill>
              <a:srgbClr val="0E569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1" name="Picture 10">
              <a:extLst>
                <a:ext uri="{FF2B5EF4-FFF2-40B4-BE49-F238E27FC236}">
                  <a16:creationId xmlns:a16="http://schemas.microsoft.com/office/drawing/2014/main" id="{3BBE7339-C251-F65B-FD16-3CDECCC68A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38761" y="202235"/>
              <a:ext cx="605997" cy="390441"/>
            </a:xfrm>
            <a:prstGeom prst="rect">
              <a:avLst/>
            </a:prstGeom>
          </p:spPr>
        </p:pic>
        <p:cxnSp>
          <p:nvCxnSpPr>
            <p:cNvPr id="13" name="Line 8">
              <a:extLst>
                <a:ext uri="{FF2B5EF4-FFF2-40B4-BE49-F238E27FC236}">
                  <a16:creationId xmlns:a16="http://schemas.microsoft.com/office/drawing/2014/main" id="{E8F47622-B1A7-3672-1B25-ED7C73F10390}"/>
                </a:ext>
              </a:extLst>
            </p:cNvPr>
            <p:cNvCxnSpPr>
              <a:cxnSpLocks noChangeAspect="1" noChangeShapeType="1"/>
            </p:cNvCxnSpPr>
            <p:nvPr userDrawn="1"/>
          </p:nvCxnSpPr>
          <p:spPr bwMode="auto">
            <a:xfrm>
              <a:off x="7167406" y="122001"/>
              <a:ext cx="1" cy="488051"/>
            </a:xfrm>
            <a:prstGeom prst="line">
              <a:avLst/>
            </a:prstGeom>
            <a:noFill/>
            <a:ln w="12700">
              <a:solidFill>
                <a:srgbClr val="0E3654"/>
              </a:solidFill>
              <a:prstDash val="solid"/>
              <a:round/>
              <a:headEnd/>
              <a:tailEnd/>
            </a:ln>
            <a:extLst>
              <a:ext uri="{909E8E84-426E-40DD-AFC4-6F175D3DCCD1}">
                <a14:hiddenFill xmlns:a14="http://schemas.microsoft.com/office/drawing/2010/main">
                  <a:noFill/>
                </a14:hiddenFill>
              </a:ext>
            </a:extLst>
          </p:spPr>
        </p:cxnSp>
      </p:grpSp>
      <p:sp>
        <p:nvSpPr>
          <p:cNvPr id="6" name="Slide Number Placeholder 5"/>
          <p:cNvSpPr>
            <a:spLocks noGrp="1"/>
          </p:cNvSpPr>
          <p:nvPr>
            <p:ph type="sldNum" sz="quarter" idx="12"/>
          </p:nvPr>
        </p:nvSpPr>
        <p:spPr/>
        <p:txBody>
          <a:bodyPr/>
          <a:lstStyle/>
          <a:p>
            <a:fld id="{3935DEE5-3222-2B4F-B860-22D7D6E499C1}" type="slidenum">
              <a:rPr lang="en-US" smtClean="0"/>
              <a:t>‹#›</a:t>
            </a:fld>
            <a:endParaRPr lang="en-US"/>
          </a:p>
        </p:txBody>
      </p:sp>
      <p:sp>
        <p:nvSpPr>
          <p:cNvPr id="4" name="Date Placeholder 3"/>
          <p:cNvSpPr>
            <a:spLocks noGrp="1"/>
          </p:cNvSpPr>
          <p:nvPr>
            <p:ph type="dt" sz="half" idx="10"/>
          </p:nvPr>
        </p:nvSpPr>
        <p:spPr/>
        <p:txBody>
          <a:bodyPr/>
          <a:lstStyle/>
          <a:p>
            <a:fld id="{16964F40-31B7-4F3D-8CD8-CF86529434FD}" type="datetime1">
              <a:rPr lang="en-US" smtClean="0"/>
              <a:t>6/29/23</a:t>
            </a:fld>
            <a:endParaRPr lang="en-US"/>
          </a:p>
        </p:txBody>
      </p:sp>
      <p:sp>
        <p:nvSpPr>
          <p:cNvPr id="3" name="Content Placeholder 2"/>
          <p:cNvSpPr>
            <a:spLocks noGrp="1"/>
          </p:cNvSpPr>
          <p:nvPr>
            <p:ph idx="1"/>
          </p:nvPr>
        </p:nvSpPr>
        <p:spPr>
          <a:xfrm>
            <a:off x="457200" y="1479776"/>
            <a:ext cx="8229600" cy="4525963"/>
          </a:xfrm>
        </p:spPr>
        <p:txBody>
          <a:bodyPr/>
          <a:lstStyle>
            <a:lvl1pPr>
              <a:defRPr sz="2800">
                <a:solidFill>
                  <a:schemeClr val="tx1">
                    <a:lumMod val="50000"/>
                    <a:lumOff val="50000"/>
                  </a:schemeClr>
                </a:solidFill>
              </a:defRPr>
            </a:lvl1pPr>
            <a:lvl2pPr>
              <a:defRPr sz="2400">
                <a:solidFill>
                  <a:schemeClr val="tx1">
                    <a:lumMod val="50000"/>
                    <a:lumOff val="50000"/>
                  </a:schemeClr>
                </a:solidFill>
              </a:defRPr>
            </a:lvl2pPr>
            <a:lvl3pPr>
              <a:defRPr sz="2000">
                <a:solidFill>
                  <a:schemeClr val="tx1">
                    <a:lumMod val="50000"/>
                    <a:lumOff val="50000"/>
                  </a:schemeClr>
                </a:solidFill>
              </a:defRPr>
            </a:lvl3pPr>
            <a:lvl4pPr>
              <a:defRPr sz="2000">
                <a:solidFill>
                  <a:schemeClr val="tx1">
                    <a:lumMod val="50000"/>
                    <a:lumOff val="50000"/>
                  </a:schemeClr>
                </a:solidFill>
              </a:defRPr>
            </a:lvl4pPr>
            <a:lvl5pPr>
              <a:defRPr sz="2000">
                <a:solidFill>
                  <a:schemeClr val="tx1">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68710" y="499723"/>
            <a:ext cx="8229600" cy="870290"/>
          </a:xfrm>
        </p:spPr>
        <p:txBody>
          <a:bodyPr>
            <a:normAutofit/>
          </a:bodyPr>
          <a:lstStyle>
            <a:lvl1pPr algn="l">
              <a:defRPr sz="3600">
                <a:solidFill>
                  <a:schemeClr val="accent1">
                    <a:lumMod val="50000"/>
                  </a:schemeClr>
                </a:solidFill>
              </a:defRPr>
            </a:lvl1pPr>
          </a:lstStyle>
          <a:p>
            <a:r>
              <a:rPr lang="en-US"/>
              <a:t>Click to edit Master title style</a:t>
            </a:r>
          </a:p>
        </p:txBody>
      </p:sp>
      <p:sp>
        <p:nvSpPr>
          <p:cNvPr id="21" name="Rectangle 20">
            <a:extLst>
              <a:ext uri="{FF2B5EF4-FFF2-40B4-BE49-F238E27FC236}">
                <a16:creationId xmlns:a16="http://schemas.microsoft.com/office/drawing/2014/main" id="{09F6B01E-E595-1763-CA26-8B01F9FFB32B}"/>
              </a:ext>
            </a:extLst>
          </p:cNvPr>
          <p:cNvSpPr/>
          <p:nvPr userDrawn="1"/>
        </p:nvSpPr>
        <p:spPr>
          <a:xfrm>
            <a:off x="6474249" y="6392476"/>
            <a:ext cx="2034724" cy="307777"/>
          </a:xfrm>
          <a:prstGeom prst="rect">
            <a:avLst/>
          </a:prstGeom>
        </p:spPr>
        <p:txBody>
          <a:bodyPr wrap="none">
            <a:spAutoFit/>
          </a:bodyPr>
          <a:lstStyle/>
          <a:p>
            <a:r>
              <a:rPr lang="en-US" sz="1400" b="1">
                <a:solidFill>
                  <a:srgbClr val="17375E"/>
                </a:solidFill>
              </a:rPr>
              <a:t>EFMP Brief for Leaders </a:t>
            </a:r>
            <a:r>
              <a:rPr lang="en-US" sz="1400" b="0">
                <a:solidFill>
                  <a:schemeClr val="bg1">
                    <a:lumMod val="50000"/>
                  </a:schemeClr>
                </a:solidFill>
              </a:rPr>
              <a:t>|</a:t>
            </a:r>
            <a:r>
              <a:rPr lang="en-US" sz="1400" b="1">
                <a:solidFill>
                  <a:schemeClr val="bg1">
                    <a:lumMod val="50000"/>
                  </a:schemeClr>
                </a:solidFill>
              </a:rPr>
              <a:t> </a:t>
            </a:r>
          </a:p>
        </p:txBody>
      </p:sp>
    </p:spTree>
    <p:extLst>
      <p:ext uri="{BB962C8B-B14F-4D97-AF65-F5344CB8AC3E}">
        <p14:creationId xmlns:p14="http://schemas.microsoft.com/office/powerpoint/2010/main" val="3036411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5B76222-8F74-6006-E40D-6E0E898EDC45}"/>
              </a:ext>
              <a:ext uri="{C183D7F6-B498-43B3-948B-1728B52AA6E4}">
                <adec:decorative xmlns:adec="http://schemas.microsoft.com/office/drawing/2017/decorative" val="1"/>
              </a:ext>
            </a:extLst>
          </p:cNvPr>
          <p:cNvGrpSpPr/>
          <p:nvPr userDrawn="1"/>
        </p:nvGrpSpPr>
        <p:grpSpPr>
          <a:xfrm>
            <a:off x="-11448" y="0"/>
            <a:ext cx="9155448" cy="6405126"/>
            <a:chOff x="-11448" y="0"/>
            <a:chExt cx="9155448" cy="6405126"/>
          </a:xfrm>
        </p:grpSpPr>
        <p:sp>
          <p:nvSpPr>
            <p:cNvPr id="18" name="Rectangle 17">
              <a:extLst>
                <a:ext uri="{FF2B5EF4-FFF2-40B4-BE49-F238E27FC236}">
                  <a16:creationId xmlns:a16="http://schemas.microsoft.com/office/drawing/2014/main" id="{4C17D27D-27C2-3A2C-749E-71A07C508CE2}"/>
                </a:ext>
              </a:extLst>
            </p:cNvPr>
            <p:cNvSpPr/>
            <p:nvPr userDrawn="1"/>
          </p:nvSpPr>
          <p:spPr>
            <a:xfrm>
              <a:off x="0" y="0"/>
              <a:ext cx="9144000" cy="389960"/>
            </a:xfrm>
            <a:prstGeom prst="rect">
              <a:avLst/>
            </a:prstGeom>
            <a:solidFill>
              <a:srgbClr val="005D9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 name="Rectangle 18">
              <a:extLst>
                <a:ext uri="{FF2B5EF4-FFF2-40B4-BE49-F238E27FC236}">
                  <a16:creationId xmlns:a16="http://schemas.microsoft.com/office/drawing/2014/main" id="{9108DB1C-5335-3DAC-ED6B-09FD87E6ED45}"/>
                </a:ext>
              </a:extLst>
            </p:cNvPr>
            <p:cNvSpPr/>
            <p:nvPr userDrawn="1"/>
          </p:nvSpPr>
          <p:spPr>
            <a:xfrm>
              <a:off x="-11448" y="6278252"/>
              <a:ext cx="9144000" cy="126874"/>
            </a:xfrm>
            <a:prstGeom prst="rect">
              <a:avLst/>
            </a:prstGeom>
            <a:solidFill>
              <a:srgbClr val="005D9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5" name="Footer Placeholder 4"/>
          <p:cNvSpPr>
            <a:spLocks noGrp="1"/>
          </p:cNvSpPr>
          <p:nvPr>
            <p:ph type="ftr" sz="quarter" idx="11"/>
          </p:nvPr>
        </p:nvSpPr>
        <p:spPr/>
        <p:txBody>
          <a:bodyPr/>
          <a:lstStyle/>
          <a:p>
            <a:endParaRPr lang="en-US"/>
          </a:p>
        </p:txBody>
      </p:sp>
      <p:sp>
        <p:nvSpPr>
          <p:cNvPr id="8" name="Round Diagonal Corner Rectangle 7">
            <a:extLst>
              <a:ext uri="{FF2B5EF4-FFF2-40B4-BE49-F238E27FC236}">
                <a16:creationId xmlns:a16="http://schemas.microsoft.com/office/drawing/2014/main" id="{52833531-D32E-CA41-2A7A-ED233AC2C9CA}"/>
              </a:ext>
            </a:extLst>
          </p:cNvPr>
          <p:cNvSpPr/>
          <p:nvPr userDrawn="1"/>
        </p:nvSpPr>
        <p:spPr>
          <a:xfrm>
            <a:off x="6401168" y="-7237"/>
            <a:ext cx="2742832" cy="1466254"/>
          </a:xfrm>
          <a:prstGeom prst="round2DiagRect">
            <a:avLst>
              <a:gd name="adj1" fmla="val 23293"/>
              <a:gd name="adj2" fmla="val 0"/>
            </a:avLst>
          </a:prstGeom>
          <a:solidFill>
            <a:schemeClr val="bg1"/>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nvGrpSpPr>
          <p:cNvPr id="16" name="Group 15">
            <a:extLst>
              <a:ext uri="{FF2B5EF4-FFF2-40B4-BE49-F238E27FC236}">
                <a16:creationId xmlns:a16="http://schemas.microsoft.com/office/drawing/2014/main" id="{341871B3-0801-AC67-F8BF-2D8A65927F71}"/>
              </a:ext>
              <a:ext uri="{C183D7F6-B498-43B3-948B-1728B52AA6E4}">
                <adec:decorative xmlns:adec="http://schemas.microsoft.com/office/drawing/2017/decorative" val="1"/>
              </a:ext>
            </a:extLst>
          </p:cNvPr>
          <p:cNvGrpSpPr/>
          <p:nvPr userDrawn="1"/>
        </p:nvGrpSpPr>
        <p:grpSpPr>
          <a:xfrm>
            <a:off x="6553200" y="114660"/>
            <a:ext cx="2242749" cy="392879"/>
            <a:chOff x="6438761" y="122001"/>
            <a:chExt cx="2786035" cy="488051"/>
          </a:xfrm>
        </p:grpSpPr>
        <p:pic>
          <p:nvPicPr>
            <p:cNvPr id="9" name="docshape5">
              <a:extLst>
                <a:ext uri="{FF2B5EF4-FFF2-40B4-BE49-F238E27FC236}">
                  <a16:creationId xmlns:a16="http://schemas.microsoft.com/office/drawing/2014/main" id="{78388DD4-616C-DD85-BEC0-25246C93423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07363" y="202235"/>
              <a:ext cx="717433" cy="346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ocshape6">
              <a:extLst>
                <a:ext uri="{FF2B5EF4-FFF2-40B4-BE49-F238E27FC236}">
                  <a16:creationId xmlns:a16="http://schemas.microsoft.com/office/drawing/2014/main" id="{9A8FEB97-9678-9CD8-B823-15B9CEB7229E}"/>
                </a:ext>
              </a:extLst>
            </p:cNvPr>
            <p:cNvSpPr>
              <a:spLocks noChangeAspect="1"/>
            </p:cNvSpPr>
            <p:nvPr userDrawn="1"/>
          </p:nvSpPr>
          <p:spPr bwMode="auto">
            <a:xfrm>
              <a:off x="7309197" y="205430"/>
              <a:ext cx="1135937" cy="325503"/>
            </a:xfrm>
            <a:custGeom>
              <a:avLst/>
              <a:gdLst>
                <a:gd name="T0" fmla="+- 0 8941 8941"/>
                <a:gd name="T1" fmla="*/ T0 w 1710"/>
                <a:gd name="T2" fmla="+- 0 506 506"/>
                <a:gd name="T3" fmla="*/ 506 h 490"/>
                <a:gd name="T4" fmla="+- 0 8941 8941"/>
                <a:gd name="T5" fmla="*/ T4 w 1710"/>
                <a:gd name="T6" fmla="+- 0 684 506"/>
                <a:gd name="T7" fmla="*/ 684 h 490"/>
                <a:gd name="T8" fmla="+- 0 8941 8941"/>
                <a:gd name="T9" fmla="*/ T8 w 1710"/>
                <a:gd name="T10" fmla="+- 0 880 506"/>
                <a:gd name="T11" fmla="*/ 880 h 490"/>
                <a:gd name="T12" fmla="+- 0 9314 8941"/>
                <a:gd name="T13" fmla="*/ T12 w 1710"/>
                <a:gd name="T14" fmla="+- 0 994 506"/>
                <a:gd name="T15" fmla="*/ 994 h 490"/>
                <a:gd name="T16" fmla="+- 0 9075 8941"/>
                <a:gd name="T17" fmla="*/ T16 w 1710"/>
                <a:gd name="T18" fmla="+- 0 880 506"/>
                <a:gd name="T19" fmla="*/ 880 h 490"/>
                <a:gd name="T20" fmla="+- 0 9219 8941"/>
                <a:gd name="T21" fmla="*/ T20 w 1710"/>
                <a:gd name="T22" fmla="+- 0 796 506"/>
                <a:gd name="T23" fmla="*/ 796 h 490"/>
                <a:gd name="T24" fmla="+- 0 9075 8941"/>
                <a:gd name="T25" fmla="*/ T24 w 1710"/>
                <a:gd name="T26" fmla="+- 0 684 506"/>
                <a:gd name="T27" fmla="*/ 684 h 490"/>
                <a:gd name="T28" fmla="+- 0 9314 8941"/>
                <a:gd name="T29" fmla="*/ T28 w 1710"/>
                <a:gd name="T30" fmla="+- 0 620 506"/>
                <a:gd name="T31" fmla="*/ 620 h 490"/>
                <a:gd name="T32" fmla="+- 0 9721 8941"/>
                <a:gd name="T33" fmla="*/ T32 w 1710"/>
                <a:gd name="T34" fmla="+- 0 507 506"/>
                <a:gd name="T35" fmla="*/ 507 h 490"/>
                <a:gd name="T36" fmla="+- 0 9335 8941"/>
                <a:gd name="T37" fmla="*/ T36 w 1710"/>
                <a:gd name="T38" fmla="+- 0 621 506"/>
                <a:gd name="T39" fmla="*/ 621 h 490"/>
                <a:gd name="T40" fmla="+- 0 9335 8941"/>
                <a:gd name="T41" fmla="*/ T40 w 1710"/>
                <a:gd name="T42" fmla="+- 0 803 506"/>
                <a:gd name="T43" fmla="*/ 803 h 490"/>
                <a:gd name="T44" fmla="+- 0 9469 8941"/>
                <a:gd name="T45" fmla="*/ T44 w 1710"/>
                <a:gd name="T46" fmla="+- 0 994 506"/>
                <a:gd name="T47" fmla="*/ 994 h 490"/>
                <a:gd name="T48" fmla="+- 0 9622 8941"/>
                <a:gd name="T49" fmla="*/ T48 w 1710"/>
                <a:gd name="T50" fmla="+- 0 803 506"/>
                <a:gd name="T51" fmla="*/ 803 h 490"/>
                <a:gd name="T52" fmla="+- 0 9469 8941"/>
                <a:gd name="T53" fmla="*/ T52 w 1710"/>
                <a:gd name="T54" fmla="+- 0 689 506"/>
                <a:gd name="T55" fmla="*/ 689 h 490"/>
                <a:gd name="T56" fmla="+- 0 9721 8941"/>
                <a:gd name="T57" fmla="*/ T56 w 1710"/>
                <a:gd name="T58" fmla="+- 0 621 506"/>
                <a:gd name="T59" fmla="*/ 621 h 490"/>
                <a:gd name="T60" fmla="+- 0 10230 8941"/>
                <a:gd name="T61" fmla="*/ T60 w 1710"/>
                <a:gd name="T62" fmla="+- 0 506 506"/>
                <a:gd name="T63" fmla="*/ 506 h 490"/>
                <a:gd name="T64" fmla="+- 0 10048 8941"/>
                <a:gd name="T65" fmla="*/ T64 w 1710"/>
                <a:gd name="T66" fmla="+- 0 636 506"/>
                <a:gd name="T67" fmla="*/ 636 h 490"/>
                <a:gd name="T68" fmla="+- 0 10009 8941"/>
                <a:gd name="T69" fmla="*/ T68 w 1710"/>
                <a:gd name="T70" fmla="+- 0 724 506"/>
                <a:gd name="T71" fmla="*/ 724 h 490"/>
                <a:gd name="T72" fmla="+- 0 9986 8941"/>
                <a:gd name="T73" fmla="*/ T72 w 1710"/>
                <a:gd name="T74" fmla="+- 0 783 506"/>
                <a:gd name="T75" fmla="*/ 783 h 490"/>
                <a:gd name="T76" fmla="+- 0 9964 8941"/>
                <a:gd name="T77" fmla="*/ T76 w 1710"/>
                <a:gd name="T78" fmla="+- 0 723 506"/>
                <a:gd name="T79" fmla="*/ 723 h 490"/>
                <a:gd name="T80" fmla="+- 0 9924 8941"/>
                <a:gd name="T81" fmla="*/ T80 w 1710"/>
                <a:gd name="T82" fmla="+- 0 636 506"/>
                <a:gd name="T83" fmla="*/ 636 h 490"/>
                <a:gd name="T84" fmla="+- 0 9740 8941"/>
                <a:gd name="T85" fmla="*/ T84 w 1710"/>
                <a:gd name="T86" fmla="+- 0 506 506"/>
                <a:gd name="T87" fmla="*/ 506 h 490"/>
                <a:gd name="T88" fmla="+- 0 9867 8941"/>
                <a:gd name="T89" fmla="*/ T88 w 1710"/>
                <a:gd name="T90" fmla="+- 0 994 506"/>
                <a:gd name="T91" fmla="*/ 994 h 490"/>
                <a:gd name="T92" fmla="+- 0 9867 8941"/>
                <a:gd name="T93" fmla="*/ T92 w 1710"/>
                <a:gd name="T94" fmla="+- 0 842 506"/>
                <a:gd name="T95" fmla="*/ 842 h 490"/>
                <a:gd name="T96" fmla="+- 0 9866 8941"/>
                <a:gd name="T97" fmla="*/ T96 w 1710"/>
                <a:gd name="T98" fmla="+- 0 777 506"/>
                <a:gd name="T99" fmla="*/ 777 h 490"/>
                <a:gd name="T100" fmla="+- 0 9877 8941"/>
                <a:gd name="T101" fmla="*/ T100 w 1710"/>
                <a:gd name="T102" fmla="+- 0 778 506"/>
                <a:gd name="T103" fmla="*/ 778 h 490"/>
                <a:gd name="T104" fmla="+- 0 9907 8941"/>
                <a:gd name="T105" fmla="*/ T104 w 1710"/>
                <a:gd name="T106" fmla="+- 0 845 506"/>
                <a:gd name="T107" fmla="*/ 845 h 490"/>
                <a:gd name="T108" fmla="+- 0 9986 8941"/>
                <a:gd name="T109" fmla="*/ T108 w 1710"/>
                <a:gd name="T110" fmla="+- 0 996 506"/>
                <a:gd name="T111" fmla="*/ 996 h 490"/>
                <a:gd name="T112" fmla="+- 0 10064 8941"/>
                <a:gd name="T113" fmla="*/ T112 w 1710"/>
                <a:gd name="T114" fmla="+- 0 845 506"/>
                <a:gd name="T115" fmla="*/ 845 h 490"/>
                <a:gd name="T116" fmla="+- 0 10094 8941"/>
                <a:gd name="T117" fmla="*/ T116 w 1710"/>
                <a:gd name="T118" fmla="+- 0 778 506"/>
                <a:gd name="T119" fmla="*/ 778 h 490"/>
                <a:gd name="T120" fmla="+- 0 10105 8941"/>
                <a:gd name="T121" fmla="*/ T120 w 1710"/>
                <a:gd name="T122" fmla="+- 0 777 506"/>
                <a:gd name="T123" fmla="*/ 777 h 490"/>
                <a:gd name="T124" fmla="+- 0 10104 8941"/>
                <a:gd name="T125" fmla="*/ T124 w 1710"/>
                <a:gd name="T126" fmla="+- 0 842 506"/>
                <a:gd name="T127" fmla="*/ 842 h 490"/>
                <a:gd name="T128" fmla="+- 0 10104 8941"/>
                <a:gd name="T129" fmla="*/ T128 w 1710"/>
                <a:gd name="T130" fmla="+- 0 994 506"/>
                <a:gd name="T131" fmla="*/ 994 h 490"/>
                <a:gd name="T132" fmla="+- 0 10230 8941"/>
                <a:gd name="T133" fmla="*/ T132 w 1710"/>
                <a:gd name="T134" fmla="+- 0 506 506"/>
                <a:gd name="T135" fmla="*/ 506 h 490"/>
                <a:gd name="T136" fmla="+- 0 10641 8941"/>
                <a:gd name="T137" fmla="*/ T136 w 1710"/>
                <a:gd name="T138" fmla="+- 0 616 506"/>
                <a:gd name="T139" fmla="*/ 616 h 490"/>
                <a:gd name="T140" fmla="+- 0 10598 8941"/>
                <a:gd name="T141" fmla="*/ T140 w 1710"/>
                <a:gd name="T142" fmla="+- 0 543 506"/>
                <a:gd name="T143" fmla="*/ 543 h 490"/>
                <a:gd name="T144" fmla="+- 0 10516 8941"/>
                <a:gd name="T145" fmla="*/ T144 w 1710"/>
                <a:gd name="T146" fmla="+- 0 513 506"/>
                <a:gd name="T147" fmla="*/ 513 h 490"/>
                <a:gd name="T148" fmla="+- 0 10512 8941"/>
                <a:gd name="T149" fmla="*/ T148 w 1710"/>
                <a:gd name="T150" fmla="+- 0 694 506"/>
                <a:gd name="T151" fmla="*/ 694 h 490"/>
                <a:gd name="T152" fmla="+- 0 10482 8941"/>
                <a:gd name="T153" fmla="*/ T152 w 1710"/>
                <a:gd name="T154" fmla="+- 0 722 506"/>
                <a:gd name="T155" fmla="*/ 722 h 490"/>
                <a:gd name="T156" fmla="+- 0 10383 8941"/>
                <a:gd name="T157" fmla="*/ T156 w 1710"/>
                <a:gd name="T158" fmla="+- 0 725 506"/>
                <a:gd name="T159" fmla="*/ 725 h 490"/>
                <a:gd name="T160" fmla="+- 0 10456 8941"/>
                <a:gd name="T161" fmla="*/ T160 w 1710"/>
                <a:gd name="T162" fmla="+- 0 616 506"/>
                <a:gd name="T163" fmla="*/ 616 h 490"/>
                <a:gd name="T164" fmla="+- 0 10502 8941"/>
                <a:gd name="T165" fmla="*/ T164 w 1710"/>
                <a:gd name="T166" fmla="+- 0 631 506"/>
                <a:gd name="T167" fmla="*/ 631 h 490"/>
                <a:gd name="T168" fmla="+- 0 10516 8941"/>
                <a:gd name="T169" fmla="*/ T168 w 1710"/>
                <a:gd name="T170" fmla="+- 0 670 506"/>
                <a:gd name="T171" fmla="*/ 670 h 490"/>
                <a:gd name="T172" fmla="+- 0 10460 8941"/>
                <a:gd name="T173" fmla="*/ T172 w 1710"/>
                <a:gd name="T174" fmla="+- 0 506 506"/>
                <a:gd name="T175" fmla="*/ 506 h 490"/>
                <a:gd name="T176" fmla="+- 0 10250 8941"/>
                <a:gd name="T177" fmla="*/ T176 w 1710"/>
                <a:gd name="T178" fmla="+- 0 994 506"/>
                <a:gd name="T179" fmla="*/ 994 h 490"/>
                <a:gd name="T180" fmla="+- 0 10383 8941"/>
                <a:gd name="T181" fmla="*/ T180 w 1710"/>
                <a:gd name="T182" fmla="+- 0 835 506"/>
                <a:gd name="T183" fmla="*/ 835 h 490"/>
                <a:gd name="T184" fmla="+- 0 10531 8941"/>
                <a:gd name="T185" fmla="*/ T184 w 1710"/>
                <a:gd name="T186" fmla="+- 0 826 506"/>
                <a:gd name="T187" fmla="*/ 826 h 490"/>
                <a:gd name="T188" fmla="+- 0 10635 8941"/>
                <a:gd name="T189" fmla="*/ T188 w 1710"/>
                <a:gd name="T190" fmla="+- 0 746 506"/>
                <a:gd name="T191" fmla="*/ 746 h 490"/>
                <a:gd name="T192" fmla="+- 0 10650 8941"/>
                <a:gd name="T193" fmla="*/ T192 w 1710"/>
                <a:gd name="T194" fmla="+- 0 668 506"/>
                <a:gd name="T195" fmla="*/ 668 h 49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Lst>
              <a:rect l="0" t="0" r="r" b="b"/>
              <a:pathLst>
                <a:path w="1710" h="490">
                  <a:moveTo>
                    <a:pt x="373" y="0"/>
                  </a:moveTo>
                  <a:lnTo>
                    <a:pt x="0" y="0"/>
                  </a:lnTo>
                  <a:lnTo>
                    <a:pt x="0" y="114"/>
                  </a:lnTo>
                  <a:lnTo>
                    <a:pt x="0" y="178"/>
                  </a:lnTo>
                  <a:lnTo>
                    <a:pt x="0" y="290"/>
                  </a:lnTo>
                  <a:lnTo>
                    <a:pt x="0" y="374"/>
                  </a:lnTo>
                  <a:lnTo>
                    <a:pt x="0" y="488"/>
                  </a:lnTo>
                  <a:lnTo>
                    <a:pt x="373" y="488"/>
                  </a:lnTo>
                  <a:lnTo>
                    <a:pt x="373" y="374"/>
                  </a:lnTo>
                  <a:lnTo>
                    <a:pt x="134" y="374"/>
                  </a:lnTo>
                  <a:lnTo>
                    <a:pt x="134" y="290"/>
                  </a:lnTo>
                  <a:lnTo>
                    <a:pt x="278" y="290"/>
                  </a:lnTo>
                  <a:lnTo>
                    <a:pt x="278" y="178"/>
                  </a:lnTo>
                  <a:lnTo>
                    <a:pt x="134" y="178"/>
                  </a:lnTo>
                  <a:lnTo>
                    <a:pt x="134" y="114"/>
                  </a:lnTo>
                  <a:lnTo>
                    <a:pt x="373" y="114"/>
                  </a:lnTo>
                  <a:lnTo>
                    <a:pt x="373" y="0"/>
                  </a:lnTo>
                  <a:close/>
                  <a:moveTo>
                    <a:pt x="780" y="1"/>
                  </a:moveTo>
                  <a:lnTo>
                    <a:pt x="394" y="1"/>
                  </a:lnTo>
                  <a:lnTo>
                    <a:pt x="394" y="115"/>
                  </a:lnTo>
                  <a:lnTo>
                    <a:pt x="394" y="183"/>
                  </a:lnTo>
                  <a:lnTo>
                    <a:pt x="394" y="297"/>
                  </a:lnTo>
                  <a:lnTo>
                    <a:pt x="394" y="488"/>
                  </a:lnTo>
                  <a:lnTo>
                    <a:pt x="528" y="488"/>
                  </a:lnTo>
                  <a:lnTo>
                    <a:pt x="528" y="297"/>
                  </a:lnTo>
                  <a:lnTo>
                    <a:pt x="681" y="297"/>
                  </a:lnTo>
                  <a:lnTo>
                    <a:pt x="681" y="183"/>
                  </a:lnTo>
                  <a:lnTo>
                    <a:pt x="528" y="183"/>
                  </a:lnTo>
                  <a:lnTo>
                    <a:pt x="528" y="115"/>
                  </a:lnTo>
                  <a:lnTo>
                    <a:pt x="780" y="115"/>
                  </a:lnTo>
                  <a:lnTo>
                    <a:pt x="780" y="1"/>
                  </a:lnTo>
                  <a:close/>
                  <a:moveTo>
                    <a:pt x="1289" y="0"/>
                  </a:moveTo>
                  <a:lnTo>
                    <a:pt x="1167" y="0"/>
                  </a:lnTo>
                  <a:lnTo>
                    <a:pt x="1107" y="130"/>
                  </a:lnTo>
                  <a:lnTo>
                    <a:pt x="1085" y="177"/>
                  </a:lnTo>
                  <a:lnTo>
                    <a:pt x="1068" y="218"/>
                  </a:lnTo>
                  <a:lnTo>
                    <a:pt x="1054" y="252"/>
                  </a:lnTo>
                  <a:lnTo>
                    <a:pt x="1045" y="277"/>
                  </a:lnTo>
                  <a:lnTo>
                    <a:pt x="1037" y="251"/>
                  </a:lnTo>
                  <a:lnTo>
                    <a:pt x="1023" y="217"/>
                  </a:lnTo>
                  <a:lnTo>
                    <a:pt x="1005" y="176"/>
                  </a:lnTo>
                  <a:lnTo>
                    <a:pt x="983" y="130"/>
                  </a:lnTo>
                  <a:lnTo>
                    <a:pt x="923" y="0"/>
                  </a:lnTo>
                  <a:lnTo>
                    <a:pt x="799" y="0"/>
                  </a:lnTo>
                  <a:lnTo>
                    <a:pt x="799" y="488"/>
                  </a:lnTo>
                  <a:lnTo>
                    <a:pt x="926" y="488"/>
                  </a:lnTo>
                  <a:lnTo>
                    <a:pt x="926" y="371"/>
                  </a:lnTo>
                  <a:lnTo>
                    <a:pt x="926" y="336"/>
                  </a:lnTo>
                  <a:lnTo>
                    <a:pt x="926" y="302"/>
                  </a:lnTo>
                  <a:lnTo>
                    <a:pt x="925" y="271"/>
                  </a:lnTo>
                  <a:lnTo>
                    <a:pt x="923" y="242"/>
                  </a:lnTo>
                  <a:lnTo>
                    <a:pt x="936" y="272"/>
                  </a:lnTo>
                  <a:lnTo>
                    <a:pt x="951" y="306"/>
                  </a:lnTo>
                  <a:lnTo>
                    <a:pt x="966" y="339"/>
                  </a:lnTo>
                  <a:lnTo>
                    <a:pt x="980" y="369"/>
                  </a:lnTo>
                  <a:lnTo>
                    <a:pt x="1045" y="490"/>
                  </a:lnTo>
                  <a:lnTo>
                    <a:pt x="1109" y="369"/>
                  </a:lnTo>
                  <a:lnTo>
                    <a:pt x="1123" y="339"/>
                  </a:lnTo>
                  <a:lnTo>
                    <a:pt x="1138" y="306"/>
                  </a:lnTo>
                  <a:lnTo>
                    <a:pt x="1153" y="272"/>
                  </a:lnTo>
                  <a:lnTo>
                    <a:pt x="1165" y="242"/>
                  </a:lnTo>
                  <a:lnTo>
                    <a:pt x="1164" y="271"/>
                  </a:lnTo>
                  <a:lnTo>
                    <a:pt x="1163" y="302"/>
                  </a:lnTo>
                  <a:lnTo>
                    <a:pt x="1163" y="336"/>
                  </a:lnTo>
                  <a:lnTo>
                    <a:pt x="1163" y="371"/>
                  </a:lnTo>
                  <a:lnTo>
                    <a:pt x="1163" y="488"/>
                  </a:lnTo>
                  <a:lnTo>
                    <a:pt x="1289" y="488"/>
                  </a:lnTo>
                  <a:lnTo>
                    <a:pt x="1289" y="0"/>
                  </a:lnTo>
                  <a:close/>
                  <a:moveTo>
                    <a:pt x="1709" y="162"/>
                  </a:moveTo>
                  <a:lnTo>
                    <a:pt x="1700" y="110"/>
                  </a:lnTo>
                  <a:lnTo>
                    <a:pt x="1695" y="87"/>
                  </a:lnTo>
                  <a:lnTo>
                    <a:pt x="1657" y="37"/>
                  </a:lnTo>
                  <a:lnTo>
                    <a:pt x="1597" y="9"/>
                  </a:lnTo>
                  <a:lnTo>
                    <a:pt x="1575" y="7"/>
                  </a:lnTo>
                  <a:lnTo>
                    <a:pt x="1575" y="164"/>
                  </a:lnTo>
                  <a:lnTo>
                    <a:pt x="1571" y="188"/>
                  </a:lnTo>
                  <a:lnTo>
                    <a:pt x="1560" y="205"/>
                  </a:lnTo>
                  <a:lnTo>
                    <a:pt x="1541" y="216"/>
                  </a:lnTo>
                  <a:lnTo>
                    <a:pt x="1513" y="219"/>
                  </a:lnTo>
                  <a:lnTo>
                    <a:pt x="1442" y="219"/>
                  </a:lnTo>
                  <a:lnTo>
                    <a:pt x="1442" y="110"/>
                  </a:lnTo>
                  <a:lnTo>
                    <a:pt x="1515" y="110"/>
                  </a:lnTo>
                  <a:lnTo>
                    <a:pt x="1543" y="114"/>
                  </a:lnTo>
                  <a:lnTo>
                    <a:pt x="1561" y="125"/>
                  </a:lnTo>
                  <a:lnTo>
                    <a:pt x="1571" y="142"/>
                  </a:lnTo>
                  <a:lnTo>
                    <a:pt x="1575" y="164"/>
                  </a:lnTo>
                  <a:lnTo>
                    <a:pt x="1575" y="7"/>
                  </a:lnTo>
                  <a:lnTo>
                    <a:pt x="1519" y="0"/>
                  </a:lnTo>
                  <a:lnTo>
                    <a:pt x="1309" y="0"/>
                  </a:lnTo>
                  <a:lnTo>
                    <a:pt x="1309" y="488"/>
                  </a:lnTo>
                  <a:lnTo>
                    <a:pt x="1442" y="488"/>
                  </a:lnTo>
                  <a:lnTo>
                    <a:pt x="1442" y="329"/>
                  </a:lnTo>
                  <a:lnTo>
                    <a:pt x="1510" y="329"/>
                  </a:lnTo>
                  <a:lnTo>
                    <a:pt x="1590" y="320"/>
                  </a:lnTo>
                  <a:lnTo>
                    <a:pt x="1653" y="292"/>
                  </a:lnTo>
                  <a:lnTo>
                    <a:pt x="1694" y="240"/>
                  </a:lnTo>
                  <a:lnTo>
                    <a:pt x="1698" y="219"/>
                  </a:lnTo>
                  <a:lnTo>
                    <a:pt x="1709" y="162"/>
                  </a:lnTo>
                  <a:close/>
                </a:path>
              </a:pathLst>
            </a:custGeom>
            <a:solidFill>
              <a:srgbClr val="0E569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1" name="Picture 10">
              <a:extLst>
                <a:ext uri="{FF2B5EF4-FFF2-40B4-BE49-F238E27FC236}">
                  <a16:creationId xmlns:a16="http://schemas.microsoft.com/office/drawing/2014/main" id="{3BBE7339-C251-F65B-FD16-3CDECCC68A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38761" y="202235"/>
              <a:ext cx="605997" cy="390441"/>
            </a:xfrm>
            <a:prstGeom prst="rect">
              <a:avLst/>
            </a:prstGeom>
          </p:spPr>
        </p:pic>
        <p:cxnSp>
          <p:nvCxnSpPr>
            <p:cNvPr id="13" name="Line 8">
              <a:extLst>
                <a:ext uri="{FF2B5EF4-FFF2-40B4-BE49-F238E27FC236}">
                  <a16:creationId xmlns:a16="http://schemas.microsoft.com/office/drawing/2014/main" id="{E8F47622-B1A7-3672-1B25-ED7C73F10390}"/>
                </a:ext>
              </a:extLst>
            </p:cNvPr>
            <p:cNvCxnSpPr>
              <a:cxnSpLocks noChangeAspect="1" noChangeShapeType="1"/>
            </p:cNvCxnSpPr>
            <p:nvPr userDrawn="1"/>
          </p:nvCxnSpPr>
          <p:spPr bwMode="auto">
            <a:xfrm>
              <a:off x="7167406" y="122001"/>
              <a:ext cx="1" cy="488051"/>
            </a:xfrm>
            <a:prstGeom prst="line">
              <a:avLst/>
            </a:prstGeom>
            <a:noFill/>
            <a:ln w="12700">
              <a:solidFill>
                <a:srgbClr val="0E3654"/>
              </a:solidFill>
              <a:prstDash val="solid"/>
              <a:round/>
              <a:headEnd/>
              <a:tailEnd/>
            </a:ln>
            <a:extLst>
              <a:ext uri="{909E8E84-426E-40DD-AFC4-6F175D3DCCD1}">
                <a14:hiddenFill xmlns:a14="http://schemas.microsoft.com/office/drawing/2010/main">
                  <a:noFill/>
                </a14:hiddenFill>
              </a:ext>
            </a:extLst>
          </p:spPr>
        </p:cxnSp>
      </p:grpSp>
      <p:sp>
        <p:nvSpPr>
          <p:cNvPr id="6" name="Slide Number Placeholder 5"/>
          <p:cNvSpPr>
            <a:spLocks noGrp="1"/>
          </p:cNvSpPr>
          <p:nvPr>
            <p:ph type="sldNum" sz="quarter" idx="12"/>
          </p:nvPr>
        </p:nvSpPr>
        <p:spPr/>
        <p:txBody>
          <a:bodyPr/>
          <a:lstStyle/>
          <a:p>
            <a:fld id="{3935DEE5-3222-2B4F-B860-22D7D6E499C1}" type="slidenum">
              <a:rPr lang="en-US" smtClean="0"/>
              <a:t>‹#›</a:t>
            </a:fld>
            <a:endParaRPr lang="en-US"/>
          </a:p>
        </p:txBody>
      </p:sp>
      <p:sp>
        <p:nvSpPr>
          <p:cNvPr id="4" name="Date Placeholder 3"/>
          <p:cNvSpPr>
            <a:spLocks noGrp="1"/>
          </p:cNvSpPr>
          <p:nvPr>
            <p:ph type="dt" sz="half" idx="10"/>
          </p:nvPr>
        </p:nvSpPr>
        <p:spPr/>
        <p:txBody>
          <a:bodyPr/>
          <a:lstStyle/>
          <a:p>
            <a:fld id="{16964F40-31B7-4F3D-8CD8-CF86529434FD}" type="datetime1">
              <a:rPr lang="en-US" smtClean="0"/>
              <a:t>6/29/23</a:t>
            </a:fld>
            <a:endParaRPr lang="en-US"/>
          </a:p>
        </p:txBody>
      </p:sp>
      <p:sp>
        <p:nvSpPr>
          <p:cNvPr id="3" name="Content Placeholder 2"/>
          <p:cNvSpPr>
            <a:spLocks noGrp="1"/>
          </p:cNvSpPr>
          <p:nvPr>
            <p:ph idx="1"/>
          </p:nvPr>
        </p:nvSpPr>
        <p:spPr>
          <a:xfrm>
            <a:off x="457200" y="1479776"/>
            <a:ext cx="3735421" cy="4525963"/>
          </a:xfrm>
        </p:spPr>
        <p:txBody>
          <a:bodyPr/>
          <a:lstStyle>
            <a:lvl1pPr>
              <a:defRPr sz="2800">
                <a:solidFill>
                  <a:schemeClr val="tx1">
                    <a:lumMod val="50000"/>
                    <a:lumOff val="50000"/>
                  </a:schemeClr>
                </a:solidFill>
              </a:defRPr>
            </a:lvl1pPr>
            <a:lvl2pPr>
              <a:defRPr sz="2400">
                <a:solidFill>
                  <a:schemeClr val="tx1">
                    <a:lumMod val="50000"/>
                    <a:lumOff val="50000"/>
                  </a:schemeClr>
                </a:solidFill>
              </a:defRPr>
            </a:lvl2pPr>
            <a:lvl3pPr>
              <a:defRPr sz="2000">
                <a:solidFill>
                  <a:schemeClr val="tx1">
                    <a:lumMod val="50000"/>
                    <a:lumOff val="50000"/>
                  </a:schemeClr>
                </a:solidFill>
              </a:defRPr>
            </a:lvl3pPr>
            <a:lvl4pPr>
              <a:defRPr sz="2000">
                <a:solidFill>
                  <a:schemeClr val="tx1">
                    <a:lumMod val="50000"/>
                    <a:lumOff val="50000"/>
                  </a:schemeClr>
                </a:solidFill>
              </a:defRPr>
            </a:lvl4pPr>
            <a:lvl5pPr>
              <a:defRPr sz="2000">
                <a:solidFill>
                  <a:schemeClr val="tx1">
                    <a:lumMod val="50000"/>
                    <a:lumOff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368710" y="499723"/>
            <a:ext cx="8229600" cy="870290"/>
          </a:xfrm>
        </p:spPr>
        <p:txBody>
          <a:bodyPr>
            <a:normAutofit/>
          </a:bodyPr>
          <a:lstStyle>
            <a:lvl1pPr algn="l">
              <a:defRPr sz="3600">
                <a:solidFill>
                  <a:schemeClr val="accent1">
                    <a:lumMod val="50000"/>
                  </a:schemeClr>
                </a:solidFill>
              </a:defRPr>
            </a:lvl1pPr>
          </a:lstStyle>
          <a:p>
            <a:r>
              <a:rPr lang="en-US"/>
              <a:t>Click to edit Master title style</a:t>
            </a:r>
          </a:p>
        </p:txBody>
      </p:sp>
      <p:sp>
        <p:nvSpPr>
          <p:cNvPr id="21" name="Rectangle 20">
            <a:extLst>
              <a:ext uri="{FF2B5EF4-FFF2-40B4-BE49-F238E27FC236}">
                <a16:creationId xmlns:a16="http://schemas.microsoft.com/office/drawing/2014/main" id="{09F6B01E-E595-1763-CA26-8B01F9FFB32B}"/>
              </a:ext>
            </a:extLst>
          </p:cNvPr>
          <p:cNvSpPr/>
          <p:nvPr userDrawn="1"/>
        </p:nvSpPr>
        <p:spPr>
          <a:xfrm>
            <a:off x="6474249" y="6392476"/>
            <a:ext cx="2034724" cy="307777"/>
          </a:xfrm>
          <a:prstGeom prst="rect">
            <a:avLst/>
          </a:prstGeom>
        </p:spPr>
        <p:txBody>
          <a:bodyPr wrap="none">
            <a:spAutoFit/>
          </a:bodyPr>
          <a:lstStyle/>
          <a:p>
            <a:r>
              <a:rPr lang="en-US" sz="1400" b="1">
                <a:solidFill>
                  <a:srgbClr val="17375E"/>
                </a:solidFill>
              </a:rPr>
              <a:t>EFMP Brief for Leaders </a:t>
            </a:r>
            <a:r>
              <a:rPr lang="en-US" sz="1400" b="0">
                <a:solidFill>
                  <a:schemeClr val="bg1">
                    <a:lumMod val="50000"/>
                  </a:schemeClr>
                </a:solidFill>
              </a:rPr>
              <a:t>|</a:t>
            </a:r>
            <a:r>
              <a:rPr lang="en-US" sz="1400" b="1">
                <a:solidFill>
                  <a:schemeClr val="bg1">
                    <a:lumMod val="50000"/>
                  </a:schemeClr>
                </a:solidFill>
              </a:rPr>
              <a:t> </a:t>
            </a:r>
          </a:p>
        </p:txBody>
      </p:sp>
      <p:sp>
        <p:nvSpPr>
          <p:cNvPr id="7" name="Content Placeholder 2">
            <a:extLst>
              <a:ext uri="{FF2B5EF4-FFF2-40B4-BE49-F238E27FC236}">
                <a16:creationId xmlns:a16="http://schemas.microsoft.com/office/drawing/2014/main" id="{D65821D5-5D81-4E5C-ED7C-3D9E1DD1C7DB}"/>
              </a:ext>
            </a:extLst>
          </p:cNvPr>
          <p:cNvSpPr>
            <a:spLocks noGrp="1"/>
          </p:cNvSpPr>
          <p:nvPr>
            <p:ph idx="13"/>
          </p:nvPr>
        </p:nvSpPr>
        <p:spPr>
          <a:xfrm>
            <a:off x="4315838" y="1495143"/>
            <a:ext cx="4370962" cy="4525963"/>
          </a:xfrm>
        </p:spPr>
        <p:txBody>
          <a:bodyPr/>
          <a:lstStyle>
            <a:lvl1pPr>
              <a:defRPr sz="2800">
                <a:solidFill>
                  <a:schemeClr val="tx1">
                    <a:lumMod val="50000"/>
                    <a:lumOff val="50000"/>
                  </a:schemeClr>
                </a:solidFill>
              </a:defRPr>
            </a:lvl1pPr>
            <a:lvl2pPr>
              <a:defRPr sz="2400">
                <a:solidFill>
                  <a:schemeClr val="tx1">
                    <a:lumMod val="50000"/>
                    <a:lumOff val="50000"/>
                  </a:schemeClr>
                </a:solidFill>
              </a:defRPr>
            </a:lvl2pPr>
            <a:lvl3pPr>
              <a:defRPr sz="2000">
                <a:solidFill>
                  <a:schemeClr val="tx1">
                    <a:lumMod val="50000"/>
                    <a:lumOff val="50000"/>
                  </a:schemeClr>
                </a:solidFill>
              </a:defRPr>
            </a:lvl3pPr>
            <a:lvl4pPr>
              <a:defRPr sz="2000">
                <a:solidFill>
                  <a:schemeClr val="tx1">
                    <a:lumMod val="50000"/>
                    <a:lumOff val="50000"/>
                  </a:schemeClr>
                </a:solidFill>
              </a:defRPr>
            </a:lvl4pPr>
            <a:lvl5pPr>
              <a:defRPr sz="2000">
                <a:solidFill>
                  <a:schemeClr val="tx1">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7931F3D2-DF80-0EB1-8FC6-F3F3FE75BDD3}"/>
              </a:ext>
            </a:extLst>
          </p:cNvPr>
          <p:cNvSpPr>
            <a:spLocks noGrp="1"/>
          </p:cNvSpPr>
          <p:nvPr>
            <p:ph idx="14"/>
          </p:nvPr>
        </p:nvSpPr>
        <p:spPr>
          <a:xfrm>
            <a:off x="457200" y="5054873"/>
            <a:ext cx="4370962" cy="964311"/>
          </a:xfrm>
        </p:spPr>
        <p:txBody>
          <a:bodyPr/>
          <a:lstStyle>
            <a:lvl1pPr>
              <a:defRPr sz="2800">
                <a:solidFill>
                  <a:schemeClr val="tx1">
                    <a:lumMod val="50000"/>
                    <a:lumOff val="50000"/>
                  </a:schemeClr>
                </a:solidFill>
              </a:defRPr>
            </a:lvl1pPr>
            <a:lvl2pPr>
              <a:defRPr sz="2400">
                <a:solidFill>
                  <a:schemeClr val="tx1">
                    <a:lumMod val="50000"/>
                    <a:lumOff val="50000"/>
                  </a:schemeClr>
                </a:solidFill>
              </a:defRPr>
            </a:lvl2pPr>
            <a:lvl3pPr>
              <a:defRPr sz="2000">
                <a:solidFill>
                  <a:schemeClr val="tx1">
                    <a:lumMod val="50000"/>
                    <a:lumOff val="50000"/>
                  </a:schemeClr>
                </a:solidFill>
              </a:defRPr>
            </a:lvl3pPr>
            <a:lvl4pPr>
              <a:defRPr sz="2000">
                <a:solidFill>
                  <a:schemeClr val="tx1">
                    <a:lumMod val="50000"/>
                    <a:lumOff val="50000"/>
                  </a:schemeClr>
                </a:solidFill>
              </a:defRPr>
            </a:lvl4pPr>
            <a:lvl5pPr>
              <a:defRPr sz="2000">
                <a:solidFill>
                  <a:schemeClr val="tx1">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680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C535AF7-1C2F-664C-8712-35A3ED98E8F5}"/>
              </a:ext>
            </a:extLst>
          </p:cNvPr>
          <p:cNvPicPr>
            <a:picLocks noChangeAspect="1"/>
          </p:cNvPicPr>
          <p:nvPr userDrawn="1"/>
        </p:nvPicPr>
        <p:blipFill>
          <a:blip r:embed="rId2"/>
          <a:srcRect/>
          <a:stretch/>
        </p:blipFill>
        <p:spPr>
          <a:xfrm>
            <a:off x="0" y="0"/>
            <a:ext cx="9144000" cy="6400800"/>
          </a:xfrm>
          <a:prstGeom prst="rect">
            <a:avLst/>
          </a:prstGeom>
        </p:spPr>
      </p:pic>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35DEE5-3222-2B4F-B860-22D7D6E499C1}" type="slidenum">
              <a:rPr lang="en-US" smtClean="0"/>
              <a:t>‹#›</a:t>
            </a:fld>
            <a:endParaRPr lang="en-US"/>
          </a:p>
        </p:txBody>
      </p:sp>
      <p:sp>
        <p:nvSpPr>
          <p:cNvPr id="4" name="Date Placeholder 3"/>
          <p:cNvSpPr>
            <a:spLocks noGrp="1"/>
          </p:cNvSpPr>
          <p:nvPr>
            <p:ph type="dt" sz="half" idx="10"/>
          </p:nvPr>
        </p:nvSpPr>
        <p:spPr/>
        <p:txBody>
          <a:bodyPr/>
          <a:lstStyle/>
          <a:p>
            <a:fld id="{B0B273D8-962B-4AD5-B5F4-31D610A6CA5E}" type="datetime1">
              <a:rPr lang="en-US" smtClean="0"/>
              <a:t>6/29/23</a:t>
            </a:fld>
            <a:endParaRPr lang="en-US"/>
          </a:p>
        </p:txBody>
      </p:sp>
      <p:sp>
        <p:nvSpPr>
          <p:cNvPr id="3" name="Subtitle 2"/>
          <p:cNvSpPr>
            <a:spLocks noGrp="1"/>
          </p:cNvSpPr>
          <p:nvPr>
            <p:ph type="subTitle" idx="1"/>
          </p:nvPr>
        </p:nvSpPr>
        <p:spPr>
          <a:xfrm>
            <a:off x="780660" y="5952260"/>
            <a:ext cx="7772399" cy="404090"/>
          </a:xfrm>
        </p:spPr>
        <p:txBody>
          <a:bodyPr>
            <a:normAutofit/>
          </a:bodyPr>
          <a:lstStyle>
            <a:lvl1pPr marL="0" indent="0" algn="l">
              <a:buNone/>
              <a:defRPr sz="170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 name="Title 1"/>
          <p:cNvSpPr>
            <a:spLocks noGrp="1"/>
          </p:cNvSpPr>
          <p:nvPr>
            <p:ph type="ctrTitle"/>
          </p:nvPr>
        </p:nvSpPr>
        <p:spPr>
          <a:xfrm>
            <a:off x="780660" y="5489503"/>
            <a:ext cx="7772401" cy="470047"/>
          </a:xfrm>
        </p:spPr>
        <p:txBody>
          <a:bodyPr>
            <a:noAutofit/>
          </a:bodyPr>
          <a:lstStyle>
            <a:lvl1pPr algn="l">
              <a:defRPr sz="2500" b="1" i="0" baseline="0">
                <a:solidFill>
                  <a:srgbClr val="17375E"/>
                </a:solidFill>
              </a:defRPr>
            </a:lvl1pPr>
          </a:lstStyle>
          <a:p>
            <a:r>
              <a:rPr lang="en-US"/>
              <a:t>Click to edit Master title style</a:t>
            </a:r>
          </a:p>
        </p:txBody>
      </p:sp>
    </p:spTree>
    <p:extLst>
      <p:ext uri="{BB962C8B-B14F-4D97-AF65-F5344CB8AC3E}">
        <p14:creationId xmlns:p14="http://schemas.microsoft.com/office/powerpoint/2010/main" val="1544966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C535AF7-1C2F-664C-8712-35A3ED98E8F5}"/>
              </a:ext>
            </a:extLst>
          </p:cNvPr>
          <p:cNvPicPr>
            <a:picLocks noChangeAspect="1"/>
          </p:cNvPicPr>
          <p:nvPr userDrawn="1"/>
        </p:nvPicPr>
        <p:blipFill>
          <a:blip r:embed="rId2"/>
          <a:srcRect/>
          <a:stretch/>
        </p:blipFill>
        <p:spPr>
          <a:xfrm>
            <a:off x="0" y="0"/>
            <a:ext cx="9144000" cy="6400800"/>
          </a:xfrm>
          <a:prstGeom prst="rect">
            <a:avLst/>
          </a:prstGeom>
        </p:spPr>
      </p:pic>
      <p:sp>
        <p:nvSpPr>
          <p:cNvPr id="4" name="Date Placeholder 3"/>
          <p:cNvSpPr>
            <a:spLocks noGrp="1"/>
          </p:cNvSpPr>
          <p:nvPr>
            <p:ph type="dt" sz="half" idx="10"/>
          </p:nvPr>
        </p:nvSpPr>
        <p:spPr/>
        <p:txBody>
          <a:bodyPr/>
          <a:lstStyle/>
          <a:p>
            <a:fld id="{B0B273D8-962B-4AD5-B5F4-31D610A6CA5E}" type="datetime1">
              <a:rPr lang="en-US" smtClean="0"/>
              <a:t>6/29/23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r>
              <a:rPr lang="en-US"/>
              <a:t>EFMP Brief for Leaders </a:t>
            </a:r>
            <a:fld id="{3935DEE5-3222-2B4F-B860-22D7D6E499C1}" type="slidenum">
              <a:rPr lang="en-US" smtClean="0"/>
              <a:t>‹#›</a:t>
            </a:fld>
            <a:endParaRPr lang="en-US"/>
          </a:p>
        </p:txBody>
      </p:sp>
      <p:sp>
        <p:nvSpPr>
          <p:cNvPr id="8" name="Content Placeholder 2">
            <a:extLst>
              <a:ext uri="{FF2B5EF4-FFF2-40B4-BE49-F238E27FC236}">
                <a16:creationId xmlns:a16="http://schemas.microsoft.com/office/drawing/2014/main" id="{4E8DA7E9-2ACC-EF4A-8A08-FB7EE7209638}"/>
              </a:ext>
            </a:extLst>
          </p:cNvPr>
          <p:cNvSpPr>
            <a:spLocks noGrp="1"/>
          </p:cNvSpPr>
          <p:nvPr>
            <p:ph idx="1"/>
          </p:nvPr>
        </p:nvSpPr>
        <p:spPr>
          <a:xfrm>
            <a:off x="457200" y="1479776"/>
            <a:ext cx="8229600" cy="4525963"/>
          </a:xfrm>
        </p:spPr>
        <p:txBody>
          <a:bodyPr/>
          <a:lstStyle>
            <a:lvl1pPr>
              <a:defRPr sz="2800">
                <a:solidFill>
                  <a:schemeClr val="tx1">
                    <a:lumMod val="50000"/>
                    <a:lumOff val="50000"/>
                  </a:schemeClr>
                </a:solidFill>
              </a:defRPr>
            </a:lvl1pPr>
            <a:lvl2pPr>
              <a:defRPr sz="2400">
                <a:solidFill>
                  <a:schemeClr val="tx1">
                    <a:lumMod val="50000"/>
                    <a:lumOff val="50000"/>
                  </a:schemeClr>
                </a:solidFill>
              </a:defRPr>
            </a:lvl2pPr>
            <a:lvl3pPr>
              <a:defRPr sz="2000">
                <a:solidFill>
                  <a:schemeClr val="tx1">
                    <a:lumMod val="50000"/>
                    <a:lumOff val="50000"/>
                  </a:schemeClr>
                </a:solidFill>
              </a:defRPr>
            </a:lvl3pPr>
            <a:lvl4pPr>
              <a:defRPr sz="2000">
                <a:solidFill>
                  <a:schemeClr val="tx1">
                    <a:lumMod val="50000"/>
                    <a:lumOff val="50000"/>
                  </a:schemeClr>
                </a:solidFill>
              </a:defRPr>
            </a:lvl4pPr>
            <a:lvl5pPr>
              <a:defRPr sz="2000">
                <a:solidFill>
                  <a:schemeClr val="tx1">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21432703-B903-3444-AA43-AA28521A960D}"/>
              </a:ext>
            </a:extLst>
          </p:cNvPr>
          <p:cNvSpPr>
            <a:spLocks noGrp="1"/>
          </p:cNvSpPr>
          <p:nvPr>
            <p:ph type="title"/>
          </p:nvPr>
        </p:nvSpPr>
        <p:spPr>
          <a:xfrm>
            <a:off x="368710" y="499723"/>
            <a:ext cx="8229600" cy="870290"/>
          </a:xfrm>
        </p:spPr>
        <p:txBody>
          <a:bodyPr>
            <a:normAutofit/>
          </a:bodyPr>
          <a:lstStyle>
            <a:lvl1pPr algn="l">
              <a:defRPr sz="3600">
                <a:solidFill>
                  <a:schemeClr val="accent1">
                    <a:lumMod val="50000"/>
                  </a:schemeClr>
                </a:solidFill>
              </a:defRPr>
            </a:lvl1pPr>
          </a:lstStyle>
          <a:p>
            <a:r>
              <a:rPr lang="en-US"/>
              <a:t>Click to edit Master title style</a:t>
            </a:r>
          </a:p>
        </p:txBody>
      </p:sp>
    </p:spTree>
    <p:extLst>
      <p:ext uri="{BB962C8B-B14F-4D97-AF65-F5344CB8AC3E}">
        <p14:creationId xmlns:p14="http://schemas.microsoft.com/office/powerpoint/2010/main" val="1330397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9" name="Picture 8" descr="Blue logo banner">
            <a:extLst>
              <a:ext uri="{FF2B5EF4-FFF2-40B4-BE49-F238E27FC236}">
                <a16:creationId xmlns:a16="http://schemas.microsoft.com/office/drawing/2014/main" id="{6C535AF7-1C2F-664C-8712-35A3ED98E8F5}"/>
              </a:ext>
            </a:extLst>
          </p:cNvPr>
          <p:cNvPicPr>
            <a:picLocks noChangeAspect="1"/>
          </p:cNvPicPr>
          <p:nvPr userDrawn="1"/>
        </p:nvPicPr>
        <p:blipFill>
          <a:blip r:embed="rId2"/>
          <a:srcRect/>
          <a:stretch/>
        </p:blipFill>
        <p:spPr>
          <a:xfrm>
            <a:off x="0" y="0"/>
            <a:ext cx="9144000" cy="6400800"/>
          </a:xfrm>
          <a:prstGeom prst="rect">
            <a:avLst/>
          </a:prstGeom>
        </p:spPr>
      </p:pic>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B0B273D8-962B-4AD5-B5F4-31D610A6CA5E}" type="datetime1">
              <a:rPr lang="en-US" smtClean="0"/>
              <a:t>6/29/23</a:t>
            </a:fld>
            <a:endParaRPr lang="en-US"/>
          </a:p>
        </p:txBody>
      </p:sp>
      <p:sp>
        <p:nvSpPr>
          <p:cNvPr id="3" name="Subtitle 2"/>
          <p:cNvSpPr>
            <a:spLocks noGrp="1"/>
          </p:cNvSpPr>
          <p:nvPr>
            <p:ph type="subTitle" idx="1"/>
          </p:nvPr>
        </p:nvSpPr>
        <p:spPr>
          <a:xfrm>
            <a:off x="780660" y="5952260"/>
            <a:ext cx="7772399" cy="404090"/>
          </a:xfrm>
        </p:spPr>
        <p:txBody>
          <a:bodyPr>
            <a:normAutofit/>
          </a:bodyPr>
          <a:lstStyle>
            <a:lvl1pPr marL="0" indent="0" algn="l">
              <a:buNone/>
              <a:defRPr sz="170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3935DEE5-3222-2B4F-B860-22D7D6E499C1}" type="slidenum">
              <a:rPr lang="en-US" smtClean="0"/>
              <a:t>‹#›</a:t>
            </a:fld>
            <a:endParaRPr lang="en-US"/>
          </a:p>
        </p:txBody>
      </p:sp>
      <p:sp>
        <p:nvSpPr>
          <p:cNvPr id="2" name="Title 1"/>
          <p:cNvSpPr>
            <a:spLocks noGrp="1"/>
          </p:cNvSpPr>
          <p:nvPr>
            <p:ph type="ctrTitle"/>
          </p:nvPr>
        </p:nvSpPr>
        <p:spPr>
          <a:xfrm>
            <a:off x="780660" y="5489503"/>
            <a:ext cx="7772401" cy="470047"/>
          </a:xfrm>
        </p:spPr>
        <p:txBody>
          <a:bodyPr>
            <a:noAutofit/>
          </a:bodyPr>
          <a:lstStyle>
            <a:lvl1pPr algn="l">
              <a:defRPr sz="2500" b="1" i="0" baseline="0">
                <a:solidFill>
                  <a:srgbClr val="17375E"/>
                </a:solidFill>
              </a:defRPr>
            </a:lvl1pPr>
          </a:lstStyle>
          <a:p>
            <a:r>
              <a:rPr lang="en-US"/>
              <a:t>Click to edit Master title style</a:t>
            </a:r>
          </a:p>
        </p:txBody>
      </p:sp>
    </p:spTree>
    <p:extLst>
      <p:ext uri="{BB962C8B-B14F-4D97-AF65-F5344CB8AC3E}">
        <p14:creationId xmlns:p14="http://schemas.microsoft.com/office/powerpoint/2010/main" val="2895391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C535AF7-1C2F-664C-8712-35A3ED98E8F5}"/>
              </a:ext>
            </a:extLst>
          </p:cNvPr>
          <p:cNvPicPr>
            <a:picLocks noChangeAspect="1"/>
          </p:cNvPicPr>
          <p:nvPr userDrawn="1"/>
        </p:nvPicPr>
        <p:blipFill>
          <a:blip r:embed="rId2"/>
          <a:srcRect/>
          <a:stretch/>
        </p:blipFill>
        <p:spPr>
          <a:xfrm>
            <a:off x="0" y="0"/>
            <a:ext cx="9144000" cy="6400800"/>
          </a:xfrm>
          <a:prstGeom prst="rect">
            <a:avLst/>
          </a:prstGeom>
        </p:spPr>
      </p:pic>
      <p:sp>
        <p:nvSpPr>
          <p:cNvPr id="4" name="Date Placeholder 3"/>
          <p:cNvSpPr>
            <a:spLocks noGrp="1"/>
          </p:cNvSpPr>
          <p:nvPr>
            <p:ph type="dt" sz="half" idx="10"/>
          </p:nvPr>
        </p:nvSpPr>
        <p:spPr/>
        <p:txBody>
          <a:bodyPr/>
          <a:lstStyle/>
          <a:p>
            <a:fld id="{B0B273D8-962B-4AD5-B5F4-31D610A6CA5E}" type="datetime1">
              <a:rPr lang="en-US" smtClean="0"/>
              <a:t>6/29/23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r>
              <a:rPr lang="en-US"/>
              <a:t>EFMP Brief for Leaders </a:t>
            </a:r>
            <a:fld id="{3935DEE5-3222-2B4F-B860-22D7D6E499C1}" type="slidenum">
              <a:rPr lang="en-US" smtClean="0"/>
              <a:t>‹#›</a:t>
            </a:fld>
            <a:endParaRPr lang="en-US"/>
          </a:p>
        </p:txBody>
      </p:sp>
      <p:sp>
        <p:nvSpPr>
          <p:cNvPr id="8" name="Content Placeholder 2">
            <a:extLst>
              <a:ext uri="{FF2B5EF4-FFF2-40B4-BE49-F238E27FC236}">
                <a16:creationId xmlns:a16="http://schemas.microsoft.com/office/drawing/2014/main" id="{D5C838D4-90B5-7249-9A82-0946741C2224}"/>
              </a:ext>
            </a:extLst>
          </p:cNvPr>
          <p:cNvSpPr>
            <a:spLocks noGrp="1"/>
          </p:cNvSpPr>
          <p:nvPr>
            <p:ph idx="1"/>
          </p:nvPr>
        </p:nvSpPr>
        <p:spPr>
          <a:xfrm>
            <a:off x="457200" y="1479776"/>
            <a:ext cx="8229600" cy="4525963"/>
          </a:xfrm>
        </p:spPr>
        <p:txBody>
          <a:bodyPr/>
          <a:lstStyle>
            <a:lvl1pPr>
              <a:defRPr sz="2800">
                <a:solidFill>
                  <a:schemeClr val="tx1">
                    <a:lumMod val="50000"/>
                    <a:lumOff val="50000"/>
                  </a:schemeClr>
                </a:solidFill>
              </a:defRPr>
            </a:lvl1pPr>
            <a:lvl2pPr>
              <a:defRPr sz="2400">
                <a:solidFill>
                  <a:schemeClr val="tx1">
                    <a:lumMod val="50000"/>
                    <a:lumOff val="50000"/>
                  </a:schemeClr>
                </a:solidFill>
              </a:defRPr>
            </a:lvl2pPr>
            <a:lvl3pPr>
              <a:defRPr sz="2000">
                <a:solidFill>
                  <a:schemeClr val="tx1">
                    <a:lumMod val="50000"/>
                    <a:lumOff val="50000"/>
                  </a:schemeClr>
                </a:solidFill>
              </a:defRPr>
            </a:lvl3pPr>
            <a:lvl4pPr>
              <a:defRPr sz="2000">
                <a:solidFill>
                  <a:schemeClr val="tx1">
                    <a:lumMod val="50000"/>
                    <a:lumOff val="50000"/>
                  </a:schemeClr>
                </a:solidFill>
              </a:defRPr>
            </a:lvl4pPr>
            <a:lvl5pPr>
              <a:defRPr sz="2000">
                <a:solidFill>
                  <a:schemeClr val="tx1">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A37B78DF-9669-FF49-9CE0-217FD9DFEA34}"/>
              </a:ext>
            </a:extLst>
          </p:cNvPr>
          <p:cNvSpPr>
            <a:spLocks noGrp="1"/>
          </p:cNvSpPr>
          <p:nvPr>
            <p:ph type="title"/>
          </p:nvPr>
        </p:nvSpPr>
        <p:spPr>
          <a:xfrm>
            <a:off x="368710" y="499723"/>
            <a:ext cx="8229600" cy="870290"/>
          </a:xfrm>
        </p:spPr>
        <p:txBody>
          <a:bodyPr>
            <a:normAutofit/>
          </a:bodyPr>
          <a:lstStyle>
            <a:lvl1pPr algn="l">
              <a:defRPr sz="3600">
                <a:solidFill>
                  <a:schemeClr val="accent1">
                    <a:lumMod val="50000"/>
                  </a:schemeClr>
                </a:solidFill>
              </a:defRPr>
            </a:lvl1pPr>
          </a:lstStyle>
          <a:p>
            <a:r>
              <a:rPr lang="en-US"/>
              <a:t>Click to edit Master title style</a:t>
            </a:r>
          </a:p>
        </p:txBody>
      </p:sp>
    </p:spTree>
    <p:extLst>
      <p:ext uri="{BB962C8B-B14F-4D97-AF65-F5344CB8AC3E}">
        <p14:creationId xmlns:p14="http://schemas.microsoft.com/office/powerpoint/2010/main" val="2394536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pic>
        <p:nvPicPr>
          <p:cNvPr id="9" name="Picture 8" descr="Green Border with EFMP Logo">
            <a:extLst>
              <a:ext uri="{FF2B5EF4-FFF2-40B4-BE49-F238E27FC236}">
                <a16:creationId xmlns:a16="http://schemas.microsoft.com/office/drawing/2014/main" id="{6C535AF7-1C2F-664C-8712-35A3ED98E8F5}"/>
              </a:ext>
            </a:extLst>
          </p:cNvPr>
          <p:cNvPicPr>
            <a:picLocks noChangeAspect="1"/>
          </p:cNvPicPr>
          <p:nvPr userDrawn="1"/>
        </p:nvPicPr>
        <p:blipFill>
          <a:blip r:embed="rId2"/>
          <a:srcRect/>
          <a:stretch/>
        </p:blipFill>
        <p:spPr>
          <a:xfrm>
            <a:off x="0" y="0"/>
            <a:ext cx="9144000" cy="6400800"/>
          </a:xfrm>
          <a:prstGeom prst="rect">
            <a:avLst/>
          </a:prstGeom>
        </p:spPr>
      </p:pic>
      <p:sp>
        <p:nvSpPr>
          <p:cNvPr id="6" name="Slide Number Placeholder 5"/>
          <p:cNvSpPr>
            <a:spLocks noGrp="1"/>
          </p:cNvSpPr>
          <p:nvPr>
            <p:ph type="sldNum" sz="quarter" idx="12"/>
          </p:nvPr>
        </p:nvSpPr>
        <p:spPr/>
        <p:txBody>
          <a:bodyPr/>
          <a:lstStyle/>
          <a:p>
            <a:fld id="{3935DEE5-3222-2B4F-B860-22D7D6E499C1}" type="slidenum">
              <a:rPr lang="en-US" smtClean="0"/>
              <a:t>‹#›</a:t>
            </a:fld>
            <a:endParaRPr lang="en-US"/>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B0B273D8-962B-4AD5-B5F4-31D610A6CA5E}" type="datetime1">
              <a:rPr lang="en-US" smtClean="0"/>
              <a:t>6/29/23</a:t>
            </a:fld>
            <a:endParaRPr lang="en-US"/>
          </a:p>
        </p:txBody>
      </p:sp>
      <p:sp>
        <p:nvSpPr>
          <p:cNvPr id="3" name="Subtitle 2"/>
          <p:cNvSpPr>
            <a:spLocks noGrp="1"/>
          </p:cNvSpPr>
          <p:nvPr>
            <p:ph type="subTitle" idx="1"/>
          </p:nvPr>
        </p:nvSpPr>
        <p:spPr>
          <a:xfrm>
            <a:off x="780660" y="5952260"/>
            <a:ext cx="7772399" cy="404090"/>
          </a:xfrm>
        </p:spPr>
        <p:txBody>
          <a:bodyPr>
            <a:normAutofit/>
          </a:bodyPr>
          <a:lstStyle>
            <a:lvl1pPr marL="0" indent="0" algn="l">
              <a:buNone/>
              <a:defRPr sz="170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 name="Title 1"/>
          <p:cNvSpPr>
            <a:spLocks noGrp="1"/>
          </p:cNvSpPr>
          <p:nvPr>
            <p:ph type="ctrTitle"/>
          </p:nvPr>
        </p:nvSpPr>
        <p:spPr>
          <a:xfrm>
            <a:off x="780660" y="5489503"/>
            <a:ext cx="7772401" cy="470047"/>
          </a:xfrm>
        </p:spPr>
        <p:txBody>
          <a:bodyPr>
            <a:noAutofit/>
          </a:bodyPr>
          <a:lstStyle>
            <a:lvl1pPr algn="l">
              <a:defRPr sz="2500" b="1" i="0" baseline="0">
                <a:solidFill>
                  <a:srgbClr val="17375E"/>
                </a:solidFill>
              </a:defRPr>
            </a:lvl1pPr>
          </a:lstStyle>
          <a:p>
            <a:r>
              <a:rPr lang="en-US"/>
              <a:t>Click to edit Master title style</a:t>
            </a:r>
          </a:p>
        </p:txBody>
      </p:sp>
    </p:spTree>
    <p:extLst>
      <p:ext uri="{BB962C8B-B14F-4D97-AF65-F5344CB8AC3E}">
        <p14:creationId xmlns:p14="http://schemas.microsoft.com/office/powerpoint/2010/main" val="2937097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9A46FA-A4AD-4521-B217-63170373CFB8}" type="datetime1">
              <a:rPr lang="en-US" smtClean="0"/>
              <a:t>6/29/23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35DEE5-3222-2B4F-B860-22D7D6E499C1}" type="slidenum">
              <a:rPr lang="en-US" smtClean="0"/>
              <a:t>‹#›</a:t>
            </a:fld>
            <a:endParaRPr lang="en-US"/>
          </a:p>
        </p:txBody>
      </p:sp>
    </p:spTree>
    <p:extLst>
      <p:ext uri="{BB962C8B-B14F-4D97-AF65-F5344CB8AC3E}">
        <p14:creationId xmlns:p14="http://schemas.microsoft.com/office/powerpoint/2010/main" val="3540083049"/>
      </p:ext>
    </p:extLst>
  </p:cSld>
  <p:clrMap bg1="lt1" tx1="dk1" bg2="lt2" tx2="dk2" accent1="accent1" accent2="accent2" accent3="accent3" accent4="accent4" accent5="accent5" accent6="accent6" hlink="hlink" folHlink="folHlink"/>
  <p:sldLayoutIdLst>
    <p:sldLayoutId id="2147483649" r:id="rId1"/>
    <p:sldLayoutId id="2147483690" r:id="rId2"/>
    <p:sldLayoutId id="2147483650" r:id="rId3"/>
    <p:sldLayoutId id="2147483710" r:id="rId4"/>
    <p:sldLayoutId id="2147483703" r:id="rId5"/>
    <p:sldLayoutId id="2147483704" r:id="rId6"/>
    <p:sldLayoutId id="2147483706" r:id="rId7"/>
    <p:sldLayoutId id="2147483707" r:id="rId8"/>
    <p:sldLayoutId id="2147483708" r:id="rId9"/>
    <p:sldLayoutId id="2147483709" r:id="rId10"/>
    <p:sldLayoutId id="2147483652" r:id="rId11"/>
    <p:sldLayoutId id="2147483653" r:id="rId12"/>
    <p:sldLayoutId id="2147483654" r:id="rId13"/>
    <p:sldLayoutId id="2147483656" r:id="rId14"/>
    <p:sldLayoutId id="2147483657" r:id="rId15"/>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3.emf"/><Relationship Id="rId4" Type="http://schemas.openxmlformats.org/officeDocument/2006/relationships/image" Target="../media/image12.emf"/></Relationships>
</file>

<file path=ppt/slides/_rels/slide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chart" Target="../charts/chart1.xml"/><Relationship Id="rId7" Type="http://schemas.openxmlformats.org/officeDocument/2006/relationships/image" Target="../media/image19.sv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www.cdc.gov/ncbddd/disabilityandhealth/infographic-disability-impacts-all.html" TargetMode="External"/><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4.jpg"/><Relationship Id="rId5" Type="http://schemas.openxmlformats.org/officeDocument/2006/relationships/hyperlink" Target="https://nces.ed.gov/programs/coe/indicator/cgg" TargetMode="External"/><Relationship Id="rId4" Type="http://schemas.openxmlformats.org/officeDocument/2006/relationships/hyperlink" Target="https://www.census.gov/library/stories/2021/03/united-states-childhood-disability-rate-up-in-2019-from-2008.html" TargetMode="External"/><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1"/>
          <p:cNvSpPr>
            <a:spLocks noGrp="1"/>
          </p:cNvSpPr>
          <p:nvPr>
            <p:ph type="ctrTitle"/>
          </p:nvPr>
        </p:nvSpPr>
        <p:spPr/>
        <p:txBody>
          <a:bodyPr/>
          <a:lstStyle/>
          <a:p>
            <a:r>
              <a:rPr lang="en-US" dirty="0"/>
              <a:t>Important Information about EFMP for Leaders </a:t>
            </a:r>
          </a:p>
        </p:txBody>
      </p:sp>
      <p:sp>
        <p:nvSpPr>
          <p:cNvPr id="2" name="Subtitle 1">
            <a:extLst>
              <a:ext uri="{FF2B5EF4-FFF2-40B4-BE49-F238E27FC236}">
                <a16:creationId xmlns:a16="http://schemas.microsoft.com/office/drawing/2014/main" id="{5F568609-AB10-15C9-5D46-4D166A64DC04}"/>
              </a:ext>
            </a:extLst>
          </p:cNvPr>
          <p:cNvSpPr>
            <a:spLocks noGrp="1"/>
          </p:cNvSpPr>
          <p:nvPr>
            <p:ph type="subTitle" idx="1"/>
          </p:nvPr>
        </p:nvSpPr>
        <p:spPr/>
        <p:txBody>
          <a:bodyPr/>
          <a:lstStyle/>
          <a:p>
            <a:r>
              <a:rPr lang="en-US" dirty="0">
                <a:solidFill>
                  <a:srgbClr val="737373"/>
                </a:solidFill>
              </a:rPr>
              <a:t>June 2023</a:t>
            </a:r>
          </a:p>
        </p:txBody>
      </p:sp>
      <p:cxnSp>
        <p:nvCxnSpPr>
          <p:cNvPr id="3" name="Straight Connector 2">
            <a:extLst>
              <a:ext uri="{C183D7F6-B498-43B3-948B-1728B52AA6E4}">
                <adec:decorative xmlns:adec="http://schemas.microsoft.com/office/drawing/2017/decorative" val="1"/>
              </a:ext>
            </a:extLst>
          </p:cNvPr>
          <p:cNvCxnSpPr>
            <a:cxnSpLocks/>
          </p:cNvCxnSpPr>
          <p:nvPr/>
        </p:nvCxnSpPr>
        <p:spPr>
          <a:xfrm flipV="1">
            <a:off x="0" y="6818597"/>
            <a:ext cx="9144000" cy="0"/>
          </a:xfrm>
          <a:prstGeom prst="line">
            <a:avLst/>
          </a:prstGeom>
          <a:ln w="104775">
            <a:solidFill>
              <a:srgbClr val="005D9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7145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FA77FB9-C830-CD4C-8F40-1F52BC4E9461}"/>
              </a:ext>
            </a:extLst>
          </p:cNvPr>
          <p:cNvSpPr>
            <a:spLocks noGrp="1"/>
          </p:cNvSpPr>
          <p:nvPr>
            <p:ph type="title"/>
          </p:nvPr>
        </p:nvSpPr>
        <p:spPr/>
        <p:txBody>
          <a:bodyPr>
            <a:normAutofit/>
          </a:bodyPr>
          <a:lstStyle/>
          <a:p>
            <a:r>
              <a:rPr lang="en-US" sz="3200" dirty="0"/>
              <a:t>Myth Busters (continued)</a:t>
            </a:r>
          </a:p>
        </p:txBody>
      </p:sp>
      <p:sp>
        <p:nvSpPr>
          <p:cNvPr id="10" name="Content Placeholder 9" hidden="1">
            <a:extLst>
              <a:ext uri="{FF2B5EF4-FFF2-40B4-BE49-F238E27FC236}">
                <a16:creationId xmlns:a16="http://schemas.microsoft.com/office/drawing/2014/main" id="{5E0C68BA-96E3-9E65-C11E-0CF0C9234FAB}"/>
              </a:ext>
            </a:extLst>
          </p:cNvPr>
          <p:cNvSpPr>
            <a:spLocks noGrp="1"/>
          </p:cNvSpPr>
          <p:nvPr>
            <p:ph idx="1"/>
          </p:nvPr>
        </p:nvSpPr>
        <p:spPr>
          <a:xfrm>
            <a:off x="5573130" y="783091"/>
            <a:ext cx="3202159" cy="4525963"/>
          </a:xfrm>
        </p:spPr>
        <p:txBody>
          <a:bodyPr>
            <a:normAutofit/>
          </a:bodyPr>
          <a:lstStyle/>
          <a:p>
            <a:r>
              <a:rPr lang="en-US" sz="900" dirty="0">
                <a:solidFill>
                  <a:schemeClr val="bg1"/>
                </a:solidFill>
              </a:rPr>
              <a:t>Myth: </a:t>
            </a:r>
            <a:r>
              <a:rPr lang="en-US" sz="900" dirty="0">
                <a:solidFill>
                  <a:schemeClr val="bg1"/>
                </a:solidFill>
                <a:latin typeface="Calibri Light" panose="020F0302020204030204" pitchFamily="34" charset="0"/>
                <a:cs typeface="Calibri Light" panose="020F0302020204030204" pitchFamily="34" charset="0"/>
              </a:rPr>
              <a:t>EFMP “keeps families from going where they want to go.” </a:t>
            </a:r>
          </a:p>
          <a:p>
            <a:r>
              <a:rPr lang="en-US" sz="900" dirty="0">
                <a:solidFill>
                  <a:schemeClr val="bg1"/>
                </a:solidFill>
                <a:latin typeface="Calibri Light" panose="020F0302020204030204" pitchFamily="34" charset="0"/>
                <a:cs typeface="Calibri Light" panose="020F0302020204030204" pitchFamily="34" charset="0"/>
              </a:rPr>
              <a:t>Fact: EFMP makes every effort to help keep families together and support the service member's career. The final decision for deployment or duty station selection will always be based on mission need. </a:t>
            </a:r>
            <a:endParaRPr lang="en-US" sz="900"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a:p>
            <a:r>
              <a:rPr lang="en-US" sz="900"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Myth: </a:t>
            </a:r>
            <a:r>
              <a:rPr lang="en-US" sz="900" dirty="0">
                <a:solidFill>
                  <a:schemeClr val="bg1"/>
                </a:solidFill>
                <a:latin typeface="Calibri Light" panose="020F0302020204030204" pitchFamily="34" charset="0"/>
                <a:cs typeface="Calibri Light" panose="020F0302020204030204" pitchFamily="34" charset="0"/>
              </a:rPr>
              <a:t>Families can receive support from their own service only. </a:t>
            </a:r>
          </a:p>
          <a:p>
            <a:r>
              <a:rPr lang="en-US" sz="900" dirty="0">
                <a:solidFill>
                  <a:schemeClr val="bg1"/>
                </a:solidFill>
                <a:latin typeface="Calibri Light" panose="020F0302020204030204" pitchFamily="34" charset="0"/>
                <a:cs typeface="Calibri Light" panose="020F0302020204030204" pitchFamily="34" charset="0"/>
              </a:rPr>
              <a:t>Fact: EFMP supports all families with special medical and or education needs across the DOD. Any family regardless of location and service affiliation can access EFMP Family Support services. </a:t>
            </a:r>
          </a:p>
          <a:p>
            <a:r>
              <a:rPr lang="en-US" sz="900" dirty="0">
                <a:solidFill>
                  <a:schemeClr val="bg1"/>
                </a:solidFill>
                <a:latin typeface="Calibri Light" panose="020F0302020204030204" pitchFamily="34" charset="0"/>
                <a:cs typeface="Calibri Light" panose="020F0302020204030204" pitchFamily="34" charset="0"/>
              </a:rPr>
              <a:t>Myth: Once you’re enrolled in EFMP, you don’t need to update the enrollment paperwork, DD Forms 2792 and 2792-1. </a:t>
            </a:r>
          </a:p>
          <a:p>
            <a:r>
              <a:rPr lang="en-US" sz="900" dirty="0">
                <a:solidFill>
                  <a:schemeClr val="bg1"/>
                </a:solidFill>
                <a:latin typeface="Calibri Light" panose="020F0302020204030204" pitchFamily="34" charset="0"/>
                <a:cs typeface="Calibri Light" panose="020F0302020204030204" pitchFamily="34" charset="0"/>
              </a:rPr>
              <a:t>Fact: Pursuant to DoDI 1315.19, the EFMP enrollment of family member(s) with special needs requires an update when conditions occur, change or no longer exist, and when service-specific policy requires. </a:t>
            </a:r>
          </a:p>
          <a:p>
            <a:r>
              <a:rPr lang="en-US" sz="900" dirty="0">
                <a:solidFill>
                  <a:schemeClr val="bg1"/>
                </a:solidFill>
                <a:latin typeface="Calibri Light" panose="020F0302020204030204" pitchFamily="34" charset="0"/>
                <a:cs typeface="Calibri Light" panose="020F0302020204030204" pitchFamily="34" charset="0"/>
              </a:rPr>
              <a:t>Myth: Disenrollment is automatic. </a:t>
            </a:r>
          </a:p>
          <a:p>
            <a:r>
              <a:rPr lang="en-US" sz="900" dirty="0">
                <a:solidFill>
                  <a:schemeClr val="bg1"/>
                </a:solidFill>
                <a:latin typeface="Calibri Light" panose="020F0302020204030204" pitchFamily="34" charset="0"/>
                <a:cs typeface="Calibri Light" panose="020F0302020204030204" pitchFamily="34" charset="0"/>
              </a:rPr>
              <a:t>Fact: The service member must initiate the request for disenrollment with their local EFMP medical office. </a:t>
            </a:r>
          </a:p>
        </p:txBody>
      </p:sp>
      <p:sp>
        <p:nvSpPr>
          <p:cNvPr id="3" name="Rectangle 2">
            <a:extLst>
              <a:ext uri="{FF2B5EF4-FFF2-40B4-BE49-F238E27FC236}">
                <a16:creationId xmlns:a16="http://schemas.microsoft.com/office/drawing/2014/main" id="{FB61A919-DFAD-E6D6-AB4B-C8B4A5E61196}"/>
              </a:ext>
              <a:ext uri="{C183D7F6-B498-43B3-948B-1728B52AA6E4}">
                <adec:decorative xmlns:adec="http://schemas.microsoft.com/office/drawing/2017/decorative" val="1"/>
              </a:ext>
            </a:extLst>
          </p:cNvPr>
          <p:cNvSpPr/>
          <p:nvPr/>
        </p:nvSpPr>
        <p:spPr>
          <a:xfrm>
            <a:off x="1284434" y="1244475"/>
            <a:ext cx="873830" cy="461665"/>
          </a:xfrm>
          <a:prstGeom prst="rect">
            <a:avLst/>
          </a:prstGeom>
        </p:spPr>
        <p:txBody>
          <a:bodyPr wrap="none">
            <a:spAutoFit/>
          </a:bodyPr>
          <a:lstStyle/>
          <a:p>
            <a:pPr algn="ctr"/>
            <a:r>
              <a:rPr lang="en-US" sz="2400" b="1" dirty="0">
                <a:solidFill>
                  <a:srgbClr val="8C1815"/>
                </a:solidFill>
              </a:rPr>
              <a:t>Myth</a:t>
            </a:r>
          </a:p>
        </p:txBody>
      </p:sp>
      <p:cxnSp>
        <p:nvCxnSpPr>
          <p:cNvPr id="8" name="Straight Connector 7">
            <a:extLst>
              <a:ext uri="{FF2B5EF4-FFF2-40B4-BE49-F238E27FC236}">
                <a16:creationId xmlns:a16="http://schemas.microsoft.com/office/drawing/2014/main" id="{F784BCC4-F888-C9C0-3F77-0BEAE4EE9922}"/>
              </a:ext>
              <a:ext uri="{C183D7F6-B498-43B3-948B-1728B52AA6E4}">
                <adec:decorative xmlns:adec="http://schemas.microsoft.com/office/drawing/2017/decorative" val="1"/>
              </a:ext>
            </a:extLst>
          </p:cNvPr>
          <p:cNvCxnSpPr>
            <a:cxnSpLocks/>
          </p:cNvCxnSpPr>
          <p:nvPr/>
        </p:nvCxnSpPr>
        <p:spPr>
          <a:xfrm>
            <a:off x="2477475" y="1503007"/>
            <a:ext cx="0" cy="4600553"/>
          </a:xfrm>
          <a:prstGeom prst="line">
            <a:avLst/>
          </a:prstGeom>
          <a:ln w="47625">
            <a:solidFill>
              <a:srgbClr val="005D92"/>
            </a:solidFill>
          </a:ln>
        </p:spPr>
        <p:style>
          <a:lnRef idx="1">
            <a:schemeClr val="accent6"/>
          </a:lnRef>
          <a:fillRef idx="0">
            <a:schemeClr val="accent6"/>
          </a:fillRef>
          <a:effectRef idx="0">
            <a:schemeClr val="accent6"/>
          </a:effectRef>
          <a:fontRef idx="minor">
            <a:schemeClr val="tx1"/>
          </a:fontRef>
        </p:style>
      </p:cxnSp>
      <p:sp>
        <p:nvSpPr>
          <p:cNvPr id="9" name="Oval 8">
            <a:extLst>
              <a:ext uri="{FF2B5EF4-FFF2-40B4-BE49-F238E27FC236}">
                <a16:creationId xmlns:a16="http://schemas.microsoft.com/office/drawing/2014/main" id="{4B5298CA-09BE-B2FA-DCD9-BF2385A97201}"/>
              </a:ext>
              <a:ext uri="{C183D7F6-B498-43B3-948B-1728B52AA6E4}">
                <adec:decorative xmlns:adec="http://schemas.microsoft.com/office/drawing/2017/decorative" val="1"/>
              </a:ext>
            </a:extLst>
          </p:cNvPr>
          <p:cNvSpPr/>
          <p:nvPr/>
        </p:nvSpPr>
        <p:spPr>
          <a:xfrm>
            <a:off x="2203155" y="1174382"/>
            <a:ext cx="548640" cy="548410"/>
          </a:xfrm>
          <a:prstGeom prst="ellipse">
            <a:avLst/>
          </a:prstGeom>
          <a:solidFill>
            <a:srgbClr val="005D92"/>
          </a:solidFill>
          <a:ln>
            <a:solidFill>
              <a:srgbClr val="005D92"/>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chemeClr val="bg1"/>
                </a:solidFill>
              </a:rPr>
              <a:t>vs</a:t>
            </a:r>
          </a:p>
        </p:txBody>
      </p:sp>
      <p:sp>
        <p:nvSpPr>
          <p:cNvPr id="5" name="Rectangle 4">
            <a:extLst>
              <a:ext uri="{FF2B5EF4-FFF2-40B4-BE49-F238E27FC236}">
                <a16:creationId xmlns:a16="http://schemas.microsoft.com/office/drawing/2014/main" id="{192444D8-CCCB-8C4D-E8FA-E3D1AFFBA46C}"/>
              </a:ext>
              <a:ext uri="{C183D7F6-B498-43B3-948B-1728B52AA6E4}">
                <adec:decorative xmlns:adec="http://schemas.microsoft.com/office/drawing/2017/decorative" val="1"/>
              </a:ext>
            </a:extLst>
          </p:cNvPr>
          <p:cNvSpPr/>
          <p:nvPr/>
        </p:nvSpPr>
        <p:spPr>
          <a:xfrm>
            <a:off x="2865614" y="1244475"/>
            <a:ext cx="705258" cy="461665"/>
          </a:xfrm>
          <a:prstGeom prst="rect">
            <a:avLst/>
          </a:prstGeom>
        </p:spPr>
        <p:txBody>
          <a:bodyPr wrap="none">
            <a:spAutoFit/>
          </a:bodyPr>
          <a:lstStyle/>
          <a:p>
            <a:pPr algn="ctr"/>
            <a:r>
              <a:rPr lang="en-US" sz="2400" b="1">
                <a:solidFill>
                  <a:srgbClr val="005D92"/>
                </a:solidFill>
              </a:rPr>
              <a:t>Fact</a:t>
            </a:r>
          </a:p>
        </p:txBody>
      </p:sp>
      <p:graphicFrame>
        <p:nvGraphicFramePr>
          <p:cNvPr id="78" name="Table 78">
            <a:extLst>
              <a:ext uri="{FF2B5EF4-FFF2-40B4-BE49-F238E27FC236}">
                <a16:creationId xmlns:a16="http://schemas.microsoft.com/office/drawing/2014/main" id="{9EE83462-1D94-8ABC-E1CD-9F215382E01C}"/>
              </a:ext>
            </a:extLst>
          </p:cNvPr>
          <p:cNvGraphicFramePr>
            <a:graphicFrameLocks noGrp="1"/>
          </p:cNvGraphicFramePr>
          <p:nvPr>
            <p:extLst>
              <p:ext uri="{D42A27DB-BD31-4B8C-83A1-F6EECF244321}">
                <p14:modId xmlns:p14="http://schemas.microsoft.com/office/powerpoint/2010/main" val="1397674812"/>
              </p:ext>
            </p:extLst>
          </p:nvPr>
        </p:nvGraphicFramePr>
        <p:xfrm>
          <a:off x="279405" y="1680146"/>
          <a:ext cx="8585192" cy="4471366"/>
        </p:xfrm>
        <a:graphic>
          <a:graphicData uri="http://schemas.openxmlformats.org/drawingml/2006/table">
            <a:tbl>
              <a:tblPr firstRow="1" bandRow="1">
                <a:tableStyleId>{2D5ABB26-0587-4C30-8999-92F81FD0307C}</a:tableStyleId>
              </a:tblPr>
              <a:tblGrid>
                <a:gridCol w="2199844">
                  <a:extLst>
                    <a:ext uri="{9D8B030D-6E8A-4147-A177-3AD203B41FA5}">
                      <a16:colId xmlns:a16="http://schemas.microsoft.com/office/drawing/2014/main" val="3071100395"/>
                    </a:ext>
                  </a:extLst>
                </a:gridCol>
                <a:gridCol w="6385348">
                  <a:extLst>
                    <a:ext uri="{9D8B030D-6E8A-4147-A177-3AD203B41FA5}">
                      <a16:colId xmlns:a16="http://schemas.microsoft.com/office/drawing/2014/main" val="3315373053"/>
                    </a:ext>
                  </a:extLst>
                </a:gridCol>
              </a:tblGrid>
              <a:tr h="91811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dirty="0">
                          <a:solidFill>
                            <a:schemeClr val="tx1">
                              <a:lumMod val="85000"/>
                              <a:lumOff val="15000"/>
                            </a:schemeClr>
                          </a:solidFill>
                          <a:latin typeface="Calibri Light" panose="020F0302020204030204" pitchFamily="34" charset="0"/>
                          <a:cs typeface="Calibri Light" panose="020F0302020204030204" pitchFamily="34" charset="0"/>
                        </a:rPr>
                        <a:t>EFMP “keeps families from going where they want to go.”</a:t>
                      </a:r>
                      <a:endParaRPr lang="en-US" sz="1600" b="0" i="0" dirty="0">
                        <a:solidFill>
                          <a:schemeClr val="tx1">
                            <a:lumMod val="85000"/>
                            <a:lumOff val="15000"/>
                          </a:schemeClr>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182880" marR="171320" marT="85659" marB="85659" anchor="ctr">
                    <a:lnL>
                      <a:noFill/>
                    </a:lnL>
                    <a:lnR w="57150" cap="flat" cmpd="sng" algn="ctr">
                      <a:solidFill>
                        <a:srgbClr val="005D92"/>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CEFF8"/>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dirty="0">
                          <a:solidFill>
                            <a:schemeClr val="tx1">
                              <a:lumMod val="85000"/>
                              <a:lumOff val="15000"/>
                            </a:schemeClr>
                          </a:solidFill>
                          <a:latin typeface="Calibri Light" panose="020F0302020204030204" pitchFamily="34" charset="0"/>
                          <a:cs typeface="Calibri Light" panose="020F0302020204030204" pitchFamily="34" charset="0"/>
                        </a:rPr>
                        <a:t>EFMP makes every effort to help keep families together and support the service member's career. The final decision for deployment or duty station selection will always be based on mission need.</a:t>
                      </a:r>
                      <a:endParaRPr lang="en-US" sz="1600" b="0" i="0" dirty="0">
                        <a:solidFill>
                          <a:schemeClr val="tx1">
                            <a:lumMod val="85000"/>
                            <a:lumOff val="15000"/>
                          </a:schemeClr>
                        </a:solidFill>
                        <a:latin typeface="Calibri Light" panose="020F0302020204030204" pitchFamily="34" charset="0"/>
                        <a:ea typeface="Calibri Light" panose="020F0302020204030204" pitchFamily="34" charset="0"/>
                        <a:cs typeface="Calibri Light" panose="020F0302020204030204" pitchFamily="34" charset="0"/>
                      </a:endParaRPr>
                    </a:p>
                  </a:txBody>
                  <a:tcPr marL="182880" marR="171320" marT="85659" marB="85659" anchor="ctr">
                    <a:lnL w="57150" cap="flat" cmpd="sng" algn="ctr">
                      <a:solidFill>
                        <a:srgbClr val="005D92"/>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ECEFF8"/>
                    </a:solidFill>
                  </a:tcPr>
                </a:tc>
                <a:extLst>
                  <a:ext uri="{0D108BD9-81ED-4DB2-BD59-A6C34878D82A}">
                    <a16:rowId xmlns:a16="http://schemas.microsoft.com/office/drawing/2014/main" val="3359942827"/>
                  </a:ext>
                </a:extLst>
              </a:tr>
              <a:tr h="918115">
                <a:tc>
                  <a:txBody>
                    <a:bodyPr/>
                    <a:lstStyle/>
                    <a:p>
                      <a:pPr algn="l"/>
                      <a:r>
                        <a:rPr lang="en-US" sz="1600" b="0" i="0" dirty="0">
                          <a:solidFill>
                            <a:schemeClr val="tx1">
                              <a:lumMod val="85000"/>
                              <a:lumOff val="15000"/>
                            </a:schemeClr>
                          </a:solidFill>
                          <a:latin typeface="Calibri Light" panose="020F0302020204030204" pitchFamily="34" charset="0"/>
                          <a:cs typeface="Calibri Light" panose="020F0302020204030204" pitchFamily="34" charset="0"/>
                        </a:rPr>
                        <a:t>Families can receive support from their</a:t>
                      </a:r>
                    </a:p>
                    <a:p>
                      <a:pPr algn="l"/>
                      <a:r>
                        <a:rPr lang="en-US" sz="1600" b="0" i="0" dirty="0">
                          <a:solidFill>
                            <a:schemeClr val="tx1">
                              <a:lumMod val="85000"/>
                              <a:lumOff val="15000"/>
                            </a:schemeClr>
                          </a:solidFill>
                          <a:latin typeface="Calibri Light" panose="020F0302020204030204" pitchFamily="34" charset="0"/>
                          <a:cs typeface="Calibri Light" panose="020F0302020204030204" pitchFamily="34" charset="0"/>
                        </a:rPr>
                        <a:t>own service only. </a:t>
                      </a:r>
                    </a:p>
                  </a:txBody>
                  <a:tcPr marL="182880" marR="171320" marT="85659" marB="85659" anchor="ctr">
                    <a:lnL>
                      <a:noFill/>
                    </a:lnL>
                    <a:lnR w="57150" cap="flat" cmpd="sng" algn="ctr">
                      <a:solidFill>
                        <a:srgbClr val="005D92"/>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600" b="0" i="0" dirty="0">
                          <a:solidFill>
                            <a:schemeClr val="tx1">
                              <a:lumMod val="85000"/>
                              <a:lumOff val="15000"/>
                            </a:schemeClr>
                          </a:solidFill>
                          <a:latin typeface="Calibri Light" panose="020F0302020204030204" pitchFamily="34" charset="0"/>
                          <a:cs typeface="Calibri Light" panose="020F0302020204030204" pitchFamily="34" charset="0"/>
                        </a:rPr>
                        <a:t>EFMP supports all families with special medical and/or education needs across the DOD. Any family regardless of location and service affiliation can access EFMP Family Support services. </a:t>
                      </a:r>
                    </a:p>
                  </a:txBody>
                  <a:tcPr marL="182880" marR="171320" marT="85659" marB="85659" anchor="ctr">
                    <a:lnL w="57150" cap="flat" cmpd="sng" algn="ctr">
                      <a:solidFill>
                        <a:srgbClr val="005D92"/>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28876067"/>
                  </a:ext>
                </a:extLst>
              </a:tr>
              <a:tr h="164238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dirty="0">
                          <a:solidFill>
                            <a:schemeClr val="tx1">
                              <a:lumMod val="85000"/>
                              <a:lumOff val="15000"/>
                            </a:schemeClr>
                          </a:solidFill>
                          <a:latin typeface="Calibri Light" panose="020F0302020204030204" pitchFamily="34" charset="0"/>
                          <a:cs typeface="Calibri Light" panose="020F0302020204030204" pitchFamily="34" charset="0"/>
                        </a:rPr>
                        <a:t>Once you’re enrolled in EFMP, you don’t need to update the enrollment paperwork, DD Forms 2792 and 2792-1. </a:t>
                      </a:r>
                    </a:p>
                  </a:txBody>
                  <a:tcPr marL="182880" marR="171320" marT="85659" marB="85659" anchor="ctr">
                    <a:lnL>
                      <a:noFill/>
                    </a:lnL>
                    <a:lnR w="57150" cap="flat" cmpd="sng" algn="ctr">
                      <a:solidFill>
                        <a:srgbClr val="005D92"/>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CEFF8"/>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dirty="0">
                          <a:solidFill>
                            <a:schemeClr val="tx1">
                              <a:lumMod val="85000"/>
                              <a:lumOff val="15000"/>
                            </a:schemeClr>
                          </a:solidFill>
                          <a:latin typeface="Calibri Light" panose="020F0302020204030204" pitchFamily="34" charset="0"/>
                          <a:cs typeface="Calibri Light" panose="020F0302020204030204" pitchFamily="34" charset="0"/>
                        </a:rPr>
                        <a:t>Pursuant to DoDI 1315.19, the EFMP enrollment of family member(s) with special needs requires an update when conditions occur, change or no longer exist, and when service-specific policy requires. </a:t>
                      </a:r>
                    </a:p>
                  </a:txBody>
                  <a:tcPr marL="182880" marR="171320" marT="85659" marB="85659" anchor="ctr">
                    <a:lnL w="57150" cap="flat" cmpd="sng" algn="ctr">
                      <a:solidFill>
                        <a:srgbClr val="005D92"/>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ECEFF8"/>
                    </a:solidFill>
                  </a:tcPr>
                </a:tc>
                <a:extLst>
                  <a:ext uri="{0D108BD9-81ED-4DB2-BD59-A6C34878D82A}">
                    <a16:rowId xmlns:a16="http://schemas.microsoft.com/office/drawing/2014/main" val="1804948522"/>
                  </a:ext>
                </a:extLst>
              </a:tr>
              <a:tr h="99275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dirty="0">
                          <a:solidFill>
                            <a:schemeClr val="tx1">
                              <a:lumMod val="85000"/>
                              <a:lumOff val="15000"/>
                            </a:schemeClr>
                          </a:solidFill>
                          <a:latin typeface="Calibri Light" panose="020F0302020204030204" pitchFamily="34" charset="0"/>
                          <a:cs typeface="Calibri Light" panose="020F0302020204030204" pitchFamily="34" charset="0"/>
                        </a:rPr>
                        <a:t>Disenrollment is automatic.</a:t>
                      </a:r>
                    </a:p>
                  </a:txBody>
                  <a:tcPr marL="182880" marR="171320" marT="85659" marB="85659" anchor="ctr">
                    <a:lnL>
                      <a:noFill/>
                    </a:lnL>
                    <a:lnR w="57150" cap="flat" cmpd="sng" algn="ctr">
                      <a:solidFill>
                        <a:srgbClr val="005D92"/>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dirty="0">
                          <a:solidFill>
                            <a:schemeClr val="tx1">
                              <a:lumMod val="75000"/>
                              <a:lumOff val="25000"/>
                            </a:schemeClr>
                          </a:solidFill>
                          <a:latin typeface="Calibri Light" panose="020F0302020204030204" pitchFamily="34" charset="0"/>
                          <a:cs typeface="Calibri Light" panose="020F0302020204030204" pitchFamily="34" charset="0"/>
                        </a:rPr>
                        <a:t>The service member must initiate the request for disenrollment with their local EFMP medical office. </a:t>
                      </a:r>
                    </a:p>
                  </a:txBody>
                  <a:tcPr marL="182880" marR="171320" marT="85659" marB="85659" anchor="ctr">
                    <a:lnL w="57150" cap="flat" cmpd="sng" algn="ctr">
                      <a:solidFill>
                        <a:srgbClr val="005D92"/>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77016080"/>
                  </a:ext>
                </a:extLst>
              </a:tr>
            </a:tbl>
          </a:graphicData>
        </a:graphic>
      </p:graphicFrame>
      <p:sp>
        <p:nvSpPr>
          <p:cNvPr id="4" name="Slide Number Placeholder 3">
            <a:extLst>
              <a:ext uri="{FF2B5EF4-FFF2-40B4-BE49-F238E27FC236}">
                <a16:creationId xmlns:a16="http://schemas.microsoft.com/office/drawing/2014/main" id="{F6EA92CD-C853-104D-92EE-895B89B3A34C}"/>
              </a:ext>
            </a:extLst>
          </p:cNvPr>
          <p:cNvSpPr>
            <a:spLocks noGrp="1"/>
          </p:cNvSpPr>
          <p:nvPr>
            <p:ph type="sldNum" sz="quarter" idx="12"/>
          </p:nvPr>
        </p:nvSpPr>
        <p:spPr/>
        <p:txBody>
          <a:bodyPr/>
          <a:lstStyle/>
          <a:p>
            <a:fld id="{3935DEE5-3222-2B4F-B860-22D7D6E499C1}" type="slidenum">
              <a:rPr lang="en-US" smtClean="0"/>
              <a:t>10</a:t>
            </a:fld>
            <a:endParaRPr lang="en-US"/>
          </a:p>
        </p:txBody>
      </p:sp>
    </p:spTree>
    <p:extLst>
      <p:ext uri="{BB962C8B-B14F-4D97-AF65-F5344CB8AC3E}">
        <p14:creationId xmlns:p14="http://schemas.microsoft.com/office/powerpoint/2010/main" val="1920002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AED6558-A61F-9249-8032-8611E024808D}"/>
              </a:ext>
            </a:extLst>
          </p:cNvPr>
          <p:cNvSpPr>
            <a:spLocks noGrp="1"/>
          </p:cNvSpPr>
          <p:nvPr>
            <p:ph type="title"/>
          </p:nvPr>
        </p:nvSpPr>
        <p:spPr/>
        <p:txBody>
          <a:bodyPr/>
          <a:lstStyle/>
          <a:p>
            <a:r>
              <a:rPr lang="en-US" dirty="0"/>
              <a:t>Standard Resources for Family Support</a:t>
            </a:r>
          </a:p>
        </p:txBody>
      </p:sp>
      <p:sp>
        <p:nvSpPr>
          <p:cNvPr id="5" name="Content Placeholder 4">
            <a:extLst>
              <a:ext uri="{FF2B5EF4-FFF2-40B4-BE49-F238E27FC236}">
                <a16:creationId xmlns:a16="http://schemas.microsoft.com/office/drawing/2014/main" id="{C2751A3D-0D2C-8F41-B4EE-D8E8ED5E25A3}"/>
              </a:ext>
            </a:extLst>
          </p:cNvPr>
          <p:cNvSpPr>
            <a:spLocks noGrp="1"/>
          </p:cNvSpPr>
          <p:nvPr>
            <p:ph idx="1"/>
          </p:nvPr>
        </p:nvSpPr>
        <p:spPr>
          <a:xfrm>
            <a:off x="457200" y="1370013"/>
            <a:ext cx="8229600" cy="4578299"/>
          </a:xfrm>
        </p:spPr>
        <p:txBody>
          <a:bodyPr>
            <a:normAutofit/>
          </a:bodyPr>
          <a:lstStyle/>
          <a:p>
            <a:pPr marL="0" indent="0">
              <a:buNone/>
            </a:pPr>
            <a:r>
              <a:rPr lang="en-US" sz="1800" dirty="0">
                <a:solidFill>
                  <a:schemeClr val="tx1">
                    <a:lumMod val="75000"/>
                    <a:lumOff val="25000"/>
                  </a:schemeClr>
                </a:solidFill>
              </a:rPr>
              <a:t>Military families, leaders and EFMP Family Support providers have access to the following resources: </a:t>
            </a:r>
          </a:p>
          <a:p>
            <a:r>
              <a:rPr lang="en-US" sz="1800" baseline="0" dirty="0">
                <a:solidFill>
                  <a:schemeClr val="tx1">
                    <a:lumMod val="75000"/>
                    <a:lumOff val="25000"/>
                  </a:schemeClr>
                </a:solidFill>
              </a:rPr>
              <a:t>DD3054 Family Needs Assessment and Family Services Plan</a:t>
            </a:r>
          </a:p>
          <a:p>
            <a:r>
              <a:rPr lang="en-US" sz="1800" baseline="0" dirty="0">
                <a:solidFill>
                  <a:schemeClr val="tx1">
                    <a:lumMod val="75000"/>
                    <a:lumOff val="25000"/>
                  </a:schemeClr>
                </a:solidFill>
              </a:rPr>
              <a:t>EFMP &amp; Me</a:t>
            </a:r>
          </a:p>
          <a:p>
            <a:r>
              <a:rPr lang="en-US" sz="1800" baseline="0" dirty="0">
                <a:solidFill>
                  <a:schemeClr val="tx1">
                    <a:lumMod val="75000"/>
                    <a:lumOff val="25000"/>
                  </a:schemeClr>
                </a:solidFill>
              </a:rPr>
              <a:t>Office of Special Needs EFMP podcast series</a:t>
            </a:r>
          </a:p>
          <a:p>
            <a:r>
              <a:rPr lang="en-US" sz="1800" baseline="0" dirty="0">
                <a:solidFill>
                  <a:schemeClr val="tx1">
                    <a:lumMod val="75000"/>
                    <a:lumOff val="25000"/>
                  </a:schemeClr>
                </a:solidFill>
              </a:rPr>
              <a:t>Military OneSource Special Needs Consultants</a:t>
            </a:r>
          </a:p>
          <a:p>
            <a:r>
              <a:rPr lang="en-US" sz="1800" baseline="0" dirty="0">
                <a:solidFill>
                  <a:schemeClr val="tx1">
                    <a:lumMod val="75000"/>
                    <a:lumOff val="25000"/>
                  </a:schemeClr>
                </a:solidFill>
              </a:rPr>
              <a:t>The Exceptional Advocate</a:t>
            </a:r>
          </a:p>
          <a:p>
            <a:r>
              <a:rPr lang="en-US" sz="1800" baseline="0" dirty="0">
                <a:solidFill>
                  <a:schemeClr val="tx1">
                    <a:lumMod val="75000"/>
                    <a:lumOff val="25000"/>
                  </a:schemeClr>
                </a:solidFill>
              </a:rPr>
              <a:t>Education Directory for Children with Special Needs</a:t>
            </a:r>
          </a:p>
          <a:p>
            <a:r>
              <a:rPr lang="en-US" sz="1800" baseline="0" dirty="0">
                <a:solidFill>
                  <a:schemeClr val="tx1">
                    <a:lumMod val="75000"/>
                    <a:lumOff val="25000"/>
                  </a:schemeClr>
                </a:solidFill>
              </a:rPr>
              <a:t>DOD Special Needs Parent Toolkit: Birth to 18</a:t>
            </a:r>
          </a:p>
          <a:p>
            <a:r>
              <a:rPr lang="en-US" sz="1800" baseline="0" dirty="0">
                <a:solidFill>
                  <a:schemeClr val="tx1">
                    <a:lumMod val="75000"/>
                    <a:lumOff val="25000"/>
                  </a:schemeClr>
                </a:solidFill>
              </a:rPr>
              <a:t>Guide for Adults with Special Needs</a:t>
            </a:r>
          </a:p>
          <a:p>
            <a:r>
              <a:rPr lang="en-US" sz="1800" baseline="0" dirty="0" err="1">
                <a:solidFill>
                  <a:schemeClr val="tx1">
                    <a:lumMod val="75000"/>
                    <a:lumOff val="25000"/>
                  </a:schemeClr>
                </a:solidFill>
              </a:rPr>
              <a:t>MilLife</a:t>
            </a:r>
            <a:r>
              <a:rPr lang="en-US" sz="1800" baseline="0" dirty="0">
                <a:solidFill>
                  <a:schemeClr val="tx1">
                    <a:lumMod val="75000"/>
                    <a:lumOff val="25000"/>
                  </a:schemeClr>
                </a:solidFill>
              </a:rPr>
              <a:t> Learning e-learning courses</a:t>
            </a:r>
            <a:endParaRPr lang="en-US" sz="1400" dirty="0">
              <a:solidFill>
                <a:schemeClr val="tx1">
                  <a:lumMod val="75000"/>
                  <a:lumOff val="25000"/>
                </a:schemeClr>
              </a:solidFill>
            </a:endParaRPr>
          </a:p>
        </p:txBody>
      </p:sp>
      <p:pic>
        <p:nvPicPr>
          <p:cNvPr id="3" name="Picture 2" descr="Military OneSource logo">
            <a:extLst>
              <a:ext uri="{FF2B5EF4-FFF2-40B4-BE49-F238E27FC236}">
                <a16:creationId xmlns:a16="http://schemas.microsoft.com/office/drawing/2014/main" id="{7E51C1C9-EA9D-9283-6AB1-03EB412DD1BE}"/>
              </a:ext>
            </a:extLst>
          </p:cNvPr>
          <p:cNvPicPr>
            <a:picLocks noChangeAspect="1"/>
          </p:cNvPicPr>
          <p:nvPr/>
        </p:nvPicPr>
        <p:blipFill>
          <a:blip r:embed="rId3"/>
          <a:stretch>
            <a:fillRect/>
          </a:stretch>
        </p:blipFill>
        <p:spPr>
          <a:xfrm>
            <a:off x="4743450" y="4762198"/>
            <a:ext cx="3943350" cy="952500"/>
          </a:xfrm>
          <a:prstGeom prst="rect">
            <a:avLst/>
          </a:prstGeom>
        </p:spPr>
      </p:pic>
      <p:sp>
        <p:nvSpPr>
          <p:cNvPr id="4" name="Slide Number Placeholder 3">
            <a:extLst>
              <a:ext uri="{FF2B5EF4-FFF2-40B4-BE49-F238E27FC236}">
                <a16:creationId xmlns:a16="http://schemas.microsoft.com/office/drawing/2014/main" id="{E1F986E0-0E60-3849-9359-D4D0EC0E09A8}"/>
              </a:ext>
            </a:extLst>
          </p:cNvPr>
          <p:cNvSpPr>
            <a:spLocks noGrp="1"/>
          </p:cNvSpPr>
          <p:nvPr>
            <p:ph type="sldNum" sz="quarter" idx="12"/>
          </p:nvPr>
        </p:nvSpPr>
        <p:spPr/>
        <p:txBody>
          <a:bodyPr/>
          <a:lstStyle/>
          <a:p>
            <a:fld id="{3935DEE5-3222-2B4F-B860-22D7D6E499C1}" type="slidenum">
              <a:rPr lang="en-US" smtClean="0"/>
              <a:t>11</a:t>
            </a:fld>
            <a:endParaRPr lang="en-US"/>
          </a:p>
        </p:txBody>
      </p:sp>
    </p:spTree>
    <p:extLst>
      <p:ext uri="{BB962C8B-B14F-4D97-AF65-F5344CB8AC3E}">
        <p14:creationId xmlns:p14="http://schemas.microsoft.com/office/powerpoint/2010/main" val="4290866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AED6558-A61F-9249-8032-8611E024808D}"/>
              </a:ext>
            </a:extLst>
          </p:cNvPr>
          <p:cNvSpPr>
            <a:spLocks noGrp="1"/>
          </p:cNvSpPr>
          <p:nvPr>
            <p:ph type="title"/>
          </p:nvPr>
        </p:nvSpPr>
        <p:spPr/>
        <p:txBody>
          <a:bodyPr/>
          <a:lstStyle/>
          <a:p>
            <a:r>
              <a:rPr lang="en-US" dirty="0"/>
              <a:t>Command Responsibilities and Outcomes </a:t>
            </a:r>
            <a:endParaRPr lang="en-US" dirty="0">
              <a:solidFill>
                <a:srgbClr val="FF0000"/>
              </a:solidFill>
            </a:endParaRPr>
          </a:p>
        </p:txBody>
      </p:sp>
      <p:sp>
        <p:nvSpPr>
          <p:cNvPr id="9" name="Rounded Rectangle 8">
            <a:extLst>
              <a:ext uri="{FF2B5EF4-FFF2-40B4-BE49-F238E27FC236}">
                <a16:creationId xmlns:a16="http://schemas.microsoft.com/office/drawing/2014/main" id="{B87470DB-9589-DB12-AEAD-684D4AC50980}"/>
              </a:ext>
              <a:ext uri="{C183D7F6-B498-43B3-948B-1728B52AA6E4}">
                <adec:decorative xmlns:adec="http://schemas.microsoft.com/office/drawing/2017/decorative" val="1"/>
              </a:ext>
            </a:extLst>
          </p:cNvPr>
          <p:cNvSpPr/>
          <p:nvPr/>
        </p:nvSpPr>
        <p:spPr>
          <a:xfrm>
            <a:off x="481944" y="1370012"/>
            <a:ext cx="3799841" cy="4759037"/>
          </a:xfrm>
          <a:prstGeom prst="roundRect">
            <a:avLst/>
          </a:prstGeom>
          <a:solidFill>
            <a:srgbClr val="005D9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C2751A3D-0D2C-8F41-B4EE-D8E8ED5E25A3}"/>
              </a:ext>
            </a:extLst>
          </p:cNvPr>
          <p:cNvSpPr>
            <a:spLocks noGrp="1"/>
          </p:cNvSpPr>
          <p:nvPr>
            <p:ph idx="1"/>
          </p:nvPr>
        </p:nvSpPr>
        <p:spPr>
          <a:xfrm>
            <a:off x="772159" y="1604467"/>
            <a:ext cx="3134823" cy="4525963"/>
          </a:xfrm>
        </p:spPr>
        <p:txBody>
          <a:bodyPr>
            <a:normAutofit/>
          </a:bodyPr>
          <a:lstStyle/>
          <a:p>
            <a:pPr marL="0" indent="0">
              <a:buNone/>
            </a:pPr>
            <a:r>
              <a:rPr lang="en-US" dirty="0">
                <a:solidFill>
                  <a:srgbClr val="FFFFFF"/>
                </a:solidFill>
              </a:rPr>
              <a:t>Responsibilities</a:t>
            </a:r>
          </a:p>
          <a:p>
            <a:r>
              <a:rPr lang="en-US" sz="1800" dirty="0">
                <a:solidFill>
                  <a:srgbClr val="FFFFFF"/>
                </a:solidFill>
              </a:rPr>
              <a:t>Communicate information about EFMP, such as mandatory enrollment and program updates. </a:t>
            </a:r>
          </a:p>
          <a:p>
            <a:r>
              <a:rPr lang="en-US" sz="1800" dirty="0">
                <a:solidFill>
                  <a:srgbClr val="FFFFFF"/>
                </a:solidFill>
              </a:rPr>
              <a:t>Promote EFMP through positive messaging and dissemination of available information. </a:t>
            </a:r>
          </a:p>
          <a:p>
            <a:r>
              <a:rPr lang="en-US" sz="1800" dirty="0">
                <a:solidFill>
                  <a:srgbClr val="FFFFFF"/>
                </a:solidFill>
              </a:rPr>
              <a:t>Ensure service members fulfill their responsibilities as an EFMP enrollee. </a:t>
            </a:r>
          </a:p>
          <a:p>
            <a:pPr marL="0" indent="0">
              <a:buNone/>
            </a:pPr>
            <a:r>
              <a:rPr lang="en-US" sz="100" dirty="0">
                <a:solidFill>
                  <a:srgbClr val="005D92"/>
                </a:solidFill>
              </a:rPr>
              <a:t>Outcomes</a:t>
            </a:r>
          </a:p>
          <a:p>
            <a:pPr marL="285750" indent="-285750">
              <a:buFont typeface="Arial" panose="020B0604020202020204" pitchFamily="34" charset="0"/>
              <a:buChar char="•"/>
            </a:pPr>
            <a:r>
              <a:rPr lang="en-US" sz="100" dirty="0">
                <a:solidFill>
                  <a:srgbClr val="005D92"/>
                </a:solidFill>
              </a:rPr>
              <a:t>Assignment Coordination ensures family members’ medical and/or educational needs are considered during a PCS.</a:t>
            </a:r>
          </a:p>
          <a:p>
            <a:pPr marL="285750" indent="-285750">
              <a:buFont typeface="Arial" panose="020B0604020202020204" pitchFamily="34" charset="0"/>
              <a:buChar char="•"/>
            </a:pPr>
            <a:r>
              <a:rPr lang="en-US" sz="100" dirty="0">
                <a:solidFill>
                  <a:srgbClr val="005D92"/>
                </a:solidFill>
              </a:rPr>
              <a:t>Timely identification of special needs and enrollment into the program can reduce interpersonal and unit crises.</a:t>
            </a:r>
          </a:p>
          <a:p>
            <a:pPr marL="285750" indent="-285750">
              <a:buFont typeface="Arial" panose="020B0604020202020204" pitchFamily="34" charset="0"/>
              <a:buChar char="•"/>
            </a:pPr>
            <a:r>
              <a:rPr lang="en-US" sz="100" dirty="0">
                <a:solidFill>
                  <a:srgbClr val="005D92"/>
                </a:solidFill>
              </a:rPr>
              <a:t>EFMP Family Support services contribute to quality of life and family and mission readiness. </a:t>
            </a:r>
          </a:p>
        </p:txBody>
      </p:sp>
      <p:sp>
        <p:nvSpPr>
          <p:cNvPr id="10" name="Rounded Rectangle 9">
            <a:extLst>
              <a:ext uri="{FF2B5EF4-FFF2-40B4-BE49-F238E27FC236}">
                <a16:creationId xmlns:a16="http://schemas.microsoft.com/office/drawing/2014/main" id="{F2448DAD-865D-A9E5-31C3-6D2CF0DFFA38}"/>
              </a:ext>
              <a:ext uri="{C183D7F6-B498-43B3-948B-1728B52AA6E4}">
                <adec:decorative xmlns:adec="http://schemas.microsoft.com/office/drawing/2017/decorative" val="1"/>
              </a:ext>
            </a:extLst>
          </p:cNvPr>
          <p:cNvSpPr/>
          <p:nvPr/>
        </p:nvSpPr>
        <p:spPr>
          <a:xfrm>
            <a:off x="4572000" y="1370013"/>
            <a:ext cx="3799841" cy="4759037"/>
          </a:xfrm>
          <a:prstGeom prst="roundRect">
            <a:avLst/>
          </a:prstGeom>
          <a:solidFill>
            <a:srgbClr val="487629"/>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Rectangle 2">
            <a:extLst>
              <a:ext uri="{FF2B5EF4-FFF2-40B4-BE49-F238E27FC236}">
                <a16:creationId xmlns:a16="http://schemas.microsoft.com/office/drawing/2014/main" id="{096FA3A2-A58A-EE50-CFA6-2BEE1F34A918}"/>
              </a:ext>
            </a:extLst>
          </p:cNvPr>
          <p:cNvSpPr/>
          <p:nvPr/>
        </p:nvSpPr>
        <p:spPr>
          <a:xfrm>
            <a:off x="4798469" y="1604467"/>
            <a:ext cx="3223314" cy="4124206"/>
          </a:xfrm>
          <a:prstGeom prst="rect">
            <a:avLst/>
          </a:prstGeom>
        </p:spPr>
        <p:txBody>
          <a:bodyPr wrap="square">
            <a:spAutoFit/>
          </a:bodyPr>
          <a:lstStyle/>
          <a:p>
            <a:r>
              <a:rPr lang="en-US" sz="2800" dirty="0">
                <a:solidFill>
                  <a:srgbClr val="FFFFFF"/>
                </a:solidFill>
              </a:rPr>
              <a:t>Outcomes</a:t>
            </a:r>
          </a:p>
          <a:p>
            <a:pPr marL="285750" indent="-285750">
              <a:buFont typeface="Arial" panose="020B0604020202020204" pitchFamily="34" charset="0"/>
              <a:buChar char="•"/>
            </a:pPr>
            <a:r>
              <a:rPr lang="en-US" dirty="0">
                <a:solidFill>
                  <a:srgbClr val="FFFFFF"/>
                </a:solidFill>
              </a:rPr>
              <a:t>Assignment Coordination ensures family members’ medical and/or educational needs are considered during a PCS.</a:t>
            </a:r>
          </a:p>
          <a:p>
            <a:pPr marL="285750" indent="-285750">
              <a:buFont typeface="Arial" panose="020B0604020202020204" pitchFamily="34" charset="0"/>
              <a:buChar char="•"/>
            </a:pPr>
            <a:r>
              <a:rPr lang="en-US" dirty="0">
                <a:solidFill>
                  <a:srgbClr val="FFFFFF"/>
                </a:solidFill>
              </a:rPr>
              <a:t>Timely identification of special needs and enrollment into the program can reduce interpersonal and unit crises.</a:t>
            </a:r>
          </a:p>
          <a:p>
            <a:pPr marL="285750" indent="-285750">
              <a:buFont typeface="Arial" panose="020B0604020202020204" pitchFamily="34" charset="0"/>
              <a:buChar char="•"/>
            </a:pPr>
            <a:r>
              <a:rPr lang="en-US" dirty="0">
                <a:solidFill>
                  <a:srgbClr val="FFFFFF"/>
                </a:solidFill>
              </a:rPr>
              <a:t>EFMP Family Support services contribute to quality of life and family and mission readiness. </a:t>
            </a:r>
          </a:p>
        </p:txBody>
      </p:sp>
      <p:sp>
        <p:nvSpPr>
          <p:cNvPr id="4" name="Slide Number Placeholder 3">
            <a:extLst>
              <a:ext uri="{FF2B5EF4-FFF2-40B4-BE49-F238E27FC236}">
                <a16:creationId xmlns:a16="http://schemas.microsoft.com/office/drawing/2014/main" id="{E1F986E0-0E60-3849-9359-D4D0EC0E09A8}"/>
              </a:ext>
            </a:extLst>
          </p:cNvPr>
          <p:cNvSpPr>
            <a:spLocks noGrp="1"/>
          </p:cNvSpPr>
          <p:nvPr>
            <p:ph type="sldNum" sz="quarter" idx="12"/>
          </p:nvPr>
        </p:nvSpPr>
        <p:spPr/>
        <p:txBody>
          <a:bodyPr/>
          <a:lstStyle/>
          <a:p>
            <a:fld id="{3935DEE5-3222-2B4F-B860-22D7D6E499C1}" type="slidenum">
              <a:rPr lang="en-US" smtClean="0"/>
              <a:t>12</a:t>
            </a:fld>
            <a:endParaRPr lang="en-US"/>
          </a:p>
        </p:txBody>
      </p:sp>
    </p:spTree>
    <p:extLst>
      <p:ext uri="{BB962C8B-B14F-4D97-AF65-F5344CB8AC3E}">
        <p14:creationId xmlns:p14="http://schemas.microsoft.com/office/powerpoint/2010/main" val="841135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AED6558-A61F-9249-8032-8611E024808D}"/>
              </a:ext>
            </a:extLst>
          </p:cNvPr>
          <p:cNvSpPr>
            <a:spLocks noGrp="1"/>
          </p:cNvSpPr>
          <p:nvPr>
            <p:ph type="title"/>
          </p:nvPr>
        </p:nvSpPr>
        <p:spPr/>
        <p:txBody>
          <a:bodyPr/>
          <a:lstStyle/>
          <a:p>
            <a:r>
              <a:rPr lang="en-US" dirty="0"/>
              <a:t>Contact Information</a:t>
            </a:r>
          </a:p>
        </p:txBody>
      </p:sp>
      <p:sp>
        <p:nvSpPr>
          <p:cNvPr id="5" name="Content Placeholder 4">
            <a:extLst>
              <a:ext uri="{FF2B5EF4-FFF2-40B4-BE49-F238E27FC236}">
                <a16:creationId xmlns:a16="http://schemas.microsoft.com/office/drawing/2014/main" id="{C2751A3D-0D2C-8F41-B4EE-D8E8ED5E25A3}"/>
              </a:ext>
            </a:extLst>
          </p:cNvPr>
          <p:cNvSpPr>
            <a:spLocks noGrp="1"/>
          </p:cNvSpPr>
          <p:nvPr>
            <p:ph idx="1"/>
          </p:nvPr>
        </p:nvSpPr>
        <p:spPr>
          <a:xfrm>
            <a:off x="457200" y="1479776"/>
            <a:ext cx="8229600" cy="870291"/>
          </a:xfrm>
        </p:spPr>
        <p:txBody>
          <a:bodyPr>
            <a:normAutofit/>
          </a:bodyPr>
          <a:lstStyle/>
          <a:p>
            <a:pPr marL="0" indent="0">
              <a:buNone/>
            </a:pPr>
            <a:r>
              <a:rPr lang="en-US" sz="1800" dirty="0">
                <a:solidFill>
                  <a:schemeClr val="tx1">
                    <a:lumMod val="85000"/>
                    <a:lumOff val="15000"/>
                  </a:schemeClr>
                </a:solidFill>
              </a:rPr>
              <a:t>Feel free to reach out to the points of contact listed below with any questions or comments regarding EFMP. </a:t>
            </a:r>
          </a:p>
          <a:p>
            <a:pPr marL="0" indent="0">
              <a:buNone/>
            </a:pPr>
            <a:endParaRPr lang="en-US" sz="1800" dirty="0">
              <a:solidFill>
                <a:schemeClr val="tx1">
                  <a:lumMod val="85000"/>
                  <a:lumOff val="15000"/>
                </a:schemeClr>
              </a:solidFill>
            </a:endParaRPr>
          </a:p>
        </p:txBody>
      </p:sp>
      <p:sp>
        <p:nvSpPr>
          <p:cNvPr id="23" name="Round Same Side Corner Rectangle 22">
            <a:extLst>
              <a:ext uri="{FF2B5EF4-FFF2-40B4-BE49-F238E27FC236}">
                <a16:creationId xmlns:a16="http://schemas.microsoft.com/office/drawing/2014/main" id="{81485057-6B2E-0E92-1496-1D809F5B79D0}"/>
              </a:ext>
              <a:ext uri="{C183D7F6-B498-43B3-948B-1728B52AA6E4}">
                <adec:decorative xmlns:adec="http://schemas.microsoft.com/office/drawing/2017/decorative" val="1"/>
              </a:ext>
            </a:extLst>
          </p:cNvPr>
          <p:cNvSpPr/>
          <p:nvPr/>
        </p:nvSpPr>
        <p:spPr>
          <a:xfrm rot="16200000">
            <a:off x="368709" y="2323621"/>
            <a:ext cx="1629888" cy="1629887"/>
          </a:xfrm>
          <a:prstGeom prst="round2SameRect">
            <a:avLst/>
          </a:prstGeom>
          <a:solidFill>
            <a:srgbClr val="005D92"/>
          </a:solidFill>
          <a:ln>
            <a:solidFill>
              <a:srgbClr val="005D92"/>
            </a:solidFill>
          </a:ln>
        </p:spPr>
        <p:style>
          <a:lnRef idx="2">
            <a:schemeClr val="dk1"/>
          </a:lnRef>
          <a:fillRef idx="1">
            <a:schemeClr val="lt1"/>
          </a:fillRef>
          <a:effectRef idx="0">
            <a:schemeClr val="dk1"/>
          </a:effectRef>
          <a:fontRef idx="minor">
            <a:schemeClr val="dk1"/>
          </a:fontRef>
        </p:style>
        <p:txBody>
          <a:bodyPr rtlCol="0" anchor="t" anchorCtr="0"/>
          <a:lstStyle/>
          <a:p>
            <a:pPr algn="ctr"/>
            <a:endParaRPr lang="en-US">
              <a:solidFill>
                <a:srgbClr val="005D92"/>
              </a:solidFill>
            </a:endParaRPr>
          </a:p>
        </p:txBody>
      </p:sp>
      <p:sp>
        <p:nvSpPr>
          <p:cNvPr id="22" name="Rounded Rectangle 21">
            <a:extLst>
              <a:ext uri="{FF2B5EF4-FFF2-40B4-BE49-F238E27FC236}">
                <a16:creationId xmlns:a16="http://schemas.microsoft.com/office/drawing/2014/main" id="{609002A9-D186-D7B6-00E5-A65D697A152D}"/>
              </a:ext>
              <a:ext uri="{C183D7F6-B498-43B3-948B-1728B52AA6E4}">
                <adec:decorative xmlns:adec="http://schemas.microsoft.com/office/drawing/2017/decorative" val="1"/>
              </a:ext>
            </a:extLst>
          </p:cNvPr>
          <p:cNvSpPr/>
          <p:nvPr/>
        </p:nvSpPr>
        <p:spPr>
          <a:xfrm>
            <a:off x="368709" y="2323622"/>
            <a:ext cx="8229600" cy="1629887"/>
          </a:xfrm>
          <a:prstGeom prst="roundRect">
            <a:avLst/>
          </a:prstGeom>
          <a:noFill/>
          <a:ln w="50800">
            <a:solidFill>
              <a:srgbClr val="005D92"/>
            </a:solidFill>
          </a:ln>
        </p:spPr>
        <p:style>
          <a:lnRef idx="2">
            <a:schemeClr val="dk1"/>
          </a:lnRef>
          <a:fillRef idx="1">
            <a:schemeClr val="lt1"/>
          </a:fillRef>
          <a:effectRef idx="0">
            <a:schemeClr val="dk1"/>
          </a:effectRef>
          <a:fontRef idx="minor">
            <a:schemeClr val="dk1"/>
          </a:fontRef>
        </p:style>
        <p:txBody>
          <a:bodyPr rtlCol="0" anchor="t" anchorCtr="0"/>
          <a:lstStyle/>
          <a:p>
            <a:pPr algn="ctr"/>
            <a:endParaRPr lang="en-US">
              <a:solidFill>
                <a:srgbClr val="005D92"/>
              </a:solidFill>
            </a:endParaRPr>
          </a:p>
        </p:txBody>
      </p:sp>
      <p:sp>
        <p:nvSpPr>
          <p:cNvPr id="25" name="TextBox 24">
            <a:extLst>
              <a:ext uri="{FF2B5EF4-FFF2-40B4-BE49-F238E27FC236}">
                <a16:creationId xmlns:a16="http://schemas.microsoft.com/office/drawing/2014/main" id="{2245765A-D083-8170-70EB-BB97CB5C1754}"/>
              </a:ext>
            </a:extLst>
          </p:cNvPr>
          <p:cNvSpPr txBox="1"/>
          <p:nvPr/>
        </p:nvSpPr>
        <p:spPr>
          <a:xfrm>
            <a:off x="457200" y="2473610"/>
            <a:ext cx="1541397" cy="830997"/>
          </a:xfrm>
          <a:prstGeom prst="rect">
            <a:avLst/>
          </a:prstGeom>
          <a:noFill/>
        </p:spPr>
        <p:txBody>
          <a:bodyPr wrap="square" rtlCol="0">
            <a:spAutoFit/>
          </a:bodyPr>
          <a:lstStyle/>
          <a:p>
            <a:r>
              <a:rPr lang="en-US" sz="2400" b="1" dirty="0">
                <a:solidFill>
                  <a:schemeClr val="bg1"/>
                </a:solidFill>
                <a:latin typeface="+mj-lt"/>
              </a:rPr>
              <a:t>Point of </a:t>
            </a:r>
            <a:br>
              <a:rPr lang="en-US" sz="2400" b="1" dirty="0">
                <a:solidFill>
                  <a:schemeClr val="bg1"/>
                </a:solidFill>
                <a:latin typeface="+mj-lt"/>
              </a:rPr>
            </a:br>
            <a:r>
              <a:rPr lang="en-US" sz="2400" b="1" dirty="0">
                <a:solidFill>
                  <a:schemeClr val="bg1"/>
                </a:solidFill>
                <a:latin typeface="+mj-lt"/>
              </a:rPr>
              <a:t>Contact</a:t>
            </a:r>
          </a:p>
        </p:txBody>
      </p:sp>
      <p:sp>
        <p:nvSpPr>
          <p:cNvPr id="2" name="Rectangle 1">
            <a:extLst>
              <a:ext uri="{FF2B5EF4-FFF2-40B4-BE49-F238E27FC236}">
                <a16:creationId xmlns:a16="http://schemas.microsoft.com/office/drawing/2014/main" id="{C24F05FF-5702-FFD3-22E8-091F1ECD9693}"/>
              </a:ext>
              <a:ext uri="{C183D7F6-B498-43B3-948B-1728B52AA6E4}">
                <adec:decorative xmlns:adec="http://schemas.microsoft.com/office/drawing/2017/decorative" val="0"/>
              </a:ext>
            </a:extLst>
          </p:cNvPr>
          <p:cNvSpPr/>
          <p:nvPr/>
        </p:nvSpPr>
        <p:spPr>
          <a:xfrm>
            <a:off x="2297922" y="2449415"/>
            <a:ext cx="6127621" cy="1323439"/>
          </a:xfrm>
          <a:prstGeom prst="rect">
            <a:avLst/>
          </a:prstGeom>
        </p:spPr>
        <p:txBody>
          <a:bodyPr wrap="square">
            <a:spAutoFit/>
          </a:bodyPr>
          <a:lstStyle/>
          <a:p>
            <a:r>
              <a:rPr lang="en-US" sz="2000" dirty="0">
                <a:solidFill>
                  <a:schemeClr val="tx1">
                    <a:lumMod val="85000"/>
                    <a:lumOff val="15000"/>
                  </a:schemeClr>
                </a:solidFill>
                <a:latin typeface="InterstateCondensed" pitchFamily="2" charset="77"/>
              </a:rPr>
              <a:t>[Name] </a:t>
            </a:r>
          </a:p>
          <a:p>
            <a:r>
              <a:rPr lang="en-US" sz="2000" dirty="0">
                <a:solidFill>
                  <a:schemeClr val="tx1">
                    <a:lumMod val="85000"/>
                    <a:lumOff val="15000"/>
                  </a:schemeClr>
                </a:solidFill>
                <a:latin typeface="InterstateCondensed" pitchFamily="2" charset="77"/>
              </a:rPr>
              <a:t>[Office Address] </a:t>
            </a:r>
          </a:p>
          <a:p>
            <a:r>
              <a:rPr lang="en-US" sz="2000" dirty="0">
                <a:solidFill>
                  <a:schemeClr val="tx1">
                    <a:lumMod val="85000"/>
                    <a:lumOff val="15000"/>
                  </a:schemeClr>
                </a:solidFill>
                <a:latin typeface="InterstateCondensed" pitchFamily="2" charset="77"/>
              </a:rPr>
              <a:t>[Email Address] </a:t>
            </a:r>
          </a:p>
          <a:p>
            <a:r>
              <a:rPr lang="en-US" sz="2000" dirty="0">
                <a:solidFill>
                  <a:schemeClr val="tx1">
                    <a:lumMod val="85000"/>
                    <a:lumOff val="15000"/>
                  </a:schemeClr>
                </a:solidFill>
                <a:latin typeface="InterstateCondensed" pitchFamily="2" charset="77"/>
              </a:rPr>
              <a:t>[Phone Number] </a:t>
            </a:r>
            <a:endParaRPr lang="en-US" dirty="0">
              <a:solidFill>
                <a:schemeClr val="tx1">
                  <a:lumMod val="85000"/>
                  <a:lumOff val="15000"/>
                </a:schemeClr>
              </a:solidFill>
              <a:effectLst/>
              <a:latin typeface="InterstateCondensed" pitchFamily="2" charset="77"/>
            </a:endParaRPr>
          </a:p>
        </p:txBody>
      </p:sp>
      <p:sp>
        <p:nvSpPr>
          <p:cNvPr id="19" name="Rounded Rectangle 18">
            <a:extLst>
              <a:ext uri="{FF2B5EF4-FFF2-40B4-BE49-F238E27FC236}">
                <a16:creationId xmlns:a16="http://schemas.microsoft.com/office/drawing/2014/main" id="{E2B948D7-0770-C4E8-96C0-97750937AC63}"/>
              </a:ext>
              <a:ext uri="{C183D7F6-B498-43B3-948B-1728B52AA6E4}">
                <adec:decorative xmlns:adec="http://schemas.microsoft.com/office/drawing/2017/decorative" val="1"/>
              </a:ext>
            </a:extLst>
          </p:cNvPr>
          <p:cNvSpPr/>
          <p:nvPr/>
        </p:nvSpPr>
        <p:spPr>
          <a:xfrm>
            <a:off x="368709" y="4268111"/>
            <a:ext cx="8229600" cy="1629887"/>
          </a:xfrm>
          <a:prstGeom prst="roundRect">
            <a:avLst/>
          </a:prstGeom>
          <a:noFill/>
          <a:ln w="63500">
            <a:solidFill>
              <a:srgbClr val="005D92"/>
            </a:solidFill>
          </a:ln>
        </p:spPr>
        <p:style>
          <a:lnRef idx="2">
            <a:schemeClr val="dk1"/>
          </a:lnRef>
          <a:fillRef idx="1">
            <a:schemeClr val="lt1"/>
          </a:fillRef>
          <a:effectRef idx="0">
            <a:schemeClr val="dk1"/>
          </a:effectRef>
          <a:fontRef idx="minor">
            <a:schemeClr val="dk1"/>
          </a:fontRef>
        </p:style>
        <p:txBody>
          <a:bodyPr rtlCol="0" anchor="t" anchorCtr="0"/>
          <a:lstStyle/>
          <a:p>
            <a:pPr algn="ctr"/>
            <a:endParaRPr lang="en-US">
              <a:solidFill>
                <a:srgbClr val="005D92"/>
              </a:solidFill>
            </a:endParaRPr>
          </a:p>
        </p:txBody>
      </p:sp>
      <p:sp>
        <p:nvSpPr>
          <p:cNvPr id="20" name="Round Same Side Corner Rectangle 19">
            <a:extLst>
              <a:ext uri="{FF2B5EF4-FFF2-40B4-BE49-F238E27FC236}">
                <a16:creationId xmlns:a16="http://schemas.microsoft.com/office/drawing/2014/main" id="{7FE04DF5-ED2C-C80A-B86E-13B5D32F8621}"/>
              </a:ext>
              <a:ext uri="{C183D7F6-B498-43B3-948B-1728B52AA6E4}">
                <adec:decorative xmlns:adec="http://schemas.microsoft.com/office/drawing/2017/decorative" val="1"/>
              </a:ext>
            </a:extLst>
          </p:cNvPr>
          <p:cNvSpPr/>
          <p:nvPr/>
        </p:nvSpPr>
        <p:spPr>
          <a:xfrm rot="16200000">
            <a:off x="368709" y="4268110"/>
            <a:ext cx="1629888" cy="1629887"/>
          </a:xfrm>
          <a:prstGeom prst="round2SameRect">
            <a:avLst/>
          </a:prstGeom>
          <a:solidFill>
            <a:srgbClr val="005D92"/>
          </a:solidFill>
          <a:ln>
            <a:solidFill>
              <a:srgbClr val="005D92"/>
            </a:solidFill>
          </a:ln>
        </p:spPr>
        <p:style>
          <a:lnRef idx="2">
            <a:schemeClr val="dk1"/>
          </a:lnRef>
          <a:fillRef idx="1">
            <a:schemeClr val="lt1"/>
          </a:fillRef>
          <a:effectRef idx="0">
            <a:schemeClr val="dk1"/>
          </a:effectRef>
          <a:fontRef idx="minor">
            <a:schemeClr val="dk1"/>
          </a:fontRef>
        </p:style>
        <p:txBody>
          <a:bodyPr rtlCol="0" anchor="t" anchorCtr="0"/>
          <a:lstStyle/>
          <a:p>
            <a:pPr algn="ctr"/>
            <a:endParaRPr lang="en-US">
              <a:solidFill>
                <a:srgbClr val="005D92"/>
              </a:solidFill>
            </a:endParaRPr>
          </a:p>
        </p:txBody>
      </p:sp>
      <p:sp>
        <p:nvSpPr>
          <p:cNvPr id="26" name="TextBox 25">
            <a:extLst>
              <a:ext uri="{FF2B5EF4-FFF2-40B4-BE49-F238E27FC236}">
                <a16:creationId xmlns:a16="http://schemas.microsoft.com/office/drawing/2014/main" id="{2BB34A0F-6337-8C7F-4DDF-7CC3BB125EE4}"/>
              </a:ext>
            </a:extLst>
          </p:cNvPr>
          <p:cNvSpPr txBox="1"/>
          <p:nvPr/>
        </p:nvSpPr>
        <p:spPr>
          <a:xfrm>
            <a:off x="457200" y="4436721"/>
            <a:ext cx="1541397" cy="830997"/>
          </a:xfrm>
          <a:prstGeom prst="rect">
            <a:avLst/>
          </a:prstGeom>
          <a:noFill/>
        </p:spPr>
        <p:txBody>
          <a:bodyPr wrap="square" rtlCol="0">
            <a:spAutoFit/>
          </a:bodyPr>
          <a:lstStyle/>
          <a:p>
            <a:r>
              <a:rPr lang="en-US" sz="2400" b="1">
                <a:solidFill>
                  <a:schemeClr val="bg1"/>
                </a:solidFill>
                <a:latin typeface="+mj-lt"/>
              </a:rPr>
              <a:t>Point of </a:t>
            </a:r>
            <a:br>
              <a:rPr lang="en-US" sz="2400" b="1">
                <a:solidFill>
                  <a:schemeClr val="bg1"/>
                </a:solidFill>
                <a:latin typeface="+mj-lt"/>
              </a:rPr>
            </a:br>
            <a:r>
              <a:rPr lang="en-US" sz="2400" b="1">
                <a:solidFill>
                  <a:schemeClr val="bg1"/>
                </a:solidFill>
                <a:latin typeface="+mj-lt"/>
              </a:rPr>
              <a:t>Contact</a:t>
            </a:r>
          </a:p>
        </p:txBody>
      </p:sp>
      <p:sp>
        <p:nvSpPr>
          <p:cNvPr id="24" name="Rectangle 23">
            <a:extLst>
              <a:ext uri="{FF2B5EF4-FFF2-40B4-BE49-F238E27FC236}">
                <a16:creationId xmlns:a16="http://schemas.microsoft.com/office/drawing/2014/main" id="{D3079362-6AD6-3CE2-34D9-4FD2343218C3}"/>
              </a:ext>
            </a:extLst>
          </p:cNvPr>
          <p:cNvSpPr/>
          <p:nvPr/>
        </p:nvSpPr>
        <p:spPr>
          <a:xfrm>
            <a:off x="2297921" y="4421333"/>
            <a:ext cx="6127621" cy="1323439"/>
          </a:xfrm>
          <a:prstGeom prst="rect">
            <a:avLst/>
          </a:prstGeom>
        </p:spPr>
        <p:txBody>
          <a:bodyPr wrap="square">
            <a:spAutoFit/>
          </a:bodyPr>
          <a:lstStyle/>
          <a:p>
            <a:r>
              <a:rPr lang="en-US" sz="2000">
                <a:solidFill>
                  <a:schemeClr val="tx1">
                    <a:lumMod val="85000"/>
                    <a:lumOff val="15000"/>
                  </a:schemeClr>
                </a:solidFill>
                <a:latin typeface="InterstateCondensed" pitchFamily="2" charset="77"/>
              </a:rPr>
              <a:t>[Name] </a:t>
            </a:r>
          </a:p>
          <a:p>
            <a:r>
              <a:rPr lang="en-US" sz="2000">
                <a:solidFill>
                  <a:schemeClr val="tx1">
                    <a:lumMod val="85000"/>
                    <a:lumOff val="15000"/>
                  </a:schemeClr>
                </a:solidFill>
                <a:latin typeface="InterstateCondensed" pitchFamily="2" charset="77"/>
              </a:rPr>
              <a:t>[Office Address] </a:t>
            </a:r>
          </a:p>
          <a:p>
            <a:r>
              <a:rPr lang="en-US" sz="2000">
                <a:solidFill>
                  <a:schemeClr val="tx1">
                    <a:lumMod val="85000"/>
                    <a:lumOff val="15000"/>
                  </a:schemeClr>
                </a:solidFill>
                <a:latin typeface="InterstateCondensed" pitchFamily="2" charset="77"/>
              </a:rPr>
              <a:t>[Email Address] </a:t>
            </a:r>
          </a:p>
          <a:p>
            <a:r>
              <a:rPr lang="en-US" sz="2000">
                <a:solidFill>
                  <a:schemeClr val="tx1">
                    <a:lumMod val="85000"/>
                    <a:lumOff val="15000"/>
                  </a:schemeClr>
                </a:solidFill>
                <a:latin typeface="InterstateCondensed" pitchFamily="2" charset="77"/>
              </a:rPr>
              <a:t>[Phone Number] </a:t>
            </a:r>
            <a:endParaRPr lang="en-US">
              <a:solidFill>
                <a:schemeClr val="tx1">
                  <a:lumMod val="85000"/>
                  <a:lumOff val="15000"/>
                </a:schemeClr>
              </a:solidFill>
              <a:effectLst/>
              <a:latin typeface="InterstateCondensed" pitchFamily="2" charset="77"/>
            </a:endParaRPr>
          </a:p>
        </p:txBody>
      </p:sp>
      <p:sp>
        <p:nvSpPr>
          <p:cNvPr id="4" name="Slide Number Placeholder 3">
            <a:extLst>
              <a:ext uri="{FF2B5EF4-FFF2-40B4-BE49-F238E27FC236}">
                <a16:creationId xmlns:a16="http://schemas.microsoft.com/office/drawing/2014/main" id="{E1F986E0-0E60-3849-9359-D4D0EC0E09A8}"/>
              </a:ext>
            </a:extLst>
          </p:cNvPr>
          <p:cNvSpPr>
            <a:spLocks noGrp="1"/>
          </p:cNvSpPr>
          <p:nvPr>
            <p:ph type="sldNum" sz="quarter" idx="12"/>
          </p:nvPr>
        </p:nvSpPr>
        <p:spPr/>
        <p:txBody>
          <a:bodyPr/>
          <a:lstStyle/>
          <a:p>
            <a:fld id="{3935DEE5-3222-2B4F-B860-22D7D6E499C1}" type="slidenum">
              <a:rPr lang="en-US" smtClean="0"/>
              <a:t>13</a:t>
            </a:fld>
            <a:endParaRPr lang="en-US"/>
          </a:p>
        </p:txBody>
      </p:sp>
    </p:spTree>
    <p:extLst>
      <p:ext uri="{BB962C8B-B14F-4D97-AF65-F5344CB8AC3E}">
        <p14:creationId xmlns:p14="http://schemas.microsoft.com/office/powerpoint/2010/main" val="2032603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38C75A-9B9B-954D-9553-958F847A7BD4}"/>
              </a:ext>
            </a:extLst>
          </p:cNvPr>
          <p:cNvSpPr>
            <a:spLocks noGrp="1"/>
          </p:cNvSpPr>
          <p:nvPr>
            <p:ph type="title"/>
          </p:nvPr>
        </p:nvSpPr>
        <p:spPr/>
        <p:txBody>
          <a:bodyPr/>
          <a:lstStyle/>
          <a:p>
            <a:r>
              <a:rPr lang="en-US" dirty="0"/>
              <a:t>Agenda</a:t>
            </a:r>
          </a:p>
        </p:txBody>
      </p:sp>
      <p:sp>
        <p:nvSpPr>
          <p:cNvPr id="6" name="Content Placeholder 5">
            <a:extLst>
              <a:ext uri="{FF2B5EF4-FFF2-40B4-BE49-F238E27FC236}">
                <a16:creationId xmlns:a16="http://schemas.microsoft.com/office/drawing/2014/main" id="{F7750431-1926-AD4E-B0E4-F01313D02C8C}"/>
              </a:ext>
            </a:extLst>
          </p:cNvPr>
          <p:cNvSpPr>
            <a:spLocks noGrp="1"/>
          </p:cNvSpPr>
          <p:nvPr>
            <p:ph idx="1"/>
          </p:nvPr>
        </p:nvSpPr>
        <p:spPr/>
        <p:txBody>
          <a:bodyPr/>
          <a:lstStyle/>
          <a:p>
            <a:r>
              <a:rPr lang="en-US" dirty="0">
                <a:solidFill>
                  <a:schemeClr val="tx1">
                    <a:lumMod val="85000"/>
                    <a:lumOff val="15000"/>
                  </a:schemeClr>
                </a:solidFill>
              </a:rPr>
              <a:t>Overview of the Exceptional Family Member Program</a:t>
            </a:r>
          </a:p>
          <a:p>
            <a:r>
              <a:rPr lang="en-US" dirty="0">
                <a:solidFill>
                  <a:schemeClr val="tx1">
                    <a:lumMod val="85000"/>
                    <a:lumOff val="15000"/>
                  </a:schemeClr>
                </a:solidFill>
              </a:rPr>
              <a:t>Standardization</a:t>
            </a:r>
          </a:p>
          <a:p>
            <a:r>
              <a:rPr lang="en-US" dirty="0">
                <a:solidFill>
                  <a:schemeClr val="tx1">
                    <a:lumMod val="85000"/>
                    <a:lumOff val="15000"/>
                  </a:schemeClr>
                </a:solidFill>
              </a:rPr>
              <a:t>EFMP at Your Installation</a:t>
            </a:r>
          </a:p>
          <a:p>
            <a:r>
              <a:rPr lang="en-US" dirty="0">
                <a:solidFill>
                  <a:schemeClr val="tx1">
                    <a:lumMod val="85000"/>
                    <a:lumOff val="15000"/>
                  </a:schemeClr>
                </a:solidFill>
              </a:rPr>
              <a:t>Why enroll in EFMP?</a:t>
            </a:r>
          </a:p>
          <a:p>
            <a:r>
              <a:rPr lang="en-US" dirty="0">
                <a:solidFill>
                  <a:schemeClr val="tx1">
                    <a:lumMod val="85000"/>
                    <a:lumOff val="15000"/>
                  </a:schemeClr>
                </a:solidFill>
              </a:rPr>
              <a:t>Myth Busters</a:t>
            </a:r>
          </a:p>
          <a:p>
            <a:r>
              <a:rPr lang="en-US" dirty="0">
                <a:solidFill>
                  <a:schemeClr val="tx1">
                    <a:lumMod val="85000"/>
                    <a:lumOff val="15000"/>
                  </a:schemeClr>
                </a:solidFill>
              </a:rPr>
              <a:t>Standard Resources for Family Support</a:t>
            </a:r>
          </a:p>
          <a:p>
            <a:r>
              <a:rPr lang="en-US" dirty="0">
                <a:solidFill>
                  <a:schemeClr val="tx1">
                    <a:lumMod val="85000"/>
                    <a:lumOff val="15000"/>
                  </a:schemeClr>
                </a:solidFill>
              </a:rPr>
              <a:t>Command Responsibilities and Benefits</a:t>
            </a:r>
          </a:p>
          <a:p>
            <a:r>
              <a:rPr lang="en-US" dirty="0">
                <a:solidFill>
                  <a:schemeClr val="tx1">
                    <a:lumMod val="85000"/>
                    <a:lumOff val="15000"/>
                  </a:schemeClr>
                </a:solidFill>
              </a:rPr>
              <a:t>Contact Information</a:t>
            </a:r>
          </a:p>
        </p:txBody>
      </p:sp>
      <p:sp>
        <p:nvSpPr>
          <p:cNvPr id="4" name="Slide Number Placeholder 3">
            <a:extLst>
              <a:ext uri="{FF2B5EF4-FFF2-40B4-BE49-F238E27FC236}">
                <a16:creationId xmlns:a16="http://schemas.microsoft.com/office/drawing/2014/main" id="{847B25E4-0A4D-8D45-B29D-FE5BA60DD8E3}"/>
              </a:ext>
            </a:extLst>
          </p:cNvPr>
          <p:cNvSpPr>
            <a:spLocks noGrp="1"/>
          </p:cNvSpPr>
          <p:nvPr>
            <p:ph type="sldNum" sz="quarter" idx="12"/>
          </p:nvPr>
        </p:nvSpPr>
        <p:spPr/>
        <p:txBody>
          <a:bodyPr/>
          <a:lstStyle/>
          <a:p>
            <a:fld id="{3935DEE5-3222-2B4F-B860-22D7D6E499C1}" type="slidenum">
              <a:rPr lang="en-US" smtClean="0"/>
              <a:t>2</a:t>
            </a:fld>
            <a:endParaRPr lang="en-US"/>
          </a:p>
        </p:txBody>
      </p:sp>
    </p:spTree>
    <p:extLst>
      <p:ext uri="{BB962C8B-B14F-4D97-AF65-F5344CB8AC3E}">
        <p14:creationId xmlns:p14="http://schemas.microsoft.com/office/powerpoint/2010/main" val="3375755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D703C7-EF30-FF4B-AA45-3DE5FD1C7553}"/>
              </a:ext>
            </a:extLst>
          </p:cNvPr>
          <p:cNvSpPr>
            <a:spLocks noGrp="1"/>
          </p:cNvSpPr>
          <p:nvPr>
            <p:ph type="title"/>
          </p:nvPr>
        </p:nvSpPr>
        <p:spPr/>
        <p:txBody>
          <a:bodyPr>
            <a:normAutofit fontScale="90000"/>
          </a:bodyPr>
          <a:lstStyle/>
          <a:p>
            <a:r>
              <a:rPr lang="en-US" dirty="0"/>
              <a:t>Overview of the </a:t>
            </a:r>
            <a:br>
              <a:rPr lang="en-US" dirty="0"/>
            </a:br>
            <a:r>
              <a:rPr lang="en-US" dirty="0"/>
              <a:t>Exceptional Family Member Program</a:t>
            </a:r>
          </a:p>
        </p:txBody>
      </p:sp>
      <p:sp>
        <p:nvSpPr>
          <p:cNvPr id="8" name="Content Placeholder 7">
            <a:extLst>
              <a:ext uri="{FF2B5EF4-FFF2-40B4-BE49-F238E27FC236}">
                <a16:creationId xmlns:a16="http://schemas.microsoft.com/office/drawing/2014/main" id="{8DB8A2D0-A808-EC0F-EE40-40A803ECF501}"/>
              </a:ext>
            </a:extLst>
          </p:cNvPr>
          <p:cNvSpPr>
            <a:spLocks noGrp="1"/>
          </p:cNvSpPr>
          <p:nvPr>
            <p:ph idx="1"/>
          </p:nvPr>
        </p:nvSpPr>
        <p:spPr>
          <a:xfrm>
            <a:off x="457200" y="1805079"/>
            <a:ext cx="8229600" cy="2066062"/>
          </a:xfrm>
        </p:spPr>
        <p:txBody>
          <a:bodyPr>
            <a:noAutofit/>
          </a:bodyPr>
          <a:lstStyle/>
          <a:p>
            <a:pPr marL="0" indent="0">
              <a:buNone/>
            </a:pPr>
            <a:r>
              <a:rPr lang="en-US" sz="1800" b="1" dirty="0">
                <a:solidFill>
                  <a:schemeClr val="tx1"/>
                </a:solidFill>
              </a:rPr>
              <a:t>EFMP</a:t>
            </a:r>
            <a:r>
              <a:rPr lang="en-US" sz="1800" dirty="0">
                <a:solidFill>
                  <a:schemeClr val="tx1">
                    <a:lumMod val="75000"/>
                    <a:lumOff val="25000"/>
                  </a:schemeClr>
                </a:solidFill>
              </a:rPr>
              <a:t> helps families with special needs thrive in military life. Enrollment is mandatory for any active-duty service member who has a family member with special medical or educational needs – spouse, child or adult dependent. Each military service branch administers EFMP in accordance with DOD Instructions 1315.19 and 1342.22 and service-level policy. </a:t>
            </a:r>
            <a:endParaRPr lang="en-US" sz="700" dirty="0">
              <a:solidFill>
                <a:schemeClr val="tx1">
                  <a:lumMod val="85000"/>
                  <a:lumOff val="15000"/>
                </a:schemeClr>
              </a:solidFill>
            </a:endParaRPr>
          </a:p>
          <a:p>
            <a:pPr marL="0" indent="0">
              <a:buNone/>
            </a:pPr>
            <a:r>
              <a:rPr lang="en-US" sz="1800" dirty="0">
                <a:solidFill>
                  <a:schemeClr val="tx1">
                    <a:lumMod val="85000"/>
                    <a:lumOff val="15000"/>
                  </a:schemeClr>
                </a:solidFill>
              </a:rPr>
              <a:t>EFMP is more than just one program or connection point, it is the work of </a:t>
            </a:r>
            <a:br>
              <a:rPr lang="en-US" sz="1800" dirty="0">
                <a:solidFill>
                  <a:schemeClr val="tx1">
                    <a:lumMod val="85000"/>
                    <a:lumOff val="15000"/>
                  </a:schemeClr>
                </a:solidFill>
              </a:rPr>
            </a:br>
            <a:r>
              <a:rPr lang="en-US" sz="1800" b="1" dirty="0">
                <a:solidFill>
                  <a:schemeClr val="tx1">
                    <a:lumMod val="85000"/>
                    <a:lumOff val="15000"/>
                  </a:schemeClr>
                </a:solidFill>
              </a:rPr>
              <a:t>three components</a:t>
            </a:r>
            <a:r>
              <a:rPr lang="en-US" sz="1800" dirty="0">
                <a:solidFill>
                  <a:schemeClr val="tx1">
                    <a:lumMod val="85000"/>
                    <a:lumOff val="15000"/>
                  </a:schemeClr>
                </a:solidFill>
              </a:rPr>
              <a:t>: </a:t>
            </a:r>
          </a:p>
          <a:p>
            <a:r>
              <a:rPr lang="en-US" sz="1800" dirty="0">
                <a:solidFill>
                  <a:srgbClr val="FFFFFF"/>
                </a:solidFill>
              </a:rPr>
              <a:t>Identification and enrollment</a:t>
            </a:r>
          </a:p>
          <a:p>
            <a:r>
              <a:rPr lang="en-US" sz="1800" dirty="0">
                <a:solidFill>
                  <a:srgbClr val="FFFFFF"/>
                </a:solidFill>
              </a:rPr>
              <a:t>Assignment coordination</a:t>
            </a:r>
          </a:p>
          <a:p>
            <a:r>
              <a:rPr lang="en-US" sz="1800" dirty="0">
                <a:solidFill>
                  <a:srgbClr val="FFFFFF"/>
                </a:solidFill>
              </a:rPr>
              <a:t>Family support</a:t>
            </a:r>
          </a:p>
        </p:txBody>
      </p:sp>
      <p:pic>
        <p:nvPicPr>
          <p:cNvPr id="20" name="Picture 19" descr="Identification &amp; Enrollment icon">
            <a:extLst>
              <a:ext uri="{FF2B5EF4-FFF2-40B4-BE49-F238E27FC236}">
                <a16:creationId xmlns:a16="http://schemas.microsoft.com/office/drawing/2014/main" id="{412D1E41-185A-C186-9530-A373D40A7364}"/>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967821" y="4033272"/>
            <a:ext cx="1327590" cy="1329207"/>
          </a:xfrm>
          <a:prstGeom prst="rect">
            <a:avLst/>
          </a:prstGeom>
        </p:spPr>
      </p:pic>
      <p:sp>
        <p:nvSpPr>
          <p:cNvPr id="21" name="TextBox 20">
            <a:extLst>
              <a:ext uri="{FF2B5EF4-FFF2-40B4-BE49-F238E27FC236}">
                <a16:creationId xmlns:a16="http://schemas.microsoft.com/office/drawing/2014/main" id="{C7A0F11E-DEDF-FA7E-5F33-44CE37343F95}"/>
              </a:ext>
              <a:ext uri="{C183D7F6-B498-43B3-948B-1728B52AA6E4}">
                <adec:decorative xmlns:adec="http://schemas.microsoft.com/office/drawing/2017/decorative" val="1"/>
              </a:ext>
            </a:extLst>
          </p:cNvPr>
          <p:cNvSpPr txBox="1"/>
          <p:nvPr/>
        </p:nvSpPr>
        <p:spPr>
          <a:xfrm>
            <a:off x="627536" y="5453875"/>
            <a:ext cx="1932709" cy="707885"/>
          </a:xfrm>
          <a:prstGeom prst="rect">
            <a:avLst/>
          </a:prstGeom>
          <a:noFill/>
        </p:spPr>
        <p:txBody>
          <a:bodyPr wrap="square" rtlCol="0">
            <a:spAutoFit/>
          </a:bodyPr>
          <a:lstStyle/>
          <a:p>
            <a:pPr algn="ctr"/>
            <a:r>
              <a:rPr lang="en-US" sz="2000" b="1" dirty="0">
                <a:solidFill>
                  <a:schemeClr val="tx1">
                    <a:lumMod val="85000"/>
                    <a:lumOff val="15000"/>
                  </a:schemeClr>
                </a:solidFill>
                <a:latin typeface="InterstateCompressed Light" pitchFamily="2" charset="77"/>
                <a:cs typeface="Calibri" panose="020F0502020204030204" pitchFamily="34" charset="0"/>
              </a:rPr>
              <a:t>IDENTIFICATION &amp; ENROLLMENT</a:t>
            </a:r>
          </a:p>
        </p:txBody>
      </p:sp>
      <p:pic>
        <p:nvPicPr>
          <p:cNvPr id="16" name="Picture 15" descr="Assignment Coordination icon">
            <a:extLst>
              <a:ext uri="{FF2B5EF4-FFF2-40B4-BE49-F238E27FC236}">
                <a16:creationId xmlns:a16="http://schemas.microsoft.com/office/drawing/2014/main" id="{276C950E-8375-B776-C22D-912B2FAC8114}"/>
              </a:ext>
            </a:extLst>
          </p:cNvPr>
          <p:cNvPicPr>
            <a:picLocks noChangeAspect="1"/>
          </p:cNvPicPr>
          <p:nvPr/>
        </p:nvPicPr>
        <p:blipFill>
          <a:blip r:embed="rId4"/>
          <a:stretch>
            <a:fillRect/>
          </a:stretch>
        </p:blipFill>
        <p:spPr>
          <a:xfrm>
            <a:off x="3796926" y="4033272"/>
            <a:ext cx="1326160" cy="1330784"/>
          </a:xfrm>
          <a:prstGeom prst="rect">
            <a:avLst/>
          </a:prstGeom>
        </p:spPr>
      </p:pic>
      <p:sp>
        <p:nvSpPr>
          <p:cNvPr id="25" name="TextBox 24">
            <a:extLst>
              <a:ext uri="{FF2B5EF4-FFF2-40B4-BE49-F238E27FC236}">
                <a16:creationId xmlns:a16="http://schemas.microsoft.com/office/drawing/2014/main" id="{731C229F-7F40-CFE5-1943-3362F9CB766C}"/>
              </a:ext>
              <a:ext uri="{C183D7F6-B498-43B3-948B-1728B52AA6E4}">
                <adec:decorative xmlns:adec="http://schemas.microsoft.com/office/drawing/2017/decorative" val="1"/>
              </a:ext>
            </a:extLst>
          </p:cNvPr>
          <p:cNvSpPr txBox="1"/>
          <p:nvPr/>
        </p:nvSpPr>
        <p:spPr>
          <a:xfrm>
            <a:off x="3394730" y="5464162"/>
            <a:ext cx="2130552" cy="343656"/>
          </a:xfrm>
          <a:prstGeom prst="rect">
            <a:avLst/>
          </a:prstGeom>
          <a:noFill/>
        </p:spPr>
        <p:txBody>
          <a:bodyPr wrap="square" rtlCol="0">
            <a:spAutoFit/>
          </a:bodyPr>
          <a:lstStyle/>
          <a:p>
            <a:pPr algn="ctr"/>
            <a:r>
              <a:rPr lang="en-US" sz="2000" b="1" dirty="0">
                <a:solidFill>
                  <a:schemeClr val="tx1">
                    <a:lumMod val="85000"/>
                    <a:lumOff val="15000"/>
                  </a:schemeClr>
                </a:solidFill>
                <a:latin typeface="InterstateCompressed Light" pitchFamily="2" charset="77"/>
                <a:cs typeface="Calibri" panose="020F0502020204030204" pitchFamily="34" charset="0"/>
              </a:rPr>
              <a:t>ASSIGNMENT COORDINATION</a:t>
            </a:r>
          </a:p>
        </p:txBody>
      </p:sp>
      <p:pic>
        <p:nvPicPr>
          <p:cNvPr id="18" name="Picture 17" descr="Family Support icon">
            <a:extLst>
              <a:ext uri="{FF2B5EF4-FFF2-40B4-BE49-F238E27FC236}">
                <a16:creationId xmlns:a16="http://schemas.microsoft.com/office/drawing/2014/main" id="{F255EBFB-4659-E5DE-38A8-F2F974B45607}"/>
              </a:ext>
            </a:extLst>
          </p:cNvPr>
          <p:cNvPicPr>
            <a:picLocks noChangeAspect="1"/>
          </p:cNvPicPr>
          <p:nvPr/>
        </p:nvPicPr>
        <p:blipFill>
          <a:blip r:embed="rId5"/>
          <a:stretch>
            <a:fillRect/>
          </a:stretch>
        </p:blipFill>
        <p:spPr>
          <a:xfrm>
            <a:off x="6595708" y="4033272"/>
            <a:ext cx="1326160" cy="1330784"/>
          </a:xfrm>
          <a:prstGeom prst="rect">
            <a:avLst/>
          </a:prstGeom>
        </p:spPr>
      </p:pic>
      <p:sp>
        <p:nvSpPr>
          <p:cNvPr id="24" name="TextBox 23">
            <a:extLst>
              <a:ext uri="{FF2B5EF4-FFF2-40B4-BE49-F238E27FC236}">
                <a16:creationId xmlns:a16="http://schemas.microsoft.com/office/drawing/2014/main" id="{105346C2-E1E2-8481-F67B-CE32485F689D}"/>
              </a:ext>
              <a:ext uri="{C183D7F6-B498-43B3-948B-1728B52AA6E4}">
                <adec:decorative xmlns:adec="http://schemas.microsoft.com/office/drawing/2017/decorative" val="1"/>
              </a:ext>
            </a:extLst>
          </p:cNvPr>
          <p:cNvSpPr txBox="1"/>
          <p:nvPr/>
        </p:nvSpPr>
        <p:spPr>
          <a:xfrm>
            <a:off x="6193512" y="5464162"/>
            <a:ext cx="2130552" cy="343656"/>
          </a:xfrm>
          <a:prstGeom prst="rect">
            <a:avLst/>
          </a:prstGeom>
          <a:noFill/>
        </p:spPr>
        <p:txBody>
          <a:bodyPr wrap="square" rtlCol="0">
            <a:spAutoFit/>
          </a:bodyPr>
          <a:lstStyle/>
          <a:p>
            <a:pPr algn="ctr"/>
            <a:r>
              <a:rPr lang="en-US" sz="2000" b="1" dirty="0">
                <a:solidFill>
                  <a:schemeClr val="tx1">
                    <a:lumMod val="85000"/>
                    <a:lumOff val="15000"/>
                  </a:schemeClr>
                </a:solidFill>
                <a:latin typeface="InterstateCompressed Light" pitchFamily="2" charset="77"/>
                <a:cs typeface="Calibri" panose="020F0502020204030204" pitchFamily="34" charset="0"/>
              </a:rPr>
              <a:t>FAMILY SUPPORT</a:t>
            </a:r>
          </a:p>
        </p:txBody>
      </p:sp>
      <p:sp>
        <p:nvSpPr>
          <p:cNvPr id="2" name="Slide Number Placeholder 1">
            <a:extLst>
              <a:ext uri="{FF2B5EF4-FFF2-40B4-BE49-F238E27FC236}">
                <a16:creationId xmlns:a16="http://schemas.microsoft.com/office/drawing/2014/main" id="{333849B2-0258-0F4D-8856-5F575D0B62D9}"/>
              </a:ext>
            </a:extLst>
          </p:cNvPr>
          <p:cNvSpPr>
            <a:spLocks noGrp="1"/>
          </p:cNvSpPr>
          <p:nvPr>
            <p:ph type="sldNum" sz="quarter" idx="12"/>
          </p:nvPr>
        </p:nvSpPr>
        <p:spPr/>
        <p:txBody>
          <a:bodyPr/>
          <a:lstStyle/>
          <a:p>
            <a:fld id="{3935DEE5-3222-2B4F-B860-22D7D6E499C1}" type="slidenum">
              <a:rPr lang="en-US" smtClean="0"/>
              <a:t>3</a:t>
            </a:fld>
            <a:endParaRPr lang="en-US"/>
          </a:p>
        </p:txBody>
      </p:sp>
    </p:spTree>
    <p:extLst>
      <p:ext uri="{BB962C8B-B14F-4D97-AF65-F5344CB8AC3E}">
        <p14:creationId xmlns:p14="http://schemas.microsoft.com/office/powerpoint/2010/main" val="3699449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A4102D-6160-134F-A019-B6CA3C0AD1B8}"/>
              </a:ext>
            </a:extLst>
          </p:cNvPr>
          <p:cNvSpPr>
            <a:spLocks noGrp="1"/>
          </p:cNvSpPr>
          <p:nvPr>
            <p:ph type="title"/>
          </p:nvPr>
        </p:nvSpPr>
        <p:spPr/>
        <p:txBody>
          <a:bodyPr>
            <a:normAutofit fontScale="90000"/>
          </a:bodyPr>
          <a:lstStyle/>
          <a:p>
            <a:r>
              <a:rPr lang="en-US" dirty="0"/>
              <a:t>Overview of the EFMP Program – </a:t>
            </a:r>
            <a:br>
              <a:rPr lang="en-US" dirty="0"/>
            </a:br>
            <a:r>
              <a:rPr lang="en-US" dirty="0"/>
              <a:t>Components</a:t>
            </a:r>
          </a:p>
        </p:txBody>
      </p:sp>
      <p:sp>
        <p:nvSpPr>
          <p:cNvPr id="2" name="Content Placeholder 1" hidden="1">
            <a:extLst>
              <a:ext uri="{FF2B5EF4-FFF2-40B4-BE49-F238E27FC236}">
                <a16:creationId xmlns:a16="http://schemas.microsoft.com/office/drawing/2014/main" id="{355BD7A6-07DB-7AFA-4236-CA28AE0BC18D}"/>
              </a:ext>
            </a:extLst>
          </p:cNvPr>
          <p:cNvSpPr>
            <a:spLocks noGrp="1"/>
          </p:cNvSpPr>
          <p:nvPr>
            <p:ph idx="1"/>
          </p:nvPr>
        </p:nvSpPr>
        <p:spPr/>
        <p:txBody>
          <a:bodyPr>
            <a:normAutofit/>
          </a:bodyPr>
          <a:lstStyle/>
          <a:p>
            <a:pPr marL="0" indent="0">
              <a:buNone/>
            </a:pPr>
            <a:r>
              <a:rPr lang="en-US" sz="900" dirty="0">
                <a:solidFill>
                  <a:schemeClr val="bg1"/>
                </a:solidFill>
              </a:rPr>
              <a:t>EFMP Family Support plays a critical role in helping families with special needs with the Identification &amp; Enrollment and Assignment Coordination processes. </a:t>
            </a:r>
          </a:p>
          <a:p>
            <a:pPr marL="0" indent="0">
              <a:buNone/>
            </a:pPr>
            <a:r>
              <a:rPr lang="en-US" sz="900" dirty="0">
                <a:solidFill>
                  <a:schemeClr val="bg1"/>
                </a:solidFill>
              </a:rPr>
              <a:t>EFMP Family Support</a:t>
            </a:r>
          </a:p>
          <a:p>
            <a:pPr marL="0" indent="0">
              <a:buNone/>
            </a:pPr>
            <a:r>
              <a:rPr lang="en-US" sz="900" dirty="0">
                <a:solidFill>
                  <a:schemeClr val="bg1"/>
                </a:solidFill>
              </a:rPr>
              <a:t>Helps families navigate, advocate and connect through:</a:t>
            </a:r>
          </a:p>
          <a:p>
            <a:pPr marL="342900" indent="-342900"/>
            <a:r>
              <a:rPr lang="en-US" sz="900" dirty="0">
                <a:solidFill>
                  <a:schemeClr val="bg1"/>
                </a:solidFill>
              </a:rPr>
              <a:t>Information, referrals and non-clinical case management at installations</a:t>
            </a:r>
          </a:p>
          <a:p>
            <a:pPr marL="342900" indent="-342900"/>
            <a:r>
              <a:rPr lang="en-US" sz="900" dirty="0">
                <a:solidFill>
                  <a:schemeClr val="bg1"/>
                </a:solidFill>
              </a:rPr>
              <a:t>Virtual self-service support through the </a:t>
            </a:r>
            <a:r>
              <a:rPr lang="en-US" sz="900" dirty="0" err="1">
                <a:solidFill>
                  <a:schemeClr val="bg1"/>
                </a:solidFill>
              </a:rPr>
              <a:t>EFMP&amp;Me</a:t>
            </a:r>
            <a:r>
              <a:rPr lang="en-US" sz="900" dirty="0">
                <a:solidFill>
                  <a:schemeClr val="bg1"/>
                </a:solidFill>
              </a:rPr>
              <a:t> tool, information and resources and specialty consultations</a:t>
            </a:r>
          </a:p>
          <a:p>
            <a:pPr marL="0" indent="0">
              <a:buFont typeface="Arial" panose="020B0604020202020204" pitchFamily="34" charset="0"/>
              <a:buNone/>
            </a:pPr>
            <a:r>
              <a:rPr lang="en-US" sz="900" dirty="0">
                <a:solidFill>
                  <a:schemeClr val="bg1"/>
                </a:solidFill>
              </a:rPr>
              <a:t>EFMP Assignment Coordination</a:t>
            </a:r>
          </a:p>
          <a:p>
            <a:pPr marL="0" indent="0">
              <a:buFont typeface="Arial" panose="020B0604020202020204" pitchFamily="34" charset="0"/>
              <a:buNone/>
            </a:pPr>
            <a:r>
              <a:rPr lang="en-US" sz="900" dirty="0">
                <a:solidFill>
                  <a:schemeClr val="bg1"/>
                </a:solidFill>
              </a:rPr>
              <a:t>Medical and military personnel departments work with service members and families to:</a:t>
            </a:r>
          </a:p>
          <a:p>
            <a:pPr marL="342900" indent="-342900"/>
            <a:r>
              <a:rPr lang="en-US" sz="900" dirty="0">
                <a:solidFill>
                  <a:schemeClr val="bg1"/>
                </a:solidFill>
              </a:rPr>
              <a:t>Coordinate assignments while ensuring that special medical and educational needs of family members are considered</a:t>
            </a:r>
          </a:p>
          <a:p>
            <a:pPr marL="0" indent="0">
              <a:buFont typeface="Arial" panose="020B0604020202020204" pitchFamily="34" charset="0"/>
              <a:buNone/>
            </a:pPr>
            <a:r>
              <a:rPr lang="en-US" sz="900" dirty="0">
                <a:solidFill>
                  <a:schemeClr val="bg1"/>
                </a:solidFill>
              </a:rPr>
              <a:t>EFMP Identification &amp; Enrollment</a:t>
            </a:r>
          </a:p>
          <a:p>
            <a:pPr marL="0" indent="0">
              <a:buFont typeface="Arial" panose="020B0604020202020204" pitchFamily="34" charset="0"/>
              <a:buNone/>
            </a:pPr>
            <a:r>
              <a:rPr lang="en-US" sz="900" dirty="0">
                <a:solidFill>
                  <a:schemeClr val="bg1"/>
                </a:solidFill>
              </a:rPr>
              <a:t>Medical services work with families to coordinate:</a:t>
            </a:r>
          </a:p>
          <a:p>
            <a:pPr marL="342900" indent="-342900"/>
            <a:r>
              <a:rPr lang="en-US" sz="900" dirty="0">
                <a:solidFill>
                  <a:schemeClr val="bg1"/>
                </a:solidFill>
              </a:rPr>
              <a:t>Identification and enrollment in EFMP</a:t>
            </a:r>
          </a:p>
        </p:txBody>
      </p:sp>
      <p:pic>
        <p:nvPicPr>
          <p:cNvPr id="3" name="Content Placeholder 10" descr="Graphic depicting the EFMP Program Components">
            <a:extLst>
              <a:ext uri="{FF2B5EF4-FFF2-40B4-BE49-F238E27FC236}">
                <a16:creationId xmlns:a16="http://schemas.microsoft.com/office/drawing/2014/main" id="{76EE9FF9-A9AE-C535-3AAE-37B50147FF78}"/>
              </a:ext>
            </a:extLst>
          </p:cNvPr>
          <p:cNvPicPr>
            <a:picLocks noChangeAspect="1"/>
          </p:cNvPicPr>
          <p:nvPr/>
        </p:nvPicPr>
        <p:blipFill rotWithShape="1">
          <a:blip r:embed="rId3"/>
          <a:srcRect l="47306" b="41825"/>
          <a:stretch/>
        </p:blipFill>
        <p:spPr>
          <a:xfrm>
            <a:off x="170948" y="1984063"/>
            <a:ext cx="8802103" cy="3969580"/>
          </a:xfrm>
          <a:prstGeom prst="rect">
            <a:avLst/>
          </a:prstGeom>
        </p:spPr>
      </p:pic>
      <p:sp>
        <p:nvSpPr>
          <p:cNvPr id="4" name="Slide Number Placeholder 3">
            <a:extLst>
              <a:ext uri="{FF2B5EF4-FFF2-40B4-BE49-F238E27FC236}">
                <a16:creationId xmlns:a16="http://schemas.microsoft.com/office/drawing/2014/main" id="{4541F986-20D5-6A45-881F-ADA69A7972A5}"/>
              </a:ext>
            </a:extLst>
          </p:cNvPr>
          <p:cNvSpPr>
            <a:spLocks noGrp="1"/>
          </p:cNvSpPr>
          <p:nvPr>
            <p:ph type="sldNum" sz="quarter" idx="12"/>
          </p:nvPr>
        </p:nvSpPr>
        <p:spPr/>
        <p:txBody>
          <a:bodyPr/>
          <a:lstStyle/>
          <a:p>
            <a:fld id="{3935DEE5-3222-2B4F-B860-22D7D6E499C1}" type="slidenum">
              <a:rPr lang="en-US" smtClean="0"/>
              <a:t>4</a:t>
            </a:fld>
            <a:endParaRPr lang="en-US"/>
          </a:p>
        </p:txBody>
      </p:sp>
    </p:spTree>
    <p:extLst>
      <p:ext uri="{BB962C8B-B14F-4D97-AF65-F5344CB8AC3E}">
        <p14:creationId xmlns:p14="http://schemas.microsoft.com/office/powerpoint/2010/main" val="2865446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A2C70C-D472-80AA-A013-011883AE6E33}"/>
              </a:ext>
            </a:extLst>
          </p:cNvPr>
          <p:cNvSpPr>
            <a:spLocks noGrp="1"/>
          </p:cNvSpPr>
          <p:nvPr>
            <p:ph type="title"/>
          </p:nvPr>
        </p:nvSpPr>
        <p:spPr/>
        <p:txBody>
          <a:bodyPr/>
          <a:lstStyle/>
          <a:p>
            <a:r>
              <a:rPr lang="en-US" dirty="0"/>
              <a:t>Standardization</a:t>
            </a:r>
          </a:p>
        </p:txBody>
      </p:sp>
      <p:sp>
        <p:nvSpPr>
          <p:cNvPr id="3" name="Content Placeholder 2">
            <a:extLst>
              <a:ext uri="{FF2B5EF4-FFF2-40B4-BE49-F238E27FC236}">
                <a16:creationId xmlns:a16="http://schemas.microsoft.com/office/drawing/2014/main" id="{3374E583-1F40-3AB0-CFEE-6C07052E0516}"/>
              </a:ext>
            </a:extLst>
          </p:cNvPr>
          <p:cNvSpPr>
            <a:spLocks noGrp="1"/>
          </p:cNvSpPr>
          <p:nvPr>
            <p:ph idx="1"/>
          </p:nvPr>
        </p:nvSpPr>
        <p:spPr/>
        <p:txBody>
          <a:bodyPr/>
          <a:lstStyle/>
          <a:p>
            <a:pPr marL="0" indent="0">
              <a:buNone/>
            </a:pPr>
            <a:r>
              <a:rPr lang="en-US" sz="2400" dirty="0">
                <a:solidFill>
                  <a:schemeClr val="tx1"/>
                </a:solidFill>
              </a:rPr>
              <a:t>Improves experiences for families and creates more consistency across EFMP. Standardization-driven changes have been made in:</a:t>
            </a:r>
          </a:p>
          <a:p>
            <a:r>
              <a:rPr lang="en-US" sz="2400" dirty="0">
                <a:solidFill>
                  <a:schemeClr val="tx1"/>
                </a:solidFill>
              </a:rPr>
              <a:t>Identification and enrollment </a:t>
            </a:r>
          </a:p>
          <a:p>
            <a:r>
              <a:rPr lang="en-US" sz="2400" dirty="0">
                <a:solidFill>
                  <a:schemeClr val="tx1"/>
                </a:solidFill>
              </a:rPr>
              <a:t>Assignment coordination</a:t>
            </a:r>
          </a:p>
          <a:p>
            <a:r>
              <a:rPr lang="en-US" sz="2400" dirty="0">
                <a:solidFill>
                  <a:schemeClr val="tx1"/>
                </a:solidFill>
              </a:rPr>
              <a:t>Family support</a:t>
            </a:r>
          </a:p>
          <a:p>
            <a:r>
              <a:rPr lang="en-US" sz="2400" dirty="0">
                <a:solidFill>
                  <a:schemeClr val="tx1"/>
                </a:solidFill>
              </a:rPr>
              <a:t>Disenrollment</a:t>
            </a:r>
          </a:p>
          <a:p>
            <a:r>
              <a:rPr lang="en-US" sz="2400" dirty="0">
                <a:solidFill>
                  <a:schemeClr val="tx1"/>
                </a:solidFill>
              </a:rPr>
              <a:t>Respite care</a:t>
            </a:r>
          </a:p>
        </p:txBody>
      </p:sp>
      <p:pic>
        <p:nvPicPr>
          <p:cNvPr id="5" name="Picture 4" descr="Happy family playing on couch">
            <a:extLst>
              <a:ext uri="{FF2B5EF4-FFF2-40B4-BE49-F238E27FC236}">
                <a16:creationId xmlns:a16="http://schemas.microsoft.com/office/drawing/2014/main" id="{D846788C-2952-E9DD-7B17-4600D9472C29}"/>
              </a:ext>
            </a:extLst>
          </p:cNvPr>
          <p:cNvPicPr>
            <a:picLocks noChangeAspect="1"/>
          </p:cNvPicPr>
          <p:nvPr/>
        </p:nvPicPr>
        <p:blipFill>
          <a:blip r:embed="rId3"/>
          <a:srcRect l="13572" r="13572"/>
          <a:stretch/>
        </p:blipFill>
        <p:spPr>
          <a:xfrm>
            <a:off x="4712912" y="2884517"/>
            <a:ext cx="3816285" cy="2948353"/>
          </a:xfrm>
          <a:prstGeom prst="roundRect">
            <a:avLst>
              <a:gd name="adj" fmla="val 16667"/>
            </a:avLst>
          </a:prstGeom>
          <a:ln w="3175">
            <a:solidFill>
              <a:srgbClr val="005D92"/>
            </a:solid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Slide Number Placeholder 1">
            <a:extLst>
              <a:ext uri="{FF2B5EF4-FFF2-40B4-BE49-F238E27FC236}">
                <a16:creationId xmlns:a16="http://schemas.microsoft.com/office/drawing/2014/main" id="{EF7BC49F-A411-FDCF-50F3-257B312729C2}"/>
              </a:ext>
            </a:extLst>
          </p:cNvPr>
          <p:cNvSpPr>
            <a:spLocks noGrp="1"/>
          </p:cNvSpPr>
          <p:nvPr>
            <p:ph type="sldNum" sz="quarter" idx="12"/>
          </p:nvPr>
        </p:nvSpPr>
        <p:spPr/>
        <p:txBody>
          <a:bodyPr/>
          <a:lstStyle/>
          <a:p>
            <a:fld id="{3935DEE5-3222-2B4F-B860-22D7D6E499C1}" type="slidenum">
              <a:rPr lang="en-US" smtClean="0"/>
              <a:t>5</a:t>
            </a:fld>
            <a:endParaRPr lang="en-US"/>
          </a:p>
        </p:txBody>
      </p:sp>
    </p:spTree>
    <p:extLst>
      <p:ext uri="{BB962C8B-B14F-4D97-AF65-F5344CB8AC3E}">
        <p14:creationId xmlns:p14="http://schemas.microsoft.com/office/powerpoint/2010/main" val="2306799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AED6558-A61F-9249-8032-8611E024808D}"/>
              </a:ext>
            </a:extLst>
          </p:cNvPr>
          <p:cNvSpPr>
            <a:spLocks noGrp="1"/>
          </p:cNvSpPr>
          <p:nvPr>
            <p:ph type="title"/>
          </p:nvPr>
        </p:nvSpPr>
        <p:spPr/>
        <p:txBody>
          <a:bodyPr>
            <a:normAutofit/>
          </a:bodyPr>
          <a:lstStyle/>
          <a:p>
            <a:r>
              <a:rPr lang="en-US" dirty="0"/>
              <a:t>EFMP at Your Installation</a:t>
            </a:r>
          </a:p>
        </p:txBody>
      </p:sp>
      <p:sp>
        <p:nvSpPr>
          <p:cNvPr id="5" name="Rectangle: Single Corner Rounded 4">
            <a:extLst>
              <a:ext uri="{FF2B5EF4-FFF2-40B4-BE49-F238E27FC236}">
                <a16:creationId xmlns:a16="http://schemas.microsoft.com/office/drawing/2014/main" id="{944B57CD-BB2B-19AB-CAFE-9C40E8DB0F1A}"/>
              </a:ext>
              <a:ext uri="{C183D7F6-B498-43B3-948B-1728B52AA6E4}">
                <adec:decorative xmlns:adec="http://schemas.microsoft.com/office/drawing/2017/decorative" val="1"/>
              </a:ext>
            </a:extLst>
          </p:cNvPr>
          <p:cNvSpPr/>
          <p:nvPr/>
        </p:nvSpPr>
        <p:spPr>
          <a:xfrm>
            <a:off x="29536" y="1364663"/>
            <a:ext cx="4180723" cy="3247529"/>
          </a:xfrm>
          <a:prstGeom prst="round1Rect">
            <a:avLst>
              <a:gd name="adj" fmla="val 7640"/>
            </a:avLst>
          </a:prstGeom>
          <a:solidFill>
            <a:srgbClr val="ECEFF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8" name="Rectangle: Rounded Corners 4">
            <a:extLst>
              <a:ext uri="{FF2B5EF4-FFF2-40B4-BE49-F238E27FC236}">
                <a16:creationId xmlns:a16="http://schemas.microsoft.com/office/drawing/2014/main" id="{BC7853BC-8C36-2FBF-2F30-13C47BDCA907}"/>
              </a:ext>
            </a:extLst>
          </p:cNvPr>
          <p:cNvSpPr txBox="1"/>
          <p:nvPr/>
        </p:nvSpPr>
        <p:spPr>
          <a:xfrm>
            <a:off x="-179564" y="1468579"/>
            <a:ext cx="4663074" cy="4432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25400" rIns="38100" bIns="25400" numCol="1" spcCol="1270" anchor="ctr" anchorCtr="0">
            <a:noAutofit/>
          </a:bodyPr>
          <a:lstStyle/>
          <a:p>
            <a:pPr algn="ctr"/>
            <a:r>
              <a:rPr lang="en-US" sz="2000" b="1" dirty="0">
                <a:solidFill>
                  <a:srgbClr val="17375E"/>
                </a:solidFill>
              </a:rPr>
              <a:t>Resources and Community Partners </a:t>
            </a:r>
            <a:endParaRPr lang="en-US" sz="2000" dirty="0">
              <a:solidFill>
                <a:srgbClr val="17375E"/>
              </a:solidFill>
            </a:endParaRPr>
          </a:p>
        </p:txBody>
      </p:sp>
      <p:sp>
        <p:nvSpPr>
          <p:cNvPr id="4" name="Content Placeholder 3" hidden="1">
            <a:extLst>
              <a:ext uri="{FF2B5EF4-FFF2-40B4-BE49-F238E27FC236}">
                <a16:creationId xmlns:a16="http://schemas.microsoft.com/office/drawing/2014/main" id="{53A6A884-6462-32BF-9376-1C100CE92D65}"/>
              </a:ext>
            </a:extLst>
          </p:cNvPr>
          <p:cNvSpPr>
            <a:spLocks noGrp="1"/>
          </p:cNvSpPr>
          <p:nvPr>
            <p:ph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17375E"/>
                </a:solidFill>
              </a:rPr>
              <a:t>Resources and Community Partners </a:t>
            </a:r>
            <a:endParaRPr lang="en-US" sz="1600" dirty="0">
              <a:solidFill>
                <a:srgbClr val="17375E"/>
              </a:solidFill>
            </a:endParaRPr>
          </a:p>
          <a:p>
            <a:pPr rtl="0" eaLnBrk="1" fontAlgn="ctr" latinLnBrk="0" hangingPunct="1"/>
            <a:r>
              <a:rPr lang="en-US" sz="1600" b="0" i="0" u="none" strike="noStrike" kern="1200" dirty="0">
                <a:solidFill>
                  <a:schemeClr val="tx1"/>
                </a:solidFill>
                <a:effectLst/>
                <a:latin typeface="+mn-lt"/>
                <a:ea typeface="+mn-ea"/>
                <a:cs typeface="+mn-cs"/>
              </a:rPr>
              <a:t>Place holder text</a:t>
            </a:r>
          </a:p>
          <a:p>
            <a:pPr rtl="0" eaLnBrk="1" fontAlgn="ctr" latinLnBrk="0" hangingPunct="1"/>
            <a:r>
              <a:rPr lang="en-US" sz="1600" b="0" i="0" u="none" strike="noStrike" kern="1200" dirty="0">
                <a:solidFill>
                  <a:schemeClr val="tx1"/>
                </a:solidFill>
                <a:effectLst/>
                <a:latin typeface="+mn-lt"/>
                <a:ea typeface="+mn-ea"/>
                <a:cs typeface="+mn-cs"/>
              </a:rPr>
              <a:t>Additional information or contact</a:t>
            </a:r>
          </a:p>
          <a:p>
            <a:pPr rtl="0" eaLnBrk="1" fontAlgn="ctr" latinLnBrk="0" hangingPunct="1"/>
            <a:r>
              <a:rPr lang="en-US" sz="1600" b="0" i="0" u="none" strike="noStrike" kern="1200" dirty="0">
                <a:solidFill>
                  <a:schemeClr val="tx1"/>
                </a:solidFill>
                <a:effectLst/>
                <a:latin typeface="+mn-lt"/>
                <a:ea typeface="+mn-ea"/>
                <a:cs typeface="+mn-cs"/>
              </a:rPr>
              <a:t>Place holder text</a:t>
            </a:r>
          </a:p>
          <a:p>
            <a:pPr rtl="0" eaLnBrk="1" fontAlgn="ctr" latinLnBrk="0" hangingPunct="1"/>
            <a:r>
              <a:rPr lang="en-US" sz="1600" b="0" i="0" u="none" strike="noStrike" kern="1200" dirty="0">
                <a:solidFill>
                  <a:schemeClr val="tx1"/>
                </a:solidFill>
                <a:effectLst/>
                <a:latin typeface="+mn-lt"/>
                <a:ea typeface="+mn-ea"/>
                <a:cs typeface="+mn-cs"/>
              </a:rPr>
              <a:t>Possible website</a:t>
            </a:r>
          </a:p>
          <a:p>
            <a:pPr rtl="0" eaLnBrk="1" fontAlgn="auto" latinLnBrk="0" hangingPunct="1"/>
            <a:r>
              <a:rPr lang="en-US" sz="1600" b="0" i="0" u="none" strike="noStrike" kern="1200" dirty="0">
                <a:solidFill>
                  <a:schemeClr val="tx1"/>
                </a:solidFill>
                <a:effectLst/>
                <a:latin typeface="+mn-lt"/>
                <a:ea typeface="+mn-ea"/>
                <a:cs typeface="+mn-cs"/>
              </a:rPr>
              <a:t>Place holder text</a:t>
            </a:r>
          </a:p>
          <a:p>
            <a:pPr rtl="0" eaLnBrk="1" fontAlgn="auto" latinLnBrk="0" hangingPunct="1"/>
            <a:r>
              <a:rPr lang="en-US" sz="1600" b="0" i="0" u="none" strike="noStrike" kern="1200" dirty="0">
                <a:solidFill>
                  <a:schemeClr val="tx1"/>
                </a:solidFill>
                <a:effectLst/>
                <a:latin typeface="+mn-lt"/>
                <a:ea typeface="+mn-ea"/>
                <a:cs typeface="+mn-cs"/>
              </a:rPr>
              <a:t>Place holder text</a:t>
            </a:r>
          </a:p>
          <a:p>
            <a:pPr rtl="0" eaLnBrk="1" fontAlgn="auto" latinLnBrk="0" hangingPunct="1"/>
            <a:r>
              <a:rPr lang="en-US" sz="1600" b="0" i="0" u="none" strike="noStrike" kern="1200" dirty="0">
                <a:solidFill>
                  <a:schemeClr val="tx1"/>
                </a:solidFill>
                <a:effectLst/>
                <a:latin typeface="+mn-lt"/>
                <a:ea typeface="+mn-ea"/>
                <a:cs typeface="+mn-cs"/>
              </a:rPr>
              <a:t>Place holder text</a:t>
            </a:r>
          </a:p>
        </p:txBody>
      </p:sp>
      <p:graphicFrame>
        <p:nvGraphicFramePr>
          <p:cNvPr id="26" name="Table 17">
            <a:extLst>
              <a:ext uri="{FF2B5EF4-FFF2-40B4-BE49-F238E27FC236}">
                <a16:creationId xmlns:a16="http://schemas.microsoft.com/office/drawing/2014/main" id="{1EF14D41-4E26-7AF0-1B26-C192B917B892}"/>
              </a:ext>
            </a:extLst>
          </p:cNvPr>
          <p:cNvGraphicFramePr>
            <a:graphicFrameLocks noGrp="1"/>
          </p:cNvGraphicFramePr>
          <p:nvPr>
            <p:extLst>
              <p:ext uri="{D42A27DB-BD31-4B8C-83A1-F6EECF244321}">
                <p14:modId xmlns:p14="http://schemas.microsoft.com/office/powerpoint/2010/main" val="2824528643"/>
              </p:ext>
            </p:extLst>
          </p:nvPr>
        </p:nvGraphicFramePr>
        <p:xfrm>
          <a:off x="216040" y="1923338"/>
          <a:ext cx="3793252" cy="2670702"/>
        </p:xfrm>
        <a:graphic>
          <a:graphicData uri="http://schemas.openxmlformats.org/drawingml/2006/table">
            <a:tbl>
              <a:tblPr firstRow="1" bandRow="1">
                <a:tableStyleId>{5C22544A-7EE6-4342-B048-85BDC9FD1C3A}</a:tableStyleId>
              </a:tblPr>
              <a:tblGrid>
                <a:gridCol w="3793252">
                  <a:extLst>
                    <a:ext uri="{9D8B030D-6E8A-4147-A177-3AD203B41FA5}">
                      <a16:colId xmlns:a16="http://schemas.microsoft.com/office/drawing/2014/main" val="887769639"/>
                    </a:ext>
                  </a:extLst>
                </a:gridCol>
              </a:tblGrid>
              <a:tr h="504154">
                <a:tc>
                  <a:txBody>
                    <a:bodyPr/>
                    <a:lstStyle/>
                    <a:p>
                      <a:pPr marL="91440" lvl="0"/>
                      <a:r>
                        <a:rPr lang="en-US" sz="1600" b="0" dirty="0">
                          <a:solidFill>
                            <a:srgbClr val="17375E"/>
                          </a:solidFill>
                          <a:latin typeface="+mj-lt"/>
                        </a:rPr>
                        <a:t>Place holder text</a:t>
                      </a:r>
                    </a:p>
                    <a:p>
                      <a:pPr marL="91440" lvl="0"/>
                      <a:r>
                        <a:rPr lang="en-US" sz="1600" b="0" dirty="0">
                          <a:solidFill>
                            <a:srgbClr val="17375E"/>
                          </a:solidFill>
                          <a:latin typeface="+mj-lt"/>
                        </a:rPr>
                        <a:t>Additional information or contact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30300843"/>
                  </a:ext>
                </a:extLst>
              </a:tr>
              <a:tr h="504154">
                <a:tc>
                  <a:txBody>
                    <a:bodyPr/>
                    <a:lstStyle/>
                    <a:p>
                      <a:pPr marL="91440" lvl="0"/>
                      <a:r>
                        <a:rPr lang="en-US" sz="1600" kern="1200" dirty="0">
                          <a:solidFill>
                            <a:srgbClr val="17375E"/>
                          </a:solidFill>
                          <a:latin typeface="+mn-lt"/>
                          <a:ea typeface="+mn-ea"/>
                          <a:cs typeface="+mn-cs"/>
                        </a:rPr>
                        <a:t>Place holder text</a:t>
                      </a:r>
                    </a:p>
                    <a:p>
                      <a:pPr marL="91440" lvl="0"/>
                      <a:r>
                        <a:rPr lang="en-US" sz="1600" kern="1200" dirty="0">
                          <a:solidFill>
                            <a:srgbClr val="17375E"/>
                          </a:solidFill>
                          <a:latin typeface="+mn-lt"/>
                          <a:ea typeface="+mn-ea"/>
                          <a:cs typeface="+mn-cs"/>
                        </a:rPr>
                        <a:t>Possible website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89533731"/>
                  </a:ext>
                </a:extLst>
              </a:tr>
              <a:tr h="504154">
                <a:tc>
                  <a:txBody>
                    <a:bodyPr/>
                    <a:lstStyle/>
                    <a:p>
                      <a:pPr marL="91440" marR="0" lvl="0" indent="0" algn="l" defTabSz="457200" rtl="0" eaLnBrk="1" fontAlgn="auto" latinLnBrk="0" hangingPunct="1">
                        <a:lnSpc>
                          <a:spcPct val="100000"/>
                        </a:lnSpc>
                        <a:spcBef>
                          <a:spcPts val="0"/>
                        </a:spcBef>
                        <a:spcAft>
                          <a:spcPts val="0"/>
                        </a:spcAft>
                        <a:buClrTx/>
                        <a:buSzTx/>
                        <a:buFontTx/>
                        <a:buNone/>
                        <a:tabLst/>
                        <a:defRPr/>
                      </a:pPr>
                      <a:r>
                        <a:rPr lang="en-US" sz="1600" kern="1200" dirty="0">
                          <a:solidFill>
                            <a:srgbClr val="17375E"/>
                          </a:solidFill>
                          <a:latin typeface="+mn-lt"/>
                          <a:ea typeface="+mn-ea"/>
                          <a:cs typeface="+mn-cs"/>
                        </a:rPr>
                        <a:t>Place holder text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43269556"/>
                  </a:ext>
                </a:extLst>
              </a:tr>
              <a:tr h="504154">
                <a:tc>
                  <a:txBody>
                    <a:bodyPr/>
                    <a:lstStyle/>
                    <a:p>
                      <a:pPr marL="91440" marR="0" lvl="0" indent="0" algn="l" defTabSz="457200" rtl="0" eaLnBrk="1" fontAlgn="auto" latinLnBrk="0" hangingPunct="1">
                        <a:lnSpc>
                          <a:spcPct val="100000"/>
                        </a:lnSpc>
                        <a:spcBef>
                          <a:spcPts val="0"/>
                        </a:spcBef>
                        <a:spcAft>
                          <a:spcPts val="0"/>
                        </a:spcAft>
                        <a:buClrTx/>
                        <a:buSzTx/>
                        <a:buFontTx/>
                        <a:buNone/>
                        <a:tabLst/>
                        <a:defRPr/>
                      </a:pPr>
                      <a:r>
                        <a:rPr lang="en-US" sz="1600" kern="1200" dirty="0">
                          <a:solidFill>
                            <a:srgbClr val="17375E"/>
                          </a:solidFill>
                          <a:latin typeface="+mn-lt"/>
                          <a:ea typeface="+mn-ea"/>
                          <a:cs typeface="+mn-cs"/>
                        </a:rPr>
                        <a:t>Place holder text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60492131"/>
                  </a:ext>
                </a:extLst>
              </a:tr>
              <a:tr h="504154">
                <a:tc>
                  <a:txBody>
                    <a:bodyPr/>
                    <a:lstStyle/>
                    <a:p>
                      <a:pPr marL="91440" marR="0" lvl="0" indent="0" algn="l" defTabSz="457200" rtl="0" eaLnBrk="1" fontAlgn="auto" latinLnBrk="0" hangingPunct="1">
                        <a:lnSpc>
                          <a:spcPct val="100000"/>
                        </a:lnSpc>
                        <a:spcBef>
                          <a:spcPts val="0"/>
                        </a:spcBef>
                        <a:spcAft>
                          <a:spcPts val="0"/>
                        </a:spcAft>
                        <a:buClrTx/>
                        <a:buSzTx/>
                        <a:buFontTx/>
                        <a:buNone/>
                        <a:tabLst/>
                        <a:defRPr/>
                      </a:pPr>
                      <a:r>
                        <a:rPr lang="en-US" sz="1600" kern="1200" dirty="0">
                          <a:solidFill>
                            <a:srgbClr val="17375E"/>
                          </a:solidFill>
                          <a:latin typeface="+mn-lt"/>
                          <a:ea typeface="+mn-ea"/>
                          <a:cs typeface="+mn-cs"/>
                        </a:rPr>
                        <a:t>Place holder text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21839334"/>
                  </a:ext>
                </a:extLst>
              </a:tr>
            </a:tbl>
          </a:graphicData>
        </a:graphic>
      </p:graphicFrame>
      <p:graphicFrame>
        <p:nvGraphicFramePr>
          <p:cNvPr id="44" name="Chart 43">
            <a:extLst>
              <a:ext uri="{FF2B5EF4-FFF2-40B4-BE49-F238E27FC236}">
                <a16:creationId xmlns:a16="http://schemas.microsoft.com/office/drawing/2014/main" id="{73A5E720-6624-CC07-843D-AE4D3962911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57375268"/>
              </p:ext>
            </p:extLst>
          </p:nvPr>
        </p:nvGraphicFramePr>
        <p:xfrm>
          <a:off x="3677698" y="1373149"/>
          <a:ext cx="5619487" cy="3275055"/>
        </p:xfrm>
        <a:graphic>
          <a:graphicData uri="http://schemas.openxmlformats.org/drawingml/2006/chart">
            <c:chart xmlns:c="http://schemas.openxmlformats.org/drawingml/2006/chart" xmlns:r="http://schemas.openxmlformats.org/officeDocument/2006/relationships" r:id="rId3"/>
          </a:graphicData>
        </a:graphic>
      </p:graphicFrame>
      <p:pic>
        <p:nvPicPr>
          <p:cNvPr id="49" name="Graphic 48" descr="Family with two children icon">
            <a:extLst>
              <a:ext uri="{FF2B5EF4-FFF2-40B4-BE49-F238E27FC236}">
                <a16:creationId xmlns:a16="http://schemas.microsoft.com/office/drawing/2014/main" id="{FCEDFCD1-6DCE-F0F4-F5A7-3D12D81C3C0E}"/>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852025" y="2550201"/>
            <a:ext cx="932508" cy="920950"/>
          </a:xfrm>
          <a:prstGeom prst="roundRect">
            <a:avLst/>
          </a:prstGeom>
        </p:spPr>
      </p:pic>
      <p:sp>
        <p:nvSpPr>
          <p:cNvPr id="6" name="Content Placeholder 5" hidden="1">
            <a:extLst>
              <a:ext uri="{FF2B5EF4-FFF2-40B4-BE49-F238E27FC236}">
                <a16:creationId xmlns:a16="http://schemas.microsoft.com/office/drawing/2014/main" id="{107EB165-039E-D761-E332-B189C26E10D6}"/>
              </a:ext>
            </a:extLst>
          </p:cNvPr>
          <p:cNvSpPr>
            <a:spLocks noGrp="1"/>
          </p:cNvSpPr>
          <p:nvPr>
            <p:ph idx="13"/>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17375E"/>
                </a:solidFill>
                <a:effectLst/>
              </a:rPr>
              <a:t>Demographics of Installation</a:t>
            </a:r>
            <a:r>
              <a:rPr lang="en-US" sz="1600" b="1" baseline="0" dirty="0">
                <a:solidFill>
                  <a:srgbClr val="17375E"/>
                </a:solidFill>
                <a:effectLst/>
              </a:rPr>
              <a:t> </a:t>
            </a:r>
            <a:r>
              <a:rPr lang="en-US" sz="1600" b="1" dirty="0">
                <a:solidFill>
                  <a:srgbClr val="17375E"/>
                </a:solidFill>
                <a:effectLst/>
              </a:rPr>
              <a:t>Population</a:t>
            </a:r>
            <a:endParaRPr lang="en-US" sz="1600" dirty="0">
              <a:solidFill>
                <a:srgbClr val="17375E"/>
              </a:solidFill>
              <a:effectLst/>
            </a:endParaRPr>
          </a:p>
          <a:p>
            <a:pPr rtl="0" eaLnBrk="1" fontAlgn="ctr" latinLnBrk="0" hangingPunct="1"/>
            <a:r>
              <a:rPr lang="en-US" sz="1600" b="0" i="0" u="none" strike="noStrike" kern="1200" dirty="0">
                <a:solidFill>
                  <a:schemeClr val="tx1"/>
                </a:solidFill>
                <a:effectLst/>
                <a:latin typeface="+mn-lt"/>
                <a:ea typeface="+mn-ea"/>
                <a:cs typeface="+mn-cs"/>
              </a:rPr>
              <a:t>Place holder</a:t>
            </a:r>
          </a:p>
          <a:p>
            <a:pPr rtl="0" eaLnBrk="1" fontAlgn="auto" latinLnBrk="0" hangingPunct="1"/>
            <a:r>
              <a:rPr lang="en-US" sz="1600" b="0" i="0" u="none" strike="noStrike" kern="1200" dirty="0">
                <a:solidFill>
                  <a:schemeClr val="tx1"/>
                </a:solidFill>
                <a:effectLst/>
                <a:latin typeface="+mn-lt"/>
                <a:ea typeface="+mn-ea"/>
                <a:cs typeface="+mn-cs"/>
              </a:rPr>
              <a:t>Place holder</a:t>
            </a:r>
          </a:p>
          <a:p>
            <a:pPr rtl="0" eaLnBrk="1" fontAlgn="auto" latinLnBrk="0" hangingPunct="1"/>
            <a:r>
              <a:rPr lang="en-US" sz="1600" b="0" i="0" u="none" strike="noStrike" kern="1200" dirty="0">
                <a:solidFill>
                  <a:schemeClr val="tx1"/>
                </a:solidFill>
                <a:effectLst/>
                <a:latin typeface="+mn-lt"/>
                <a:ea typeface="+mn-ea"/>
                <a:cs typeface="+mn-cs"/>
              </a:rPr>
              <a:t>Place holder</a:t>
            </a:r>
          </a:p>
          <a:p>
            <a:pPr rtl="0" eaLnBrk="1" fontAlgn="auto" latinLnBrk="0" hangingPunct="1"/>
            <a:r>
              <a:rPr lang="en-US" sz="1600" b="0" i="0" u="none" strike="noStrike" kern="1200" dirty="0">
                <a:solidFill>
                  <a:schemeClr val="tx1"/>
                </a:solidFill>
                <a:effectLst/>
                <a:latin typeface="+mn-lt"/>
                <a:ea typeface="+mn-ea"/>
                <a:cs typeface="+mn-cs"/>
              </a:rPr>
              <a:t>Place holder</a:t>
            </a:r>
          </a:p>
        </p:txBody>
      </p:sp>
      <p:sp>
        <p:nvSpPr>
          <p:cNvPr id="35" name="Rectangle: Single Corner Rounded 34">
            <a:extLst>
              <a:ext uri="{FF2B5EF4-FFF2-40B4-BE49-F238E27FC236}">
                <a16:creationId xmlns:a16="http://schemas.microsoft.com/office/drawing/2014/main" id="{E38EBD63-6959-41A2-F19E-6C2FB8E6DE2F}"/>
              </a:ext>
              <a:ext uri="{C183D7F6-B498-43B3-948B-1728B52AA6E4}">
                <adec:decorative xmlns:adec="http://schemas.microsoft.com/office/drawing/2017/decorative" val="1"/>
              </a:ext>
            </a:extLst>
          </p:cNvPr>
          <p:cNvSpPr/>
          <p:nvPr/>
        </p:nvSpPr>
        <p:spPr>
          <a:xfrm>
            <a:off x="29536" y="4663695"/>
            <a:ext cx="9074767" cy="1556235"/>
          </a:xfrm>
          <a:prstGeom prst="round1Rect">
            <a:avLst>
              <a:gd name="adj" fmla="val 7640"/>
            </a:avLst>
          </a:prstGeom>
          <a:solidFill>
            <a:srgbClr val="17375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ectangle: Rounded Corners 4">
            <a:extLst>
              <a:ext uri="{FF2B5EF4-FFF2-40B4-BE49-F238E27FC236}">
                <a16:creationId xmlns:a16="http://schemas.microsoft.com/office/drawing/2014/main" id="{52CE5A88-AA85-379B-44F2-5079859C5BC7}"/>
              </a:ext>
            </a:extLst>
          </p:cNvPr>
          <p:cNvSpPr txBox="1"/>
          <p:nvPr/>
        </p:nvSpPr>
        <p:spPr>
          <a:xfrm>
            <a:off x="-60290" y="4753637"/>
            <a:ext cx="4663074" cy="4432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rPr>
              <a:t>Recent Activities and Accomplishments</a:t>
            </a:r>
          </a:p>
        </p:txBody>
      </p:sp>
      <p:sp>
        <p:nvSpPr>
          <p:cNvPr id="9" name="Content Placeholder 8" hidden="1">
            <a:extLst>
              <a:ext uri="{FF2B5EF4-FFF2-40B4-BE49-F238E27FC236}">
                <a16:creationId xmlns:a16="http://schemas.microsoft.com/office/drawing/2014/main" id="{D422B984-D308-EF06-DC29-59178FF4105B}"/>
              </a:ext>
            </a:extLst>
          </p:cNvPr>
          <p:cNvSpPr>
            <a:spLocks noGrp="1"/>
          </p:cNvSpPr>
          <p:nvPr>
            <p:ph idx="14"/>
          </p:nvPr>
        </p:nvSpPr>
        <p:spPr>
          <a:xfrm>
            <a:off x="457199" y="5054873"/>
            <a:ext cx="6667995" cy="964311"/>
          </a:xfrm>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kern="1200" dirty="0">
                <a:solidFill>
                  <a:schemeClr val="bg1"/>
                </a:solidFill>
              </a:rPr>
              <a:t>Recent Activities and Accomplishments</a:t>
            </a:r>
          </a:p>
          <a:p>
            <a:r>
              <a:rPr lang="en-US" sz="800" b="1" dirty="0">
                <a:solidFill>
                  <a:schemeClr val="bg1"/>
                </a:solidFill>
              </a:rPr>
              <a:t>Place holder text</a:t>
            </a:r>
          </a:p>
          <a:p>
            <a:r>
              <a:rPr lang="en-US" sz="800" dirty="0">
                <a:solidFill>
                  <a:schemeClr val="bg1"/>
                </a:solidFill>
              </a:rPr>
              <a:t>Icons are able to change</a:t>
            </a:r>
          </a:p>
          <a:p>
            <a:r>
              <a:rPr lang="en-US" sz="800" b="1" dirty="0">
                <a:solidFill>
                  <a:schemeClr val="bg1"/>
                </a:solidFill>
              </a:rPr>
              <a:t>Place holder text</a:t>
            </a:r>
          </a:p>
          <a:p>
            <a:r>
              <a:rPr lang="en-US" sz="800" dirty="0">
                <a:solidFill>
                  <a:schemeClr val="bg1"/>
                </a:solidFill>
              </a:rPr>
              <a:t>Icons are able to change</a:t>
            </a:r>
          </a:p>
          <a:p>
            <a:r>
              <a:rPr lang="en-US" sz="800" b="1" dirty="0">
                <a:solidFill>
                  <a:schemeClr val="bg1"/>
                </a:solidFill>
              </a:rPr>
              <a:t>Place holder text</a:t>
            </a:r>
          </a:p>
          <a:p>
            <a:r>
              <a:rPr lang="en-US" sz="800" dirty="0">
                <a:solidFill>
                  <a:schemeClr val="bg1"/>
                </a:solidFill>
              </a:rPr>
              <a:t>Icons are able to change</a:t>
            </a:r>
            <a:endParaRPr lang="en-US" sz="800" b="0" i="0" u="none" strike="noStrike" kern="1200" dirty="0">
              <a:solidFill>
                <a:schemeClr val="bg1"/>
              </a:solidFill>
              <a:effectLst/>
            </a:endParaRPr>
          </a:p>
        </p:txBody>
      </p:sp>
      <p:pic>
        <p:nvPicPr>
          <p:cNvPr id="42" name="Graphic 41" descr="Monthly calendar icon">
            <a:extLst>
              <a:ext uri="{FF2B5EF4-FFF2-40B4-BE49-F238E27FC236}">
                <a16:creationId xmlns:a16="http://schemas.microsoft.com/office/drawing/2014/main" id="{FDD5B730-E6CC-F6B1-448B-ADBA57BB9C4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645" y="5182169"/>
            <a:ext cx="914400" cy="914400"/>
          </a:xfrm>
          <a:prstGeom prst="rect">
            <a:avLst/>
          </a:prstGeom>
        </p:spPr>
      </p:pic>
      <p:sp>
        <p:nvSpPr>
          <p:cNvPr id="38" name="TextBox 37">
            <a:extLst>
              <a:ext uri="{FF2B5EF4-FFF2-40B4-BE49-F238E27FC236}">
                <a16:creationId xmlns:a16="http://schemas.microsoft.com/office/drawing/2014/main" id="{B67FC5A6-7974-C860-0B3C-1FEA80A350C3}"/>
              </a:ext>
            </a:extLst>
          </p:cNvPr>
          <p:cNvSpPr txBox="1"/>
          <p:nvPr/>
        </p:nvSpPr>
        <p:spPr>
          <a:xfrm>
            <a:off x="932139" y="5223871"/>
            <a:ext cx="2125978" cy="830997"/>
          </a:xfrm>
          <a:prstGeom prst="rect">
            <a:avLst/>
          </a:prstGeom>
          <a:noFill/>
        </p:spPr>
        <p:txBody>
          <a:bodyPr wrap="square" rtlCol="0">
            <a:spAutoFit/>
          </a:bodyPr>
          <a:lstStyle/>
          <a:p>
            <a:r>
              <a:rPr lang="en-US" sz="1600" b="1" dirty="0">
                <a:solidFill>
                  <a:schemeClr val="bg1"/>
                </a:solidFill>
              </a:rPr>
              <a:t>Place holder text</a:t>
            </a:r>
          </a:p>
          <a:p>
            <a:r>
              <a:rPr lang="en-US" sz="1600" dirty="0">
                <a:solidFill>
                  <a:schemeClr val="bg1"/>
                </a:solidFill>
              </a:rPr>
              <a:t>Icons are able to change</a:t>
            </a:r>
          </a:p>
        </p:txBody>
      </p:sp>
      <p:pic>
        <p:nvPicPr>
          <p:cNvPr id="45" name="Graphic 44" descr="Puzzle pieces icon">
            <a:extLst>
              <a:ext uri="{FF2B5EF4-FFF2-40B4-BE49-F238E27FC236}">
                <a16:creationId xmlns:a16="http://schemas.microsoft.com/office/drawing/2014/main" id="{784E7318-74DB-18E9-3326-60761E0DFDD2}"/>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100543" y="5182169"/>
            <a:ext cx="914400" cy="914400"/>
          </a:xfrm>
          <a:prstGeom prst="rect">
            <a:avLst/>
          </a:prstGeom>
        </p:spPr>
      </p:pic>
      <p:sp>
        <p:nvSpPr>
          <p:cNvPr id="43" name="TextBox 42">
            <a:extLst>
              <a:ext uri="{FF2B5EF4-FFF2-40B4-BE49-F238E27FC236}">
                <a16:creationId xmlns:a16="http://schemas.microsoft.com/office/drawing/2014/main" id="{93BF800C-25B4-1881-2723-C12140B4F1C6}"/>
              </a:ext>
            </a:extLst>
          </p:cNvPr>
          <p:cNvSpPr txBox="1"/>
          <p:nvPr/>
        </p:nvSpPr>
        <p:spPr>
          <a:xfrm>
            <a:off x="3956118" y="5223871"/>
            <a:ext cx="2125978" cy="830997"/>
          </a:xfrm>
          <a:prstGeom prst="rect">
            <a:avLst/>
          </a:prstGeom>
          <a:noFill/>
        </p:spPr>
        <p:txBody>
          <a:bodyPr wrap="square" rtlCol="0">
            <a:spAutoFit/>
          </a:bodyPr>
          <a:lstStyle/>
          <a:p>
            <a:r>
              <a:rPr lang="en-US" sz="1600" b="1" dirty="0">
                <a:solidFill>
                  <a:schemeClr val="bg1"/>
                </a:solidFill>
              </a:rPr>
              <a:t>Place holder text</a:t>
            </a:r>
          </a:p>
          <a:p>
            <a:r>
              <a:rPr lang="en-US" sz="1600" dirty="0">
                <a:solidFill>
                  <a:schemeClr val="bg1"/>
                </a:solidFill>
              </a:rPr>
              <a:t>Icons are able to change</a:t>
            </a:r>
          </a:p>
        </p:txBody>
      </p:sp>
      <p:pic>
        <p:nvPicPr>
          <p:cNvPr id="47" name="Graphic 46" descr="Ribbon icon">
            <a:extLst>
              <a:ext uri="{FF2B5EF4-FFF2-40B4-BE49-F238E27FC236}">
                <a16:creationId xmlns:a16="http://schemas.microsoft.com/office/drawing/2014/main" id="{9EAA8EF6-A98E-C675-DA67-455B4AC5D747}"/>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6124522" y="5182169"/>
            <a:ext cx="914400" cy="914400"/>
          </a:xfrm>
          <a:prstGeom prst="rect">
            <a:avLst/>
          </a:prstGeom>
        </p:spPr>
      </p:pic>
      <p:sp>
        <p:nvSpPr>
          <p:cNvPr id="46" name="TextBox 45">
            <a:extLst>
              <a:ext uri="{FF2B5EF4-FFF2-40B4-BE49-F238E27FC236}">
                <a16:creationId xmlns:a16="http://schemas.microsoft.com/office/drawing/2014/main" id="{B6A72F46-633C-0ACD-377D-32C5EE759214}"/>
              </a:ext>
            </a:extLst>
          </p:cNvPr>
          <p:cNvSpPr txBox="1"/>
          <p:nvPr/>
        </p:nvSpPr>
        <p:spPr>
          <a:xfrm>
            <a:off x="6933109" y="5223871"/>
            <a:ext cx="2125978" cy="830997"/>
          </a:xfrm>
          <a:prstGeom prst="rect">
            <a:avLst/>
          </a:prstGeom>
          <a:noFill/>
        </p:spPr>
        <p:txBody>
          <a:bodyPr wrap="square" rtlCol="0">
            <a:spAutoFit/>
          </a:bodyPr>
          <a:lstStyle/>
          <a:p>
            <a:r>
              <a:rPr lang="en-US" sz="1600" b="1" dirty="0">
                <a:solidFill>
                  <a:schemeClr val="bg1"/>
                </a:solidFill>
              </a:rPr>
              <a:t>Place holder text</a:t>
            </a:r>
          </a:p>
          <a:p>
            <a:r>
              <a:rPr lang="en-US" sz="1600" dirty="0">
                <a:solidFill>
                  <a:schemeClr val="bg1"/>
                </a:solidFill>
              </a:rPr>
              <a:t>Icons are able to change</a:t>
            </a:r>
          </a:p>
        </p:txBody>
      </p:sp>
      <p:sp>
        <p:nvSpPr>
          <p:cNvPr id="2" name="Slide Number Placeholder 1">
            <a:extLst>
              <a:ext uri="{FF2B5EF4-FFF2-40B4-BE49-F238E27FC236}">
                <a16:creationId xmlns:a16="http://schemas.microsoft.com/office/drawing/2014/main" id="{526D797E-38D2-28CD-43C1-CFEB580B65FE}"/>
              </a:ext>
            </a:extLst>
          </p:cNvPr>
          <p:cNvSpPr>
            <a:spLocks noGrp="1"/>
          </p:cNvSpPr>
          <p:nvPr>
            <p:ph type="sldNum" sz="quarter" idx="12"/>
          </p:nvPr>
        </p:nvSpPr>
        <p:spPr/>
        <p:txBody>
          <a:bodyPr/>
          <a:lstStyle/>
          <a:p>
            <a:fld id="{3935DEE5-3222-2B4F-B860-22D7D6E499C1}" type="slidenum">
              <a:rPr lang="en-US" smtClean="0"/>
              <a:t>6</a:t>
            </a:fld>
            <a:endParaRPr lang="en-US"/>
          </a:p>
        </p:txBody>
      </p:sp>
    </p:spTree>
    <p:extLst>
      <p:ext uri="{BB962C8B-B14F-4D97-AF65-F5344CB8AC3E}">
        <p14:creationId xmlns:p14="http://schemas.microsoft.com/office/powerpoint/2010/main" val="2391352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DB0E52-AA13-9741-BC38-E1ACF69BD173}"/>
              </a:ext>
            </a:extLst>
          </p:cNvPr>
          <p:cNvSpPr>
            <a:spLocks noGrp="1"/>
          </p:cNvSpPr>
          <p:nvPr>
            <p:ph type="title"/>
          </p:nvPr>
        </p:nvSpPr>
        <p:spPr/>
        <p:txBody>
          <a:bodyPr>
            <a:normAutofit fontScale="90000"/>
          </a:bodyPr>
          <a:lstStyle/>
          <a:p>
            <a:r>
              <a:rPr lang="en-US" dirty="0"/>
              <a:t>Overview of the EFMP Program – </a:t>
            </a:r>
            <a:br>
              <a:rPr lang="en-US" dirty="0"/>
            </a:br>
            <a:r>
              <a:rPr lang="en-US" dirty="0"/>
              <a:t>Enrollment Snapshots</a:t>
            </a:r>
          </a:p>
        </p:txBody>
      </p:sp>
      <p:sp>
        <p:nvSpPr>
          <p:cNvPr id="2" name="Content Placeholder 1" hidden="1">
            <a:extLst>
              <a:ext uri="{FF2B5EF4-FFF2-40B4-BE49-F238E27FC236}">
                <a16:creationId xmlns:a16="http://schemas.microsoft.com/office/drawing/2014/main" id="{74B36101-5E55-33D6-BB5F-C5170E64FA50}"/>
              </a:ext>
            </a:extLst>
          </p:cNvPr>
          <p:cNvSpPr>
            <a:spLocks noGrp="1" noRot="1" noMove="1" noResize="1" noEditPoints="1" noAdjustHandles="1" noChangeArrowheads="1" noChangeShapeType="1"/>
          </p:cNvSpPr>
          <p:nvPr>
            <p:ph idx="1"/>
          </p:nvPr>
        </p:nvSpPr>
        <p:spPr/>
        <p:txBody>
          <a:bodyPr/>
          <a:lstStyle/>
          <a:p>
            <a:pPr marL="0" indent="0">
              <a:buNone/>
            </a:pPr>
            <a:r>
              <a:rPr lang="en-US" b="1" dirty="0">
                <a:solidFill>
                  <a:srgbClr val="FFFFFF"/>
                </a:solidFill>
                <a:latin typeface="Calibri" panose="020F0502020204030204" pitchFamily="34" charset="0"/>
                <a:ea typeface="Calibri Light" panose="020F0302020204030204" pitchFamily="34" charset="0"/>
                <a:cs typeface="Calibri Light" panose="020F0302020204030204" pitchFamily="34" charset="0"/>
              </a:rPr>
              <a:t>One in four adults (26%) in the U.S.</a:t>
            </a:r>
            <a:r>
              <a:rPr lang="en-US" b="1" spc="-305" dirty="0">
                <a:solidFill>
                  <a:srgbClr val="FFFFFF"/>
                </a:solidFill>
                <a:latin typeface="Calibri" panose="020F0502020204030204" pitchFamily="34" charset="0"/>
                <a:ea typeface="Calibri Light" panose="020F0302020204030204" pitchFamily="34" charset="0"/>
                <a:cs typeface="Calibri Light" panose="020F0302020204030204" pitchFamily="34" charset="0"/>
              </a:rPr>
              <a:t> </a:t>
            </a:r>
            <a:r>
              <a:rPr lang="en-US" b="1" dirty="0">
                <a:solidFill>
                  <a:srgbClr val="FFFFFF"/>
                </a:solidFill>
                <a:latin typeface="Calibri" panose="020F0502020204030204" pitchFamily="34" charset="0"/>
                <a:ea typeface="Calibri Light" panose="020F0302020204030204" pitchFamily="34" charset="0"/>
                <a:cs typeface="Calibri Light" panose="020F0302020204030204" pitchFamily="34" charset="0"/>
              </a:rPr>
              <a:t>have</a:t>
            </a:r>
            <a:r>
              <a:rPr lang="en-US" b="1" spc="-10" dirty="0">
                <a:solidFill>
                  <a:srgbClr val="FFFFFF"/>
                </a:solidFill>
                <a:latin typeface="Calibri" panose="020F0502020204030204" pitchFamily="34" charset="0"/>
                <a:ea typeface="Calibri Light" panose="020F0302020204030204" pitchFamily="34" charset="0"/>
                <a:cs typeface="Calibri Light" panose="020F0302020204030204" pitchFamily="34" charset="0"/>
              </a:rPr>
              <a:t> </a:t>
            </a:r>
            <a:r>
              <a:rPr lang="en-US" b="1" dirty="0">
                <a:solidFill>
                  <a:srgbClr val="FFFFFF"/>
                </a:solidFill>
                <a:latin typeface="Calibri" panose="020F0502020204030204" pitchFamily="34" charset="0"/>
                <a:ea typeface="Calibri Light" panose="020F0302020204030204" pitchFamily="34" charset="0"/>
                <a:cs typeface="Calibri Light" panose="020F0302020204030204" pitchFamily="34" charset="0"/>
              </a:rPr>
              <a:t>some</a:t>
            </a:r>
            <a:r>
              <a:rPr lang="en-US" b="1" spc="-5" dirty="0">
                <a:solidFill>
                  <a:srgbClr val="FFFFFF"/>
                </a:solidFill>
                <a:latin typeface="Calibri" panose="020F0502020204030204" pitchFamily="34" charset="0"/>
                <a:ea typeface="Calibri Light" panose="020F0302020204030204" pitchFamily="34" charset="0"/>
                <a:cs typeface="Calibri Light" panose="020F0302020204030204" pitchFamily="34" charset="0"/>
              </a:rPr>
              <a:t> </a:t>
            </a:r>
            <a:r>
              <a:rPr lang="en-US" b="1" dirty="0">
                <a:solidFill>
                  <a:srgbClr val="FFFFFF"/>
                </a:solidFill>
                <a:latin typeface="Calibri" panose="020F0502020204030204" pitchFamily="34" charset="0"/>
                <a:ea typeface="Calibri Light" panose="020F0302020204030204" pitchFamily="34" charset="0"/>
                <a:cs typeface="Calibri Light" panose="020F0302020204030204" pitchFamily="34" charset="0"/>
              </a:rPr>
              <a:t>type of</a:t>
            </a:r>
            <a:r>
              <a:rPr lang="en-US" b="1" spc="-30" dirty="0">
                <a:solidFill>
                  <a:srgbClr val="FFFFFF"/>
                </a:solidFill>
                <a:latin typeface="Calibri" panose="020F0502020204030204" pitchFamily="34" charset="0"/>
                <a:ea typeface="Calibri Light" panose="020F0302020204030204" pitchFamily="34" charset="0"/>
                <a:cs typeface="Calibri Light" panose="020F0302020204030204" pitchFamily="34" charset="0"/>
              </a:rPr>
              <a:t> </a:t>
            </a:r>
            <a:r>
              <a:rPr lang="en-US" b="1" dirty="0">
                <a:solidFill>
                  <a:srgbClr val="FFFFFF"/>
                </a:solidFill>
                <a:latin typeface="Calibri" panose="020F0502020204030204" pitchFamily="34" charset="0"/>
                <a:ea typeface="Calibri Light" panose="020F0302020204030204" pitchFamily="34" charset="0"/>
                <a:cs typeface="Calibri Light" panose="020F0302020204030204" pitchFamily="34" charset="0"/>
              </a:rPr>
              <a:t>special</a:t>
            </a:r>
            <a:r>
              <a:rPr lang="en-US" b="1" spc="5" dirty="0">
                <a:solidFill>
                  <a:srgbClr val="FFFFFF"/>
                </a:solidFill>
                <a:latin typeface="Calibri" panose="020F0502020204030204" pitchFamily="34" charset="0"/>
                <a:ea typeface="Calibri Light" panose="020F0302020204030204" pitchFamily="34" charset="0"/>
                <a:cs typeface="Calibri Light" panose="020F0302020204030204" pitchFamily="34" charset="0"/>
              </a:rPr>
              <a:t> </a:t>
            </a:r>
            <a:r>
              <a:rPr lang="en-US" b="1" dirty="0">
                <a:solidFill>
                  <a:srgbClr val="FFFFFF"/>
                </a:solidFill>
                <a:latin typeface="Calibri" panose="020F0502020204030204" pitchFamily="34" charset="0"/>
                <a:ea typeface="Calibri Light" panose="020F0302020204030204" pitchFamily="34" charset="0"/>
                <a:cs typeface="Calibri Light" panose="020F0302020204030204" pitchFamily="34" charset="0"/>
              </a:rPr>
              <a:t>need.</a:t>
            </a:r>
            <a:r>
              <a:rPr lang="en-US" b="1" baseline="30000" dirty="0">
                <a:solidFill>
                  <a:srgbClr val="FFFFFF"/>
                </a:solidFill>
                <a:latin typeface="Calibri" panose="020F0502020204030204" pitchFamily="34" charset="0"/>
                <a:ea typeface="Calibri Light" panose="020F0302020204030204" pitchFamily="34" charset="0"/>
                <a:cs typeface="Calibri Light" panose="020F0302020204030204" pitchFamily="34" charset="0"/>
              </a:rPr>
              <a:t>1</a:t>
            </a:r>
          </a:p>
          <a:p>
            <a:pPr marL="0" marR="935355" indent="0">
              <a:lnSpc>
                <a:spcPct val="115000"/>
              </a:lnSpc>
              <a:spcBef>
                <a:spcPts val="0"/>
              </a:spcBef>
              <a:spcAft>
                <a:spcPts val="0"/>
              </a:spcAft>
              <a:buNone/>
            </a:pPr>
            <a:r>
              <a:rPr lang="en-US" sz="2000" b="1" dirty="0">
                <a:solidFill>
                  <a:srgbClr val="FFFFFF"/>
                </a:solidFill>
                <a:latin typeface="Calibri" panose="020F0502020204030204" pitchFamily="34" charset="0"/>
                <a:ea typeface="Calibri Light" panose="020F0302020204030204" pitchFamily="34" charset="0"/>
                <a:cs typeface="Calibri Light" panose="020F0302020204030204" pitchFamily="34" charset="0"/>
              </a:rPr>
              <a:t>Over 3 million children</a:t>
            </a:r>
            <a:r>
              <a:rPr lang="en-US" sz="2000" b="1" spc="-305" dirty="0">
                <a:solidFill>
                  <a:srgbClr val="FFFFFF"/>
                </a:solidFill>
                <a:latin typeface="Calibri" panose="020F0502020204030204" pitchFamily="34" charset="0"/>
                <a:ea typeface="Calibri Light" panose="020F0302020204030204" pitchFamily="34" charset="0"/>
                <a:cs typeface="Calibri Light" panose="020F0302020204030204" pitchFamily="34" charset="0"/>
              </a:rPr>
              <a:t> </a:t>
            </a:r>
            <a:r>
              <a:rPr lang="en-US" sz="2000" b="1" dirty="0">
                <a:solidFill>
                  <a:srgbClr val="FFFFFF"/>
                </a:solidFill>
                <a:latin typeface="Calibri" panose="020F0502020204030204" pitchFamily="34" charset="0"/>
                <a:ea typeface="Calibri Light" panose="020F0302020204030204" pitchFamily="34" charset="0"/>
                <a:cs typeface="Calibri Light" panose="020F0302020204030204" pitchFamily="34" charset="0"/>
              </a:rPr>
              <a:t>under</a:t>
            </a:r>
            <a:r>
              <a:rPr lang="en-US" sz="2000" b="1" spc="-15" dirty="0">
                <a:solidFill>
                  <a:srgbClr val="FFFFFF"/>
                </a:solidFill>
                <a:latin typeface="Calibri" panose="020F0502020204030204" pitchFamily="34" charset="0"/>
                <a:ea typeface="Calibri Light" panose="020F0302020204030204" pitchFamily="34" charset="0"/>
                <a:cs typeface="Calibri Light" panose="020F0302020204030204" pitchFamily="34" charset="0"/>
              </a:rPr>
              <a:t> </a:t>
            </a:r>
            <a:r>
              <a:rPr lang="en-US" sz="2000" b="1" dirty="0">
                <a:solidFill>
                  <a:srgbClr val="FFFFFF"/>
                </a:solidFill>
                <a:latin typeface="Calibri" panose="020F0502020204030204" pitchFamily="34" charset="0"/>
                <a:ea typeface="Calibri Light" panose="020F0302020204030204" pitchFamily="34" charset="0"/>
                <a:cs typeface="Calibri Light" panose="020F0302020204030204" pitchFamily="34" charset="0"/>
              </a:rPr>
              <a:t>18</a:t>
            </a:r>
            <a:r>
              <a:rPr lang="en-US" sz="2000" b="1" spc="-25" dirty="0">
                <a:solidFill>
                  <a:srgbClr val="FFFFFF"/>
                </a:solidFill>
                <a:latin typeface="Calibri" panose="020F0502020204030204" pitchFamily="34" charset="0"/>
                <a:ea typeface="Calibri Light" panose="020F0302020204030204" pitchFamily="34" charset="0"/>
                <a:cs typeface="Calibri Light" panose="020F0302020204030204" pitchFamily="34" charset="0"/>
              </a:rPr>
              <a:t> </a:t>
            </a:r>
            <a:r>
              <a:rPr lang="en-US" sz="2000" b="1" dirty="0">
                <a:solidFill>
                  <a:srgbClr val="FFFFFF"/>
                </a:solidFill>
                <a:latin typeface="Calibri" panose="020F0502020204030204" pitchFamily="34" charset="0"/>
                <a:ea typeface="Calibri Light" panose="020F0302020204030204" pitchFamily="34" charset="0"/>
                <a:cs typeface="Calibri Light" panose="020F0302020204030204" pitchFamily="34" charset="0"/>
              </a:rPr>
              <a:t>(4.3%)</a:t>
            </a:r>
            <a:r>
              <a:rPr lang="en-US" sz="2000" b="1" spc="-20" dirty="0">
                <a:solidFill>
                  <a:srgbClr val="FFFFFF"/>
                </a:solidFill>
                <a:latin typeface="Calibri" panose="020F0502020204030204" pitchFamily="34" charset="0"/>
                <a:ea typeface="Calibri Light" panose="020F0302020204030204" pitchFamily="34" charset="0"/>
                <a:cs typeface="Calibri Light" panose="020F0302020204030204" pitchFamily="34" charset="0"/>
              </a:rPr>
              <a:t> </a:t>
            </a:r>
            <a:r>
              <a:rPr lang="en-US" sz="2000" b="1" dirty="0">
                <a:solidFill>
                  <a:srgbClr val="FFFFFF"/>
                </a:solidFill>
                <a:latin typeface="Calibri" panose="020F0502020204030204" pitchFamily="34" charset="0"/>
                <a:ea typeface="Calibri Light" panose="020F0302020204030204" pitchFamily="34" charset="0"/>
                <a:cs typeface="Calibri Light" panose="020F0302020204030204" pitchFamily="34" charset="0"/>
              </a:rPr>
              <a:t>have</a:t>
            </a:r>
            <a:r>
              <a:rPr lang="en-US" sz="2000" b="1" spc="-20" dirty="0">
                <a:solidFill>
                  <a:srgbClr val="FFFFFF"/>
                </a:solidFill>
                <a:latin typeface="Calibri" panose="020F0502020204030204" pitchFamily="34" charset="0"/>
                <a:ea typeface="Calibri Light" panose="020F0302020204030204" pitchFamily="34" charset="0"/>
                <a:cs typeface="Calibri Light" panose="020F0302020204030204" pitchFamily="34" charset="0"/>
              </a:rPr>
              <a:t> </a:t>
            </a:r>
            <a:r>
              <a:rPr lang="en-US" sz="2000" b="1" dirty="0">
                <a:solidFill>
                  <a:srgbClr val="FFFFFF"/>
                </a:solidFill>
                <a:latin typeface="Calibri" panose="020F0502020204030204" pitchFamily="34" charset="0"/>
                <a:ea typeface="Calibri Light" panose="020F0302020204030204" pitchFamily="34" charset="0"/>
                <a:cs typeface="Calibri Light" panose="020F0302020204030204" pitchFamily="34" charset="0"/>
              </a:rPr>
              <a:t>a</a:t>
            </a:r>
            <a:r>
              <a:rPr lang="en-US" sz="1600" b="0" baseline="0" dirty="0">
                <a:solidFill>
                  <a:srgbClr val="FFFFFF"/>
                </a:solidFill>
                <a:latin typeface="Calibri Light" panose="020F0302020204030204" pitchFamily="34" charset="0"/>
                <a:ea typeface="Calibri Light" panose="020F0302020204030204" pitchFamily="34" charset="0"/>
                <a:cs typeface="+mn-cs"/>
              </a:rPr>
              <a:t> </a:t>
            </a:r>
            <a:r>
              <a:rPr lang="en-US" sz="2000" b="1" spc="-5" dirty="0">
                <a:solidFill>
                  <a:srgbClr val="FFFFFF"/>
                </a:solidFill>
                <a:latin typeface="Calibri" panose="020F0502020204030204" pitchFamily="34" charset="0"/>
                <a:ea typeface="Calibri Light" panose="020F0302020204030204" pitchFamily="34" charset="0"/>
                <a:cs typeface="Calibri Light" panose="020F0302020204030204" pitchFamily="34" charset="0"/>
              </a:rPr>
              <a:t>special</a:t>
            </a:r>
            <a:r>
              <a:rPr lang="en-US" sz="2000" b="1" spc="10" dirty="0">
                <a:solidFill>
                  <a:srgbClr val="FFFFFF"/>
                </a:solidFill>
                <a:latin typeface="Calibri" panose="020F0502020204030204" pitchFamily="34" charset="0"/>
                <a:ea typeface="Calibri Light" panose="020F0302020204030204" pitchFamily="34" charset="0"/>
                <a:cs typeface="Calibri Light" panose="020F0302020204030204" pitchFamily="34" charset="0"/>
              </a:rPr>
              <a:t> </a:t>
            </a:r>
            <a:r>
              <a:rPr lang="en-US" sz="2000" b="1" spc="-5" dirty="0">
                <a:solidFill>
                  <a:srgbClr val="FFFFFF"/>
                </a:solidFill>
                <a:latin typeface="Calibri" panose="020F0502020204030204" pitchFamily="34" charset="0"/>
                <a:ea typeface="Calibri Light" panose="020F0302020204030204" pitchFamily="34" charset="0"/>
                <a:cs typeface="Calibri Light" panose="020F0302020204030204" pitchFamily="34" charset="0"/>
              </a:rPr>
              <a:t>need.</a:t>
            </a:r>
            <a:r>
              <a:rPr lang="en-US" sz="2000" b="1" spc="-110" dirty="0">
                <a:solidFill>
                  <a:srgbClr val="FFFFFF"/>
                </a:solidFill>
                <a:latin typeface="Calibri" panose="020F0502020204030204" pitchFamily="34" charset="0"/>
                <a:ea typeface="Calibri Light" panose="020F0302020204030204" pitchFamily="34" charset="0"/>
                <a:cs typeface="Calibri Light" panose="020F0302020204030204" pitchFamily="34" charset="0"/>
              </a:rPr>
              <a:t> </a:t>
            </a:r>
            <a:r>
              <a:rPr lang="en-US" sz="2000" b="1" baseline="30000" dirty="0">
                <a:solidFill>
                  <a:srgbClr val="FFFFFF"/>
                </a:solidFill>
                <a:latin typeface="Calibri" panose="020F0502020204030204" pitchFamily="34" charset="0"/>
                <a:ea typeface="Calibri Light" panose="020F0302020204030204" pitchFamily="34" charset="0"/>
                <a:cs typeface="Calibri Light" panose="020F0302020204030204" pitchFamily="34" charset="0"/>
              </a:rPr>
              <a:t>2</a:t>
            </a:r>
          </a:p>
          <a:p>
            <a:pPr marL="0" indent="0">
              <a:lnSpc>
                <a:spcPts val="1670"/>
              </a:lnSpc>
              <a:spcBef>
                <a:spcPts val="0"/>
              </a:spcBef>
              <a:buNone/>
            </a:pPr>
            <a:r>
              <a:rPr lang="en-US" sz="1600" b="1" dirty="0">
                <a:solidFill>
                  <a:srgbClr val="FFFFFF"/>
                </a:solidFill>
                <a:latin typeface="Calibri" panose="020F0502020204030204" pitchFamily="34" charset="0"/>
                <a:ea typeface="Calibri Light" panose="020F0302020204030204" pitchFamily="34" charset="0"/>
                <a:cs typeface="Calibri Light" panose="020F0302020204030204" pitchFamily="34" charset="0"/>
              </a:rPr>
              <a:t>14%</a:t>
            </a:r>
            <a:r>
              <a:rPr lang="en-US" sz="1600" b="1" spc="-25" dirty="0">
                <a:solidFill>
                  <a:srgbClr val="FFFFFF"/>
                </a:solidFill>
                <a:latin typeface="Calibri" panose="020F0502020204030204" pitchFamily="34" charset="0"/>
                <a:ea typeface="Calibri Light" panose="020F0302020204030204" pitchFamily="34" charset="0"/>
                <a:cs typeface="Calibri Light" panose="020F0302020204030204" pitchFamily="34" charset="0"/>
              </a:rPr>
              <a:t> </a:t>
            </a:r>
            <a:r>
              <a:rPr lang="en-US" sz="1600" b="1" dirty="0">
                <a:solidFill>
                  <a:srgbClr val="FFFFFF"/>
                </a:solidFill>
                <a:latin typeface="Calibri" panose="020F0502020204030204" pitchFamily="34" charset="0"/>
                <a:ea typeface="Calibri Light" panose="020F0302020204030204" pitchFamily="34" charset="0"/>
                <a:cs typeface="Calibri Light" panose="020F0302020204030204" pitchFamily="34" charset="0"/>
              </a:rPr>
              <a:t>of</a:t>
            </a:r>
            <a:r>
              <a:rPr lang="en-US" sz="1600" b="1" spc="-25" dirty="0">
                <a:solidFill>
                  <a:srgbClr val="FFFFFF"/>
                </a:solidFill>
                <a:latin typeface="Calibri" panose="020F0502020204030204" pitchFamily="34" charset="0"/>
                <a:ea typeface="Calibri Light" panose="020F0302020204030204" pitchFamily="34" charset="0"/>
                <a:cs typeface="Calibri Light" panose="020F0302020204030204" pitchFamily="34" charset="0"/>
              </a:rPr>
              <a:t> </a:t>
            </a:r>
            <a:r>
              <a:rPr lang="en-US" sz="1600" b="1" dirty="0">
                <a:solidFill>
                  <a:srgbClr val="FFFFFF"/>
                </a:solidFill>
                <a:latin typeface="Calibri" panose="020F0502020204030204" pitchFamily="34" charset="0"/>
                <a:ea typeface="Calibri Light" panose="020F0302020204030204" pitchFamily="34" charset="0"/>
                <a:cs typeface="Calibri Light" panose="020F0302020204030204" pitchFamily="34" charset="0"/>
              </a:rPr>
              <a:t>public</a:t>
            </a:r>
            <a:r>
              <a:rPr lang="en-US" sz="1600" b="1" spc="-40" dirty="0">
                <a:solidFill>
                  <a:srgbClr val="FFFFFF"/>
                </a:solidFill>
                <a:latin typeface="Calibri" panose="020F0502020204030204" pitchFamily="34" charset="0"/>
                <a:ea typeface="Calibri Light" panose="020F0302020204030204" pitchFamily="34" charset="0"/>
                <a:cs typeface="Calibri Light" panose="020F0302020204030204" pitchFamily="34" charset="0"/>
              </a:rPr>
              <a:t> </a:t>
            </a:r>
            <a:r>
              <a:rPr lang="en-US" sz="1600" b="1" dirty="0">
                <a:solidFill>
                  <a:srgbClr val="FFFFFF"/>
                </a:solidFill>
                <a:latin typeface="Calibri" panose="020F0502020204030204" pitchFamily="34" charset="0"/>
                <a:ea typeface="Calibri Light" panose="020F0302020204030204" pitchFamily="34" charset="0"/>
                <a:cs typeface="Calibri Light" panose="020F0302020204030204" pitchFamily="34" charset="0"/>
              </a:rPr>
              <a:t>school</a:t>
            </a:r>
            <a:r>
              <a:rPr lang="en-US" sz="1600" b="1" spc="-300" dirty="0">
                <a:solidFill>
                  <a:srgbClr val="FFFFFF"/>
                </a:solidFill>
                <a:latin typeface="Calibri" panose="020F0502020204030204" pitchFamily="34" charset="0"/>
                <a:ea typeface="Calibri Light" panose="020F0302020204030204" pitchFamily="34" charset="0"/>
                <a:cs typeface="Calibri Light" panose="020F0302020204030204" pitchFamily="34" charset="0"/>
              </a:rPr>
              <a:t> </a:t>
            </a:r>
            <a:r>
              <a:rPr lang="en-US" sz="1600" b="1" dirty="0">
                <a:solidFill>
                  <a:srgbClr val="FFFFFF"/>
                </a:solidFill>
                <a:latin typeface="Calibri" panose="020F0502020204030204" pitchFamily="34" charset="0"/>
                <a:ea typeface="Calibri Light" panose="020F0302020204030204" pitchFamily="34" charset="0"/>
                <a:cs typeface="Calibri Light" panose="020F0302020204030204" pitchFamily="34" charset="0"/>
              </a:rPr>
              <a:t>students ages 3-21</a:t>
            </a:r>
            <a:r>
              <a:rPr lang="en-US" sz="1600" b="1" spc="5" dirty="0">
                <a:solidFill>
                  <a:srgbClr val="FFFFFF"/>
                </a:solidFill>
                <a:latin typeface="Calibri" panose="020F0502020204030204" pitchFamily="34" charset="0"/>
                <a:ea typeface="Calibri Light" panose="020F0302020204030204" pitchFamily="34" charset="0"/>
                <a:cs typeface="Calibri Light" panose="020F0302020204030204" pitchFamily="34" charset="0"/>
              </a:rPr>
              <a:t> </a:t>
            </a:r>
            <a:r>
              <a:rPr lang="en-US" sz="1600" b="1" dirty="0">
                <a:solidFill>
                  <a:srgbClr val="FFFFFF"/>
                </a:solidFill>
                <a:latin typeface="Calibri" panose="020F0502020204030204" pitchFamily="34" charset="0"/>
                <a:ea typeface="Calibri Light" panose="020F0302020204030204" pitchFamily="34" charset="0"/>
                <a:cs typeface="Calibri Light" panose="020F0302020204030204" pitchFamily="34" charset="0"/>
              </a:rPr>
              <a:t>receive special</a:t>
            </a:r>
            <a:r>
              <a:rPr lang="en-US" sz="1600" b="1" spc="5" dirty="0">
                <a:solidFill>
                  <a:srgbClr val="FFFFFF"/>
                </a:solidFill>
                <a:latin typeface="Calibri" panose="020F0502020204030204" pitchFamily="34" charset="0"/>
                <a:ea typeface="Calibri Light" panose="020F0302020204030204" pitchFamily="34" charset="0"/>
                <a:cs typeface="Calibri Light" panose="020F0302020204030204" pitchFamily="34" charset="0"/>
              </a:rPr>
              <a:t> </a:t>
            </a:r>
            <a:r>
              <a:rPr lang="en-US" sz="1600" b="1" dirty="0">
                <a:solidFill>
                  <a:srgbClr val="FFFFFF"/>
                </a:solidFill>
                <a:latin typeface="Calibri" panose="020F0502020204030204" pitchFamily="34" charset="0"/>
                <a:ea typeface="Calibri Light" panose="020F0302020204030204" pitchFamily="34" charset="0"/>
                <a:cs typeface="Calibri Light" panose="020F0302020204030204" pitchFamily="34" charset="0"/>
              </a:rPr>
              <a:t>education</a:t>
            </a:r>
            <a:r>
              <a:rPr lang="en-US" sz="1600" b="1" spc="-30" dirty="0">
                <a:solidFill>
                  <a:srgbClr val="FFFFFF"/>
                </a:solidFill>
                <a:latin typeface="Calibri" panose="020F0502020204030204" pitchFamily="34" charset="0"/>
                <a:ea typeface="Calibri Light" panose="020F0302020204030204" pitchFamily="34" charset="0"/>
                <a:cs typeface="Calibri Light" panose="020F0302020204030204" pitchFamily="34" charset="0"/>
              </a:rPr>
              <a:t> </a:t>
            </a:r>
            <a:r>
              <a:rPr lang="en-US" sz="1600" b="1" dirty="0">
                <a:solidFill>
                  <a:srgbClr val="FFFFFF"/>
                </a:solidFill>
                <a:latin typeface="Calibri" panose="020F0502020204030204" pitchFamily="34" charset="0"/>
                <a:ea typeface="Calibri Light" panose="020F0302020204030204" pitchFamily="34" charset="0"/>
                <a:cs typeface="Calibri Light" panose="020F0302020204030204" pitchFamily="34" charset="0"/>
              </a:rPr>
              <a:t>services.</a:t>
            </a:r>
            <a:r>
              <a:rPr lang="en-US" sz="1600" b="1" baseline="30000" dirty="0">
                <a:solidFill>
                  <a:srgbClr val="FFFFFF"/>
                </a:solidFill>
                <a:latin typeface="Calibri" panose="020F0502020204030204" pitchFamily="34" charset="0"/>
                <a:ea typeface="Calibri Light" panose="020F0302020204030204" pitchFamily="34" charset="0"/>
                <a:cs typeface="Calibri Light" panose="020F0302020204030204" pitchFamily="34" charset="0"/>
              </a:rPr>
              <a:t>3</a:t>
            </a:r>
          </a:p>
          <a:p>
            <a:pPr marL="0" indent="0">
              <a:lnSpc>
                <a:spcPts val="1670"/>
              </a:lnSpc>
              <a:spcBef>
                <a:spcPts val="0"/>
              </a:spcBef>
              <a:buNone/>
            </a:pPr>
            <a:r>
              <a:rPr lang="en-US" sz="1200" b="1" dirty="0">
                <a:solidFill>
                  <a:srgbClr val="FFFFFF"/>
                </a:solidFill>
                <a:latin typeface="Calibri" panose="020F0502020204030204" pitchFamily="34" charset="0"/>
                <a:ea typeface="Calibri Light" panose="020F0302020204030204" pitchFamily="34" charset="0"/>
                <a:cs typeface="Calibri Light" panose="020F0302020204030204" pitchFamily="34" charset="0"/>
              </a:rPr>
              <a:t>Approximately 8% of all DOD service</a:t>
            </a:r>
            <a:r>
              <a:rPr lang="en-US" sz="1200" b="1" spc="5" dirty="0">
                <a:solidFill>
                  <a:srgbClr val="FFFFFF"/>
                </a:solidFill>
                <a:latin typeface="Calibri" panose="020F0502020204030204" pitchFamily="34" charset="0"/>
                <a:ea typeface="Calibri Light" panose="020F0302020204030204" pitchFamily="34" charset="0"/>
                <a:cs typeface="Calibri Light" panose="020F0302020204030204" pitchFamily="34" charset="0"/>
              </a:rPr>
              <a:t> </a:t>
            </a:r>
            <a:r>
              <a:rPr lang="en-US" sz="1200" b="1" dirty="0">
                <a:solidFill>
                  <a:srgbClr val="FFFFFF"/>
                </a:solidFill>
                <a:latin typeface="Calibri" panose="020F0502020204030204" pitchFamily="34" charset="0"/>
                <a:ea typeface="Calibri Light" panose="020F0302020204030204" pitchFamily="34" charset="0"/>
                <a:cs typeface="Calibri Light" panose="020F0302020204030204" pitchFamily="34" charset="0"/>
              </a:rPr>
              <a:t>members and 9% of family members across DOD are enrolled in EFMP.</a:t>
            </a:r>
            <a:r>
              <a:rPr lang="en-US" sz="1200" b="1" baseline="30000" dirty="0">
                <a:solidFill>
                  <a:srgbClr val="FFFFFF"/>
                </a:solidFill>
                <a:latin typeface="Calibri" panose="020F0502020204030204" pitchFamily="34" charset="0"/>
                <a:ea typeface="Calibri Light" panose="020F0302020204030204" pitchFamily="34" charset="0"/>
                <a:cs typeface="Calibri Light" panose="020F0302020204030204" pitchFamily="34" charset="0"/>
              </a:rPr>
              <a:t>4</a:t>
            </a:r>
          </a:p>
          <a:p>
            <a:pPr marL="0" indent="0">
              <a:buNone/>
            </a:pPr>
            <a:r>
              <a:rPr lang="en-US" sz="1050" baseline="30000" dirty="0">
                <a:solidFill>
                  <a:srgbClr val="FFFFFF"/>
                </a:solidFill>
              </a:rPr>
              <a:t>1</a:t>
            </a:r>
            <a:r>
              <a:rPr lang="en-US" sz="1050" dirty="0">
                <a:solidFill>
                  <a:srgbClr val="FFFFFF"/>
                </a:solidFill>
              </a:rPr>
              <a:t> </a:t>
            </a:r>
            <a:r>
              <a:rPr lang="en-US" sz="1050" dirty="0">
                <a:solidFill>
                  <a:srgbClr val="FFFFFF"/>
                </a:solidFill>
                <a:hlinkClick r:id="rId3">
                  <a:extLst>
                    <a:ext uri="{A12FA001-AC4F-418D-AE19-62706E023703}">
                      <ahyp:hlinkClr xmlns:ahyp="http://schemas.microsoft.com/office/drawing/2018/hyperlinkcolor" val="tx"/>
                    </a:ext>
                  </a:extLst>
                </a:hlinkClick>
              </a:rPr>
              <a:t>https://www.cdc.gov/ncbddd/disabilityandhealth/infographic-disability-impacts-all.html</a:t>
            </a:r>
            <a:endParaRPr lang="en-US" sz="1050" dirty="0">
              <a:solidFill>
                <a:srgbClr val="FFFFFF"/>
              </a:solidFill>
            </a:endParaRPr>
          </a:p>
          <a:p>
            <a:pPr marL="0" indent="0">
              <a:buNone/>
            </a:pPr>
            <a:r>
              <a:rPr lang="en-US" sz="1050" baseline="30000" dirty="0">
                <a:solidFill>
                  <a:srgbClr val="FFFFFF"/>
                </a:solidFill>
              </a:rPr>
              <a:t>2</a:t>
            </a:r>
            <a:r>
              <a:rPr lang="en-US" sz="1050" dirty="0">
                <a:solidFill>
                  <a:srgbClr val="FFFFFF"/>
                </a:solidFill>
              </a:rPr>
              <a:t> </a:t>
            </a:r>
            <a:r>
              <a:rPr lang="en-US" sz="1050" dirty="0">
                <a:solidFill>
                  <a:srgbClr val="FFFFFF"/>
                </a:solidFill>
                <a:hlinkClick r:id="rId4">
                  <a:extLst>
                    <a:ext uri="{A12FA001-AC4F-418D-AE19-62706E023703}">
                      <ahyp:hlinkClr xmlns:ahyp="http://schemas.microsoft.com/office/drawing/2018/hyperlinkcolor" val="tx"/>
                    </a:ext>
                  </a:extLst>
                </a:hlinkClick>
              </a:rPr>
              <a:t>https://www.census.gov/library/stories/2021/03/united-states-childhood-disability-rate-up-in-2019-from-2008.html</a:t>
            </a:r>
            <a:endParaRPr lang="en-US" sz="1050" dirty="0">
              <a:solidFill>
                <a:srgbClr val="FFFFFF"/>
              </a:solidFill>
            </a:endParaRPr>
          </a:p>
          <a:p>
            <a:pPr marL="0" indent="0">
              <a:buNone/>
            </a:pPr>
            <a:r>
              <a:rPr lang="en-US" sz="1050" baseline="30000" dirty="0">
                <a:solidFill>
                  <a:srgbClr val="FFFFFF"/>
                </a:solidFill>
              </a:rPr>
              <a:t>3</a:t>
            </a:r>
            <a:r>
              <a:rPr lang="en-US" sz="1050" dirty="0">
                <a:solidFill>
                  <a:srgbClr val="FFFFFF"/>
                </a:solidFill>
              </a:rPr>
              <a:t> </a:t>
            </a:r>
            <a:r>
              <a:rPr lang="en-US" sz="1050" dirty="0">
                <a:solidFill>
                  <a:srgbClr val="FFFFFF"/>
                </a:solidFill>
                <a:hlinkClick r:id="rId5">
                  <a:extLst>
                    <a:ext uri="{A12FA001-AC4F-418D-AE19-62706E023703}">
                      <ahyp:hlinkClr xmlns:ahyp="http://schemas.microsoft.com/office/drawing/2018/hyperlinkcolor" val="tx"/>
                    </a:ext>
                  </a:extLst>
                </a:hlinkClick>
              </a:rPr>
              <a:t>https://nces.ed.gov/programs/coe/indicator/cgg</a:t>
            </a:r>
            <a:endParaRPr lang="en-US" sz="1050" dirty="0">
              <a:solidFill>
                <a:srgbClr val="FFFFFF"/>
              </a:solidFill>
            </a:endParaRPr>
          </a:p>
          <a:p>
            <a:pPr marL="0" indent="0">
              <a:buNone/>
            </a:pPr>
            <a:r>
              <a:rPr lang="en-US" sz="1050" baseline="30000" dirty="0">
                <a:solidFill>
                  <a:srgbClr val="FFFFFF"/>
                </a:solidFill>
              </a:rPr>
              <a:t>4</a:t>
            </a:r>
            <a:r>
              <a:rPr lang="en-US" sz="1600" dirty="0">
                <a:solidFill>
                  <a:srgbClr val="FFFFFF"/>
                </a:solidFill>
                <a:latin typeface="Segoe UI" panose="020B0502040204020203" pitchFamily="34" charset="0"/>
              </a:rPr>
              <a:t> </a:t>
            </a:r>
            <a:r>
              <a:rPr lang="en-US" sz="1050" dirty="0">
                <a:solidFill>
                  <a:srgbClr val="FFFFFF"/>
                </a:solidFill>
              </a:rPr>
              <a:t>EFMP enrollment percentage captured using Total Force figures from the 2021 Demographics Profile via Military OneSource (https://www.militaryonesource.mil/data-research-and-statistics/military-community-demographics/2021-demographics-profile/) and the most recent EFMP enrollment data submitted by the Services to the EFMP Data Repository, as of FY 2023, Q1. </a:t>
            </a:r>
            <a:endParaRPr lang="en-US" sz="1050" baseline="30000" dirty="0">
              <a:solidFill>
                <a:srgbClr val="FFFFFF"/>
              </a:solidFill>
            </a:endParaRPr>
          </a:p>
        </p:txBody>
      </p:sp>
      <p:pic>
        <p:nvPicPr>
          <p:cNvPr id="7" name="Picture 6" descr="Siblings playing outside">
            <a:extLst>
              <a:ext uri="{FF2B5EF4-FFF2-40B4-BE49-F238E27FC236}">
                <a16:creationId xmlns:a16="http://schemas.microsoft.com/office/drawing/2014/main" id="{FEDBED0C-9AF3-F3E5-F8D0-321EF93B4BF0}"/>
              </a:ext>
            </a:extLst>
          </p:cNvPr>
          <p:cNvPicPr>
            <a:picLocks noChangeAspect="1"/>
          </p:cNvPicPr>
          <p:nvPr/>
        </p:nvPicPr>
        <p:blipFill rotWithShape="1">
          <a:blip r:embed="rId6"/>
          <a:srcRect l="8822" t="591" r="22876" b="5598"/>
          <a:stretch/>
        </p:blipFill>
        <p:spPr>
          <a:xfrm>
            <a:off x="4660632" y="1427290"/>
            <a:ext cx="4276681" cy="3304042"/>
          </a:xfrm>
          <a:prstGeom prst="roundRect">
            <a:avLst>
              <a:gd name="adj" fmla="val 16667"/>
            </a:avLst>
          </a:prstGeom>
          <a:ln w="3175">
            <a:solidFill>
              <a:srgbClr val="005D92"/>
            </a:solid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34" name="docshape14">
            <a:extLst>
              <a:ext uri="{FF2B5EF4-FFF2-40B4-BE49-F238E27FC236}">
                <a16:creationId xmlns:a16="http://schemas.microsoft.com/office/drawing/2014/main" id="{CF3EC000-E3F0-68A9-E696-CB872D71DAA7}"/>
              </a:ext>
              <a:ext uri="{C183D7F6-B498-43B3-948B-1728B52AA6E4}">
                <adec:decorative xmlns:adec="http://schemas.microsoft.com/office/drawing/2017/decorative" val="1"/>
              </a:ext>
            </a:extLst>
          </p:cNvPr>
          <p:cNvSpPr>
            <a:spLocks noChangeArrowheads="1"/>
          </p:cNvSpPr>
          <p:nvPr/>
        </p:nvSpPr>
        <p:spPr bwMode="auto">
          <a:xfrm>
            <a:off x="472584" y="1877297"/>
            <a:ext cx="2869565" cy="1254760"/>
          </a:xfrm>
          <a:prstGeom prst="rect">
            <a:avLst/>
          </a:prstGeom>
          <a:solidFill>
            <a:srgbClr val="DAE2F3">
              <a:alpha val="7294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pic>
        <p:nvPicPr>
          <p:cNvPr id="35" name="docshape15" descr="People icon">
            <a:extLst>
              <a:ext uri="{FF2B5EF4-FFF2-40B4-BE49-F238E27FC236}">
                <a16:creationId xmlns:a16="http://schemas.microsoft.com/office/drawing/2014/main" id="{C35EAB5D-385C-E7AF-4961-E38AD66D82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6659" y="2001122"/>
            <a:ext cx="10668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docshape16">
            <a:extLst>
              <a:ext uri="{FF2B5EF4-FFF2-40B4-BE49-F238E27FC236}">
                <a16:creationId xmlns:a16="http://schemas.microsoft.com/office/drawing/2014/main" id="{37A81D6F-37FF-C54D-F6C6-9706301B02AA}"/>
              </a:ext>
            </a:extLst>
          </p:cNvPr>
          <p:cNvSpPr txBox="1">
            <a:spLocks noChangeArrowheads="1"/>
          </p:cNvSpPr>
          <p:nvPr/>
        </p:nvSpPr>
        <p:spPr bwMode="auto">
          <a:xfrm>
            <a:off x="472584" y="1877297"/>
            <a:ext cx="2869565" cy="1092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spcBef>
                <a:spcPts val="0"/>
              </a:spcBef>
              <a:spcAft>
                <a:spcPts val="0"/>
              </a:spcAft>
            </a:pPr>
            <a:r>
              <a:rPr lang="en-US" sz="1500" dirty="0">
                <a:effectLst/>
                <a:latin typeface="Calibri" panose="020F0502020204030204" pitchFamily="34" charset="0"/>
                <a:ea typeface="Calibri Light" panose="020F0302020204030204" pitchFamily="34" charset="0"/>
                <a:cs typeface="Calibri Light" panose="020F0302020204030204" pitchFamily="34" charset="0"/>
              </a:rPr>
              <a:t> </a:t>
            </a:r>
            <a:endParaRPr lang="en-US" sz="1100" dirty="0">
              <a:effectLst/>
              <a:latin typeface="Calibri Light" panose="020F0302020204030204" pitchFamily="34" charset="0"/>
              <a:ea typeface="Calibri Light" panose="020F0302020204030204" pitchFamily="34" charset="0"/>
            </a:endParaRPr>
          </a:p>
          <a:p>
            <a:pPr marL="0" marR="0">
              <a:spcBef>
                <a:spcPts val="0"/>
              </a:spcBef>
              <a:spcAft>
                <a:spcPts val="0"/>
              </a:spcAft>
            </a:pPr>
            <a:r>
              <a:rPr lang="en-US" sz="1500" dirty="0">
                <a:effectLst/>
                <a:latin typeface="Calibri" panose="020F0502020204030204" pitchFamily="34" charset="0"/>
                <a:ea typeface="Calibri Light" panose="020F0302020204030204" pitchFamily="34" charset="0"/>
                <a:cs typeface="Calibri Light" panose="020F0302020204030204" pitchFamily="34" charset="0"/>
              </a:rPr>
              <a:t> </a:t>
            </a:r>
            <a:endParaRPr lang="en-US" sz="1100" dirty="0">
              <a:effectLst/>
              <a:latin typeface="Calibri Light" panose="020F0302020204030204" pitchFamily="34" charset="0"/>
              <a:ea typeface="Calibri Light" panose="020F0302020204030204" pitchFamily="34" charset="0"/>
            </a:endParaRPr>
          </a:p>
          <a:p>
            <a:pPr marL="0" marR="0">
              <a:spcBef>
                <a:spcPts val="45"/>
              </a:spcBef>
              <a:spcAft>
                <a:spcPts val="0"/>
              </a:spcAft>
            </a:pPr>
            <a:r>
              <a:rPr lang="en-US" sz="1350" dirty="0">
                <a:effectLst/>
                <a:latin typeface="Calibri" panose="020F0502020204030204" pitchFamily="34" charset="0"/>
                <a:ea typeface="Calibri Light" panose="020F0302020204030204" pitchFamily="34" charset="0"/>
                <a:cs typeface="Calibri Light" panose="020F0302020204030204" pitchFamily="34" charset="0"/>
              </a:rPr>
              <a:t> </a:t>
            </a:r>
            <a:endParaRPr lang="en-US" sz="1100" dirty="0">
              <a:effectLst/>
              <a:latin typeface="Calibri Light" panose="020F0302020204030204" pitchFamily="34" charset="0"/>
              <a:ea typeface="Calibri Light" panose="020F0302020204030204" pitchFamily="34" charset="0"/>
            </a:endParaRPr>
          </a:p>
          <a:p>
            <a:pPr marL="139700" marR="124460">
              <a:lnSpc>
                <a:spcPct val="115000"/>
              </a:lnSpc>
              <a:spcBef>
                <a:spcPts val="0"/>
              </a:spcBef>
              <a:spcAft>
                <a:spcPts val="0"/>
              </a:spcAft>
            </a:pPr>
            <a:r>
              <a:rPr lang="en-US" sz="1400" b="1" dirty="0">
                <a:solidFill>
                  <a:srgbClr val="C00000"/>
                </a:solidFill>
                <a:effectLst/>
                <a:latin typeface="Calibri" panose="020F0502020204030204" pitchFamily="34" charset="0"/>
                <a:ea typeface="Calibri Light" panose="020F0302020204030204" pitchFamily="34" charset="0"/>
                <a:cs typeface="Calibri Light" panose="020F0302020204030204" pitchFamily="34" charset="0"/>
              </a:rPr>
              <a:t>One in four adults </a:t>
            </a:r>
            <a:r>
              <a:rPr lang="en-US" sz="1400" b="1" dirty="0">
                <a:solidFill>
                  <a:srgbClr val="001F5F"/>
                </a:solidFill>
                <a:effectLst/>
                <a:latin typeface="Calibri" panose="020F0502020204030204" pitchFamily="34" charset="0"/>
                <a:ea typeface="Calibri Light" panose="020F0302020204030204" pitchFamily="34" charset="0"/>
                <a:cs typeface="Calibri Light" panose="020F0302020204030204" pitchFamily="34" charset="0"/>
              </a:rPr>
              <a:t>(26%) in the U.S.</a:t>
            </a:r>
            <a:r>
              <a:rPr lang="en-US" sz="1400" b="1" spc="-305" dirty="0">
                <a:solidFill>
                  <a:srgbClr val="001F5F"/>
                </a:solidFill>
                <a:effectLst/>
                <a:latin typeface="Calibri" panose="020F0502020204030204" pitchFamily="34" charset="0"/>
                <a:ea typeface="Calibri Light" panose="020F0302020204030204" pitchFamily="34" charset="0"/>
                <a:cs typeface="Calibri Light" panose="020F0302020204030204" pitchFamily="34" charset="0"/>
              </a:rPr>
              <a:t> </a:t>
            </a:r>
            <a:r>
              <a:rPr lang="en-US" sz="1400" b="1" dirty="0">
                <a:solidFill>
                  <a:srgbClr val="001F5F"/>
                </a:solidFill>
                <a:effectLst/>
                <a:latin typeface="Calibri" panose="020F0502020204030204" pitchFamily="34" charset="0"/>
                <a:ea typeface="Calibri Light" panose="020F0302020204030204" pitchFamily="34" charset="0"/>
                <a:cs typeface="Calibri Light" panose="020F0302020204030204" pitchFamily="34" charset="0"/>
              </a:rPr>
              <a:t>have</a:t>
            </a:r>
            <a:r>
              <a:rPr lang="en-US" sz="1400" b="1" spc="-10" dirty="0">
                <a:solidFill>
                  <a:srgbClr val="001F5F"/>
                </a:solidFill>
                <a:effectLst/>
                <a:latin typeface="Calibri" panose="020F0502020204030204" pitchFamily="34" charset="0"/>
                <a:ea typeface="Calibri Light" panose="020F0302020204030204" pitchFamily="34" charset="0"/>
                <a:cs typeface="Calibri Light" panose="020F0302020204030204" pitchFamily="34" charset="0"/>
              </a:rPr>
              <a:t> </a:t>
            </a:r>
            <a:r>
              <a:rPr lang="en-US" sz="1400" b="1" dirty="0">
                <a:solidFill>
                  <a:srgbClr val="001F5F"/>
                </a:solidFill>
                <a:effectLst/>
                <a:latin typeface="Calibri" panose="020F0502020204030204" pitchFamily="34" charset="0"/>
                <a:ea typeface="Calibri Light" panose="020F0302020204030204" pitchFamily="34" charset="0"/>
                <a:cs typeface="Calibri Light" panose="020F0302020204030204" pitchFamily="34" charset="0"/>
              </a:rPr>
              <a:t>some</a:t>
            </a:r>
            <a:r>
              <a:rPr lang="en-US" sz="1400" b="1" spc="-5" dirty="0">
                <a:solidFill>
                  <a:srgbClr val="001F5F"/>
                </a:solidFill>
                <a:effectLst/>
                <a:latin typeface="Calibri" panose="020F0502020204030204" pitchFamily="34" charset="0"/>
                <a:ea typeface="Calibri Light" panose="020F0302020204030204" pitchFamily="34" charset="0"/>
                <a:cs typeface="Calibri Light" panose="020F0302020204030204" pitchFamily="34" charset="0"/>
              </a:rPr>
              <a:t> </a:t>
            </a:r>
            <a:r>
              <a:rPr lang="en-US" sz="1400" b="1" dirty="0">
                <a:solidFill>
                  <a:srgbClr val="001F5F"/>
                </a:solidFill>
                <a:effectLst/>
                <a:latin typeface="Calibri" panose="020F0502020204030204" pitchFamily="34" charset="0"/>
                <a:ea typeface="Calibri Light" panose="020F0302020204030204" pitchFamily="34" charset="0"/>
                <a:cs typeface="Calibri Light" panose="020F0302020204030204" pitchFamily="34" charset="0"/>
              </a:rPr>
              <a:t>type of</a:t>
            </a:r>
            <a:r>
              <a:rPr lang="en-US" sz="1400" b="1" spc="-30" dirty="0">
                <a:solidFill>
                  <a:srgbClr val="001F5F"/>
                </a:solidFill>
                <a:effectLst/>
                <a:latin typeface="Calibri" panose="020F0502020204030204" pitchFamily="34" charset="0"/>
                <a:ea typeface="Calibri Light" panose="020F0302020204030204" pitchFamily="34" charset="0"/>
                <a:cs typeface="Calibri Light" panose="020F0302020204030204" pitchFamily="34" charset="0"/>
              </a:rPr>
              <a:t> </a:t>
            </a:r>
            <a:r>
              <a:rPr lang="en-US" sz="1400" b="1" dirty="0">
                <a:solidFill>
                  <a:srgbClr val="001F5F"/>
                </a:solidFill>
                <a:effectLst/>
                <a:latin typeface="Calibri" panose="020F0502020204030204" pitchFamily="34" charset="0"/>
                <a:ea typeface="Calibri Light" panose="020F0302020204030204" pitchFamily="34" charset="0"/>
                <a:cs typeface="Calibri Light" panose="020F0302020204030204" pitchFamily="34" charset="0"/>
              </a:rPr>
              <a:t>special</a:t>
            </a:r>
            <a:r>
              <a:rPr lang="en-US" sz="1400" b="1" spc="5" dirty="0">
                <a:solidFill>
                  <a:srgbClr val="001F5F"/>
                </a:solidFill>
                <a:effectLst/>
                <a:latin typeface="Calibri" panose="020F0502020204030204" pitchFamily="34" charset="0"/>
                <a:ea typeface="Calibri Light" panose="020F0302020204030204" pitchFamily="34" charset="0"/>
                <a:cs typeface="Calibri Light" panose="020F0302020204030204" pitchFamily="34" charset="0"/>
              </a:rPr>
              <a:t> </a:t>
            </a:r>
            <a:r>
              <a:rPr lang="en-US" sz="1400" b="1" dirty="0">
                <a:solidFill>
                  <a:srgbClr val="001F5F"/>
                </a:solidFill>
                <a:effectLst/>
                <a:latin typeface="Calibri" panose="020F0502020204030204" pitchFamily="34" charset="0"/>
                <a:ea typeface="Calibri Light" panose="020F0302020204030204" pitchFamily="34" charset="0"/>
                <a:cs typeface="Calibri Light" panose="020F0302020204030204" pitchFamily="34" charset="0"/>
              </a:rPr>
              <a:t>need.</a:t>
            </a:r>
            <a:r>
              <a:rPr lang="en-US" sz="1400" b="1" baseline="30000" dirty="0">
                <a:solidFill>
                  <a:srgbClr val="001F5F"/>
                </a:solidFill>
                <a:effectLst/>
                <a:latin typeface="Calibri" panose="020F0502020204030204" pitchFamily="34" charset="0"/>
                <a:ea typeface="Calibri Light" panose="020F0302020204030204" pitchFamily="34" charset="0"/>
                <a:cs typeface="Calibri Light" panose="020F0302020204030204" pitchFamily="34" charset="0"/>
              </a:rPr>
              <a:t>1</a:t>
            </a:r>
            <a:endParaRPr lang="en-US" sz="1100" dirty="0">
              <a:effectLst/>
              <a:latin typeface="Calibri Light" panose="020F0302020204030204" pitchFamily="34" charset="0"/>
              <a:ea typeface="Calibri Light" panose="020F0302020204030204" pitchFamily="34" charset="0"/>
            </a:endParaRPr>
          </a:p>
        </p:txBody>
      </p:sp>
      <p:sp>
        <p:nvSpPr>
          <p:cNvPr id="31" name="docshape18">
            <a:extLst>
              <a:ext uri="{FF2B5EF4-FFF2-40B4-BE49-F238E27FC236}">
                <a16:creationId xmlns:a16="http://schemas.microsoft.com/office/drawing/2014/main" id="{77ED7130-CFA8-9DD0-05D5-2113303562C3}"/>
              </a:ext>
              <a:ext uri="{C183D7F6-B498-43B3-948B-1728B52AA6E4}">
                <adec:decorative xmlns:adec="http://schemas.microsoft.com/office/drawing/2017/decorative" val="1"/>
              </a:ext>
            </a:extLst>
          </p:cNvPr>
          <p:cNvSpPr>
            <a:spLocks noChangeArrowheads="1"/>
          </p:cNvSpPr>
          <p:nvPr/>
        </p:nvSpPr>
        <p:spPr bwMode="auto">
          <a:xfrm>
            <a:off x="3434224" y="1877297"/>
            <a:ext cx="2861310" cy="1254760"/>
          </a:xfrm>
          <a:prstGeom prst="rect">
            <a:avLst/>
          </a:prstGeom>
          <a:solidFill>
            <a:srgbClr val="DAE2F3">
              <a:alpha val="8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pic>
        <p:nvPicPr>
          <p:cNvPr id="32" name="docshape19" descr="People icon">
            <a:extLst>
              <a:ext uri="{FF2B5EF4-FFF2-40B4-BE49-F238E27FC236}">
                <a16:creationId xmlns:a16="http://schemas.microsoft.com/office/drawing/2014/main" id="{CCC8D333-21A7-3555-928F-3137CAF64CC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7509" y="2153522"/>
            <a:ext cx="51752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docshape20">
            <a:extLst>
              <a:ext uri="{FF2B5EF4-FFF2-40B4-BE49-F238E27FC236}">
                <a16:creationId xmlns:a16="http://schemas.microsoft.com/office/drawing/2014/main" id="{F834E333-9C09-7D97-37DF-329F62397986}"/>
              </a:ext>
            </a:extLst>
          </p:cNvPr>
          <p:cNvSpPr txBox="1">
            <a:spLocks noChangeArrowheads="1"/>
          </p:cNvSpPr>
          <p:nvPr/>
        </p:nvSpPr>
        <p:spPr bwMode="auto">
          <a:xfrm>
            <a:off x="3432050" y="1877297"/>
            <a:ext cx="2861310" cy="1254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spcBef>
                <a:spcPts val="0"/>
              </a:spcBef>
              <a:spcAft>
                <a:spcPts val="0"/>
              </a:spcAft>
            </a:pPr>
            <a:r>
              <a:rPr lang="en-US" sz="1600" dirty="0">
                <a:effectLst/>
                <a:latin typeface="Calibri" panose="020F0502020204030204" pitchFamily="34" charset="0"/>
                <a:ea typeface="Calibri Light" panose="020F0302020204030204" pitchFamily="34" charset="0"/>
                <a:cs typeface="Calibri Light" panose="020F0302020204030204" pitchFamily="34" charset="0"/>
              </a:rPr>
              <a:t> </a:t>
            </a:r>
            <a:endParaRPr lang="en-US" sz="1100" dirty="0">
              <a:effectLst/>
              <a:latin typeface="Calibri Light" panose="020F0302020204030204" pitchFamily="34" charset="0"/>
              <a:ea typeface="Calibri Light" panose="020F0302020204030204" pitchFamily="34" charset="0"/>
            </a:endParaRPr>
          </a:p>
          <a:p>
            <a:pPr marL="230505" marR="935355">
              <a:lnSpc>
                <a:spcPct val="115000"/>
              </a:lnSpc>
              <a:spcBef>
                <a:spcPts val="0"/>
              </a:spcBef>
              <a:spcAft>
                <a:spcPts val="0"/>
              </a:spcAft>
            </a:pPr>
            <a:r>
              <a:rPr lang="en-US" sz="1400" b="1" dirty="0">
                <a:solidFill>
                  <a:srgbClr val="C00000"/>
                </a:solidFill>
                <a:effectLst/>
                <a:latin typeface="Calibri" panose="020F0502020204030204" pitchFamily="34" charset="0"/>
                <a:ea typeface="Calibri Light" panose="020F0302020204030204" pitchFamily="34" charset="0"/>
                <a:cs typeface="Calibri Light" panose="020F0302020204030204" pitchFamily="34" charset="0"/>
              </a:rPr>
              <a:t>Over 3 million children</a:t>
            </a:r>
            <a:r>
              <a:rPr lang="en-US" sz="1400" b="1" spc="-305" dirty="0">
                <a:solidFill>
                  <a:srgbClr val="C00000"/>
                </a:solidFill>
                <a:effectLst/>
                <a:latin typeface="Calibri" panose="020F0502020204030204" pitchFamily="34" charset="0"/>
                <a:ea typeface="Calibri Light" panose="020F0302020204030204" pitchFamily="34" charset="0"/>
                <a:cs typeface="Calibri Light" panose="020F0302020204030204" pitchFamily="34" charset="0"/>
              </a:rPr>
              <a:t> </a:t>
            </a:r>
            <a:r>
              <a:rPr lang="en-US" sz="1400" b="1" dirty="0">
                <a:solidFill>
                  <a:srgbClr val="001F5F"/>
                </a:solidFill>
                <a:effectLst/>
                <a:latin typeface="Calibri" panose="020F0502020204030204" pitchFamily="34" charset="0"/>
                <a:ea typeface="Calibri Light" panose="020F0302020204030204" pitchFamily="34" charset="0"/>
                <a:cs typeface="Calibri Light" panose="020F0302020204030204" pitchFamily="34" charset="0"/>
              </a:rPr>
              <a:t>under</a:t>
            </a:r>
            <a:r>
              <a:rPr lang="en-US" sz="1400" b="1" spc="-15" dirty="0">
                <a:solidFill>
                  <a:srgbClr val="001F5F"/>
                </a:solidFill>
                <a:effectLst/>
                <a:latin typeface="Calibri" panose="020F0502020204030204" pitchFamily="34" charset="0"/>
                <a:ea typeface="Calibri Light" panose="020F0302020204030204" pitchFamily="34" charset="0"/>
                <a:cs typeface="Calibri Light" panose="020F0302020204030204" pitchFamily="34" charset="0"/>
              </a:rPr>
              <a:t> </a:t>
            </a:r>
            <a:r>
              <a:rPr lang="en-US" sz="1400" b="1" dirty="0">
                <a:solidFill>
                  <a:srgbClr val="001F5F"/>
                </a:solidFill>
                <a:effectLst/>
                <a:latin typeface="Calibri" panose="020F0502020204030204" pitchFamily="34" charset="0"/>
                <a:ea typeface="Calibri Light" panose="020F0302020204030204" pitchFamily="34" charset="0"/>
                <a:cs typeface="Calibri Light" panose="020F0302020204030204" pitchFamily="34" charset="0"/>
              </a:rPr>
              <a:t>18</a:t>
            </a:r>
            <a:r>
              <a:rPr lang="en-US" sz="1400" b="1" spc="-25" dirty="0">
                <a:solidFill>
                  <a:srgbClr val="001F5F"/>
                </a:solidFill>
                <a:effectLst/>
                <a:latin typeface="Calibri" panose="020F0502020204030204" pitchFamily="34" charset="0"/>
                <a:ea typeface="Calibri Light" panose="020F0302020204030204" pitchFamily="34" charset="0"/>
                <a:cs typeface="Calibri Light" panose="020F0302020204030204" pitchFamily="34" charset="0"/>
              </a:rPr>
              <a:t> </a:t>
            </a:r>
            <a:r>
              <a:rPr lang="en-US" sz="1400" b="1" dirty="0">
                <a:solidFill>
                  <a:srgbClr val="001F5F"/>
                </a:solidFill>
                <a:effectLst/>
                <a:latin typeface="Calibri" panose="020F0502020204030204" pitchFamily="34" charset="0"/>
                <a:ea typeface="Calibri Light" panose="020F0302020204030204" pitchFamily="34" charset="0"/>
                <a:cs typeface="Calibri Light" panose="020F0302020204030204" pitchFamily="34" charset="0"/>
              </a:rPr>
              <a:t>(4.3%)</a:t>
            </a:r>
            <a:r>
              <a:rPr lang="en-US" sz="1400" b="1" spc="-20" dirty="0">
                <a:solidFill>
                  <a:srgbClr val="001F5F"/>
                </a:solidFill>
                <a:effectLst/>
                <a:latin typeface="Calibri" panose="020F0502020204030204" pitchFamily="34" charset="0"/>
                <a:ea typeface="Calibri Light" panose="020F0302020204030204" pitchFamily="34" charset="0"/>
                <a:cs typeface="Calibri Light" panose="020F0302020204030204" pitchFamily="34" charset="0"/>
              </a:rPr>
              <a:t> </a:t>
            </a:r>
            <a:r>
              <a:rPr lang="en-US" sz="1400" b="1" dirty="0">
                <a:solidFill>
                  <a:srgbClr val="001F5F"/>
                </a:solidFill>
                <a:effectLst/>
                <a:latin typeface="Calibri" panose="020F0502020204030204" pitchFamily="34" charset="0"/>
                <a:ea typeface="Calibri Light" panose="020F0302020204030204" pitchFamily="34" charset="0"/>
                <a:cs typeface="Calibri Light" panose="020F0302020204030204" pitchFamily="34" charset="0"/>
              </a:rPr>
              <a:t>have</a:t>
            </a:r>
            <a:r>
              <a:rPr lang="en-US" sz="1400" b="1" spc="-20" dirty="0">
                <a:solidFill>
                  <a:srgbClr val="001F5F"/>
                </a:solidFill>
                <a:effectLst/>
                <a:latin typeface="Calibri" panose="020F0502020204030204" pitchFamily="34" charset="0"/>
                <a:ea typeface="Calibri Light" panose="020F0302020204030204" pitchFamily="34" charset="0"/>
                <a:cs typeface="Calibri Light" panose="020F0302020204030204" pitchFamily="34" charset="0"/>
              </a:rPr>
              <a:t> </a:t>
            </a:r>
            <a:r>
              <a:rPr lang="en-US" sz="1400" b="1" dirty="0">
                <a:solidFill>
                  <a:srgbClr val="001F5F"/>
                </a:solidFill>
                <a:effectLst/>
                <a:latin typeface="Calibri" panose="020F0502020204030204" pitchFamily="34" charset="0"/>
                <a:ea typeface="Calibri Light" panose="020F0302020204030204" pitchFamily="34" charset="0"/>
                <a:cs typeface="Calibri Light" panose="020F0302020204030204" pitchFamily="34" charset="0"/>
              </a:rPr>
              <a:t>a</a:t>
            </a:r>
            <a:endParaRPr lang="en-US" sz="1100" dirty="0">
              <a:effectLst/>
              <a:latin typeface="Calibri Light" panose="020F0302020204030204" pitchFamily="34" charset="0"/>
              <a:ea typeface="Calibri Light" panose="020F0302020204030204" pitchFamily="34" charset="0"/>
            </a:endParaRPr>
          </a:p>
          <a:p>
            <a:pPr marL="230505" marR="0">
              <a:lnSpc>
                <a:spcPts val="1670"/>
              </a:lnSpc>
              <a:spcBef>
                <a:spcPts val="0"/>
              </a:spcBef>
              <a:spcAft>
                <a:spcPts val="0"/>
              </a:spcAft>
            </a:pPr>
            <a:r>
              <a:rPr lang="en-US" sz="1400" b="1" spc="-5" dirty="0">
                <a:solidFill>
                  <a:srgbClr val="001F5F"/>
                </a:solidFill>
                <a:effectLst/>
                <a:latin typeface="Calibri" panose="020F0502020204030204" pitchFamily="34" charset="0"/>
                <a:ea typeface="Calibri Light" panose="020F0302020204030204" pitchFamily="34" charset="0"/>
                <a:cs typeface="Calibri Light" panose="020F0302020204030204" pitchFamily="34" charset="0"/>
              </a:rPr>
              <a:t>special</a:t>
            </a:r>
            <a:r>
              <a:rPr lang="en-US" sz="1400" b="1" spc="10" dirty="0">
                <a:solidFill>
                  <a:srgbClr val="001F5F"/>
                </a:solidFill>
                <a:effectLst/>
                <a:latin typeface="Calibri" panose="020F0502020204030204" pitchFamily="34" charset="0"/>
                <a:ea typeface="Calibri Light" panose="020F0302020204030204" pitchFamily="34" charset="0"/>
                <a:cs typeface="Calibri Light" panose="020F0302020204030204" pitchFamily="34" charset="0"/>
              </a:rPr>
              <a:t> </a:t>
            </a:r>
            <a:r>
              <a:rPr lang="en-US" sz="1400" b="1" spc="-5" dirty="0">
                <a:solidFill>
                  <a:srgbClr val="001F5F"/>
                </a:solidFill>
                <a:effectLst/>
                <a:latin typeface="Calibri" panose="020F0502020204030204" pitchFamily="34" charset="0"/>
                <a:ea typeface="Calibri Light" panose="020F0302020204030204" pitchFamily="34" charset="0"/>
                <a:cs typeface="Calibri Light" panose="020F0302020204030204" pitchFamily="34" charset="0"/>
              </a:rPr>
              <a:t>need.</a:t>
            </a:r>
            <a:r>
              <a:rPr lang="en-US" sz="1400" b="1" spc="-110" dirty="0">
                <a:solidFill>
                  <a:srgbClr val="001F5F"/>
                </a:solidFill>
                <a:effectLst/>
                <a:latin typeface="Calibri" panose="020F0502020204030204" pitchFamily="34" charset="0"/>
                <a:ea typeface="Calibri Light" panose="020F0302020204030204" pitchFamily="34" charset="0"/>
                <a:cs typeface="Calibri Light" panose="020F0302020204030204" pitchFamily="34" charset="0"/>
              </a:rPr>
              <a:t> </a:t>
            </a:r>
            <a:r>
              <a:rPr lang="en-US" sz="1400" b="1" baseline="30000" dirty="0">
                <a:solidFill>
                  <a:srgbClr val="1F487C"/>
                </a:solidFill>
                <a:effectLst/>
                <a:latin typeface="Calibri" panose="020F0502020204030204" pitchFamily="34" charset="0"/>
                <a:ea typeface="Calibri Light" panose="020F0302020204030204" pitchFamily="34" charset="0"/>
                <a:cs typeface="Calibri Light" panose="020F0302020204030204" pitchFamily="34" charset="0"/>
              </a:rPr>
              <a:t>2</a:t>
            </a:r>
            <a:endParaRPr lang="en-US" sz="1100" dirty="0">
              <a:effectLst/>
              <a:latin typeface="Calibri Light" panose="020F0302020204030204" pitchFamily="34" charset="0"/>
              <a:ea typeface="Calibri Light" panose="020F0302020204030204" pitchFamily="34" charset="0"/>
            </a:endParaRPr>
          </a:p>
        </p:txBody>
      </p:sp>
      <p:sp>
        <p:nvSpPr>
          <p:cNvPr id="28" name="docshape22">
            <a:extLst>
              <a:ext uri="{FF2B5EF4-FFF2-40B4-BE49-F238E27FC236}">
                <a16:creationId xmlns:a16="http://schemas.microsoft.com/office/drawing/2014/main" id="{060BFA01-653A-73E1-E6FE-739BCA385579}"/>
              </a:ext>
              <a:ext uri="{C183D7F6-B498-43B3-948B-1728B52AA6E4}">
                <adec:decorative xmlns:adec="http://schemas.microsoft.com/office/drawing/2017/decorative" val="1"/>
              </a:ext>
            </a:extLst>
          </p:cNvPr>
          <p:cNvSpPr>
            <a:spLocks noChangeArrowheads="1"/>
          </p:cNvSpPr>
          <p:nvPr/>
        </p:nvSpPr>
        <p:spPr bwMode="auto">
          <a:xfrm>
            <a:off x="472584" y="3216074"/>
            <a:ext cx="2869565" cy="1254760"/>
          </a:xfrm>
          <a:prstGeom prst="rect">
            <a:avLst/>
          </a:prstGeom>
          <a:solidFill>
            <a:srgbClr val="DAE2F3">
              <a:alpha val="8902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pic>
        <p:nvPicPr>
          <p:cNvPr id="29" name="docshape23" descr="School icon">
            <a:extLst>
              <a:ext uri="{FF2B5EF4-FFF2-40B4-BE49-F238E27FC236}">
                <a16:creationId xmlns:a16="http://schemas.microsoft.com/office/drawing/2014/main" id="{A9CE6C29-7C2C-6CA7-A0F9-75ED796B9AF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0379" y="3503729"/>
            <a:ext cx="65405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docshape24">
            <a:extLst>
              <a:ext uri="{FF2B5EF4-FFF2-40B4-BE49-F238E27FC236}">
                <a16:creationId xmlns:a16="http://schemas.microsoft.com/office/drawing/2014/main" id="{A4937A25-D697-23BC-2C4A-DADF0ECDDB8F}"/>
              </a:ext>
            </a:extLst>
          </p:cNvPr>
          <p:cNvSpPr txBox="1">
            <a:spLocks noChangeArrowheads="1"/>
          </p:cNvSpPr>
          <p:nvPr/>
        </p:nvSpPr>
        <p:spPr bwMode="auto">
          <a:xfrm>
            <a:off x="472584" y="3237143"/>
            <a:ext cx="2869565" cy="1254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91440" rIns="0" bIns="0" anchor="t" anchorCtr="0" upright="1">
            <a:noAutofit/>
          </a:bodyPr>
          <a:lstStyle/>
          <a:p>
            <a:pPr marL="929005" marR="433070">
              <a:lnSpc>
                <a:spcPct val="115000"/>
              </a:lnSpc>
              <a:spcBef>
                <a:spcPts val="1220"/>
              </a:spcBef>
              <a:spcAft>
                <a:spcPts val="0"/>
              </a:spcAft>
            </a:pPr>
            <a:r>
              <a:rPr lang="en-US" sz="1400" b="1" dirty="0">
                <a:solidFill>
                  <a:srgbClr val="C00000"/>
                </a:solidFill>
                <a:effectLst/>
                <a:latin typeface="Calibri" panose="020F0502020204030204" pitchFamily="34" charset="0"/>
                <a:ea typeface="Calibri Light" panose="020F0302020204030204" pitchFamily="34" charset="0"/>
                <a:cs typeface="Calibri Light" panose="020F0302020204030204" pitchFamily="34" charset="0"/>
              </a:rPr>
              <a:t>14%</a:t>
            </a:r>
            <a:r>
              <a:rPr lang="en-US" sz="1400" b="1" spc="-25" dirty="0">
                <a:solidFill>
                  <a:srgbClr val="C00000"/>
                </a:solidFill>
                <a:effectLst/>
                <a:latin typeface="Calibri" panose="020F0502020204030204" pitchFamily="34" charset="0"/>
                <a:ea typeface="Calibri Light" panose="020F0302020204030204" pitchFamily="34" charset="0"/>
                <a:cs typeface="Calibri Light" panose="020F0302020204030204" pitchFamily="34" charset="0"/>
              </a:rPr>
              <a:t> </a:t>
            </a:r>
            <a:r>
              <a:rPr lang="en-US" sz="1400" b="1" dirty="0">
                <a:solidFill>
                  <a:srgbClr val="001F5F"/>
                </a:solidFill>
                <a:effectLst/>
                <a:latin typeface="Calibri" panose="020F0502020204030204" pitchFamily="34" charset="0"/>
                <a:ea typeface="Calibri Light" panose="020F0302020204030204" pitchFamily="34" charset="0"/>
                <a:cs typeface="Calibri Light" panose="020F0302020204030204" pitchFamily="34" charset="0"/>
              </a:rPr>
              <a:t>of</a:t>
            </a:r>
            <a:r>
              <a:rPr lang="en-US" sz="1400" b="1" spc="-25" dirty="0">
                <a:solidFill>
                  <a:srgbClr val="001F5F"/>
                </a:solidFill>
                <a:effectLst/>
                <a:latin typeface="Calibri" panose="020F0502020204030204" pitchFamily="34" charset="0"/>
                <a:ea typeface="Calibri Light" panose="020F0302020204030204" pitchFamily="34" charset="0"/>
                <a:cs typeface="Calibri Light" panose="020F0302020204030204" pitchFamily="34" charset="0"/>
              </a:rPr>
              <a:t> </a:t>
            </a:r>
            <a:r>
              <a:rPr lang="en-US" sz="1400" b="1" dirty="0">
                <a:solidFill>
                  <a:srgbClr val="001F5F"/>
                </a:solidFill>
                <a:effectLst/>
                <a:latin typeface="Calibri" panose="020F0502020204030204" pitchFamily="34" charset="0"/>
                <a:ea typeface="Calibri Light" panose="020F0302020204030204" pitchFamily="34" charset="0"/>
                <a:cs typeface="Calibri Light" panose="020F0302020204030204" pitchFamily="34" charset="0"/>
              </a:rPr>
              <a:t>public</a:t>
            </a:r>
            <a:r>
              <a:rPr lang="en-US" sz="1400" b="1" spc="-40" dirty="0">
                <a:solidFill>
                  <a:srgbClr val="001F5F"/>
                </a:solidFill>
                <a:effectLst/>
                <a:latin typeface="Calibri" panose="020F0502020204030204" pitchFamily="34" charset="0"/>
                <a:ea typeface="Calibri Light" panose="020F0302020204030204" pitchFamily="34" charset="0"/>
                <a:cs typeface="Calibri Light" panose="020F0302020204030204" pitchFamily="34" charset="0"/>
              </a:rPr>
              <a:t> </a:t>
            </a:r>
            <a:r>
              <a:rPr lang="en-US" sz="1400" b="1" dirty="0">
                <a:solidFill>
                  <a:srgbClr val="001F5F"/>
                </a:solidFill>
                <a:effectLst/>
                <a:latin typeface="Calibri" panose="020F0502020204030204" pitchFamily="34" charset="0"/>
                <a:ea typeface="Calibri Light" panose="020F0302020204030204" pitchFamily="34" charset="0"/>
                <a:cs typeface="Calibri Light" panose="020F0302020204030204" pitchFamily="34" charset="0"/>
              </a:rPr>
              <a:t>school</a:t>
            </a:r>
            <a:r>
              <a:rPr lang="en-US" sz="1400" b="1" spc="-300" dirty="0">
                <a:solidFill>
                  <a:srgbClr val="001F5F"/>
                </a:solidFill>
                <a:effectLst/>
                <a:latin typeface="Calibri" panose="020F0502020204030204" pitchFamily="34" charset="0"/>
                <a:ea typeface="Calibri Light" panose="020F0302020204030204" pitchFamily="34" charset="0"/>
                <a:cs typeface="Calibri Light" panose="020F0302020204030204" pitchFamily="34" charset="0"/>
              </a:rPr>
              <a:t> </a:t>
            </a:r>
            <a:r>
              <a:rPr lang="en-US" sz="1400" b="1" dirty="0">
                <a:solidFill>
                  <a:srgbClr val="001F5F"/>
                </a:solidFill>
                <a:effectLst/>
                <a:latin typeface="Calibri" panose="020F0502020204030204" pitchFamily="34" charset="0"/>
                <a:ea typeface="Calibri Light" panose="020F0302020204030204" pitchFamily="34" charset="0"/>
                <a:cs typeface="Calibri Light" panose="020F0302020204030204" pitchFamily="34" charset="0"/>
              </a:rPr>
              <a:t>students ages 3-21</a:t>
            </a:r>
            <a:r>
              <a:rPr lang="en-US" sz="1400" b="1" spc="5" dirty="0">
                <a:solidFill>
                  <a:srgbClr val="001F5F"/>
                </a:solidFill>
                <a:effectLst/>
                <a:latin typeface="Calibri" panose="020F0502020204030204" pitchFamily="34" charset="0"/>
                <a:ea typeface="Calibri Light" panose="020F0302020204030204" pitchFamily="34" charset="0"/>
                <a:cs typeface="Calibri Light" panose="020F0302020204030204" pitchFamily="34" charset="0"/>
              </a:rPr>
              <a:t> </a:t>
            </a:r>
            <a:r>
              <a:rPr lang="en-US" sz="1400" b="1" dirty="0">
                <a:solidFill>
                  <a:srgbClr val="001F5F"/>
                </a:solidFill>
                <a:effectLst/>
                <a:latin typeface="Calibri" panose="020F0502020204030204" pitchFamily="34" charset="0"/>
                <a:ea typeface="Calibri Light" panose="020F0302020204030204" pitchFamily="34" charset="0"/>
                <a:cs typeface="Calibri Light" panose="020F0302020204030204" pitchFamily="34" charset="0"/>
              </a:rPr>
              <a:t>receive special</a:t>
            </a:r>
            <a:r>
              <a:rPr lang="en-US" sz="1400" b="1" spc="5" dirty="0">
                <a:solidFill>
                  <a:srgbClr val="001F5F"/>
                </a:solidFill>
                <a:effectLst/>
                <a:latin typeface="Calibri" panose="020F0502020204030204" pitchFamily="34" charset="0"/>
                <a:ea typeface="Calibri Light" panose="020F0302020204030204" pitchFamily="34" charset="0"/>
                <a:cs typeface="Calibri Light" panose="020F0302020204030204" pitchFamily="34" charset="0"/>
              </a:rPr>
              <a:t> </a:t>
            </a:r>
            <a:r>
              <a:rPr lang="en-US" sz="1400" b="1" dirty="0">
                <a:solidFill>
                  <a:srgbClr val="001F5F"/>
                </a:solidFill>
                <a:effectLst/>
                <a:latin typeface="Calibri" panose="020F0502020204030204" pitchFamily="34" charset="0"/>
                <a:ea typeface="Calibri Light" panose="020F0302020204030204" pitchFamily="34" charset="0"/>
                <a:cs typeface="Calibri Light" panose="020F0302020204030204" pitchFamily="34" charset="0"/>
              </a:rPr>
              <a:t>education</a:t>
            </a:r>
            <a:r>
              <a:rPr lang="en-US" sz="1400" b="1" spc="-30" dirty="0">
                <a:solidFill>
                  <a:srgbClr val="001F5F"/>
                </a:solidFill>
                <a:effectLst/>
                <a:latin typeface="Calibri" panose="020F0502020204030204" pitchFamily="34" charset="0"/>
                <a:ea typeface="Calibri Light" panose="020F0302020204030204" pitchFamily="34" charset="0"/>
                <a:cs typeface="Calibri Light" panose="020F0302020204030204" pitchFamily="34" charset="0"/>
              </a:rPr>
              <a:t> </a:t>
            </a:r>
            <a:r>
              <a:rPr lang="en-US" sz="1400" b="1" dirty="0">
                <a:solidFill>
                  <a:srgbClr val="001F5F"/>
                </a:solidFill>
                <a:effectLst/>
                <a:latin typeface="Calibri" panose="020F0502020204030204" pitchFamily="34" charset="0"/>
                <a:ea typeface="Calibri Light" panose="020F0302020204030204" pitchFamily="34" charset="0"/>
                <a:cs typeface="Calibri Light" panose="020F0302020204030204" pitchFamily="34" charset="0"/>
              </a:rPr>
              <a:t>services.</a:t>
            </a:r>
            <a:r>
              <a:rPr lang="en-US" sz="1400" b="1" baseline="30000" dirty="0">
                <a:solidFill>
                  <a:srgbClr val="001F5F"/>
                </a:solidFill>
                <a:effectLst/>
                <a:latin typeface="Calibri" panose="020F0502020204030204" pitchFamily="34" charset="0"/>
                <a:ea typeface="Calibri Light" panose="020F0302020204030204" pitchFamily="34" charset="0"/>
                <a:cs typeface="Calibri Light" panose="020F0302020204030204" pitchFamily="34" charset="0"/>
              </a:rPr>
              <a:t>3</a:t>
            </a:r>
            <a:endParaRPr lang="en-US" sz="1100" dirty="0">
              <a:effectLst/>
              <a:latin typeface="Calibri Light" panose="020F0302020204030204" pitchFamily="34" charset="0"/>
              <a:ea typeface="Calibri Light" panose="020F0302020204030204" pitchFamily="34" charset="0"/>
            </a:endParaRPr>
          </a:p>
        </p:txBody>
      </p:sp>
      <p:sp>
        <p:nvSpPr>
          <p:cNvPr id="27" name="docshape25">
            <a:extLst>
              <a:ext uri="{FF2B5EF4-FFF2-40B4-BE49-F238E27FC236}">
                <a16:creationId xmlns:a16="http://schemas.microsoft.com/office/drawing/2014/main" id="{35886B68-509B-4284-69FF-50D0EC073A08}"/>
              </a:ext>
            </a:extLst>
          </p:cNvPr>
          <p:cNvSpPr txBox="1">
            <a:spLocks noChangeArrowheads="1"/>
          </p:cNvSpPr>
          <p:nvPr/>
        </p:nvSpPr>
        <p:spPr bwMode="auto">
          <a:xfrm>
            <a:off x="3433589" y="3216074"/>
            <a:ext cx="2861945" cy="1255395"/>
          </a:xfrm>
          <a:prstGeom prst="rect">
            <a:avLst/>
          </a:prstGeom>
          <a:solidFill>
            <a:srgbClr val="DAE2F3">
              <a:alpha val="85098"/>
            </a:srgbClr>
          </a:solidFill>
          <a:ln>
            <a:noFill/>
          </a:ln>
        </p:spPr>
        <p:txBody>
          <a:bodyPr rot="0" vert="horz" wrap="square" lIns="91440" tIns="91440" rIns="0" bIns="0" anchor="t" anchorCtr="0" upright="1">
            <a:noAutofit/>
          </a:bodyPr>
          <a:lstStyle/>
          <a:p>
            <a:pPr marL="189865" marR="220345">
              <a:lnSpc>
                <a:spcPct val="115000"/>
              </a:lnSpc>
              <a:spcBef>
                <a:spcPts val="1020"/>
              </a:spcBef>
              <a:spcAft>
                <a:spcPts val="0"/>
              </a:spcAft>
            </a:pPr>
            <a:r>
              <a:rPr lang="en-US" sz="1400" b="1" dirty="0">
                <a:solidFill>
                  <a:srgbClr val="001F5F"/>
                </a:solidFill>
                <a:effectLst/>
                <a:latin typeface="Calibri" panose="020F0502020204030204" pitchFamily="34" charset="0"/>
                <a:ea typeface="Calibri Light" panose="020F0302020204030204" pitchFamily="34" charset="0"/>
                <a:cs typeface="Calibri Light" panose="020F0302020204030204" pitchFamily="34" charset="0"/>
              </a:rPr>
              <a:t>Approximately </a:t>
            </a:r>
            <a:r>
              <a:rPr lang="en-US" sz="1400" b="1" dirty="0">
                <a:solidFill>
                  <a:srgbClr val="C00000"/>
                </a:solidFill>
                <a:effectLst/>
                <a:latin typeface="Calibri" panose="020F0502020204030204" pitchFamily="34" charset="0"/>
                <a:ea typeface="Calibri Light" panose="020F0302020204030204" pitchFamily="34" charset="0"/>
                <a:cs typeface="Calibri Light" panose="020F0302020204030204" pitchFamily="34" charset="0"/>
              </a:rPr>
              <a:t>8% of all DOD service</a:t>
            </a:r>
            <a:r>
              <a:rPr lang="en-US" sz="1400" b="1" spc="5" dirty="0">
                <a:solidFill>
                  <a:srgbClr val="C00000"/>
                </a:solidFill>
                <a:effectLst/>
                <a:latin typeface="Calibri" panose="020F0502020204030204" pitchFamily="34" charset="0"/>
                <a:ea typeface="Calibri Light" panose="020F0302020204030204" pitchFamily="34" charset="0"/>
                <a:cs typeface="Calibri Light" panose="020F0302020204030204" pitchFamily="34" charset="0"/>
              </a:rPr>
              <a:t> </a:t>
            </a:r>
            <a:r>
              <a:rPr lang="en-US" sz="1400" b="1" dirty="0">
                <a:solidFill>
                  <a:srgbClr val="C00000"/>
                </a:solidFill>
                <a:effectLst/>
                <a:latin typeface="Calibri" panose="020F0502020204030204" pitchFamily="34" charset="0"/>
                <a:ea typeface="Calibri Light" panose="020F0302020204030204" pitchFamily="34" charset="0"/>
                <a:cs typeface="Calibri Light" panose="020F0302020204030204" pitchFamily="34" charset="0"/>
              </a:rPr>
              <a:t>members</a:t>
            </a:r>
            <a:r>
              <a:rPr lang="en-US" sz="1400" b="1" dirty="0">
                <a:solidFill>
                  <a:srgbClr val="FF0000"/>
                </a:solidFill>
                <a:effectLst/>
                <a:latin typeface="Calibri" panose="020F0502020204030204" pitchFamily="34" charset="0"/>
                <a:ea typeface="Calibri Light" panose="020F0302020204030204" pitchFamily="34" charset="0"/>
                <a:cs typeface="Calibri Light" panose="020F0302020204030204" pitchFamily="34" charset="0"/>
              </a:rPr>
              <a:t> </a:t>
            </a:r>
            <a:r>
              <a:rPr lang="en-US" sz="1400" b="1" dirty="0">
                <a:solidFill>
                  <a:srgbClr val="001F5F"/>
                </a:solidFill>
                <a:effectLst/>
                <a:latin typeface="Calibri" panose="020F0502020204030204" pitchFamily="34" charset="0"/>
                <a:ea typeface="Calibri Light" panose="020F0302020204030204" pitchFamily="34" charset="0"/>
                <a:cs typeface="Calibri Light" panose="020F0302020204030204" pitchFamily="34" charset="0"/>
              </a:rPr>
              <a:t>and</a:t>
            </a:r>
            <a:r>
              <a:rPr lang="en-US" sz="1400" b="1" dirty="0">
                <a:solidFill>
                  <a:srgbClr val="C00000"/>
                </a:solidFill>
                <a:latin typeface="Calibri" panose="020F0502020204030204" pitchFamily="34" charset="0"/>
                <a:ea typeface="Calibri Light" panose="020F0302020204030204" pitchFamily="34" charset="0"/>
                <a:cs typeface="Calibri Light" panose="020F0302020204030204" pitchFamily="34" charset="0"/>
              </a:rPr>
              <a:t> 9% of family members </a:t>
            </a:r>
            <a:r>
              <a:rPr lang="en-US" sz="1400" b="1" dirty="0">
                <a:solidFill>
                  <a:srgbClr val="001F5F"/>
                </a:solidFill>
                <a:latin typeface="Calibri" panose="020F0502020204030204" pitchFamily="34" charset="0"/>
                <a:ea typeface="Calibri Light" panose="020F0302020204030204" pitchFamily="34" charset="0"/>
                <a:cs typeface="Calibri Light" panose="020F0302020204030204" pitchFamily="34" charset="0"/>
              </a:rPr>
              <a:t>across DOD a</a:t>
            </a:r>
            <a:r>
              <a:rPr lang="en-US" sz="1400" b="1" dirty="0">
                <a:solidFill>
                  <a:srgbClr val="001F5F"/>
                </a:solidFill>
                <a:effectLst/>
                <a:latin typeface="Calibri" panose="020F0502020204030204" pitchFamily="34" charset="0"/>
                <a:ea typeface="Calibri Light" panose="020F0302020204030204" pitchFamily="34" charset="0"/>
                <a:cs typeface="Calibri Light" panose="020F0302020204030204" pitchFamily="34" charset="0"/>
              </a:rPr>
              <a:t>re enrolled in EFMP.</a:t>
            </a:r>
            <a:r>
              <a:rPr lang="en-US" sz="1400" b="1" baseline="30000" dirty="0">
                <a:solidFill>
                  <a:srgbClr val="001F5F"/>
                </a:solidFill>
                <a:effectLst/>
                <a:latin typeface="Calibri" panose="020F0502020204030204" pitchFamily="34" charset="0"/>
                <a:ea typeface="Calibri Light" panose="020F0302020204030204" pitchFamily="34" charset="0"/>
                <a:cs typeface="Calibri Light" panose="020F0302020204030204" pitchFamily="34" charset="0"/>
              </a:rPr>
              <a:t>4</a:t>
            </a:r>
            <a:endParaRPr lang="en-US" sz="1100" baseline="30000" dirty="0">
              <a:effectLst/>
              <a:latin typeface="Calibri Light" panose="020F0302020204030204" pitchFamily="34" charset="0"/>
              <a:ea typeface="Calibri Light" panose="020F0302020204030204" pitchFamily="34" charset="0"/>
            </a:endParaRPr>
          </a:p>
        </p:txBody>
      </p:sp>
      <p:cxnSp>
        <p:nvCxnSpPr>
          <p:cNvPr id="38" name="Straight Connector 37">
            <a:extLst>
              <a:ext uri="{FF2B5EF4-FFF2-40B4-BE49-F238E27FC236}">
                <a16:creationId xmlns:a16="http://schemas.microsoft.com/office/drawing/2014/main" id="{84FE1358-669A-9FAB-364C-5215140ED6EA}"/>
              </a:ext>
              <a:ext uri="{C183D7F6-B498-43B3-948B-1728B52AA6E4}">
                <adec:decorative xmlns:adec="http://schemas.microsoft.com/office/drawing/2017/decorative" val="1"/>
              </a:ext>
            </a:extLst>
          </p:cNvPr>
          <p:cNvCxnSpPr/>
          <p:nvPr/>
        </p:nvCxnSpPr>
        <p:spPr>
          <a:xfrm>
            <a:off x="426018" y="4660890"/>
            <a:ext cx="1828800" cy="0"/>
          </a:xfrm>
          <a:prstGeom prst="line">
            <a:avLst/>
          </a:prstGeom>
          <a:ln w="6350">
            <a:solidFill>
              <a:srgbClr val="17375E"/>
            </a:solidFill>
          </a:ln>
        </p:spPr>
        <p:style>
          <a:lnRef idx="1">
            <a:schemeClr val="accent4"/>
          </a:lnRef>
          <a:fillRef idx="0">
            <a:schemeClr val="accent4"/>
          </a:fillRef>
          <a:effectRef idx="0">
            <a:schemeClr val="accent4"/>
          </a:effectRef>
          <a:fontRef idx="minor">
            <a:schemeClr val="tx1"/>
          </a:fontRef>
        </p:style>
      </p:cxnSp>
      <p:sp>
        <p:nvSpPr>
          <p:cNvPr id="14" name="TextBox 13">
            <a:extLst>
              <a:ext uri="{FF2B5EF4-FFF2-40B4-BE49-F238E27FC236}">
                <a16:creationId xmlns:a16="http://schemas.microsoft.com/office/drawing/2014/main" id="{CAD5D2B3-344D-D2D4-3E0A-179B01C8B2A7}"/>
              </a:ext>
            </a:extLst>
          </p:cNvPr>
          <p:cNvSpPr txBox="1"/>
          <p:nvPr/>
        </p:nvSpPr>
        <p:spPr>
          <a:xfrm>
            <a:off x="368710" y="4788610"/>
            <a:ext cx="6978240" cy="1384995"/>
          </a:xfrm>
          <a:prstGeom prst="rect">
            <a:avLst/>
          </a:prstGeom>
          <a:noFill/>
        </p:spPr>
        <p:txBody>
          <a:bodyPr wrap="square" rtlCol="0">
            <a:spAutoFit/>
          </a:bodyPr>
          <a:lstStyle/>
          <a:p>
            <a:r>
              <a:rPr lang="en-US" sz="1100" baseline="30000" dirty="0">
                <a:solidFill>
                  <a:srgbClr val="4A7EBB"/>
                </a:solidFill>
              </a:rPr>
              <a:t>1</a:t>
            </a:r>
            <a:r>
              <a:rPr lang="en-US" sz="1100" dirty="0">
                <a:solidFill>
                  <a:srgbClr val="4A7EBB"/>
                </a:solidFill>
              </a:rPr>
              <a:t> </a:t>
            </a:r>
            <a:r>
              <a:rPr lang="en-US" sz="1100" dirty="0">
                <a:solidFill>
                  <a:srgbClr val="4A7EBB"/>
                </a:solidFill>
                <a:hlinkClick r:id="rId3">
                  <a:extLst>
                    <a:ext uri="{A12FA001-AC4F-418D-AE19-62706E023703}">
                      <ahyp:hlinkClr xmlns:ahyp="http://schemas.microsoft.com/office/drawing/2018/hyperlinkcolor" val="tx"/>
                    </a:ext>
                  </a:extLst>
                </a:hlinkClick>
              </a:rPr>
              <a:t>https://www.cdc.gov/ncbddd/disabilityandhealth/infographic-disability-impacts-all.html</a:t>
            </a:r>
            <a:endParaRPr lang="en-US" sz="1100" dirty="0">
              <a:solidFill>
                <a:srgbClr val="4A7EBB"/>
              </a:solidFill>
            </a:endParaRPr>
          </a:p>
          <a:p>
            <a:r>
              <a:rPr lang="en-US" sz="1100" baseline="30000" dirty="0">
                <a:solidFill>
                  <a:srgbClr val="4A7EBB"/>
                </a:solidFill>
              </a:rPr>
              <a:t>2</a:t>
            </a:r>
            <a:r>
              <a:rPr lang="en-US" sz="1100" dirty="0">
                <a:solidFill>
                  <a:srgbClr val="4A7EBB"/>
                </a:solidFill>
              </a:rPr>
              <a:t> </a:t>
            </a:r>
            <a:r>
              <a:rPr lang="en-US" sz="1100" dirty="0">
                <a:solidFill>
                  <a:srgbClr val="4A7EBB"/>
                </a:solidFill>
                <a:hlinkClick r:id="rId4">
                  <a:extLst>
                    <a:ext uri="{A12FA001-AC4F-418D-AE19-62706E023703}">
                      <ahyp:hlinkClr xmlns:ahyp="http://schemas.microsoft.com/office/drawing/2018/hyperlinkcolor" val="tx"/>
                    </a:ext>
                  </a:extLst>
                </a:hlinkClick>
              </a:rPr>
              <a:t>https://www.census.gov/library/stories/2021/03/united-states-childhood-disability-rate-up-in-2019-from-2008.html</a:t>
            </a:r>
            <a:endParaRPr lang="en-US" sz="1100" dirty="0">
              <a:solidFill>
                <a:srgbClr val="4A7EBB"/>
              </a:solidFill>
            </a:endParaRPr>
          </a:p>
          <a:p>
            <a:r>
              <a:rPr lang="en-US" sz="1100" baseline="30000" dirty="0">
                <a:solidFill>
                  <a:srgbClr val="4A7EBB"/>
                </a:solidFill>
              </a:rPr>
              <a:t>3</a:t>
            </a:r>
            <a:r>
              <a:rPr lang="en-US" sz="1100" dirty="0">
                <a:solidFill>
                  <a:srgbClr val="4A7EBB"/>
                </a:solidFill>
              </a:rPr>
              <a:t> </a:t>
            </a:r>
            <a:r>
              <a:rPr lang="en-US" sz="1100" dirty="0">
                <a:solidFill>
                  <a:srgbClr val="4A7EBB"/>
                </a:solidFill>
                <a:hlinkClick r:id="rId5">
                  <a:extLst>
                    <a:ext uri="{A12FA001-AC4F-418D-AE19-62706E023703}">
                      <ahyp:hlinkClr xmlns:ahyp="http://schemas.microsoft.com/office/drawing/2018/hyperlinkcolor" val="tx"/>
                    </a:ext>
                  </a:extLst>
                </a:hlinkClick>
              </a:rPr>
              <a:t>https://nces.ed.gov/programs/coe/indicator/cgg</a:t>
            </a:r>
            <a:endParaRPr lang="en-US" sz="1100" dirty="0">
              <a:solidFill>
                <a:srgbClr val="4A7EBB"/>
              </a:solidFill>
            </a:endParaRPr>
          </a:p>
          <a:p>
            <a:r>
              <a:rPr lang="en-US" sz="1100" baseline="30000" dirty="0">
                <a:solidFill>
                  <a:srgbClr val="4A7EBB"/>
                </a:solidFill>
              </a:rPr>
              <a:t>4</a:t>
            </a:r>
            <a:r>
              <a:rPr lang="en-US" sz="1800" dirty="0">
                <a:effectLst/>
                <a:latin typeface="Segoe UI" panose="020B0502040204020203" pitchFamily="34" charset="0"/>
              </a:rPr>
              <a:t> </a:t>
            </a:r>
            <a:r>
              <a:rPr lang="en-US" sz="1100" dirty="0">
                <a:effectLst/>
              </a:rPr>
              <a:t>EFMP enrollment percentage captured using Total Force figures from the 2021 Demographics Profile via Military OneSource (https://www.militaryonesource.mil/data-research-and-statistics/military-community-demographics/2021-demographics-profile/) and the most recent EFMP enrollment data submitted by the services to the EFMP Data Repository, as of FY 2023, Q1. </a:t>
            </a:r>
            <a:endParaRPr lang="en-US" sz="1100" baseline="30000" dirty="0">
              <a:solidFill>
                <a:srgbClr val="4A7EBB"/>
              </a:solidFill>
            </a:endParaRPr>
          </a:p>
        </p:txBody>
      </p:sp>
      <p:sp>
        <p:nvSpPr>
          <p:cNvPr id="4" name="Slide Number Placeholder 3">
            <a:extLst>
              <a:ext uri="{FF2B5EF4-FFF2-40B4-BE49-F238E27FC236}">
                <a16:creationId xmlns:a16="http://schemas.microsoft.com/office/drawing/2014/main" id="{6380ACB0-B368-DC4C-B006-1B19A325C5B9}"/>
              </a:ext>
            </a:extLst>
          </p:cNvPr>
          <p:cNvSpPr>
            <a:spLocks noGrp="1"/>
          </p:cNvSpPr>
          <p:nvPr>
            <p:ph type="sldNum" sz="quarter" idx="12"/>
          </p:nvPr>
        </p:nvSpPr>
        <p:spPr/>
        <p:txBody>
          <a:bodyPr/>
          <a:lstStyle/>
          <a:p>
            <a:fld id="{3935DEE5-3222-2B4F-B860-22D7D6E499C1}" type="slidenum">
              <a:rPr lang="en-US" smtClean="0"/>
              <a:t>7</a:t>
            </a:fld>
            <a:endParaRPr lang="en-US"/>
          </a:p>
        </p:txBody>
      </p:sp>
    </p:spTree>
    <p:extLst>
      <p:ext uri="{BB962C8B-B14F-4D97-AF65-F5344CB8AC3E}">
        <p14:creationId xmlns:p14="http://schemas.microsoft.com/office/powerpoint/2010/main" val="4116359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215FEC-D13B-2B61-DF2B-A34F228F23BD}"/>
              </a:ext>
              <a:ext uri="{C183D7F6-B498-43B3-948B-1728B52AA6E4}">
                <adec:decorative xmlns:adec="http://schemas.microsoft.com/office/drawing/2017/decorative" val="1"/>
              </a:ext>
            </a:extLst>
          </p:cNvPr>
          <p:cNvSpPr>
            <a:spLocks noGrp="1"/>
          </p:cNvSpPr>
          <p:nvPr>
            <p:ph type="title"/>
          </p:nvPr>
        </p:nvSpPr>
        <p:spPr>
          <a:xfrm>
            <a:off x="368710" y="499723"/>
            <a:ext cx="8229600" cy="870290"/>
          </a:xfrm>
        </p:spPr>
        <p:txBody>
          <a:bodyPr>
            <a:normAutofit/>
          </a:bodyPr>
          <a:lstStyle/>
          <a:p>
            <a:r>
              <a:rPr lang="en-US" sz="3200" dirty="0"/>
              <a:t>Why Enroll in EFMP</a:t>
            </a:r>
          </a:p>
        </p:txBody>
      </p:sp>
      <p:sp>
        <p:nvSpPr>
          <p:cNvPr id="3" name="Content Placeholder 2" hidden="1">
            <a:extLst>
              <a:ext uri="{FF2B5EF4-FFF2-40B4-BE49-F238E27FC236}">
                <a16:creationId xmlns:a16="http://schemas.microsoft.com/office/drawing/2014/main" id="{07B758B3-7290-5F05-84B0-577EA17D07D6}"/>
              </a:ext>
            </a:extLst>
          </p:cNvPr>
          <p:cNvSpPr>
            <a:spLocks noGrp="1" noRot="1" noMove="1" noResize="1" noEditPoints="1" noAdjustHandles="1" noChangeArrowheads="1" noChangeShapeType="1"/>
          </p:cNvSpPr>
          <p:nvPr>
            <p:ph idx="1"/>
          </p:nvPr>
        </p:nvSpPr>
        <p:spPr/>
        <p:txBody>
          <a:bodyPr>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800" kern="1200" dirty="0">
                <a:solidFill>
                  <a:schemeClr val="tx1"/>
                </a:solidFill>
                <a:effectLst/>
                <a:latin typeface="Calibri" panose="020F0502020204030204" pitchFamily="34" charset="0"/>
                <a:cs typeface="Calibri" panose="020F0502020204030204" pitchFamily="34" charset="0"/>
              </a:rPr>
              <a:t>Ensure the medical and educational needs of the enrolled family member are considered during the assignment process.</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800" kern="1200" dirty="0">
                <a:solidFill>
                  <a:schemeClr val="tx1"/>
                </a:solidFill>
                <a:effectLst/>
                <a:latin typeface="Calibri" panose="020F0502020204030204" pitchFamily="34" charset="0"/>
                <a:cs typeface="Calibri" panose="020F0502020204030204" pitchFamily="34" charset="0"/>
              </a:rPr>
              <a:t>Why Visit</a:t>
            </a:r>
            <a:r>
              <a:rPr lang="en-US" sz="800" kern="1200" baseline="0" dirty="0">
                <a:solidFill>
                  <a:schemeClr val="tx1"/>
                </a:solidFill>
                <a:effectLst/>
                <a:latin typeface="Calibri" panose="020F0502020204030204" pitchFamily="34" charset="0"/>
                <a:cs typeface="Calibri" panose="020F0502020204030204" pitchFamily="34" charset="0"/>
              </a:rPr>
              <a:t> EFMP Family Support</a:t>
            </a:r>
            <a:endParaRPr lang="en-US" sz="800" dirty="0">
              <a:solidFill>
                <a:schemeClr val="tx1"/>
              </a:solidFill>
              <a:effectLst/>
              <a:latin typeface="Calibri" panose="020F0502020204030204" pitchFamily="34" charset="0"/>
              <a:cs typeface="Calibri" panose="020F0502020204030204" pitchFamily="34" charset="0"/>
            </a:endParaRPr>
          </a:p>
          <a:p>
            <a:pPr marL="0" indent="0">
              <a:buNone/>
            </a:pPr>
            <a:r>
              <a:rPr lang="en-US" sz="800" kern="1200" dirty="0">
                <a:solidFill>
                  <a:schemeClr val="tx1"/>
                </a:solidFill>
                <a:latin typeface="Calibri" panose="020F0502020204030204" pitchFamily="34" charset="0"/>
                <a:cs typeface="Calibri" panose="020F0502020204030204" pitchFamily="34" charset="0"/>
              </a:rPr>
              <a:t>EFMP Family Support providers can provide appropriate support for the unique considerations and qualities of the special needs community</a:t>
            </a:r>
            <a:r>
              <a:rPr lang="en-US" sz="800" dirty="0">
                <a:solidFill>
                  <a:schemeClr val="tx1"/>
                </a:solidFill>
                <a:latin typeface="Calibri" panose="020F0502020204030204" pitchFamily="34" charset="0"/>
                <a:cs typeface="Calibri" panose="020F0502020204030204" pitchFamily="34" charset="0"/>
              </a:rPr>
              <a:t>. Family Support providers:</a:t>
            </a:r>
          </a:p>
          <a:p>
            <a:pPr marL="457200">
              <a:spcBef>
                <a:spcPts val="1200"/>
              </a:spcBef>
              <a:spcAft>
                <a:spcPts val="1200"/>
              </a:spcAft>
            </a:pPr>
            <a:r>
              <a:rPr lang="en-US" sz="800" kern="1200" dirty="0">
                <a:solidFill>
                  <a:schemeClr val="tx1"/>
                </a:solidFill>
                <a:latin typeface="Calibri" panose="020F0502020204030204" pitchFamily="34" charset="0"/>
                <a:cs typeface="Calibri" panose="020F0502020204030204" pitchFamily="34" charset="0"/>
              </a:rPr>
              <a:t>Provide information and referral services </a:t>
            </a:r>
            <a:r>
              <a:rPr lang="en-US" sz="800" dirty="0">
                <a:solidFill>
                  <a:schemeClr val="tx1"/>
                </a:solidFill>
                <a:latin typeface="Calibri" panose="020F0502020204030204" pitchFamily="34" charset="0"/>
                <a:cs typeface="Calibri" panose="020F0502020204030204" pitchFamily="34" charset="0"/>
              </a:rPr>
              <a:t>to</a:t>
            </a:r>
            <a:r>
              <a:rPr lang="en-US" sz="800" kern="1200" dirty="0">
                <a:solidFill>
                  <a:schemeClr val="tx1"/>
                </a:solidFill>
                <a:latin typeface="Calibri" panose="020F0502020204030204" pitchFamily="34" charset="0"/>
                <a:cs typeface="Calibri" panose="020F0502020204030204" pitchFamily="34" charset="0"/>
              </a:rPr>
              <a:t> military and community resources. </a:t>
            </a:r>
          </a:p>
          <a:p>
            <a:pPr marL="457200">
              <a:spcBef>
                <a:spcPts val="1200"/>
              </a:spcBef>
              <a:spcAft>
                <a:spcPts val="1200"/>
              </a:spcAft>
            </a:pPr>
            <a:r>
              <a:rPr lang="en-US" sz="800" kern="1200" dirty="0">
                <a:solidFill>
                  <a:schemeClr val="tx1"/>
                </a:solidFill>
                <a:latin typeface="Calibri" panose="020F0502020204030204" pitchFamily="34" charset="0"/>
                <a:cs typeface="Calibri" panose="020F0502020204030204" pitchFamily="34" charset="0"/>
              </a:rPr>
              <a:t>Assist families in navigating medical and educational programs and resources</a:t>
            </a:r>
            <a:r>
              <a:rPr lang="en-US" sz="800" dirty="0">
                <a:solidFill>
                  <a:schemeClr val="tx1"/>
                </a:solidFill>
                <a:latin typeface="Calibri" panose="020F0502020204030204" pitchFamily="34" charset="0"/>
                <a:cs typeface="Calibri" panose="020F0502020204030204" pitchFamily="34" charset="0"/>
              </a:rPr>
              <a:t>. </a:t>
            </a:r>
          </a:p>
          <a:p>
            <a:pPr marL="457200">
              <a:spcBef>
                <a:spcPts val="1200"/>
              </a:spcBef>
              <a:spcAft>
                <a:spcPts val="1200"/>
              </a:spcAft>
            </a:pPr>
            <a:r>
              <a:rPr lang="en-US" sz="800" kern="1200" dirty="0">
                <a:solidFill>
                  <a:schemeClr val="tx1"/>
                </a:solidFill>
                <a:latin typeface="Calibri" panose="020F0502020204030204" pitchFamily="34" charset="0"/>
                <a:cs typeface="Calibri" panose="020F0502020204030204" pitchFamily="34" charset="0"/>
              </a:rPr>
              <a:t>Facilitate “warm handoffs” to the gaining EFMP Family Support office for families PCSing to new locations.</a:t>
            </a:r>
          </a:p>
          <a:p>
            <a:pPr marL="457200">
              <a:spcBef>
                <a:spcPts val="1200"/>
              </a:spcBef>
              <a:spcAft>
                <a:spcPts val="1200"/>
              </a:spcAft>
            </a:pPr>
            <a:r>
              <a:rPr lang="en-US" sz="800" kern="1200" dirty="0">
                <a:solidFill>
                  <a:schemeClr val="tx1"/>
                </a:solidFill>
                <a:latin typeface="Calibri" panose="020F0502020204030204" pitchFamily="34" charset="0"/>
                <a:cs typeface="Calibri" panose="020F0502020204030204" pitchFamily="34" charset="0"/>
              </a:rPr>
              <a:t>Provide non-clinical case management, including voluntary family needs assessments and family services plans. </a:t>
            </a:r>
          </a:p>
          <a:p>
            <a:pPr marL="457200">
              <a:spcBef>
                <a:spcPts val="1200"/>
              </a:spcBef>
              <a:spcAft>
                <a:spcPts val="1200"/>
              </a:spcAft>
            </a:pPr>
            <a:r>
              <a:rPr lang="en-US" sz="800" kern="1200" dirty="0">
                <a:solidFill>
                  <a:schemeClr val="tx1"/>
                </a:solidFill>
                <a:latin typeface="Calibri" panose="020F0502020204030204" pitchFamily="34" charset="0"/>
                <a:cs typeface="Calibri" panose="020F0502020204030204" pitchFamily="34" charset="0"/>
              </a:rPr>
              <a:t>Offer opportunities for families with special needs to connect.</a:t>
            </a:r>
            <a:endParaRPr lang="en-US" sz="800" b="1" kern="1200" dirty="0">
              <a:solidFill>
                <a:schemeClr val="tx1"/>
              </a:solidFill>
              <a:latin typeface="Calibri" panose="020F0502020204030204" pitchFamily="34" charset="0"/>
              <a:cs typeface="Calibri" panose="020F0502020204030204" pitchFamily="34" charset="0"/>
            </a:endParaRPr>
          </a:p>
        </p:txBody>
      </p:sp>
      <p:sp>
        <p:nvSpPr>
          <p:cNvPr id="45" name="Oval 44">
            <a:extLst>
              <a:ext uri="{FF2B5EF4-FFF2-40B4-BE49-F238E27FC236}">
                <a16:creationId xmlns:a16="http://schemas.microsoft.com/office/drawing/2014/main" id="{3F1C8680-ED2A-0B94-6492-E7A47095E9A6}"/>
              </a:ext>
              <a:ext uri="{C183D7F6-B498-43B3-948B-1728B52AA6E4}">
                <adec:decorative xmlns:adec="http://schemas.microsoft.com/office/drawing/2017/decorative" val="1"/>
              </a:ext>
            </a:extLst>
          </p:cNvPr>
          <p:cNvSpPr>
            <a:spLocks noChangeAspect="1"/>
          </p:cNvSpPr>
          <p:nvPr/>
        </p:nvSpPr>
        <p:spPr>
          <a:xfrm>
            <a:off x="516182" y="1344325"/>
            <a:ext cx="365760" cy="365760"/>
          </a:xfrm>
          <a:prstGeom prst="ellipse">
            <a:avLst/>
          </a:prstGeom>
          <a:solidFill>
            <a:srgbClr val="005D92"/>
          </a:solid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46" name="Graphic 45" descr="User icon">
            <a:extLst>
              <a:ext uri="{FF2B5EF4-FFF2-40B4-BE49-F238E27FC236}">
                <a16:creationId xmlns:a16="http://schemas.microsoft.com/office/drawing/2014/main" id="{7F7C7F92-1AB7-E233-90FF-A1ECB73618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6462" y="1351932"/>
            <a:ext cx="325199" cy="328773"/>
          </a:xfrm>
          <a:prstGeom prst="rect">
            <a:avLst/>
          </a:prstGeom>
        </p:spPr>
      </p:pic>
      <p:sp>
        <p:nvSpPr>
          <p:cNvPr id="47" name="Rectangle 46">
            <a:extLst>
              <a:ext uri="{FF2B5EF4-FFF2-40B4-BE49-F238E27FC236}">
                <a16:creationId xmlns:a16="http://schemas.microsoft.com/office/drawing/2014/main" id="{139BAD60-32FA-0D9C-42A9-4CC544E913E0}"/>
              </a:ext>
              <a:ext uri="{C183D7F6-B498-43B3-948B-1728B52AA6E4}">
                <adec:decorative xmlns:adec="http://schemas.microsoft.com/office/drawing/2017/decorative" val="1"/>
              </a:ext>
            </a:extLst>
          </p:cNvPr>
          <p:cNvSpPr/>
          <p:nvPr/>
        </p:nvSpPr>
        <p:spPr>
          <a:xfrm>
            <a:off x="586769" y="1166449"/>
            <a:ext cx="7253053" cy="726174"/>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3907" tIns="57151" rIns="106680" bIns="57150" numCol="1" spcCol="1270" anchor="ctr" anchorCtr="0">
            <a:noAutofit/>
          </a:bodyPr>
          <a:lstStyle/>
          <a:p>
            <a:pPr marL="0" lvl="0" indent="0" defTabSz="666750">
              <a:lnSpc>
                <a:spcPct val="90000"/>
              </a:lnSpc>
              <a:spcBef>
                <a:spcPct val="0"/>
              </a:spcBef>
              <a:spcAft>
                <a:spcPct val="35000"/>
              </a:spcAft>
              <a:buNone/>
            </a:pPr>
            <a:r>
              <a:rPr lang="en-US" kern="1200" dirty="0">
                <a:solidFill>
                  <a:schemeClr val="tx1">
                    <a:lumMod val="75000"/>
                    <a:lumOff val="25000"/>
                  </a:schemeClr>
                </a:solidFill>
                <a:latin typeface="Calibri" panose="020F0502020204030204" pitchFamily="34" charset="0"/>
                <a:cs typeface="Calibri" panose="020F0502020204030204" pitchFamily="34" charset="0"/>
              </a:rPr>
              <a:t>Ensure the medical and educational needs of the enrolled family member are considered during the assignment process.</a:t>
            </a:r>
          </a:p>
        </p:txBody>
      </p:sp>
      <p:sp>
        <p:nvSpPr>
          <p:cNvPr id="5" name="Title 3">
            <a:extLst>
              <a:ext uri="{FF2B5EF4-FFF2-40B4-BE49-F238E27FC236}">
                <a16:creationId xmlns:a16="http://schemas.microsoft.com/office/drawing/2014/main" id="{82BB6D8F-505C-925E-230D-C5B1AABB199A}"/>
              </a:ext>
              <a:ext uri="{C183D7F6-B498-43B3-948B-1728B52AA6E4}">
                <adec:decorative xmlns:adec="http://schemas.microsoft.com/office/drawing/2017/decorative" val="1"/>
              </a:ext>
            </a:extLst>
          </p:cNvPr>
          <p:cNvSpPr txBox="1">
            <a:spLocks/>
          </p:cNvSpPr>
          <p:nvPr/>
        </p:nvSpPr>
        <p:spPr>
          <a:xfrm>
            <a:off x="368710" y="1854234"/>
            <a:ext cx="8229600" cy="87029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lumMod val="50000"/>
                  </a:schemeClr>
                </a:solidFill>
                <a:latin typeface="+mj-lt"/>
                <a:ea typeface="+mj-ea"/>
                <a:cs typeface="+mj-cs"/>
              </a:defRPr>
            </a:lvl1pPr>
          </a:lstStyle>
          <a:p>
            <a:r>
              <a:rPr lang="en-US" sz="3200" dirty="0"/>
              <a:t>Why Visit EFMP Family Support</a:t>
            </a:r>
          </a:p>
        </p:txBody>
      </p:sp>
      <p:sp>
        <p:nvSpPr>
          <p:cNvPr id="31" name="Rectangle 30">
            <a:extLst>
              <a:ext uri="{FF2B5EF4-FFF2-40B4-BE49-F238E27FC236}">
                <a16:creationId xmlns:a16="http://schemas.microsoft.com/office/drawing/2014/main" id="{4A02A7D9-8A2F-53D5-E1DF-05C4E94020AC}"/>
              </a:ext>
            </a:extLst>
          </p:cNvPr>
          <p:cNvSpPr/>
          <p:nvPr/>
        </p:nvSpPr>
        <p:spPr>
          <a:xfrm>
            <a:off x="-53759" y="2513560"/>
            <a:ext cx="8441703" cy="726174"/>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3907" tIns="57151" rIns="106680" bIns="57150" numCol="1" spcCol="1270" anchor="ctr" anchorCtr="0">
            <a:noAutofit/>
          </a:bodyPr>
          <a:lstStyle/>
          <a:p>
            <a:pPr marL="0" lvl="0" indent="0" defTabSz="666750">
              <a:lnSpc>
                <a:spcPct val="90000"/>
              </a:lnSpc>
              <a:spcBef>
                <a:spcPct val="0"/>
              </a:spcBef>
              <a:spcAft>
                <a:spcPct val="35000"/>
              </a:spcAft>
              <a:buNone/>
            </a:pPr>
            <a:r>
              <a:rPr lang="en-US" kern="1200" dirty="0">
                <a:solidFill>
                  <a:schemeClr val="tx1">
                    <a:lumMod val="75000"/>
                    <a:lumOff val="25000"/>
                  </a:schemeClr>
                </a:solidFill>
                <a:latin typeface="Calibri" panose="020F0502020204030204" pitchFamily="34" charset="0"/>
                <a:cs typeface="Calibri" panose="020F0502020204030204" pitchFamily="34" charset="0"/>
              </a:rPr>
              <a:t>EFMP Family Support providers offer support to meet each family’s unique needs.</a:t>
            </a:r>
            <a:r>
              <a:rPr lang="en-US" dirty="0">
                <a:solidFill>
                  <a:schemeClr val="tx1">
                    <a:lumMod val="75000"/>
                    <a:lumOff val="25000"/>
                  </a:schemeClr>
                </a:solidFill>
                <a:latin typeface="Calibri" panose="020F0502020204030204" pitchFamily="34" charset="0"/>
                <a:cs typeface="Calibri" panose="020F0502020204030204" pitchFamily="34" charset="0"/>
              </a:rPr>
              <a:t> </a:t>
            </a:r>
            <a:br>
              <a:rPr lang="en-US" dirty="0">
                <a:solidFill>
                  <a:schemeClr val="tx1">
                    <a:lumMod val="75000"/>
                    <a:lumOff val="25000"/>
                  </a:schemeClr>
                </a:solidFill>
                <a:latin typeface="Calibri" panose="020F0502020204030204" pitchFamily="34" charset="0"/>
                <a:cs typeface="Calibri" panose="020F0502020204030204" pitchFamily="34" charset="0"/>
              </a:rPr>
            </a:br>
            <a:r>
              <a:rPr lang="en-US" kern="1200" dirty="0">
                <a:solidFill>
                  <a:schemeClr val="tx1">
                    <a:lumMod val="75000"/>
                    <a:lumOff val="25000"/>
                  </a:schemeClr>
                </a:solidFill>
                <a:latin typeface="Calibri" panose="020F0502020204030204" pitchFamily="34" charset="0"/>
                <a:cs typeface="Calibri" panose="020F0502020204030204" pitchFamily="34" charset="0"/>
              </a:rPr>
              <a:t>F</a:t>
            </a:r>
            <a:r>
              <a:rPr lang="en-US" dirty="0">
                <a:solidFill>
                  <a:schemeClr val="tx1">
                    <a:lumMod val="75000"/>
                    <a:lumOff val="25000"/>
                  </a:schemeClr>
                </a:solidFill>
                <a:latin typeface="Calibri" panose="020F0502020204030204" pitchFamily="34" charset="0"/>
                <a:cs typeface="Calibri" panose="020F0502020204030204" pitchFamily="34" charset="0"/>
              </a:rPr>
              <a:t>amily Support providers:</a:t>
            </a:r>
            <a:endParaRPr lang="en-US" kern="12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29" name="Oval 28">
            <a:extLst>
              <a:ext uri="{FF2B5EF4-FFF2-40B4-BE49-F238E27FC236}">
                <a16:creationId xmlns:a16="http://schemas.microsoft.com/office/drawing/2014/main" id="{2019C1E6-6822-C3BA-E2C9-E97BB9635C50}"/>
              </a:ext>
              <a:ext uri="{C183D7F6-B498-43B3-948B-1728B52AA6E4}">
                <adec:decorative xmlns:adec="http://schemas.microsoft.com/office/drawing/2017/decorative" val="1"/>
              </a:ext>
            </a:extLst>
          </p:cNvPr>
          <p:cNvSpPr>
            <a:spLocks noChangeAspect="1"/>
          </p:cNvSpPr>
          <p:nvPr/>
        </p:nvSpPr>
        <p:spPr>
          <a:xfrm>
            <a:off x="518216" y="3339510"/>
            <a:ext cx="365760" cy="365760"/>
          </a:xfrm>
          <a:prstGeom prst="ellipse">
            <a:avLst/>
          </a:prstGeom>
          <a:solidFill>
            <a:srgbClr val="005D92"/>
          </a:solid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30" name="Oval 29" descr="Information icon">
            <a:extLst>
              <a:ext uri="{FF2B5EF4-FFF2-40B4-BE49-F238E27FC236}">
                <a16:creationId xmlns:a16="http://schemas.microsoft.com/office/drawing/2014/main" id="{A41B3BBA-2797-F8F9-52DD-115D46F83D0D}"/>
              </a:ext>
            </a:extLst>
          </p:cNvPr>
          <p:cNvSpPr/>
          <p:nvPr/>
        </p:nvSpPr>
        <p:spPr>
          <a:xfrm>
            <a:off x="536462" y="3358003"/>
            <a:ext cx="328773" cy="328773"/>
          </a:xfrm>
          <a:prstGeom prst="ellipse">
            <a:avLst/>
          </a:prstGeom>
          <a:blipFill>
            <a:blip r:embed="rId5">
              <a:extLst>
                <a:ext uri="{96DAC541-7B7A-43D3-8B79-37D633B846F1}">
                  <asvg:svgBlip xmlns:asvg="http://schemas.microsoft.com/office/drawing/2016/SVG/main" r:embed="rId6"/>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3" name="Rectangle 22">
            <a:extLst>
              <a:ext uri="{FF2B5EF4-FFF2-40B4-BE49-F238E27FC236}">
                <a16:creationId xmlns:a16="http://schemas.microsoft.com/office/drawing/2014/main" id="{EFE18106-8213-A9F4-D47D-86930C1FF771}"/>
              </a:ext>
              <a:ext uri="{C183D7F6-B498-43B3-948B-1728B52AA6E4}">
                <adec:decorative xmlns:adec="http://schemas.microsoft.com/office/drawing/2017/decorative" val="1"/>
              </a:ext>
            </a:extLst>
          </p:cNvPr>
          <p:cNvSpPr/>
          <p:nvPr/>
        </p:nvSpPr>
        <p:spPr>
          <a:xfrm>
            <a:off x="516181" y="3226812"/>
            <a:ext cx="8067207" cy="601601"/>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3907" tIns="57151" rIns="106680" bIns="57150" numCol="1" spcCol="1270" anchor="ctr" anchorCtr="0">
            <a:noAutofit/>
          </a:bodyPr>
          <a:lstStyle/>
          <a:p>
            <a:pPr marL="0" lvl="0" indent="0" defTabSz="666750">
              <a:lnSpc>
                <a:spcPct val="90000"/>
              </a:lnSpc>
              <a:spcBef>
                <a:spcPct val="0"/>
              </a:spcBef>
              <a:spcAft>
                <a:spcPct val="35000"/>
              </a:spcAft>
              <a:buNone/>
            </a:pPr>
            <a:r>
              <a:rPr lang="en-US" kern="1200" dirty="0">
                <a:solidFill>
                  <a:schemeClr val="tx1">
                    <a:lumMod val="75000"/>
                    <a:lumOff val="25000"/>
                  </a:schemeClr>
                </a:solidFill>
                <a:latin typeface="Calibri" panose="020F0502020204030204" pitchFamily="34" charset="0"/>
                <a:cs typeface="Calibri" panose="020F0502020204030204" pitchFamily="34" charset="0"/>
              </a:rPr>
              <a:t>Provide information and referral services </a:t>
            </a:r>
            <a:r>
              <a:rPr lang="en-US" dirty="0">
                <a:solidFill>
                  <a:schemeClr val="tx1">
                    <a:lumMod val="75000"/>
                    <a:lumOff val="25000"/>
                  </a:schemeClr>
                </a:solidFill>
                <a:latin typeface="Calibri" panose="020F0502020204030204" pitchFamily="34" charset="0"/>
                <a:cs typeface="Calibri" panose="020F0502020204030204" pitchFamily="34" charset="0"/>
              </a:rPr>
              <a:t>to</a:t>
            </a:r>
            <a:r>
              <a:rPr lang="en-US" kern="1200" dirty="0">
                <a:solidFill>
                  <a:schemeClr val="tx1">
                    <a:lumMod val="75000"/>
                    <a:lumOff val="25000"/>
                  </a:schemeClr>
                </a:solidFill>
                <a:latin typeface="Calibri" panose="020F0502020204030204" pitchFamily="34" charset="0"/>
                <a:cs typeface="Calibri" panose="020F0502020204030204" pitchFamily="34" charset="0"/>
              </a:rPr>
              <a:t> military and community resources. </a:t>
            </a:r>
          </a:p>
        </p:txBody>
      </p:sp>
      <p:sp>
        <p:nvSpPr>
          <p:cNvPr id="42" name="Oval 41">
            <a:extLst>
              <a:ext uri="{FF2B5EF4-FFF2-40B4-BE49-F238E27FC236}">
                <a16:creationId xmlns:a16="http://schemas.microsoft.com/office/drawing/2014/main" id="{665BF0DF-1AF0-02F4-50E2-E0E3985339D9}"/>
              </a:ext>
              <a:ext uri="{C183D7F6-B498-43B3-948B-1728B52AA6E4}">
                <adec:decorative xmlns:adec="http://schemas.microsoft.com/office/drawing/2017/decorative" val="1"/>
              </a:ext>
            </a:extLst>
          </p:cNvPr>
          <p:cNvSpPr>
            <a:spLocks noChangeAspect="1"/>
          </p:cNvSpPr>
          <p:nvPr/>
        </p:nvSpPr>
        <p:spPr>
          <a:xfrm>
            <a:off x="518216" y="3851515"/>
            <a:ext cx="365760" cy="365760"/>
          </a:xfrm>
          <a:prstGeom prst="ellipse">
            <a:avLst/>
          </a:prstGeom>
          <a:solidFill>
            <a:srgbClr val="005D92"/>
          </a:solid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43" name="Oval 42" descr="Direction icon">
            <a:extLst>
              <a:ext uri="{FF2B5EF4-FFF2-40B4-BE49-F238E27FC236}">
                <a16:creationId xmlns:a16="http://schemas.microsoft.com/office/drawing/2014/main" id="{B8265FC8-A3B6-694A-F832-C53DA3D5D8CA}"/>
              </a:ext>
            </a:extLst>
          </p:cNvPr>
          <p:cNvSpPr>
            <a:spLocks noChangeAspect="1"/>
          </p:cNvSpPr>
          <p:nvPr/>
        </p:nvSpPr>
        <p:spPr>
          <a:xfrm rot="60000">
            <a:off x="518938" y="3886652"/>
            <a:ext cx="328770" cy="318794"/>
          </a:xfrm>
          <a:prstGeom prst="ellipse">
            <a:avLst/>
          </a:prstGeom>
          <a:blipFill>
            <a:blip r:embed="rId7">
              <a:extLst>
                <a:ext uri="{96DAC541-7B7A-43D3-8B79-37D633B846F1}">
                  <asvg:svgBlip xmlns:asvg="http://schemas.microsoft.com/office/drawing/2016/SVG/main" r:embed="rId8"/>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24" name="Rectangle 23">
            <a:extLst>
              <a:ext uri="{FF2B5EF4-FFF2-40B4-BE49-F238E27FC236}">
                <a16:creationId xmlns:a16="http://schemas.microsoft.com/office/drawing/2014/main" id="{37E31E8C-85E4-425E-6716-8B4D1C979A8E}"/>
              </a:ext>
              <a:ext uri="{C183D7F6-B498-43B3-948B-1728B52AA6E4}">
                <adec:decorative xmlns:adec="http://schemas.microsoft.com/office/drawing/2017/decorative" val="1"/>
              </a:ext>
            </a:extLst>
          </p:cNvPr>
          <p:cNvSpPr/>
          <p:nvPr/>
        </p:nvSpPr>
        <p:spPr>
          <a:xfrm>
            <a:off x="516182" y="3637064"/>
            <a:ext cx="7871762" cy="726174"/>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3907" tIns="57151" rIns="106680" bIns="57151" numCol="1" spcCol="1270" anchor="ctr" anchorCtr="0">
            <a:noAutofit/>
          </a:bodyPr>
          <a:lstStyle/>
          <a:p>
            <a:pPr marL="0" lvl="0" indent="0" defTabSz="666750">
              <a:lnSpc>
                <a:spcPct val="90000"/>
              </a:lnSpc>
              <a:spcBef>
                <a:spcPct val="0"/>
              </a:spcBef>
              <a:spcAft>
                <a:spcPct val="35000"/>
              </a:spcAft>
              <a:buNone/>
            </a:pPr>
            <a:r>
              <a:rPr lang="en-US" kern="1200" dirty="0">
                <a:solidFill>
                  <a:schemeClr val="tx1">
                    <a:lumMod val="75000"/>
                    <a:lumOff val="25000"/>
                  </a:schemeClr>
                </a:solidFill>
                <a:latin typeface="Calibri" panose="020F0502020204030204" pitchFamily="34" charset="0"/>
                <a:cs typeface="Calibri" panose="020F0502020204030204" pitchFamily="34" charset="0"/>
              </a:rPr>
              <a:t>Assist families in navigating medical and educational programs and resources</a:t>
            </a:r>
            <a:r>
              <a:rPr lang="en-US" dirty="0">
                <a:solidFill>
                  <a:schemeClr val="tx1">
                    <a:lumMod val="75000"/>
                    <a:lumOff val="25000"/>
                  </a:schemeClr>
                </a:solidFill>
                <a:latin typeface="Calibri" panose="020F0502020204030204" pitchFamily="34" charset="0"/>
                <a:cs typeface="Calibri" panose="020F0502020204030204" pitchFamily="34" charset="0"/>
              </a:rPr>
              <a:t>. </a:t>
            </a:r>
            <a:endParaRPr lang="en-US" b="1" kern="12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39" name="Oval 38">
            <a:extLst>
              <a:ext uri="{FF2B5EF4-FFF2-40B4-BE49-F238E27FC236}">
                <a16:creationId xmlns:a16="http://schemas.microsoft.com/office/drawing/2014/main" id="{3E68AB5F-4BFD-4CB1-0151-AAB8DD5357A0}"/>
              </a:ext>
              <a:ext uri="{C183D7F6-B498-43B3-948B-1728B52AA6E4}">
                <adec:decorative xmlns:adec="http://schemas.microsoft.com/office/drawing/2017/decorative" val="1"/>
              </a:ext>
            </a:extLst>
          </p:cNvPr>
          <p:cNvSpPr>
            <a:spLocks noChangeAspect="1"/>
          </p:cNvSpPr>
          <p:nvPr/>
        </p:nvSpPr>
        <p:spPr>
          <a:xfrm>
            <a:off x="518216" y="4455442"/>
            <a:ext cx="365760" cy="360446"/>
          </a:xfrm>
          <a:prstGeom prst="ellipse">
            <a:avLst/>
          </a:prstGeom>
          <a:solidFill>
            <a:srgbClr val="005D92"/>
          </a:solid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40" name="Oval 39" descr="Handshake icon">
            <a:extLst>
              <a:ext uri="{FF2B5EF4-FFF2-40B4-BE49-F238E27FC236}">
                <a16:creationId xmlns:a16="http://schemas.microsoft.com/office/drawing/2014/main" id="{3D2ACBFE-53F9-0F20-A4C5-CD4321F7CB25}"/>
              </a:ext>
            </a:extLst>
          </p:cNvPr>
          <p:cNvSpPr/>
          <p:nvPr/>
        </p:nvSpPr>
        <p:spPr>
          <a:xfrm>
            <a:off x="539979" y="4475433"/>
            <a:ext cx="321682" cy="323997"/>
          </a:xfrm>
          <a:prstGeom prst="ellipse">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5" name="Rectangle 24">
            <a:extLst>
              <a:ext uri="{FF2B5EF4-FFF2-40B4-BE49-F238E27FC236}">
                <a16:creationId xmlns:a16="http://schemas.microsoft.com/office/drawing/2014/main" id="{640797A7-5CFF-C2FB-A342-14BEAC63223F}"/>
              </a:ext>
              <a:ext uri="{C183D7F6-B498-43B3-948B-1728B52AA6E4}">
                <adec:decorative xmlns:adec="http://schemas.microsoft.com/office/drawing/2017/decorative" val="1"/>
              </a:ext>
            </a:extLst>
          </p:cNvPr>
          <p:cNvSpPr/>
          <p:nvPr/>
        </p:nvSpPr>
        <p:spPr>
          <a:xfrm>
            <a:off x="516182" y="4258977"/>
            <a:ext cx="8067206" cy="726173"/>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3907" tIns="57151" rIns="106680" bIns="57150" numCol="1" spcCol="1270" anchor="ctr" anchorCtr="0">
            <a:noAutofit/>
          </a:bodyPr>
          <a:lstStyle/>
          <a:p>
            <a:pPr marL="0" lvl="0" indent="0" defTabSz="666750">
              <a:lnSpc>
                <a:spcPct val="90000"/>
              </a:lnSpc>
              <a:spcBef>
                <a:spcPct val="0"/>
              </a:spcBef>
              <a:spcAft>
                <a:spcPct val="35000"/>
              </a:spcAft>
              <a:buNone/>
            </a:pPr>
            <a:r>
              <a:rPr lang="en-US" kern="1200" dirty="0">
                <a:solidFill>
                  <a:schemeClr val="tx1">
                    <a:lumMod val="75000"/>
                    <a:lumOff val="25000"/>
                  </a:schemeClr>
                </a:solidFill>
                <a:latin typeface="Calibri" panose="020F0502020204030204" pitchFamily="34" charset="0"/>
                <a:cs typeface="Calibri" panose="020F0502020204030204" pitchFamily="34" charset="0"/>
              </a:rPr>
              <a:t>Facilitate “warm handoffs” to the gaining EFMP Family Support office for families PCSing to new locations.</a:t>
            </a:r>
          </a:p>
        </p:txBody>
      </p:sp>
      <p:sp>
        <p:nvSpPr>
          <p:cNvPr id="36" name="Oval 35">
            <a:extLst>
              <a:ext uri="{FF2B5EF4-FFF2-40B4-BE49-F238E27FC236}">
                <a16:creationId xmlns:a16="http://schemas.microsoft.com/office/drawing/2014/main" id="{F445B437-4B65-EBF7-F09C-282D151E9051}"/>
              </a:ext>
              <a:ext uri="{C183D7F6-B498-43B3-948B-1728B52AA6E4}">
                <adec:decorative xmlns:adec="http://schemas.microsoft.com/office/drawing/2017/decorative" val="1"/>
              </a:ext>
            </a:extLst>
          </p:cNvPr>
          <p:cNvSpPr>
            <a:spLocks noChangeAspect="1"/>
          </p:cNvSpPr>
          <p:nvPr/>
        </p:nvSpPr>
        <p:spPr>
          <a:xfrm>
            <a:off x="518216" y="5093244"/>
            <a:ext cx="365760" cy="365760"/>
          </a:xfrm>
          <a:prstGeom prst="ellipse">
            <a:avLst/>
          </a:prstGeom>
          <a:solidFill>
            <a:srgbClr val="005D92"/>
          </a:solid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37" name="Oval 36" descr="List icon">
            <a:extLst>
              <a:ext uri="{FF2B5EF4-FFF2-40B4-BE49-F238E27FC236}">
                <a16:creationId xmlns:a16="http://schemas.microsoft.com/office/drawing/2014/main" id="{502DFA5D-1311-3125-BA35-6936AFB839C0}"/>
              </a:ext>
            </a:extLst>
          </p:cNvPr>
          <p:cNvSpPr>
            <a:spLocks noChangeAspect="1"/>
          </p:cNvSpPr>
          <p:nvPr/>
        </p:nvSpPr>
        <p:spPr>
          <a:xfrm>
            <a:off x="536462" y="5121865"/>
            <a:ext cx="344311" cy="309493"/>
          </a:xfrm>
          <a:prstGeom prst="ellipse">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6" name="Rectangle 25">
            <a:extLst>
              <a:ext uri="{FF2B5EF4-FFF2-40B4-BE49-F238E27FC236}">
                <a16:creationId xmlns:a16="http://schemas.microsoft.com/office/drawing/2014/main" id="{FC86FF67-4B2F-6E5E-0B3A-686FE6182E56}"/>
              </a:ext>
              <a:ext uri="{C183D7F6-B498-43B3-948B-1728B52AA6E4}">
                <adec:decorative xmlns:adec="http://schemas.microsoft.com/office/drawing/2017/decorative" val="1"/>
              </a:ext>
            </a:extLst>
          </p:cNvPr>
          <p:cNvSpPr/>
          <p:nvPr/>
        </p:nvSpPr>
        <p:spPr>
          <a:xfrm>
            <a:off x="516182" y="4924432"/>
            <a:ext cx="8170618" cy="726173"/>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3907" tIns="57151" rIns="106680" bIns="57150" numCol="1" spcCol="1270" anchor="ctr" anchorCtr="0">
            <a:noAutofit/>
          </a:bodyPr>
          <a:lstStyle/>
          <a:p>
            <a:pPr marL="0" lvl="0" indent="0" defTabSz="666750">
              <a:lnSpc>
                <a:spcPct val="90000"/>
              </a:lnSpc>
              <a:spcBef>
                <a:spcPct val="0"/>
              </a:spcBef>
              <a:spcAft>
                <a:spcPct val="35000"/>
              </a:spcAft>
              <a:buNone/>
            </a:pPr>
            <a:r>
              <a:rPr lang="en-US" kern="1200" dirty="0">
                <a:solidFill>
                  <a:schemeClr val="tx1">
                    <a:lumMod val="75000"/>
                    <a:lumOff val="25000"/>
                  </a:schemeClr>
                </a:solidFill>
                <a:latin typeface="Calibri" panose="020F0502020204030204" pitchFamily="34" charset="0"/>
                <a:cs typeface="Calibri" panose="020F0502020204030204" pitchFamily="34" charset="0"/>
              </a:rPr>
              <a:t>Provide non-clinical case management, including voluntary family needs assessments and family services plans. </a:t>
            </a:r>
          </a:p>
        </p:txBody>
      </p:sp>
      <p:sp>
        <p:nvSpPr>
          <p:cNvPr id="33" name="Oval 32">
            <a:extLst>
              <a:ext uri="{FF2B5EF4-FFF2-40B4-BE49-F238E27FC236}">
                <a16:creationId xmlns:a16="http://schemas.microsoft.com/office/drawing/2014/main" id="{A60596D5-9A49-67F5-9637-215EFA08C11A}"/>
              </a:ext>
              <a:ext uri="{C183D7F6-B498-43B3-948B-1728B52AA6E4}">
                <adec:decorative xmlns:adec="http://schemas.microsoft.com/office/drawing/2017/decorative" val="1"/>
              </a:ext>
            </a:extLst>
          </p:cNvPr>
          <p:cNvSpPr>
            <a:spLocks noChangeAspect="1"/>
          </p:cNvSpPr>
          <p:nvPr/>
        </p:nvSpPr>
        <p:spPr>
          <a:xfrm>
            <a:off x="518216" y="5648792"/>
            <a:ext cx="365760" cy="365760"/>
          </a:xfrm>
          <a:prstGeom prst="ellipse">
            <a:avLst/>
          </a:prstGeom>
          <a:solidFill>
            <a:srgbClr val="005D92"/>
          </a:solid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34" name="Graphic 33" descr="Chat icon">
            <a:extLst>
              <a:ext uri="{FF2B5EF4-FFF2-40B4-BE49-F238E27FC236}">
                <a16:creationId xmlns:a16="http://schemas.microsoft.com/office/drawing/2014/main" id="{C54E0772-AE95-745C-2B76-D63140582CD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8130" y="5694412"/>
            <a:ext cx="280973" cy="298533"/>
          </a:xfrm>
          <a:prstGeom prst="rect">
            <a:avLst/>
          </a:prstGeom>
        </p:spPr>
      </p:pic>
      <p:sp>
        <p:nvSpPr>
          <p:cNvPr id="27" name="Rectangle 26">
            <a:extLst>
              <a:ext uri="{FF2B5EF4-FFF2-40B4-BE49-F238E27FC236}">
                <a16:creationId xmlns:a16="http://schemas.microsoft.com/office/drawing/2014/main" id="{3CA6FE82-4FE0-8D27-EB6C-23695E03E36A}"/>
              </a:ext>
              <a:ext uri="{C183D7F6-B498-43B3-948B-1728B52AA6E4}">
                <adec:decorative xmlns:adec="http://schemas.microsoft.com/office/drawing/2017/decorative" val="1"/>
              </a:ext>
            </a:extLst>
          </p:cNvPr>
          <p:cNvSpPr/>
          <p:nvPr/>
        </p:nvSpPr>
        <p:spPr>
          <a:xfrm>
            <a:off x="516182" y="5502799"/>
            <a:ext cx="8067208" cy="726173"/>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3907" tIns="57151" rIns="106681" bIns="57150" numCol="1" spcCol="1270" anchor="ctr" anchorCtr="0">
            <a:noAutofit/>
          </a:bodyPr>
          <a:lstStyle/>
          <a:p>
            <a:pPr marL="0" lvl="0" indent="0" defTabSz="666750">
              <a:lnSpc>
                <a:spcPct val="90000"/>
              </a:lnSpc>
              <a:spcBef>
                <a:spcPct val="0"/>
              </a:spcBef>
              <a:spcAft>
                <a:spcPct val="35000"/>
              </a:spcAft>
              <a:buNone/>
            </a:pPr>
            <a:r>
              <a:rPr lang="en-US" kern="1200" dirty="0">
                <a:solidFill>
                  <a:schemeClr val="tx1">
                    <a:lumMod val="75000"/>
                    <a:lumOff val="25000"/>
                  </a:schemeClr>
                </a:solidFill>
                <a:latin typeface="Calibri" panose="020F0502020204030204" pitchFamily="34" charset="0"/>
                <a:cs typeface="Calibri" panose="020F0502020204030204" pitchFamily="34" charset="0"/>
              </a:rPr>
              <a:t>Offer opportunities for families with special medical and/or educational needs.  </a:t>
            </a:r>
          </a:p>
        </p:txBody>
      </p:sp>
      <p:sp>
        <p:nvSpPr>
          <p:cNvPr id="2" name="Slide Number Placeholder 1">
            <a:extLst>
              <a:ext uri="{FF2B5EF4-FFF2-40B4-BE49-F238E27FC236}">
                <a16:creationId xmlns:a16="http://schemas.microsoft.com/office/drawing/2014/main" id="{6B218916-C28F-2B96-E7A2-3AE26F865D0B}"/>
              </a:ext>
            </a:extLst>
          </p:cNvPr>
          <p:cNvSpPr>
            <a:spLocks noGrp="1"/>
          </p:cNvSpPr>
          <p:nvPr>
            <p:ph type="sldNum" sz="quarter" idx="12"/>
          </p:nvPr>
        </p:nvSpPr>
        <p:spPr/>
        <p:txBody>
          <a:bodyPr/>
          <a:lstStyle/>
          <a:p>
            <a:fld id="{3935DEE5-3222-2B4F-B860-22D7D6E499C1}" type="slidenum">
              <a:rPr lang="en-US" smtClean="0"/>
              <a:t>8</a:t>
            </a:fld>
            <a:endParaRPr lang="en-US"/>
          </a:p>
        </p:txBody>
      </p:sp>
    </p:spTree>
    <p:extLst>
      <p:ext uri="{BB962C8B-B14F-4D97-AF65-F5344CB8AC3E}">
        <p14:creationId xmlns:p14="http://schemas.microsoft.com/office/powerpoint/2010/main" val="1183098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FA77FB9-C830-CD4C-8F40-1F52BC4E9461}"/>
              </a:ext>
            </a:extLst>
          </p:cNvPr>
          <p:cNvSpPr>
            <a:spLocks noGrp="1"/>
          </p:cNvSpPr>
          <p:nvPr>
            <p:ph type="title"/>
          </p:nvPr>
        </p:nvSpPr>
        <p:spPr/>
        <p:txBody>
          <a:bodyPr>
            <a:normAutofit/>
          </a:bodyPr>
          <a:lstStyle/>
          <a:p>
            <a:r>
              <a:rPr lang="en-US" sz="3200" dirty="0"/>
              <a:t>Myth Busters</a:t>
            </a:r>
          </a:p>
        </p:txBody>
      </p:sp>
      <p:sp>
        <p:nvSpPr>
          <p:cNvPr id="2" name="Content Placeholder 1" hidden="1">
            <a:extLst>
              <a:ext uri="{FF2B5EF4-FFF2-40B4-BE49-F238E27FC236}">
                <a16:creationId xmlns:a16="http://schemas.microsoft.com/office/drawing/2014/main" id="{3576003D-4D1A-C8C7-2D30-BD813E96D651}"/>
              </a:ext>
            </a:extLst>
          </p:cNvPr>
          <p:cNvSpPr>
            <a:spLocks noGrp="1" noRot="1" noMove="1" noResize="1" noEditPoints="1" noAdjustHandles="1" noChangeArrowheads="1" noChangeShapeType="1"/>
          </p:cNvSpPr>
          <p:nvPr>
            <p:ph idx="1"/>
          </p:nvPr>
        </p:nvSpPr>
        <p:spPr>
          <a:xfrm>
            <a:off x="4781167" y="996624"/>
            <a:ext cx="4128321" cy="4525963"/>
          </a:xfrm>
        </p:spPr>
        <p:txBody>
          <a:bodyPr>
            <a:normAutofit lnSpcReduction="10000"/>
          </a:bodyPr>
          <a:lstStyle/>
          <a:p>
            <a:pPr marL="0" indent="0">
              <a:buNone/>
            </a:pPr>
            <a:r>
              <a:rPr lang="en-US" sz="1100" dirty="0">
                <a:solidFill>
                  <a:schemeClr val="tx1"/>
                </a:solidFill>
              </a:rPr>
              <a:t>Myth versus Fact</a:t>
            </a:r>
          </a:p>
          <a:p>
            <a:r>
              <a:rPr lang="en-US" sz="1100" dirty="0">
                <a:solidFill>
                  <a:schemeClr val="tx1"/>
                </a:solidFill>
              </a:rPr>
              <a:t>Myth: </a:t>
            </a:r>
            <a:r>
              <a:rPr lang="en-US" sz="1100" dirty="0">
                <a:solidFill>
                  <a:schemeClr val="tx1"/>
                </a:solidFill>
                <a:latin typeface="Calibri Light" panose="020F0302020204030204" pitchFamily="34" charset="0"/>
                <a:cs typeface="Calibri Light" panose="020F0302020204030204" pitchFamily="34" charset="0"/>
              </a:rPr>
              <a:t>EFMP enrollment is voluntary. </a:t>
            </a:r>
          </a:p>
          <a:p>
            <a:r>
              <a:rPr lang="en-US" sz="1100" dirty="0">
                <a:solidFill>
                  <a:schemeClr val="tx1"/>
                </a:solidFill>
                <a:latin typeface="Calibri Light" panose="020F0302020204030204" pitchFamily="34" charset="0"/>
                <a:cs typeface="Calibri Light" panose="020F0302020204030204" pitchFamily="34" charset="0"/>
              </a:rPr>
              <a:t>Fact: EFMP is a mandatory program per DoDI 1315.19, The Exceptional Family Member Program (EFMP), for active-duty service members with a family member who meets the enrollment criteria for the program.</a:t>
            </a:r>
          </a:p>
          <a:p>
            <a:r>
              <a:rPr lang="en-US" sz="1100" dirty="0">
                <a:solidFill>
                  <a:schemeClr val="tx1"/>
                </a:solidFill>
                <a:latin typeface="Calibri Light" panose="020F0302020204030204" pitchFamily="34" charset="0"/>
                <a:cs typeface="Calibri Light" panose="020F0302020204030204" pitchFamily="34" charset="0"/>
              </a:rPr>
              <a:t>Myth: Being enrolled in EFMP will keep me from getting promoted. </a:t>
            </a:r>
          </a:p>
          <a:p>
            <a:r>
              <a:rPr lang="en-US" sz="1100" dirty="0">
                <a:solidFill>
                  <a:schemeClr val="tx1"/>
                </a:solidFill>
                <a:latin typeface="Calibri Light" panose="020F0302020204030204" pitchFamily="34" charset="0"/>
                <a:cs typeface="Calibri Light" panose="020F0302020204030204" pitchFamily="34" charset="0"/>
              </a:rPr>
              <a:t>Fact: EFMP service members have reported being able to advance in their careers and meet the needs of their families with EFMP help and support. (Analysis of the Impact of Exceptional Family Member Program Enrollment on Individual Marine Career Progression and Promotion, 2016)</a:t>
            </a:r>
            <a:endParaRPr lang="en-US" sz="11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p>
            <a:r>
              <a:rPr lang="en-US" sz="1100" dirty="0">
                <a:solidFill>
                  <a:schemeClr val="tx1"/>
                </a:solidFill>
                <a:latin typeface="Calibri Light" panose="020F0302020204030204" pitchFamily="34" charset="0"/>
                <a:cs typeface="Calibri Light" panose="020F0302020204030204" pitchFamily="34" charset="0"/>
              </a:rPr>
              <a:t>Myth: EFMP is just for children. </a:t>
            </a:r>
          </a:p>
          <a:p>
            <a:r>
              <a:rPr lang="en-US" sz="1100" dirty="0">
                <a:solidFill>
                  <a:schemeClr val="tx1"/>
                </a:solidFill>
                <a:latin typeface="Calibri Light" panose="020F0302020204030204" pitchFamily="34" charset="0"/>
                <a:cs typeface="Calibri Light" panose="020F0302020204030204" pitchFamily="34" charset="0"/>
              </a:rPr>
              <a:t>Fact: Service members are required to enroll in EFMP if they have a spouse, child or other adult dependent family member who needs ongoing medical or educational services.</a:t>
            </a:r>
            <a:endParaRPr lang="en-US" sz="11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p>
            <a:r>
              <a:rPr lang="en-US" sz="1100" dirty="0">
                <a:solidFill>
                  <a:schemeClr val="tx1"/>
                </a:solidFill>
                <a:latin typeface="Calibri Light" panose="020F0302020204030204" pitchFamily="34" charset="0"/>
                <a:cs typeface="Calibri Light" panose="020F0302020204030204" pitchFamily="34" charset="0"/>
              </a:rPr>
              <a:t>Myth: Families can be identified and enrolled during the assignment process only. </a:t>
            </a:r>
          </a:p>
          <a:p>
            <a:r>
              <a:rPr lang="en-US" sz="1100" dirty="0">
                <a:solidFill>
                  <a:schemeClr val="tx1"/>
                </a:solidFill>
                <a:latin typeface="Calibri Light" panose="020F0302020204030204" pitchFamily="34" charset="0"/>
                <a:cs typeface="Calibri Light" panose="020F0302020204030204" pitchFamily="34" charset="0"/>
              </a:rPr>
              <a:t>Fact: Families can be identified for enrollment a variety of ways, including EFMP support programs, medical providers, educational staff, word of mouth and self-identification. DD forms 2792 and 2792-1 are used for both enrollment and screening; completion of these forms does not result in automatic enrollment.</a:t>
            </a:r>
            <a:endParaRPr lang="en-US" sz="11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Rectangle 2">
            <a:extLst>
              <a:ext uri="{FF2B5EF4-FFF2-40B4-BE49-F238E27FC236}">
                <a16:creationId xmlns:a16="http://schemas.microsoft.com/office/drawing/2014/main" id="{B328732A-B93A-6523-A69F-DE75ED40D047}"/>
              </a:ext>
              <a:ext uri="{C183D7F6-B498-43B3-948B-1728B52AA6E4}">
                <adec:decorative xmlns:adec="http://schemas.microsoft.com/office/drawing/2017/decorative" val="1"/>
              </a:ext>
            </a:extLst>
          </p:cNvPr>
          <p:cNvSpPr/>
          <p:nvPr/>
        </p:nvSpPr>
        <p:spPr>
          <a:xfrm>
            <a:off x="1281930" y="1218481"/>
            <a:ext cx="873830" cy="461665"/>
          </a:xfrm>
          <a:prstGeom prst="rect">
            <a:avLst/>
          </a:prstGeom>
        </p:spPr>
        <p:txBody>
          <a:bodyPr wrap="none">
            <a:spAutoFit/>
          </a:bodyPr>
          <a:lstStyle/>
          <a:p>
            <a:pPr algn="ctr"/>
            <a:r>
              <a:rPr lang="en-US" sz="2400" b="1" dirty="0">
                <a:solidFill>
                  <a:srgbClr val="8C1815"/>
                </a:solidFill>
              </a:rPr>
              <a:t>Myth</a:t>
            </a:r>
          </a:p>
        </p:txBody>
      </p:sp>
      <p:cxnSp>
        <p:nvCxnSpPr>
          <p:cNvPr id="8" name="Straight Connector 7">
            <a:extLst>
              <a:ext uri="{FF2B5EF4-FFF2-40B4-BE49-F238E27FC236}">
                <a16:creationId xmlns:a16="http://schemas.microsoft.com/office/drawing/2014/main" id="{DB2D1FE3-95F5-DF0C-87F8-A2C07E6B1D9D}"/>
              </a:ext>
              <a:ext uri="{C183D7F6-B498-43B3-948B-1728B52AA6E4}">
                <adec:decorative xmlns:adec="http://schemas.microsoft.com/office/drawing/2017/decorative" val="1"/>
              </a:ext>
            </a:extLst>
          </p:cNvPr>
          <p:cNvCxnSpPr>
            <a:cxnSpLocks/>
          </p:cNvCxnSpPr>
          <p:nvPr/>
        </p:nvCxnSpPr>
        <p:spPr>
          <a:xfrm>
            <a:off x="2474971" y="1477013"/>
            <a:ext cx="0" cy="4600553"/>
          </a:xfrm>
          <a:prstGeom prst="line">
            <a:avLst/>
          </a:prstGeom>
          <a:ln w="47625">
            <a:solidFill>
              <a:srgbClr val="005D92"/>
            </a:solidFill>
          </a:ln>
        </p:spPr>
        <p:style>
          <a:lnRef idx="1">
            <a:schemeClr val="accent6"/>
          </a:lnRef>
          <a:fillRef idx="0">
            <a:schemeClr val="accent6"/>
          </a:fillRef>
          <a:effectRef idx="0">
            <a:schemeClr val="accent6"/>
          </a:effectRef>
          <a:fontRef idx="minor">
            <a:schemeClr val="tx1"/>
          </a:fontRef>
        </p:style>
      </p:cxnSp>
      <p:sp>
        <p:nvSpPr>
          <p:cNvPr id="9" name="Oval 8">
            <a:extLst>
              <a:ext uri="{FF2B5EF4-FFF2-40B4-BE49-F238E27FC236}">
                <a16:creationId xmlns:a16="http://schemas.microsoft.com/office/drawing/2014/main" id="{0BB2E932-A2CB-AFC6-B10D-EF480EDDE33F}"/>
              </a:ext>
              <a:ext uri="{C183D7F6-B498-43B3-948B-1728B52AA6E4}">
                <adec:decorative xmlns:adec="http://schemas.microsoft.com/office/drawing/2017/decorative" val="1"/>
              </a:ext>
            </a:extLst>
          </p:cNvPr>
          <p:cNvSpPr/>
          <p:nvPr/>
        </p:nvSpPr>
        <p:spPr>
          <a:xfrm>
            <a:off x="2200651" y="1148388"/>
            <a:ext cx="548640" cy="548410"/>
          </a:xfrm>
          <a:prstGeom prst="ellipse">
            <a:avLst/>
          </a:prstGeom>
          <a:solidFill>
            <a:srgbClr val="005D92"/>
          </a:solidFill>
          <a:ln>
            <a:solidFill>
              <a:srgbClr val="005D92"/>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chemeClr val="bg1"/>
                </a:solidFill>
              </a:rPr>
              <a:t>vs</a:t>
            </a:r>
          </a:p>
        </p:txBody>
      </p:sp>
      <p:sp>
        <p:nvSpPr>
          <p:cNvPr id="5" name="Rectangle 4">
            <a:extLst>
              <a:ext uri="{FF2B5EF4-FFF2-40B4-BE49-F238E27FC236}">
                <a16:creationId xmlns:a16="http://schemas.microsoft.com/office/drawing/2014/main" id="{8600CF9D-0149-63A6-8427-C646EA365493}"/>
              </a:ext>
              <a:ext uri="{C183D7F6-B498-43B3-948B-1728B52AA6E4}">
                <adec:decorative xmlns:adec="http://schemas.microsoft.com/office/drawing/2017/decorative" val="1"/>
              </a:ext>
            </a:extLst>
          </p:cNvPr>
          <p:cNvSpPr/>
          <p:nvPr/>
        </p:nvSpPr>
        <p:spPr>
          <a:xfrm>
            <a:off x="2863110" y="1218481"/>
            <a:ext cx="705258" cy="461665"/>
          </a:xfrm>
          <a:prstGeom prst="rect">
            <a:avLst/>
          </a:prstGeom>
        </p:spPr>
        <p:txBody>
          <a:bodyPr wrap="none">
            <a:spAutoFit/>
          </a:bodyPr>
          <a:lstStyle/>
          <a:p>
            <a:pPr algn="ctr"/>
            <a:r>
              <a:rPr lang="en-US" sz="2400" b="1" dirty="0">
                <a:solidFill>
                  <a:srgbClr val="005D92"/>
                </a:solidFill>
              </a:rPr>
              <a:t>Fact</a:t>
            </a:r>
          </a:p>
        </p:txBody>
      </p:sp>
      <p:graphicFrame>
        <p:nvGraphicFramePr>
          <p:cNvPr id="78" name="Table 78">
            <a:extLst>
              <a:ext uri="{FF2B5EF4-FFF2-40B4-BE49-F238E27FC236}">
                <a16:creationId xmlns:a16="http://schemas.microsoft.com/office/drawing/2014/main" id="{9EE83462-1D94-8ABC-E1CD-9F215382E01C}"/>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145881455"/>
              </p:ext>
            </p:extLst>
          </p:nvPr>
        </p:nvGraphicFramePr>
        <p:xfrm>
          <a:off x="279405" y="1680146"/>
          <a:ext cx="8634739" cy="4548790"/>
        </p:xfrm>
        <a:graphic>
          <a:graphicData uri="http://schemas.openxmlformats.org/drawingml/2006/table">
            <a:tbl>
              <a:tblPr firstRow="1" bandRow="1">
                <a:tableStyleId>{2D5ABB26-0587-4C30-8999-92F81FD0307C}</a:tableStyleId>
              </a:tblPr>
              <a:tblGrid>
                <a:gridCol w="2203704">
                  <a:extLst>
                    <a:ext uri="{9D8B030D-6E8A-4147-A177-3AD203B41FA5}">
                      <a16:colId xmlns:a16="http://schemas.microsoft.com/office/drawing/2014/main" val="3071100395"/>
                    </a:ext>
                  </a:extLst>
                </a:gridCol>
                <a:gridCol w="6431035">
                  <a:extLst>
                    <a:ext uri="{9D8B030D-6E8A-4147-A177-3AD203B41FA5}">
                      <a16:colId xmlns:a16="http://schemas.microsoft.com/office/drawing/2014/main" val="3315373053"/>
                    </a:ext>
                  </a:extLst>
                </a:gridCol>
              </a:tblGrid>
              <a:tr h="100063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aseline="0" dirty="0">
                          <a:latin typeface="Calibri Light" panose="020F0302020204030204" pitchFamily="34" charset="0"/>
                          <a:cs typeface="Calibri Light" panose="020F0302020204030204" pitchFamily="34" charset="0"/>
                        </a:rPr>
                        <a:t>EFMP enrollment </a:t>
                      </a:r>
                      <a:br>
                        <a:rPr lang="en-US" sz="1600" baseline="0" dirty="0">
                          <a:latin typeface="Calibri Light" panose="020F0302020204030204" pitchFamily="34" charset="0"/>
                          <a:cs typeface="Calibri Light" panose="020F0302020204030204" pitchFamily="34" charset="0"/>
                        </a:rPr>
                      </a:br>
                      <a:r>
                        <a:rPr lang="en-US" sz="1600" baseline="0" dirty="0">
                          <a:latin typeface="Calibri Light" panose="020F0302020204030204" pitchFamily="34" charset="0"/>
                          <a:cs typeface="Calibri Light" panose="020F0302020204030204" pitchFamily="34" charset="0"/>
                        </a:rPr>
                        <a:t>is voluntary.</a:t>
                      </a:r>
                      <a:endParaRPr lang="en-US" sz="1600" b="0" i="0" dirty="0">
                        <a:solidFill>
                          <a:schemeClr val="tx1">
                            <a:lumMod val="85000"/>
                            <a:lumOff val="15000"/>
                          </a:schemeClr>
                        </a:solidFill>
                        <a:latin typeface="Calibri Light" panose="020F0302020204030204" pitchFamily="34" charset="0"/>
                        <a:cs typeface="Calibri Light" panose="020F0302020204030204" pitchFamily="34" charset="0"/>
                      </a:endParaRPr>
                    </a:p>
                  </a:txBody>
                  <a:tcPr marL="182880" marR="171320" marT="85659" marB="85659" anchor="ctr">
                    <a:lnL>
                      <a:noFill/>
                    </a:lnL>
                    <a:lnR w="57150" cap="flat" cmpd="sng" algn="ctr">
                      <a:solidFill>
                        <a:srgbClr val="005D92"/>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CEFF8"/>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aseline="0" dirty="0">
                          <a:latin typeface="Calibri Light" panose="020F0302020204030204" pitchFamily="34" charset="0"/>
                          <a:cs typeface="Calibri Light" panose="020F0302020204030204" pitchFamily="34" charset="0"/>
                        </a:rPr>
                        <a:t>EFMP is a mandatory program per DoDI 1315.19, The Exceptional Family Member Program (EFMP), for active-duty service members with a family member who meets the enrollment criteria for the program.</a:t>
                      </a:r>
                      <a:r>
                        <a:rPr lang="en-US" sz="1600" b="0" i="0" u="none" strike="noStrike" kern="1200" baseline="0" dirty="0">
                          <a:solidFill>
                            <a:schemeClr val="tx1"/>
                          </a:solidFill>
                          <a:latin typeface="Calibri Light" panose="020F0302020204030204" pitchFamily="34" charset="0"/>
                          <a:ea typeface="+mn-ea"/>
                          <a:cs typeface="Calibri Light" panose="020F0302020204030204" pitchFamily="34" charset="0"/>
                        </a:rPr>
                        <a:t> </a:t>
                      </a:r>
                    </a:p>
                  </a:txBody>
                  <a:tcPr marL="182880" marR="171320" marT="85659" marB="85659" anchor="ctr">
                    <a:lnL w="57150" cap="flat" cmpd="sng" algn="ctr">
                      <a:solidFill>
                        <a:srgbClr val="005D92"/>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ECEFF8"/>
                    </a:solidFill>
                  </a:tcPr>
                </a:tc>
                <a:extLst>
                  <a:ext uri="{0D108BD9-81ED-4DB2-BD59-A6C34878D82A}">
                    <a16:rowId xmlns:a16="http://schemas.microsoft.com/office/drawing/2014/main" val="3336676995"/>
                  </a:ext>
                </a:extLst>
              </a:tr>
              <a:tr h="125480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dirty="0">
                          <a:solidFill>
                            <a:schemeClr val="tx1">
                              <a:lumMod val="85000"/>
                              <a:lumOff val="15000"/>
                            </a:schemeClr>
                          </a:solidFill>
                          <a:latin typeface="Calibri Light" panose="020F0302020204030204" pitchFamily="34" charset="0"/>
                          <a:cs typeface="Calibri Light" panose="020F0302020204030204" pitchFamily="34" charset="0"/>
                        </a:rPr>
                        <a:t>Being enrolled in EFMP will keep me from getting promoted.</a:t>
                      </a:r>
                    </a:p>
                  </a:txBody>
                  <a:tcPr marL="182880" marR="171320" marT="85659" marB="85659" anchor="ctr">
                    <a:lnL>
                      <a:noFill/>
                    </a:lnL>
                    <a:lnR w="57150" cap="flat" cmpd="sng" algn="ctr">
                      <a:solidFill>
                        <a:srgbClr val="005D92"/>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baseline="0" dirty="0">
                          <a:solidFill>
                            <a:schemeClr val="tx1">
                              <a:lumMod val="85000"/>
                              <a:lumOff val="15000"/>
                            </a:schemeClr>
                          </a:solidFill>
                          <a:latin typeface="Calibri Light" panose="020F0302020204030204" pitchFamily="34" charset="0"/>
                          <a:cs typeface="Calibri Light" panose="020F0302020204030204" pitchFamily="34" charset="0"/>
                        </a:rPr>
                        <a:t>EFMP service members have reported being able to advance in their careers and meet the needs of their families with EFMP help and support.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baseline="0" dirty="0">
                          <a:solidFill>
                            <a:schemeClr val="tx1">
                              <a:lumMod val="85000"/>
                              <a:lumOff val="15000"/>
                            </a:schemeClr>
                          </a:solidFill>
                          <a:latin typeface="Calibri Light" panose="020F0302020204030204" pitchFamily="34" charset="0"/>
                          <a:cs typeface="Calibri Light" panose="020F0302020204030204" pitchFamily="34" charset="0"/>
                        </a:rPr>
                        <a:t>(Analysis of the Impact of Exceptional Family Member Program Enrollment on Individual Marine Career Progression and Promotion, 2016)</a:t>
                      </a:r>
                      <a:endParaRPr lang="en-US" sz="1600" b="0" i="0" baseline="0" dirty="0">
                        <a:solidFill>
                          <a:schemeClr val="tx1">
                            <a:lumMod val="85000"/>
                            <a:lumOff val="15000"/>
                          </a:schemeClr>
                        </a:solidFill>
                        <a:latin typeface="Calibri Light" panose="020F0302020204030204" pitchFamily="34" charset="0"/>
                        <a:ea typeface="Calibri Light" panose="020F0302020204030204" pitchFamily="34" charset="0"/>
                        <a:cs typeface="Calibri Light" panose="020F0302020204030204" pitchFamily="34" charset="0"/>
                      </a:endParaRPr>
                    </a:p>
                  </a:txBody>
                  <a:tcPr marL="182880" marR="171320" marT="85659" marB="85659" anchor="ctr">
                    <a:lnL w="57150" cap="flat" cmpd="sng" algn="ctr">
                      <a:solidFill>
                        <a:srgbClr val="005D92"/>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3698002"/>
                  </a:ext>
                </a:extLst>
              </a:tr>
              <a:tr h="85168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dirty="0">
                          <a:solidFill>
                            <a:schemeClr val="tx1">
                              <a:lumMod val="85000"/>
                              <a:lumOff val="15000"/>
                            </a:schemeClr>
                          </a:solidFill>
                          <a:latin typeface="Calibri Light" panose="020F0302020204030204" pitchFamily="34" charset="0"/>
                          <a:cs typeface="Calibri Light" panose="020F0302020204030204" pitchFamily="34" charset="0"/>
                        </a:rPr>
                        <a:t>EFMP is just for children.</a:t>
                      </a:r>
                    </a:p>
                  </a:txBody>
                  <a:tcPr marL="182880" marR="171320" marT="85659" marB="85659" anchor="ctr">
                    <a:lnL>
                      <a:noFill/>
                    </a:lnL>
                    <a:lnR w="57150" cap="flat" cmpd="sng" algn="ctr">
                      <a:solidFill>
                        <a:srgbClr val="005D92"/>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CEFF8"/>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baseline="0" dirty="0">
                          <a:solidFill>
                            <a:schemeClr val="tx1">
                              <a:lumMod val="75000"/>
                              <a:lumOff val="25000"/>
                            </a:schemeClr>
                          </a:solidFill>
                          <a:latin typeface="Calibri Light" panose="020F0302020204030204" pitchFamily="34" charset="0"/>
                          <a:cs typeface="Calibri Light" panose="020F0302020204030204" pitchFamily="34" charset="0"/>
                        </a:rPr>
                        <a:t>Service members are required to enroll in EFMP if they have a spouse, child or other adult dependent family member who needs ongoing medical or educational services.</a:t>
                      </a:r>
                      <a:endParaRPr lang="en-US" sz="1600" b="0" i="0" baseline="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a:txBody>
                  <a:tcPr marL="182880" marR="171320" marT="85659" marB="85659" anchor="ctr">
                    <a:lnL w="57150" cap="flat" cmpd="sng" algn="ctr">
                      <a:solidFill>
                        <a:srgbClr val="005D92"/>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ECEFF8"/>
                    </a:solidFill>
                  </a:tcPr>
                </a:tc>
                <a:extLst>
                  <a:ext uri="{0D108BD9-81ED-4DB2-BD59-A6C34878D82A}">
                    <a16:rowId xmlns:a16="http://schemas.microsoft.com/office/drawing/2014/main" val="3981756966"/>
                  </a:ext>
                </a:extLst>
              </a:tr>
              <a:tr h="131173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dirty="0">
                          <a:solidFill>
                            <a:schemeClr val="tx1">
                              <a:lumMod val="85000"/>
                              <a:lumOff val="15000"/>
                            </a:schemeClr>
                          </a:solidFill>
                          <a:latin typeface="Calibri Light" panose="020F0302020204030204" pitchFamily="34" charset="0"/>
                          <a:cs typeface="Calibri Light" panose="020F0302020204030204" pitchFamily="34" charset="0"/>
                        </a:rPr>
                        <a:t>Families can be identified and enrolled during the assignment process only.</a:t>
                      </a:r>
                      <a:endParaRPr lang="en-US" sz="1200" b="0" i="0" dirty="0">
                        <a:solidFill>
                          <a:schemeClr val="tx1">
                            <a:lumMod val="85000"/>
                            <a:lumOff val="15000"/>
                          </a:schemeClr>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182880" marR="171320" marT="85659" marB="85659" anchor="ctr">
                    <a:lnL>
                      <a:noFill/>
                    </a:lnL>
                    <a:lnR w="57150" cap="flat" cmpd="sng" algn="ctr">
                      <a:solidFill>
                        <a:srgbClr val="005D92"/>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baseline="0" dirty="0">
                          <a:solidFill>
                            <a:schemeClr val="tx1">
                              <a:lumMod val="85000"/>
                              <a:lumOff val="15000"/>
                            </a:schemeClr>
                          </a:solidFill>
                          <a:latin typeface="Calibri Light" panose="020F0302020204030204" pitchFamily="34" charset="0"/>
                          <a:cs typeface="Calibri Light" panose="020F0302020204030204" pitchFamily="34" charset="0"/>
                        </a:rPr>
                        <a:t>Families can be identified for enrollment a variety of ways, including EFMP Family Support providers, medical providers, educational staff, word of mouth and self-identification. DD forms 2792 and 2792-1 are used for both enrollment and screening; completion of these forms does not result in automatic enrollment.</a:t>
                      </a:r>
                      <a:endParaRPr lang="en-US" sz="1600" b="0" i="0" baseline="0" dirty="0">
                        <a:solidFill>
                          <a:schemeClr val="tx1">
                            <a:lumMod val="85000"/>
                            <a:lumOff val="15000"/>
                          </a:schemeClr>
                        </a:solidFill>
                        <a:latin typeface="Calibri Light" panose="020F0302020204030204" pitchFamily="34" charset="0"/>
                        <a:ea typeface="Calibri Light" panose="020F0302020204030204" pitchFamily="34" charset="0"/>
                        <a:cs typeface="Calibri Light" panose="020F0302020204030204" pitchFamily="34" charset="0"/>
                      </a:endParaRPr>
                    </a:p>
                  </a:txBody>
                  <a:tcPr marL="182880" marR="171320" marT="85659" marB="85659" anchor="ctr">
                    <a:lnL w="57150" cap="flat" cmpd="sng" algn="ctr">
                      <a:solidFill>
                        <a:srgbClr val="005D92"/>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22347465"/>
                  </a:ext>
                </a:extLst>
              </a:tr>
            </a:tbl>
          </a:graphicData>
        </a:graphic>
      </p:graphicFrame>
      <p:sp>
        <p:nvSpPr>
          <p:cNvPr id="4" name="Slide Number Placeholder 3">
            <a:extLst>
              <a:ext uri="{FF2B5EF4-FFF2-40B4-BE49-F238E27FC236}">
                <a16:creationId xmlns:a16="http://schemas.microsoft.com/office/drawing/2014/main" id="{F6EA92CD-C853-104D-92EE-895B89B3A34C}"/>
              </a:ext>
            </a:extLst>
          </p:cNvPr>
          <p:cNvSpPr>
            <a:spLocks noGrp="1"/>
          </p:cNvSpPr>
          <p:nvPr>
            <p:ph type="sldNum" sz="quarter" idx="12"/>
          </p:nvPr>
        </p:nvSpPr>
        <p:spPr/>
        <p:txBody>
          <a:bodyPr/>
          <a:lstStyle/>
          <a:p>
            <a:fld id="{3935DEE5-3222-2B4F-B860-22D7D6E499C1}" type="slidenum">
              <a:rPr lang="en-US" smtClean="0"/>
              <a:t>9</a:t>
            </a:fld>
            <a:endParaRPr lang="en-US"/>
          </a:p>
        </p:txBody>
      </p:sp>
    </p:spTree>
    <p:extLst>
      <p:ext uri="{BB962C8B-B14F-4D97-AF65-F5344CB8AC3E}">
        <p14:creationId xmlns:p14="http://schemas.microsoft.com/office/powerpoint/2010/main" val="30403599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72f147f-025a-4ee7-a1f0-5103c630058b">
      <Terms xmlns="http://schemas.microsoft.com/office/infopath/2007/PartnerControls"/>
    </lcf76f155ced4ddcb4097134ff3c332f>
    <TaxCatchAll xmlns="d5d822bb-dd0c-4a51-b624-5c5c1ebd424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8E0468D68F23F438072ADB7587765C6" ma:contentTypeVersion="14" ma:contentTypeDescription="Create a new document." ma:contentTypeScope="" ma:versionID="1a809ef96efa67baf60cafa01ec98b75">
  <xsd:schema xmlns:xsd="http://www.w3.org/2001/XMLSchema" xmlns:xs="http://www.w3.org/2001/XMLSchema" xmlns:p="http://schemas.microsoft.com/office/2006/metadata/properties" xmlns:ns2="072f147f-025a-4ee7-a1f0-5103c630058b" xmlns:ns3="d5d822bb-dd0c-4a51-b624-5c5c1ebd424a" targetNamespace="http://schemas.microsoft.com/office/2006/metadata/properties" ma:root="true" ma:fieldsID="69c0f70c88455dd3ecad10973b8a44e9" ns2:_="" ns3:_="">
    <xsd:import namespace="072f147f-025a-4ee7-a1f0-5103c630058b"/>
    <xsd:import namespace="d5d822bb-dd0c-4a51-b624-5c5c1ebd424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2f147f-025a-4ee7-a1f0-5103c63005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98d900d-0589-4081-96eb-513de833a50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5d822bb-dd0c-4a51-b624-5c5c1ebd424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1c99f1c-e8a6-4442-9c4f-2f7bca3385d6}" ma:internalName="TaxCatchAll" ma:showField="CatchAllData" ma:web="d5d822bb-dd0c-4a51-b624-5c5c1ebd424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C31B16-B134-4201-BAA6-B6D9233C6206}">
  <ds:schemaRefs>
    <ds:schemaRef ds:uri="http://www.w3.org/XML/1998/namespace"/>
    <ds:schemaRef ds:uri="072f147f-025a-4ee7-a1f0-5103c630058b"/>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d5d822bb-dd0c-4a51-b624-5c5c1ebd424a"/>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9DFEAD39-86C0-43F0-A573-55065AABE5E9}">
  <ds:schemaRefs>
    <ds:schemaRef ds:uri="072f147f-025a-4ee7-a1f0-5103c630058b"/>
    <ds:schemaRef ds:uri="d5d822bb-dd0c-4a51-b624-5c5c1ebd424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EC419F3-BA5F-4C3E-8CDA-444C956D0B2E}">
  <ds:schemaRefs>
    <ds:schemaRef ds:uri="http://schemas.microsoft.com/sharepoint/v3/contenttype/forms"/>
  </ds:schemaRefs>
</ds:datastoreItem>
</file>

<file path=docMetadata/LabelInfo.xml><?xml version="1.0" encoding="utf-8"?>
<clbl:labelList xmlns:clbl="http://schemas.microsoft.com/office/2020/mipLabelMetadata">
  <clbl:label id="{3de9faa6-9fe1-49b3-9a08-227a296b54a6}" enabled="1" method="Privileged" siteId="{d5fe813e-0caa-432a-b2ac-d555aa91bd1c}" contentBits="0" removed="0"/>
</clbl:labelList>
</file>

<file path=docProps/app.xml><?xml version="1.0" encoding="utf-8"?>
<Properties xmlns="http://schemas.openxmlformats.org/officeDocument/2006/extended-properties" xmlns:vt="http://schemas.openxmlformats.org/officeDocument/2006/docPropsVTypes">
  <TotalTime>3116</TotalTime>
  <Words>2071</Words>
  <Application>Microsoft Macintosh PowerPoint</Application>
  <PresentationFormat>On-screen Show (4:3)</PresentationFormat>
  <Paragraphs>227</Paragraphs>
  <Slides>13</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Calibri Light</vt:lpstr>
      <vt:lpstr>Arial</vt:lpstr>
      <vt:lpstr>InterstateCompressed Light</vt:lpstr>
      <vt:lpstr>Calibri</vt:lpstr>
      <vt:lpstr>Segoe UI</vt:lpstr>
      <vt:lpstr>InterstateCondensed</vt:lpstr>
      <vt:lpstr>Office Theme</vt:lpstr>
      <vt:lpstr>Important Information about EFMP for Leaders </vt:lpstr>
      <vt:lpstr>Agenda</vt:lpstr>
      <vt:lpstr>Overview of the  Exceptional Family Member Program</vt:lpstr>
      <vt:lpstr>Overview of the EFMP Program –  Components</vt:lpstr>
      <vt:lpstr>Standardization</vt:lpstr>
      <vt:lpstr>EFMP at Your Installation</vt:lpstr>
      <vt:lpstr>Overview of the EFMP Program –  Enrollment Snapshots</vt:lpstr>
      <vt:lpstr>Why Enroll in EFMP</vt:lpstr>
      <vt:lpstr>Myth Busters</vt:lpstr>
      <vt:lpstr>Myth Busters (continued)</vt:lpstr>
      <vt:lpstr>Standard Resources for Family Support</vt:lpstr>
      <vt:lpstr>Command Responsibilities and Outcomes </vt:lpstr>
      <vt:lpstr>Contact Information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OSN EFMP Brief for Leaders</dc:title>
  <dc:subject>EFMP</dc:subject>
  <dc:creator>OSN EFMP</dc:creator>
  <cp:keywords>EFMP Leaders MODES MOS</cp:keywords>
  <dc:description/>
  <cp:lastModifiedBy>Brown, Andre [USA]</cp:lastModifiedBy>
  <cp:revision>59</cp:revision>
  <cp:lastPrinted>2019-01-17T15:20:28Z</cp:lastPrinted>
  <dcterms:created xsi:type="dcterms:W3CDTF">2018-09-04T20:00:20Z</dcterms:created>
  <dcterms:modified xsi:type="dcterms:W3CDTF">2023-06-29T17:28:04Z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ies>
</file>