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4"/>
    <p:sldMasterId id="2147483715" r:id="rId5"/>
  </p:sldMasterIdLst>
  <p:notesMasterIdLst>
    <p:notesMasterId r:id="rId12"/>
  </p:notesMasterIdLst>
  <p:handoutMasterIdLst>
    <p:handoutMasterId r:id="rId13"/>
  </p:handoutMasterIdLst>
  <p:sldIdLst>
    <p:sldId id="2147475128" r:id="rId6"/>
    <p:sldId id="2147475129" r:id="rId7"/>
    <p:sldId id="2147475130" r:id="rId8"/>
    <p:sldId id="2147475131" r:id="rId9"/>
    <p:sldId id="2147475126" r:id="rId10"/>
    <p:sldId id="2147475127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lannery, James M CIV (US) DeCA HQ CCSA" initials="FJMC(DHC" lastIdx="1" clrIdx="0">
    <p:extLst>
      <p:ext uri="{19B8F6BF-5375-455C-9EA6-DF929625EA0E}">
        <p15:presenceInfo xmlns:p15="http://schemas.microsoft.com/office/powerpoint/2012/main" userId="S-1-5-21-343818398-57989841-1417001333-169073" providerId="AD"/>
      </p:ext>
    </p:extLst>
  </p:cmAuthor>
  <p:cmAuthor id="2" name="Eddy, Alberta J CIV (US) DeCA HQ CCSA" initials="EAJC(DHC" lastIdx="1" clrIdx="1">
    <p:extLst>
      <p:ext uri="{19B8F6BF-5375-455C-9EA6-DF929625EA0E}">
        <p15:presenceInfo xmlns:p15="http://schemas.microsoft.com/office/powerpoint/2012/main" userId="S-1-5-21-343818398-57989841-1417001333-10734" providerId="AD"/>
      </p:ext>
    </p:extLst>
  </p:cmAuthor>
  <p:cmAuthor id="3" name="Leblanc, Michelyne C CIV (US) DeCA HQ IT" initials="LMCC(DHI" lastIdx="12" clrIdx="2">
    <p:extLst>
      <p:ext uri="{19B8F6BF-5375-455C-9EA6-DF929625EA0E}">
        <p15:presenceInfo xmlns:p15="http://schemas.microsoft.com/office/powerpoint/2012/main" userId="S-1-5-21-343818398-57989841-1417001333-170219" providerId="AD"/>
      </p:ext>
    </p:extLst>
  </p:cmAuthor>
  <p:cmAuthor id="4" name="Williams, Caroline CIV (US) DeCA HQ CCSA" initials="WCC(DHC" lastIdx="1" clrIdx="3">
    <p:extLst>
      <p:ext uri="{19B8F6BF-5375-455C-9EA6-DF929625EA0E}">
        <p15:presenceInfo xmlns:p15="http://schemas.microsoft.com/office/powerpoint/2012/main" userId="S-1-5-21-343818398-57989841-1417001333-9477" providerId="AD"/>
      </p:ext>
    </p:extLst>
  </p:cmAuthor>
  <p:cmAuthor id="5" name="Moffett, Bonita CIV (US) DeCA HQ MPS" initials="MBC(DHM" lastIdx="1" clrIdx="4">
    <p:extLst>
      <p:ext uri="{19B8F6BF-5375-455C-9EA6-DF929625EA0E}">
        <p15:presenceInfo xmlns:p15="http://schemas.microsoft.com/office/powerpoint/2012/main" userId="S-1-5-21-343818398-57989841-1417001333-96091" providerId="AD"/>
      </p:ext>
    </p:extLst>
  </p:cmAuthor>
  <p:cmAuthor id="6" name="Ivette" initials="I" lastIdx="1" clrIdx="5">
    <p:extLst>
      <p:ext uri="{19B8F6BF-5375-455C-9EA6-DF929625EA0E}">
        <p15:presenceInfo xmlns:p15="http://schemas.microsoft.com/office/powerpoint/2012/main" userId="Ivett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4D679B"/>
    <a:srgbClr val="376092"/>
    <a:srgbClr val="FFFFFF"/>
    <a:srgbClr val="577AA8"/>
    <a:srgbClr val="2963A9"/>
    <a:srgbClr val="091625"/>
    <a:srgbClr val="4B709D"/>
    <a:srgbClr val="17375E"/>
    <a:srgbClr val="4454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0294" autoAdjust="0"/>
    <p:restoredTop sz="86395" autoAdjust="0"/>
  </p:normalViewPr>
  <p:slideViewPr>
    <p:cSldViewPr snapToGrid="0">
      <p:cViewPr>
        <p:scale>
          <a:sx n="80" d="100"/>
          <a:sy n="80" d="100"/>
        </p:scale>
        <p:origin x="384" y="8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3048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0C3A0BC-FCFB-4A19-9BF8-B3F4821D06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301177-8165-4300-84ED-2D3CFD2A620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0396F-F563-48B6-A8B9-FE6038D084AF}" type="datetimeFigureOut">
              <a:rPr lang="en-US" smtClean="0"/>
              <a:t>7/1/24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488CDF-1D9D-4EBF-AD30-2D559E75A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7A5F70-B341-491B-96C0-AB8F5C972A8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893EF2-7B60-4C6E-A7F7-4A83A03C8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9403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81AD56A-3D40-49F7-9882-A62A6DB20872}" type="datetimeFigureOut">
              <a:rPr lang="en-US" smtClean="0"/>
              <a:t>7/1/24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D3B7012-C972-4A23-BA8B-FA7DE04A96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6932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B7012-C972-4A23-BA8B-FA7DE04A967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141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B7012-C972-4A23-BA8B-FA7DE04A967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244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B7012-C972-4A23-BA8B-FA7DE04A967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0054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B7012-C972-4A23-BA8B-FA7DE04A967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081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*Leadership wants the number of family members that took LWOP for PCS, were reassigned/relocated due to PCS (store transfer), and those that utilized the employee training opportunities*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B7012-C972-4A23-BA8B-FA7DE04A967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615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*Leadership wants the number of family members that took LWOP for PCS, were reassigned/relocated due to PCS (store transfer), and those that utilized the employee training opportunities*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B7012-C972-4A23-BA8B-FA7DE04A967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900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6400" y="3124199"/>
            <a:ext cx="6908800" cy="762001"/>
          </a:xfrm>
          <a:prstGeom prst="rect">
            <a:avLst/>
          </a:prstGeom>
        </p:spPr>
        <p:txBody>
          <a:bodyPr>
            <a:normAutofit/>
          </a:bodyPr>
          <a:lstStyle>
            <a:lvl1pPr marL="0" algn="l" defTabSz="914400" rtl="0" eaLnBrk="1" latinLnBrk="0" hangingPunct="1">
              <a:defRPr lang="en-US" sz="320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" y="1716605"/>
            <a:ext cx="12191997" cy="487679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Diffused/>
                    </a14:imgEffect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59247"/>
          <a:stretch/>
        </p:blipFill>
        <p:spPr>
          <a:xfrm>
            <a:off x="-1" y="487680"/>
            <a:ext cx="12191999" cy="1228925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2" y="1"/>
            <a:ext cx="12191997" cy="48767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TextBox 12" descr="DeCA Logo"/>
          <p:cNvSpPr txBox="1"/>
          <p:nvPr userDrawn="1"/>
        </p:nvSpPr>
        <p:spPr>
          <a:xfrm>
            <a:off x="10261600" y="928784"/>
            <a:ext cx="264160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alanced" dir="t"/>
            </a:scene3d>
            <a:sp3d contourW="12700" prstMaterial="metal">
              <a:bevelT w="38100" h="38100" prst="angle"/>
              <a:contourClr>
                <a:schemeClr val="tx2"/>
              </a:contourClr>
            </a:sp3d>
          </a:bodyPr>
          <a:lstStyle/>
          <a:p>
            <a:r>
              <a:rPr lang="en-US" sz="4800" b="1" dirty="0">
                <a:solidFill>
                  <a:srgbClr val="1F497D">
                    <a:lumMod val="75000"/>
                  </a:srgbClr>
                </a:solidFill>
                <a:effectLst>
                  <a:reflection blurRad="101600" stA="69000" endPos="68000" dir="5400000" sy="-100000" algn="bl" rotWithShape="0"/>
                </a:effectLst>
                <a:latin typeface="Candara" panose="020E0502030303020204" pitchFamily="34" charset="0"/>
                <a:cs typeface="Gisha" panose="020B0502040204020203" pitchFamily="34" charset="-79"/>
              </a:rPr>
              <a:t>DeCA</a:t>
            </a:r>
            <a:endParaRPr lang="en-US" sz="2000" b="1" dirty="0">
              <a:solidFill>
                <a:srgbClr val="1F497D">
                  <a:lumMod val="75000"/>
                </a:srgbClr>
              </a:solidFill>
              <a:effectLst>
                <a:reflection blurRad="101600" stA="69000" endPos="68000" dir="5400000" sy="-100000" algn="bl" rotWithShape="0"/>
              </a:effectLst>
              <a:latin typeface="Candara" panose="020E0502030303020204" pitchFamily="34" charset="0"/>
              <a:cs typeface="Gisha" panose="020B0502040204020203" pitchFamily="34" charset="-79"/>
            </a:endParaRPr>
          </a:p>
        </p:txBody>
      </p:sp>
      <p:sp>
        <p:nvSpPr>
          <p:cNvPr id="14" name="Rectangle 13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 userDrawn="1"/>
        </p:nvSpPr>
        <p:spPr>
          <a:xfrm>
            <a:off x="0" y="76200"/>
            <a:ext cx="121919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prstClr val="white"/>
                </a:solidFill>
                <a:latin typeface="Candara" panose="020E0502030303020204" pitchFamily="34" charset="0"/>
                <a:cs typeface="Gisha" panose="020B0502040204020203" pitchFamily="34" charset="-79"/>
              </a:rPr>
              <a:t>Your Commissary … It's Worth the Trip!</a:t>
            </a:r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508000" y="3962400"/>
            <a:ext cx="11074400" cy="0"/>
          </a:xfrm>
          <a:prstGeom prst="line">
            <a:avLst/>
          </a:prstGeom>
          <a:ln w="66675" cmpd="thickThin"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1"/>
          <p:cNvSpPr>
            <a:spLocks noGrp="1"/>
          </p:cNvSpPr>
          <p:nvPr>
            <p:ph sz="quarter" idx="13" hasCustomPrompt="1"/>
          </p:nvPr>
        </p:nvSpPr>
        <p:spPr>
          <a:xfrm>
            <a:off x="968992" y="3962400"/>
            <a:ext cx="10769600" cy="685800"/>
          </a:xfrm>
          <a:prstGeom prst="rect">
            <a:avLst/>
          </a:prstGeom>
        </p:spPr>
        <p:txBody>
          <a:bodyPr/>
          <a:lstStyle>
            <a:lvl1pPr marL="0" indent="0" algn="r">
              <a:spcBef>
                <a:spcPts val="0"/>
              </a:spcBef>
              <a:buFontTx/>
              <a:buNone/>
              <a:defRPr sz="20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Briefing Audience Name</a:t>
            </a:r>
          </a:p>
          <a:p>
            <a:pPr lvl="0"/>
            <a:r>
              <a:rPr lang="en-US" dirty="0"/>
              <a:t>And Title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4" hasCustomPrompt="1"/>
          </p:nvPr>
        </p:nvSpPr>
        <p:spPr>
          <a:xfrm>
            <a:off x="5238752" y="5562600"/>
            <a:ext cx="5835649" cy="609600"/>
          </a:xfrm>
          <a:prstGeom prst="rect">
            <a:avLst/>
          </a:prstGeom>
        </p:spPr>
        <p:txBody>
          <a:bodyPr/>
          <a:lstStyle>
            <a:lvl1pPr marL="0" indent="0" algn="r" defTabSz="914400" rtl="0" eaLnBrk="1" latinLnBrk="0" hangingPunct="1">
              <a:lnSpc>
                <a:spcPct val="60000"/>
              </a:lnSpc>
              <a:spcBef>
                <a:spcPts val="600"/>
              </a:spcBef>
              <a:buFontTx/>
              <a:buNone/>
              <a:defRPr lang="en-US" sz="2400" b="1" kern="1200" dirty="0" smtClean="0">
                <a:solidFill>
                  <a:schemeClr val="tx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ndara" pitchFamily="34" charset="0"/>
                <a:ea typeface="+mn-ea"/>
                <a:cs typeface="Tahoma" pitchFamily="34" charset="0"/>
              </a:defRPr>
            </a:lvl1pPr>
            <a:lvl2pPr marL="406400" indent="-406400" algn="r" defTabSz="914400" rtl="0" eaLnBrk="1" latinLnBrk="0" hangingPunct="1">
              <a:lnSpc>
                <a:spcPct val="60000"/>
              </a:lnSpc>
              <a:spcBef>
                <a:spcPts val="600"/>
              </a:spcBef>
              <a:defRPr lang="en-US" sz="2000" b="1" kern="1200" dirty="0" smtClean="0">
                <a:solidFill>
                  <a:schemeClr val="accent5">
                    <a:lumMod val="10000"/>
                  </a:schemeClr>
                </a:solidFill>
                <a:latin typeface="Candara" pitchFamily="34" charset="0"/>
                <a:ea typeface="+mn-ea"/>
                <a:cs typeface="Tahoma" pitchFamily="34" charset="0"/>
              </a:defRPr>
            </a:lvl2pPr>
            <a:lvl3pPr marL="406400" indent="-406400" algn="r" defTabSz="914400" rtl="0" eaLnBrk="1" latinLnBrk="0" hangingPunct="1">
              <a:lnSpc>
                <a:spcPct val="60000"/>
              </a:lnSpc>
              <a:spcBef>
                <a:spcPts val="600"/>
              </a:spcBef>
              <a:defRPr lang="en-US" sz="2000" b="1" kern="1200" dirty="0" smtClean="0">
                <a:solidFill>
                  <a:schemeClr val="accent5">
                    <a:lumMod val="10000"/>
                  </a:schemeClr>
                </a:solidFill>
                <a:latin typeface="Candara" pitchFamily="34" charset="0"/>
                <a:ea typeface="+mn-ea"/>
                <a:cs typeface="Tahoma" pitchFamily="34" charset="0"/>
              </a:defRPr>
            </a:lvl3pPr>
            <a:lvl4pPr marL="406400" indent="-406400" algn="r" defTabSz="914400" rtl="0" eaLnBrk="1" latinLnBrk="0" hangingPunct="1">
              <a:lnSpc>
                <a:spcPct val="60000"/>
              </a:lnSpc>
              <a:spcBef>
                <a:spcPts val="600"/>
              </a:spcBef>
              <a:defRPr lang="en-US" sz="2000" b="1" kern="1200" dirty="0" smtClean="0">
                <a:solidFill>
                  <a:schemeClr val="accent5">
                    <a:lumMod val="10000"/>
                  </a:schemeClr>
                </a:solidFill>
                <a:latin typeface="Candara" pitchFamily="34" charset="0"/>
                <a:ea typeface="+mn-ea"/>
                <a:cs typeface="Tahoma" pitchFamily="34" charset="0"/>
              </a:defRPr>
            </a:lvl4pPr>
            <a:lvl5pPr marL="406400" indent="-406400" algn="r" defTabSz="914400" rtl="0" eaLnBrk="1" latinLnBrk="0" hangingPunct="1">
              <a:lnSpc>
                <a:spcPct val="60000"/>
              </a:lnSpc>
              <a:spcBef>
                <a:spcPts val="600"/>
              </a:spcBef>
              <a:defRPr lang="en-US" sz="2000" b="1" kern="1200" dirty="0">
                <a:solidFill>
                  <a:schemeClr val="accent5">
                    <a:lumMod val="10000"/>
                  </a:schemeClr>
                </a:solidFill>
                <a:latin typeface="Candara" pitchFamily="34" charset="0"/>
                <a:ea typeface="+mn-ea"/>
                <a:cs typeface="Tahoma" pitchFamily="34" charset="0"/>
              </a:defRPr>
            </a:lvl5pPr>
          </a:lstStyle>
          <a:p>
            <a:pPr lvl="0"/>
            <a:r>
              <a:rPr lang="en-US" dirty="0"/>
              <a:t>Click To Edit Presenter Name</a:t>
            </a:r>
          </a:p>
          <a:p>
            <a:pPr lvl="0"/>
            <a:r>
              <a:rPr lang="en-US" dirty="0"/>
              <a:t>And Title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00" y="480686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393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76200"/>
            <a:ext cx="10972800" cy="685800"/>
          </a:xfrm>
          <a:prstGeom prst="rect">
            <a:avLst/>
          </a:prstGeom>
        </p:spPr>
        <p:txBody>
          <a:bodyPr>
            <a:normAutofit/>
          </a:bodyPr>
          <a:lstStyle>
            <a:lvl1pPr marL="0" algn="r" defTabSz="914400" rtl="0" eaLnBrk="1" latinLnBrk="0" hangingPunct="1">
              <a:defRPr lang="en-US" sz="3200" kern="1200" dirty="0">
                <a:solidFill>
                  <a:schemeClr val="tx2">
                    <a:lumMod val="75000"/>
                  </a:schemeClr>
                </a:solidFill>
                <a:latin typeface="+mj-lt"/>
                <a:ea typeface="Gulim" panose="020B0600000101010101" pitchFamily="34" charset="-12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2"/>
            <a:ext cx="10972800" cy="62718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45600" y="6492876"/>
            <a:ext cx="2844800" cy="365125"/>
          </a:xfrm>
          <a:prstGeom prst="rect">
            <a:avLst/>
          </a:prstGeom>
        </p:spPr>
        <p:txBody>
          <a:bodyPr/>
          <a:lstStyle/>
          <a:p>
            <a:fld id="{44B423B0-C7C7-44D4-AE04-5B718208D94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3" y="6483350"/>
            <a:ext cx="12191997" cy="37465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3" y="6553200"/>
            <a:ext cx="12191997" cy="3048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3" y="666220"/>
            <a:ext cx="12191997" cy="385950"/>
            <a:chOff x="-384956" y="533400"/>
            <a:chExt cx="9143998" cy="385950"/>
          </a:xfrm>
        </p:grpSpPr>
        <p:sp>
          <p:nvSpPr>
            <p:cNvPr id="17" name="Rectangle 16"/>
            <p:cNvSpPr/>
            <p:nvPr/>
          </p:nvSpPr>
          <p:spPr>
            <a:xfrm>
              <a:off x="-384956" y="544700"/>
              <a:ext cx="9143998" cy="374650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10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-384956" y="533400"/>
              <a:ext cx="9143998" cy="3048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B55A3515-C5F3-4E5A-8CD4-F4820F2D11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3200" y="-15953"/>
            <a:ext cx="1054153" cy="1054153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169326F-960C-485C-EEC8-7A93073DCA8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74675" y="2333625"/>
            <a:ext cx="11007725" cy="6271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B38B303-BB02-6EA7-BA23-22477811F41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" y="3117850"/>
            <a:ext cx="10937875" cy="4349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5E07DA7-ED23-8D50-8866-E2B67ACBC21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74675" y="3657600"/>
            <a:ext cx="11007725" cy="584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BF132A26-5308-D93E-EEB2-3ECB985EF303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74675" y="4284663"/>
            <a:ext cx="11007724" cy="73330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31405F22-9DC1-3812-706F-A122C846680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74675" y="5202238"/>
            <a:ext cx="11007725" cy="5476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7249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6256" y="-36534"/>
            <a:ext cx="10972800" cy="701797"/>
          </a:xfrm>
          <a:prstGeom prst="rect">
            <a:avLst/>
          </a:prstGeom>
        </p:spPr>
        <p:txBody>
          <a:bodyPr>
            <a:normAutofit/>
          </a:bodyPr>
          <a:lstStyle>
            <a:lvl1pPr marL="0" algn="r" defTabSz="914400" rtl="0" eaLnBrk="1" latinLnBrk="0" hangingPunct="1">
              <a:defRPr lang="en-US" sz="3200" kern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3" y="6483350"/>
            <a:ext cx="12191997" cy="37465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3" y="6553200"/>
            <a:ext cx="12191997" cy="3048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7472787" y="1913071"/>
            <a:ext cx="35254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i="1" dirty="0">
                <a:solidFill>
                  <a:prstClr val="white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Your Commissary … It's Worth the Trip!</a:t>
            </a:r>
          </a:p>
        </p:txBody>
      </p:sp>
      <p:grpSp>
        <p:nvGrpSpPr>
          <p:cNvPr id="30" name="Group 29"/>
          <p:cNvGrpSpPr/>
          <p:nvPr userDrawn="1"/>
        </p:nvGrpSpPr>
        <p:grpSpPr>
          <a:xfrm>
            <a:off x="3" y="666220"/>
            <a:ext cx="12191997" cy="385950"/>
            <a:chOff x="-384956" y="533400"/>
            <a:chExt cx="9143998" cy="385950"/>
          </a:xfrm>
        </p:grpSpPr>
        <p:sp>
          <p:nvSpPr>
            <p:cNvPr id="31" name="Rectangle 30"/>
            <p:cNvSpPr/>
            <p:nvPr/>
          </p:nvSpPr>
          <p:spPr>
            <a:xfrm>
              <a:off x="-384956" y="544700"/>
              <a:ext cx="9143998" cy="374650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10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-384956" y="533400"/>
              <a:ext cx="9143998" cy="3048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04800" y="547300"/>
              <a:ext cx="161226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>
                  <a:solidFill>
                    <a:prstClr val="white"/>
                  </a:solidFill>
                  <a:latin typeface="Gisha" panose="020B0502040204020203" pitchFamily="34" charset="-79"/>
                  <a:cs typeface="Gisha" panose="020B0502040204020203" pitchFamily="34" charset="-79"/>
                </a:rPr>
                <a:t>Defense Commissary Agency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5606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016000" y="76200"/>
            <a:ext cx="10972800" cy="685800"/>
          </a:xfrm>
          <a:prstGeom prst="rect">
            <a:avLst/>
          </a:prstGeom>
        </p:spPr>
        <p:txBody>
          <a:bodyPr>
            <a:normAutofit/>
          </a:bodyPr>
          <a:lstStyle>
            <a:lvl1pPr marL="0" algn="r" defTabSz="914400" rtl="0" eaLnBrk="1" latinLnBrk="0" hangingPunct="1">
              <a:defRPr lang="en-US" sz="3200" kern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45600" y="6492876"/>
            <a:ext cx="2844800" cy="365125"/>
          </a:xfrm>
          <a:prstGeom prst="rect">
            <a:avLst/>
          </a:prstGeom>
        </p:spPr>
        <p:txBody>
          <a:bodyPr/>
          <a:lstStyle/>
          <a:p>
            <a:fld id="{44B423B0-C7C7-44D4-AE04-5B718208D94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3" y="6483350"/>
            <a:ext cx="12191997" cy="37465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 userDrawn="1"/>
        </p:nvPicPr>
        <p:blipFill rotWithShape="1">
          <a:blip r:embed="rId2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5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" b="46348"/>
          <a:stretch/>
        </p:blipFill>
        <p:spPr bwMode="auto">
          <a:xfrm>
            <a:off x="-348112" y="-76200"/>
            <a:ext cx="2380112" cy="741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3" y="6553200"/>
            <a:ext cx="12191997" cy="3048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7472787" y="1913071"/>
            <a:ext cx="35254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i="1" dirty="0">
                <a:solidFill>
                  <a:prstClr val="white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Your Commissary … It's Worth the Trip!</a:t>
            </a:r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3" y="666220"/>
            <a:ext cx="12191997" cy="385950"/>
            <a:chOff x="-384956" y="533400"/>
            <a:chExt cx="9143998" cy="385950"/>
          </a:xfrm>
        </p:grpSpPr>
        <p:sp>
          <p:nvSpPr>
            <p:cNvPr id="17" name="Rectangle 16"/>
            <p:cNvSpPr/>
            <p:nvPr/>
          </p:nvSpPr>
          <p:spPr>
            <a:xfrm>
              <a:off x="-384956" y="544700"/>
              <a:ext cx="9143998" cy="374650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10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-384956" y="533400"/>
              <a:ext cx="9143998" cy="3048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04800" y="547300"/>
              <a:ext cx="161226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>
                  <a:solidFill>
                    <a:prstClr val="white"/>
                  </a:solidFill>
                  <a:latin typeface="Gisha" panose="020B0502040204020203" pitchFamily="34" charset="-79"/>
                  <a:cs typeface="Gisha" panose="020B0502040204020203" pitchFamily="34" charset="-79"/>
                </a:rPr>
                <a:t>Defense Commissary Agency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7553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295400"/>
            <a:ext cx="4011084" cy="76200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295401"/>
            <a:ext cx="6815667" cy="4830763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8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24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20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057401"/>
            <a:ext cx="4011084" cy="40687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6" name="Title 1"/>
          <p:cNvSpPr txBox="1">
            <a:spLocks/>
          </p:cNvSpPr>
          <p:nvPr userDrawn="1"/>
        </p:nvSpPr>
        <p:spPr>
          <a:xfrm>
            <a:off x="1016000" y="76200"/>
            <a:ext cx="10972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algn="r" defTabSz="914400" rtl="0" eaLnBrk="1" latinLnBrk="0" hangingPunct="1">
              <a:spcBef>
                <a:spcPct val="0"/>
              </a:spcBef>
              <a:buNone/>
              <a:defRPr lang="en-US" sz="3200" kern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defRPr>
            </a:lvl1pPr>
          </a:lstStyle>
          <a:p>
            <a:r>
              <a:rPr dirty="0">
                <a:solidFill>
                  <a:srgbClr val="1F497D">
                    <a:lumMod val="75000"/>
                  </a:srgbClr>
                </a:solidFill>
              </a:rPr>
              <a:t>Click to edit Master title style</a:t>
            </a:r>
          </a:p>
        </p:txBody>
      </p:sp>
      <p:sp>
        <p:nvSpPr>
          <p:cNvPr id="3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45600" y="6492876"/>
            <a:ext cx="2844800" cy="365125"/>
          </a:xfrm>
          <a:prstGeom prst="rect">
            <a:avLst/>
          </a:prstGeom>
        </p:spPr>
        <p:txBody>
          <a:bodyPr/>
          <a:lstStyle/>
          <a:p>
            <a:fld id="{44B423B0-C7C7-44D4-AE04-5B718208D94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8" name="Rectangle 37"/>
          <p:cNvSpPr/>
          <p:nvPr userDrawn="1"/>
        </p:nvSpPr>
        <p:spPr>
          <a:xfrm>
            <a:off x="3" y="6483350"/>
            <a:ext cx="12191997" cy="37465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Rectangle 40"/>
          <p:cNvSpPr/>
          <p:nvPr userDrawn="1"/>
        </p:nvSpPr>
        <p:spPr>
          <a:xfrm>
            <a:off x="3" y="6553200"/>
            <a:ext cx="12191997" cy="3048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2" name="Rectangle 41"/>
          <p:cNvSpPr/>
          <p:nvPr userDrawn="1"/>
        </p:nvSpPr>
        <p:spPr>
          <a:xfrm>
            <a:off x="4073054" y="6553201"/>
            <a:ext cx="2807885" cy="276999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1200" i="1" dirty="0">
                <a:solidFill>
                  <a:prstClr val="white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Your Commissary … It's Worth the Trip!</a:t>
            </a:r>
          </a:p>
        </p:txBody>
      </p:sp>
      <p:sp>
        <p:nvSpPr>
          <p:cNvPr id="45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06400" y="6553200"/>
            <a:ext cx="1625600" cy="304800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1400" b="1" i="0" kern="1200" smtClean="0">
                <a:solidFill>
                  <a:schemeClr val="bg1"/>
                </a:solidFill>
                <a:latin typeface="Arial"/>
                <a:ea typeface="+mn-ea"/>
                <a:cs typeface="Arial" panose="020B0604020202020204" pitchFamily="34" charset="0"/>
              </a:defRPr>
            </a:lvl1pPr>
          </a:lstStyle>
          <a:p>
            <a:pPr algn="l"/>
            <a:endParaRPr sz="1200" b="0" dirty="0">
              <a:solidFill>
                <a:prstClr val="white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grpSp>
        <p:nvGrpSpPr>
          <p:cNvPr id="46" name="Group 45"/>
          <p:cNvGrpSpPr/>
          <p:nvPr userDrawn="1"/>
        </p:nvGrpSpPr>
        <p:grpSpPr>
          <a:xfrm>
            <a:off x="3" y="666220"/>
            <a:ext cx="12191997" cy="385950"/>
            <a:chOff x="-384956" y="533400"/>
            <a:chExt cx="9143998" cy="385950"/>
          </a:xfrm>
        </p:grpSpPr>
        <p:sp>
          <p:nvSpPr>
            <p:cNvPr id="47" name="Rectangle 46"/>
            <p:cNvSpPr/>
            <p:nvPr/>
          </p:nvSpPr>
          <p:spPr>
            <a:xfrm>
              <a:off x="-384956" y="544700"/>
              <a:ext cx="9143998" cy="374650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10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-384956" y="533400"/>
              <a:ext cx="9143998" cy="3048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304800" y="547300"/>
              <a:ext cx="161226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>
                  <a:solidFill>
                    <a:prstClr val="white"/>
                  </a:solidFill>
                  <a:latin typeface="Gisha" panose="020B0502040204020203" pitchFamily="34" charset="-79"/>
                  <a:cs typeface="Gisha" panose="020B0502040204020203" pitchFamily="34" charset="-79"/>
                </a:rPr>
                <a:t>Defense Commissary Agency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3061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828800"/>
            <a:ext cx="7315200" cy="2898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1016000" y="76200"/>
            <a:ext cx="10972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algn="r" defTabSz="914400" rtl="0" eaLnBrk="1" latinLnBrk="0" hangingPunct="1">
              <a:spcBef>
                <a:spcPct val="0"/>
              </a:spcBef>
              <a:buNone/>
              <a:defRPr lang="en-US" sz="3200" kern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defRPr>
            </a:lvl1pPr>
          </a:lstStyle>
          <a:p>
            <a:r>
              <a:rPr dirty="0">
                <a:solidFill>
                  <a:srgbClr val="1F497D">
                    <a:lumMod val="75000"/>
                  </a:srgbClr>
                </a:solidFill>
              </a:rPr>
              <a:t>Click to edit Master 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45600" y="6492876"/>
            <a:ext cx="2844800" cy="365125"/>
          </a:xfrm>
          <a:prstGeom prst="rect">
            <a:avLst/>
          </a:prstGeom>
        </p:spPr>
        <p:txBody>
          <a:bodyPr/>
          <a:lstStyle/>
          <a:p>
            <a:fld id="{44B423B0-C7C7-44D4-AE04-5B718208D94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3" y="6483350"/>
            <a:ext cx="12191997" cy="37465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3" y="6553200"/>
            <a:ext cx="12191997" cy="3048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4073054" y="6553201"/>
            <a:ext cx="2807885" cy="276999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1200" i="1" dirty="0">
                <a:solidFill>
                  <a:prstClr val="white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Your Commissary … It's Worth the Trip!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7472787" y="1913071"/>
            <a:ext cx="35254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i="1" dirty="0">
                <a:solidFill>
                  <a:prstClr val="white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Your Commissary … It's Worth the Trip!</a:t>
            </a:r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06400" y="6553200"/>
            <a:ext cx="1625600" cy="304800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1400" b="1" i="0" kern="1200" smtClean="0">
                <a:solidFill>
                  <a:schemeClr val="bg1"/>
                </a:solidFill>
                <a:latin typeface="Arial"/>
                <a:ea typeface="+mn-ea"/>
                <a:cs typeface="Arial" panose="020B0604020202020204" pitchFamily="34" charset="0"/>
              </a:defRPr>
            </a:lvl1pPr>
          </a:lstStyle>
          <a:p>
            <a:pPr algn="l"/>
            <a:endParaRPr sz="1200" b="0" dirty="0">
              <a:solidFill>
                <a:prstClr val="white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3" y="666220"/>
            <a:ext cx="12191997" cy="385950"/>
            <a:chOff x="-384956" y="533400"/>
            <a:chExt cx="9143998" cy="385950"/>
          </a:xfrm>
        </p:grpSpPr>
        <p:sp>
          <p:nvSpPr>
            <p:cNvPr id="19" name="Rectangle 18"/>
            <p:cNvSpPr/>
            <p:nvPr/>
          </p:nvSpPr>
          <p:spPr>
            <a:xfrm>
              <a:off x="-384956" y="544700"/>
              <a:ext cx="9143998" cy="374650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10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-384956" y="533400"/>
              <a:ext cx="9143998" cy="3048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04800" y="547300"/>
              <a:ext cx="161226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>
                  <a:solidFill>
                    <a:prstClr val="white"/>
                  </a:solidFill>
                  <a:latin typeface="Gisha" panose="020B0502040204020203" pitchFamily="34" charset="-79"/>
                  <a:cs typeface="Gisha" panose="020B0502040204020203" pitchFamily="34" charset="-79"/>
                </a:rPr>
                <a:t>Defense Commissary Agency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59800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098E32E-CFED-4491-B5FF-A6B482E5F8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152400"/>
            <a:ext cx="10160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D640E7D-ED4A-483D-BC61-C21A6AA448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7526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ADB1558-3940-4F3B-B350-FCAF09384DB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9305BE0-5AA6-4D61-8667-5C9B900A6A7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594851" y="6319838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 b="0" i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3D5CB0-E1FB-4BC4-9766-FFAC18D3321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grpSp>
        <p:nvGrpSpPr>
          <p:cNvPr id="2" name="Group 7" descr="Defense Commissary Agency Seal">
            <a:extLst>
              <a:ext uri="{FF2B5EF4-FFF2-40B4-BE49-F238E27FC236}">
                <a16:creationId xmlns:a16="http://schemas.microsoft.com/office/drawing/2014/main" id="{239831DA-0359-4464-ABD3-8F6B31D1C7F8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203201" y="141288"/>
            <a:ext cx="1062567" cy="773112"/>
            <a:chOff x="-680" y="2337"/>
            <a:chExt cx="508" cy="487"/>
          </a:xfrm>
        </p:grpSpPr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EB95730A-BB1A-47C0-865B-A6D16AFDEF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402" y="2461"/>
              <a:ext cx="80" cy="112"/>
            </a:xfrm>
            <a:prstGeom prst="rect">
              <a:avLst/>
            </a:prstGeom>
            <a:solidFill>
              <a:srgbClr val="FDF3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 i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 i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 i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 i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endParaRPr lang="en-US" altLang="en-US" sz="1800" dirty="0"/>
            </a:p>
          </p:txBody>
        </p:sp>
        <p:pic>
          <p:nvPicPr>
            <p:cNvPr id="1033" name="Picture 9" descr="Beveled Logo">
              <a:extLst>
                <a:ext uri="{FF2B5EF4-FFF2-40B4-BE49-F238E27FC236}">
                  <a16:creationId xmlns:a16="http://schemas.microsoft.com/office/drawing/2014/main" id="{EF03757C-8335-486D-825C-398BC1A032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680" y="2337"/>
              <a:ext cx="508" cy="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8" name="Rectangle 14">
            <a:extLst>
              <a:ext uri="{FF2B5EF4-FFF2-40B4-BE49-F238E27FC236}">
                <a16:creationId xmlns:a16="http://schemas.microsoft.com/office/drawing/2014/main" id="{08F1D2AD-0C93-4F81-B655-77A93384888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0600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4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2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Char char="•"/>
        <a:defRPr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Char char="•"/>
        <a:defRPr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Char char="•"/>
        <a:defRPr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Char char="•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144000" y="63246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9BB7259C-46E6-46C6-95A0-BE35A534985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138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mailto:MilitarySpouse.Employment@deca.mi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949E9-E25A-7B5D-1122-8CE1C936A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7201" y="2224454"/>
            <a:ext cx="9347200" cy="1342292"/>
          </a:xfrm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Defense Commissary Agency </a:t>
            </a:r>
            <a:br>
              <a:rPr lang="en-US" sz="5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(DeCA)</a:t>
            </a:r>
            <a:br>
              <a:rPr lang="en-US" sz="5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5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CEBBB-AC20-6248-E296-B3B39EEC200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98654" y="4284784"/>
            <a:ext cx="10769600" cy="1008185"/>
          </a:xfrm>
        </p:spPr>
        <p:txBody>
          <a:bodyPr/>
          <a:lstStyle/>
          <a:p>
            <a:pPr algn="ctr"/>
            <a:r>
              <a:rPr lang="en-US" sz="4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Senior Spouse Quarterly Update</a:t>
            </a:r>
          </a:p>
          <a:p>
            <a:pPr algn="ctr"/>
            <a:b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 June 2024</a:t>
            </a:r>
          </a:p>
          <a:p>
            <a:pPr algn="ctr"/>
            <a:endParaRPr lang="en-US" sz="4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DA1A1-94DB-AEAB-9831-1F4DDBE50F5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566399" y="6523892"/>
            <a:ext cx="1625601" cy="334108"/>
          </a:xfrm>
        </p:spPr>
        <p:txBody>
          <a:bodyPr/>
          <a:lstStyle/>
          <a:p>
            <a:r>
              <a:rPr lang="en-US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Version 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865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92B4B-BE4C-4B32-35AE-8F6CF9AFF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92078"/>
            <a:ext cx="10972800" cy="547687"/>
          </a:xfrm>
        </p:spPr>
        <p:txBody>
          <a:bodyPr>
            <a:normAutofit fontScale="90000"/>
          </a:bodyPr>
          <a:lstStyle/>
          <a:p>
            <a:r>
              <a:rPr lang="en-US" altLang="en-US" sz="3600" b="1" dirty="0">
                <a:solidFill>
                  <a:schemeClr val="tx1"/>
                </a:solidFill>
                <a:latin typeface="Arial" panose="020B0604020202020204" pitchFamily="34" charset="0"/>
              </a:rPr>
              <a:t>Agenda</a:t>
            </a:r>
            <a:br>
              <a:rPr lang="en-US" alt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AA05B-E0A3-18C0-D2A5-DECE6E239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812321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DeCA’s Three Overarching Strategic Priorities</a:t>
            </a:r>
          </a:p>
          <a:p>
            <a:pPr>
              <a:spcBef>
                <a:spcPts val="0"/>
              </a:spcBef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Military Spouse &amp; Dependent Numbers</a:t>
            </a:r>
          </a:p>
          <a:p>
            <a:pPr>
              <a:spcBef>
                <a:spcPts val="0"/>
              </a:spcBef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Directors Policy 500-21: Military Spouses Employment and Work Friendly Programs</a:t>
            </a:r>
          </a:p>
          <a:p>
            <a:pPr>
              <a:spcBef>
                <a:spcPts val="0"/>
              </a:spcBef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Partnerships &amp; Programs</a:t>
            </a:r>
          </a:p>
        </p:txBody>
      </p:sp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5807C2B4-5ED4-F331-3A9D-C02C594269C9}"/>
              </a:ext>
            </a:extLst>
          </p:cNvPr>
          <p:cNvSpPr txBox="1">
            <a:spLocks/>
          </p:cNvSpPr>
          <p:nvPr/>
        </p:nvSpPr>
        <p:spPr>
          <a:xfrm>
            <a:off x="9245600" y="6524960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prstClr val="white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140846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4B4DF-79AD-CD88-7B9A-EB38DA1C1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</a:rPr>
              <a:t>DeCA’s Three Overarching Strategic Priorities</a:t>
            </a:r>
            <a:br>
              <a:rPr lang="en-US" alt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2F938-750B-F6FB-B350-AE86F0A35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987" y="1354017"/>
            <a:ext cx="11582400" cy="1436076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continue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SecDef’s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goal to save our Patrons at least 25%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increase sales to drive the Patron savings percentage even higher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develop leaders and build the bench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76C301-6FE4-8899-4910-A9EFC283478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6987" y="2965938"/>
            <a:ext cx="11723321" cy="2984256"/>
          </a:xfrm>
        </p:spPr>
        <p:txBody>
          <a:bodyPr/>
          <a:lstStyle/>
          <a:p>
            <a:pPr marL="0" indent="0">
              <a:buNone/>
            </a:pP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Detailed Annual Focus and Accomplishment Objectives 2024-2025</a:t>
            </a:r>
            <a:b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u="sng" dirty="0">
              <a:solidFill>
                <a:srgbClr val="37609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Bef>
                <a:spcPts val="0"/>
              </a:spcBef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1. Growing Households </a:t>
            </a:r>
          </a:p>
          <a:p>
            <a:pPr marL="457200" indent="-457200">
              <a:spcBef>
                <a:spcPts val="0"/>
              </a:spcBef>
              <a:buAutoNum type="arabicPeriod" startAt="2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Prepared Foods</a:t>
            </a:r>
          </a:p>
          <a:p>
            <a:pPr marL="457200" indent="-457200">
              <a:spcBef>
                <a:spcPts val="0"/>
              </a:spcBef>
              <a:buAutoNum type="arabicPeriod" startAt="2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Commissary/CC2GO/Delivery</a:t>
            </a:r>
          </a:p>
          <a:p>
            <a:pPr marL="457200" indent="-457200">
              <a:spcBef>
                <a:spcPts val="0"/>
              </a:spcBef>
              <a:buAutoNum type="arabicPeriod" startAt="4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In-stock rates </a:t>
            </a:r>
          </a:p>
          <a:p>
            <a:pPr marL="457200" indent="-457200">
              <a:spcBef>
                <a:spcPts val="0"/>
              </a:spcBef>
              <a:buAutoNum type="arabicPeriod" startAt="4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Known Value Items (Milk, Bread, Meat, Produce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800" dirty="0"/>
          </a:p>
        </p:txBody>
      </p:sp>
      <p:sp>
        <p:nvSpPr>
          <p:cNvPr id="9" name="Slide Number Placeholder 1">
            <a:extLst>
              <a:ext uri="{FF2B5EF4-FFF2-40B4-BE49-F238E27FC236}">
                <a16:creationId xmlns:a16="http://schemas.microsoft.com/office/drawing/2014/main" id="{0E56DB53-FFD6-36A9-E712-9A75F7857A17}"/>
              </a:ext>
            </a:extLst>
          </p:cNvPr>
          <p:cNvSpPr txBox="1">
            <a:spLocks/>
          </p:cNvSpPr>
          <p:nvPr/>
        </p:nvSpPr>
        <p:spPr>
          <a:xfrm>
            <a:off x="9245600" y="6524960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prstClr val="white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958580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E959-FD8F-419B-5B33-799F6D8A2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</a:rPr>
              <a:t>Military Spouse &amp; Dependent Employees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83FE9-B013-697B-6E24-47ECC6C0B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54724"/>
            <a:ext cx="10972800" cy="4741983"/>
          </a:xfrm>
        </p:spPr>
        <p:txBody>
          <a:bodyPr/>
          <a:lstStyle/>
          <a:p>
            <a:pPr lvl="1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DeCA US Civilians onboard</a:t>
            </a:r>
          </a:p>
          <a:p>
            <a:pPr lvl="2"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11,235 </a:t>
            </a:r>
          </a:p>
          <a:p>
            <a:pPr marL="914400" lvl="2" indent="0">
              <a:spcBef>
                <a:spcPts val="400"/>
              </a:spcBef>
              <a:buNone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Military Spouses</a:t>
            </a:r>
          </a:p>
          <a:p>
            <a:pPr lvl="2"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3,364 / 30% </a:t>
            </a:r>
          </a:p>
          <a:p>
            <a:pPr marL="914400" lvl="2" indent="0">
              <a:spcBef>
                <a:spcPts val="400"/>
              </a:spcBef>
              <a:buNone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Dependents</a:t>
            </a:r>
          </a:p>
          <a:p>
            <a:pPr lvl="2"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1,756 / 16%</a:t>
            </a:r>
          </a:p>
          <a:p>
            <a:pPr marL="914400" lvl="2" indent="0">
              <a:spcBef>
                <a:spcPts val="400"/>
              </a:spcBef>
              <a:buNone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</a:t>
            </a:r>
          </a:p>
          <a:p>
            <a:pPr lvl="2">
              <a:spcBef>
                <a:spcPts val="400"/>
              </a:spcBef>
              <a:buSzPct val="100000"/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5,120 / 45%</a:t>
            </a:r>
          </a:p>
          <a:p>
            <a:pPr lvl="1">
              <a:spcBef>
                <a:spcPts val="400"/>
              </a:spcBef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Estimated Salaries in FY23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spcBef>
                <a:spcPts val="400"/>
              </a:spcBef>
              <a:buSzPct val="100000"/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$203.6M</a:t>
            </a:r>
          </a:p>
        </p:txBody>
      </p:sp>
      <p:sp>
        <p:nvSpPr>
          <p:cNvPr id="9" name="Slide Number Placeholder 1">
            <a:extLst>
              <a:ext uri="{FF2B5EF4-FFF2-40B4-BE49-F238E27FC236}">
                <a16:creationId xmlns:a16="http://schemas.microsoft.com/office/drawing/2014/main" id="{CEDFDE3E-BDEB-FB34-D306-74B858B9E212}"/>
              </a:ext>
            </a:extLst>
          </p:cNvPr>
          <p:cNvSpPr txBox="1">
            <a:spLocks/>
          </p:cNvSpPr>
          <p:nvPr/>
        </p:nvSpPr>
        <p:spPr>
          <a:xfrm>
            <a:off x="9245600" y="6524960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prstClr val="white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065319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A9BDEB15-37AF-2497-40AA-0AFE825BE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Helvetica Neue" panose="02000503000000020004" pitchFamily="2" charset="0"/>
              </a:rPr>
              <a:t>Director’s Policy 500-21</a:t>
            </a:r>
            <a:endParaRPr lang="en-US" dirty="0">
              <a:solidFill>
                <a:schemeClr val="tx1"/>
              </a:solidFill>
              <a:effectLst/>
              <a:latin typeface="Helvetica Neue" panose="02000503000000020004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2A10E-A305-4E7D-8A43-E9743635E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373" y="1068317"/>
            <a:ext cx="11559463" cy="4721365"/>
          </a:xfrm>
        </p:spPr>
        <p:txBody>
          <a:bodyPr/>
          <a:lstStyle/>
          <a:p>
            <a:pPr marL="0" indent="0" algn="ctr">
              <a:buNone/>
            </a:pP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Leave without pay (LWOP) for PCS – 6 months, can be extended to 12 months </a:t>
            </a:r>
          </a:p>
          <a:p>
            <a:pPr>
              <a:spcBef>
                <a:spcPts val="600"/>
              </a:spcBef>
            </a:pP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Relocation assistance with reassignments (store transfers) </a:t>
            </a:r>
          </a:p>
          <a:p>
            <a:pPr marL="0" indent="0">
              <a:spcBef>
                <a:spcPts val="600"/>
              </a:spcBef>
              <a:buNone/>
            </a:pPr>
            <a:endParaRPr lang="en-US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Work-life balance that is favorable for Spouses and Dependents</a:t>
            </a:r>
          </a:p>
          <a:p>
            <a:pPr lvl="2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Worldwide employment opportunities – Commissaries in 235 communities </a:t>
            </a:r>
          </a:p>
          <a:p>
            <a:pPr lvl="2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Schedule flexibility; early start, mid-day, evenings, weekends, and part-time schedules </a:t>
            </a:r>
          </a:p>
          <a:p>
            <a:pPr lvl="2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career “reset” when </a:t>
            </a:r>
            <a:r>
              <a:rPr lang="en-US" sz="2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PCSing</a:t>
            </a: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spcBef>
                <a:spcPts val="600"/>
              </a:spcBef>
            </a:pP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Continued employment and career advancement </a:t>
            </a:r>
          </a:p>
          <a:p>
            <a:pPr lvl="3">
              <a:spcBef>
                <a:spcPts val="600"/>
              </a:spcBef>
            </a:pP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Continual professional development and training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lide Number Placeholder 1">
            <a:extLst>
              <a:ext uri="{FF2B5EF4-FFF2-40B4-BE49-F238E27FC236}">
                <a16:creationId xmlns:a16="http://schemas.microsoft.com/office/drawing/2014/main" id="{128EF060-6436-499C-BAD6-850C44671AC7}"/>
              </a:ext>
            </a:extLst>
          </p:cNvPr>
          <p:cNvSpPr txBox="1">
            <a:spLocks/>
          </p:cNvSpPr>
          <p:nvPr/>
        </p:nvSpPr>
        <p:spPr>
          <a:xfrm>
            <a:off x="9245600" y="6524960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93584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54A5F-E23F-CD59-E08E-2057007C7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Helvetica Neue" panose="02000503000000020004" pitchFamily="2" charset="0"/>
              </a:rPr>
              <a:t>Partnerships &amp; Programs</a:t>
            </a:r>
            <a:endParaRPr lang="en-US" dirty="0">
              <a:solidFill>
                <a:schemeClr val="tx1"/>
              </a:solidFill>
              <a:effectLst/>
              <a:latin typeface="Helvetica Neue" panose="02000503000000020004" pitchFamily="2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50E3D42-083A-419A-A5D3-32E319B93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329" y="827668"/>
            <a:ext cx="11413326" cy="5059291"/>
          </a:xfrm>
        </p:spPr>
        <p:txBody>
          <a:bodyPr/>
          <a:lstStyle/>
          <a:p>
            <a:pPr marL="0" indent="0">
              <a:buNone/>
            </a:pPr>
            <a:endParaRPr lang="en-US" sz="2400" b="1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Hire Program – Pathways Student Interns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Date: Mid June, 2024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 Date: September 30, 2024 (not to exceed 90 days) 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116 stores agreed to participate in the program </a:t>
            </a:r>
          </a:p>
          <a:p>
            <a:pPr marL="457200" lvl="1" indent="0">
              <a:buNone/>
            </a:pP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167 vacancies submitted</a:t>
            </a:r>
          </a:p>
          <a:p>
            <a:pPr lvl="2">
              <a:buFont typeface="Calibri" panose="020F0502020204030204" pitchFamily="34" charset="0"/>
              <a:buChar char="‒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CONUS: 126 (25 job offers - 6 have start date of June 18, 2024) </a:t>
            </a:r>
          </a:p>
          <a:p>
            <a:pPr lvl="2">
              <a:buFont typeface="Calibri" panose="020F0502020204030204" pitchFamily="34" charset="0"/>
              <a:buChar char="‒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Europe: 25 (job offers)</a:t>
            </a:r>
          </a:p>
          <a:p>
            <a:pPr lvl="2">
              <a:buFont typeface="Calibri" panose="020F0502020204030204" pitchFamily="34" charset="0"/>
              <a:buChar char="‒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Pacific: 16 (job offers)</a:t>
            </a:r>
          </a:p>
          <a:p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 box - 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MilitarySpouse.Employment@deca.mil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9FA4538C-CCD9-405A-9404-24B41D8A2633}"/>
              </a:ext>
            </a:extLst>
          </p:cNvPr>
          <p:cNvSpPr txBox="1">
            <a:spLocks/>
          </p:cNvSpPr>
          <p:nvPr/>
        </p:nvSpPr>
        <p:spPr>
          <a:xfrm>
            <a:off x="9245600" y="6524960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prstClr val="white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277813853"/>
      </p:ext>
    </p:extLst>
  </p:cSld>
  <p:clrMapOvr>
    <a:masterClrMapping/>
  </p:clrMapOvr>
</p:sld>
</file>

<file path=ppt/theme/theme1.xml><?xml version="1.0" encoding="utf-8"?>
<a:theme xmlns:a="http://schemas.openxmlformats.org/drawingml/2006/main" name="DeCA/EU Staff Call">
  <a:themeElements>
    <a:clrScheme name="DeCA/EU Staff Call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CA/EU Staff Cal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CA/EU Staff Cal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CA/EU Staff Cal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CA/EU Staff Cal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CA/EU Staff Cal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CA/EU Staff Cal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CA/EU Staff Cal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CA/EU Staff Cal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CB3EB2FBBB7E4BB93A26798DB76325" ma:contentTypeVersion="0" ma:contentTypeDescription="Create a new document." ma:contentTypeScope="" ma:versionID="d54241b2a615cddc7f91b6da4373088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69FC7EF-0614-4496-9620-595671FDAD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8FDBB5B-2274-45CB-BC18-CDD4C22EBC9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344C19-47AD-454A-BC74-60D925CE5EBE}">
  <ds:schemaRefs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41166</TotalTime>
  <Words>395</Words>
  <Application>Microsoft Macintosh PowerPoint</Application>
  <PresentationFormat>Widescreen</PresentationFormat>
  <Paragraphs>74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Courier New</vt:lpstr>
      <vt:lpstr>Helvetica Neue</vt:lpstr>
      <vt:lpstr>Times New Roman</vt:lpstr>
      <vt:lpstr>DeCA/EU Staff Call</vt:lpstr>
      <vt:lpstr>1_Office Theme</vt:lpstr>
      <vt:lpstr>Defense Commissary Agency                  (DeCA) </vt:lpstr>
      <vt:lpstr>Agenda </vt:lpstr>
      <vt:lpstr>DeCA’s Three Overarching Strategic Priorities </vt:lpstr>
      <vt:lpstr>Military Spouse &amp; Dependent Employees </vt:lpstr>
      <vt:lpstr>Director’s Policy 500-21</vt:lpstr>
      <vt:lpstr>Partnerships &amp; Programs</vt:lpstr>
    </vt:vector>
  </TitlesOfParts>
  <Manager/>
  <Company>U.S. Department of Defense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Senior Spouse Quarterly Update</dc:title>
  <dc:subject>Quarterly Update</dc:subject>
  <dc:creator>Mosher, Steven M CIV (US) DeCA HQ COHP</dc:creator>
  <cp:keywords>Quarterly Update</cp:keywords>
  <dc:description/>
  <cp:lastModifiedBy>Andre Brown</cp:lastModifiedBy>
  <cp:revision>1918</cp:revision>
  <cp:lastPrinted>2024-06-13T17:42:36Z</cp:lastPrinted>
  <dcterms:created xsi:type="dcterms:W3CDTF">2018-04-12T15:10:44Z</dcterms:created>
  <dcterms:modified xsi:type="dcterms:W3CDTF">2024-07-01T16:02:57Z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</Properties>
</file>