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58" r:id="rId4"/>
    <p:sldId id="259"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62B183-3AA6-60FB-F040-EA69A9911463}" name="Julie Dymon" initials="JD" userId="211207475d1011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1D428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96E81-4DDD-4567-9BD5-90CD7B4C8910}" v="1" dt="2026-01-30T17:03:18.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4" autoAdjust="0"/>
    <p:restoredTop sz="86438" autoAdjust="0"/>
  </p:normalViewPr>
  <p:slideViewPr>
    <p:cSldViewPr snapToGrid="0" snapToObjects="1">
      <p:cViewPr varScale="1">
        <p:scale>
          <a:sx n="71" d="100"/>
          <a:sy n="71" d="100"/>
        </p:scale>
        <p:origin x="1219" y="58"/>
      </p:cViewPr>
      <p:guideLst/>
    </p:cSldViewPr>
  </p:slideViewPr>
  <p:outlineViewPr>
    <p:cViewPr>
      <p:scale>
        <a:sx n="33" d="100"/>
        <a:sy n="33" d="100"/>
      </p:scale>
      <p:origin x="0" y="-67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E8F91-4D46-F349-ADC6-35EA4A5F43E0}" type="datetimeFigureOut">
              <a:rPr lang="en-US" smtClean="0"/>
              <a:t>2/24/2026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7764E-DF3D-E343-9BDD-6CEB5ED96C23}" type="slidenum">
              <a:rPr lang="en-US" smtClean="0"/>
              <a:t>‹#›</a:t>
            </a:fld>
            <a:endParaRPr lang="en-US"/>
          </a:p>
        </p:txBody>
      </p:sp>
    </p:spTree>
    <p:extLst>
      <p:ext uri="{BB962C8B-B14F-4D97-AF65-F5344CB8AC3E}">
        <p14:creationId xmlns:p14="http://schemas.microsoft.com/office/powerpoint/2010/main" val="269224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1</a:t>
            </a:fld>
            <a:endParaRPr lang="en-US"/>
          </a:p>
        </p:txBody>
      </p:sp>
    </p:spTree>
    <p:extLst>
      <p:ext uri="{BB962C8B-B14F-4D97-AF65-F5344CB8AC3E}">
        <p14:creationId xmlns:p14="http://schemas.microsoft.com/office/powerpoint/2010/main" val="358417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764E-DF3D-E343-9BDD-6CEB5ED96C23}" type="slidenum">
              <a:rPr lang="en-US" smtClean="0"/>
              <a:t>16</a:t>
            </a:fld>
            <a:endParaRPr lang="en-US"/>
          </a:p>
        </p:txBody>
      </p:sp>
    </p:spTree>
    <p:extLst>
      <p:ext uri="{BB962C8B-B14F-4D97-AF65-F5344CB8AC3E}">
        <p14:creationId xmlns:p14="http://schemas.microsoft.com/office/powerpoint/2010/main" val="210025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764E-DF3D-E343-9BDD-6CEB5ED96C23}" type="slidenum">
              <a:rPr lang="en-US" smtClean="0"/>
              <a:t>19</a:t>
            </a:fld>
            <a:endParaRPr lang="en-US"/>
          </a:p>
        </p:txBody>
      </p:sp>
    </p:spTree>
    <p:extLst>
      <p:ext uri="{BB962C8B-B14F-4D97-AF65-F5344CB8AC3E}">
        <p14:creationId xmlns:p14="http://schemas.microsoft.com/office/powerpoint/2010/main" val="18462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FC08-4435-81BF-B7D3-2AEFBB403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E0996-E686-71EE-54A2-B4A8BCCDD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A50C3-FEAC-3C40-1EFA-FD910850D4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9B0AC-69BA-6ECD-D007-82C454FA7333}"/>
              </a:ext>
            </a:extLst>
          </p:cNvPr>
          <p:cNvSpPr>
            <a:spLocks noGrp="1"/>
          </p:cNvSpPr>
          <p:nvPr>
            <p:ph type="sldNum" sz="quarter" idx="5"/>
          </p:nvPr>
        </p:nvSpPr>
        <p:spPr/>
        <p:txBody>
          <a:bodyPr/>
          <a:lstStyle/>
          <a:p>
            <a:fld id="{1087764E-DF3D-E343-9BDD-6CEB5ED96C23}" type="slidenum">
              <a:rPr lang="en-US" smtClean="0"/>
              <a:t>20</a:t>
            </a:fld>
            <a:endParaRPr lang="en-US"/>
          </a:p>
        </p:txBody>
      </p:sp>
    </p:spTree>
    <p:extLst>
      <p:ext uri="{BB962C8B-B14F-4D97-AF65-F5344CB8AC3E}">
        <p14:creationId xmlns:p14="http://schemas.microsoft.com/office/powerpoint/2010/main" val="163744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B92A5-0215-5337-7905-2C06BB605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554A1-79DF-FF80-5F29-299BF8985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7E2D4-B91E-A6F8-95BE-A3F14B4FE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38BEE-F1B7-4E73-F326-BC45650E7808}"/>
              </a:ext>
            </a:extLst>
          </p:cNvPr>
          <p:cNvSpPr>
            <a:spLocks noGrp="1"/>
          </p:cNvSpPr>
          <p:nvPr>
            <p:ph type="sldNum" sz="quarter" idx="5"/>
          </p:nvPr>
        </p:nvSpPr>
        <p:spPr/>
        <p:txBody>
          <a:bodyPr/>
          <a:lstStyle/>
          <a:p>
            <a:fld id="{1087764E-DF3D-E343-9BDD-6CEB5ED96C23}" type="slidenum">
              <a:rPr lang="en-US" smtClean="0"/>
              <a:t>21</a:t>
            </a:fld>
            <a:endParaRPr lang="en-US"/>
          </a:p>
        </p:txBody>
      </p:sp>
    </p:spTree>
    <p:extLst>
      <p:ext uri="{BB962C8B-B14F-4D97-AF65-F5344CB8AC3E}">
        <p14:creationId xmlns:p14="http://schemas.microsoft.com/office/powerpoint/2010/main" val="235833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88DC5-ACCD-446E-A012-9BFF4F059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ACBF9-41F6-8491-70EE-52E563B4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C47FB-8461-6537-3131-6554EDD215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EE0245-CCCF-120B-CD45-517A1DBFA449}"/>
              </a:ext>
            </a:extLst>
          </p:cNvPr>
          <p:cNvSpPr>
            <a:spLocks noGrp="1"/>
          </p:cNvSpPr>
          <p:nvPr>
            <p:ph type="sldNum" sz="quarter" idx="5"/>
          </p:nvPr>
        </p:nvSpPr>
        <p:spPr/>
        <p:txBody>
          <a:bodyPr/>
          <a:lstStyle/>
          <a:p>
            <a:fld id="{1087764E-DF3D-E343-9BDD-6CEB5ED96C23}" type="slidenum">
              <a:rPr lang="en-US" smtClean="0"/>
              <a:t>22</a:t>
            </a:fld>
            <a:endParaRPr lang="en-US"/>
          </a:p>
        </p:txBody>
      </p:sp>
    </p:spTree>
    <p:extLst>
      <p:ext uri="{BB962C8B-B14F-4D97-AF65-F5344CB8AC3E}">
        <p14:creationId xmlns:p14="http://schemas.microsoft.com/office/powerpoint/2010/main" val="336488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2</a:t>
            </a:fld>
            <a:endParaRPr lang="en-US"/>
          </a:p>
        </p:txBody>
      </p:sp>
    </p:spTree>
    <p:extLst>
      <p:ext uri="{BB962C8B-B14F-4D97-AF65-F5344CB8AC3E}">
        <p14:creationId xmlns:p14="http://schemas.microsoft.com/office/powerpoint/2010/main" val="399649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3</a:t>
            </a:fld>
            <a:endParaRPr lang="en-US"/>
          </a:p>
        </p:txBody>
      </p:sp>
    </p:spTree>
    <p:extLst>
      <p:ext uri="{BB962C8B-B14F-4D97-AF65-F5344CB8AC3E}">
        <p14:creationId xmlns:p14="http://schemas.microsoft.com/office/powerpoint/2010/main" val="280405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4</a:t>
            </a:fld>
            <a:endParaRPr lang="en-US"/>
          </a:p>
        </p:txBody>
      </p:sp>
    </p:spTree>
    <p:extLst>
      <p:ext uri="{BB962C8B-B14F-4D97-AF65-F5344CB8AC3E}">
        <p14:creationId xmlns:p14="http://schemas.microsoft.com/office/powerpoint/2010/main" val="185150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5</a:t>
            </a:fld>
            <a:endParaRPr lang="en-US"/>
          </a:p>
        </p:txBody>
      </p:sp>
    </p:spTree>
    <p:extLst>
      <p:ext uri="{BB962C8B-B14F-4D97-AF65-F5344CB8AC3E}">
        <p14:creationId xmlns:p14="http://schemas.microsoft.com/office/powerpoint/2010/main" val="8725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764E-DF3D-E343-9BDD-6CEB5ED96C23}" type="slidenum">
              <a:rPr lang="en-US" smtClean="0"/>
              <a:t>6</a:t>
            </a:fld>
            <a:endParaRPr lang="en-US"/>
          </a:p>
        </p:txBody>
      </p:sp>
    </p:spTree>
    <p:extLst>
      <p:ext uri="{BB962C8B-B14F-4D97-AF65-F5344CB8AC3E}">
        <p14:creationId xmlns:p14="http://schemas.microsoft.com/office/powerpoint/2010/main" val="145799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764E-DF3D-E343-9BDD-6CEB5ED96C23}" type="slidenum">
              <a:rPr lang="en-US" smtClean="0"/>
              <a:t>7</a:t>
            </a:fld>
            <a:endParaRPr lang="en-US"/>
          </a:p>
        </p:txBody>
      </p:sp>
    </p:spTree>
    <p:extLst>
      <p:ext uri="{BB962C8B-B14F-4D97-AF65-F5344CB8AC3E}">
        <p14:creationId xmlns:p14="http://schemas.microsoft.com/office/powerpoint/2010/main" val="156228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7764E-DF3D-E343-9BDD-6CEB5ED96C23}" type="slidenum">
              <a:rPr lang="en-US" smtClean="0"/>
              <a:t>9</a:t>
            </a:fld>
            <a:endParaRPr lang="en-US"/>
          </a:p>
        </p:txBody>
      </p:sp>
    </p:spTree>
    <p:extLst>
      <p:ext uri="{BB962C8B-B14F-4D97-AF65-F5344CB8AC3E}">
        <p14:creationId xmlns:p14="http://schemas.microsoft.com/office/powerpoint/2010/main" val="322597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7764E-DF3D-E343-9BDD-6CEB5ED96C23}" type="slidenum">
              <a:rPr lang="en-US" smtClean="0"/>
              <a:t>10</a:t>
            </a:fld>
            <a:endParaRPr lang="en-US"/>
          </a:p>
        </p:txBody>
      </p:sp>
    </p:spTree>
    <p:extLst>
      <p:ext uri="{BB962C8B-B14F-4D97-AF65-F5344CB8AC3E}">
        <p14:creationId xmlns:p14="http://schemas.microsoft.com/office/powerpoint/2010/main" val="548270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Authoring text">
            <a:extLst>
              <a:ext uri="{FF2B5EF4-FFF2-40B4-BE49-F238E27FC236}">
                <a16:creationId xmlns:a16="http://schemas.microsoft.com/office/drawing/2014/main" id="{7E085368-20DE-A62C-6D6F-8CE538E24582}"/>
              </a:ext>
            </a:extLst>
          </p:cNvPr>
          <p:cNvSpPr txBox="1">
            <a:spLocks/>
          </p:cNvSpPr>
          <p:nvPr userDrawn="1"/>
        </p:nvSpPr>
        <p:spPr>
          <a:xfrm>
            <a:off x="1276876" y="299961"/>
            <a:ext cx="5353879" cy="6670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b="0" i="0" spc="0" dirty="0">
                <a:solidFill>
                  <a:schemeClr val="bg1"/>
                </a:solidFill>
                <a:latin typeface="Aptos" panose="020B0004020202020204" pitchFamily="34" charset="0"/>
              </a:rPr>
              <a:t>Office of the Deputy Assistant Secretary of War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000" b="0" i="0" spc="0" dirty="0">
                <a:solidFill>
                  <a:schemeClr val="bg1"/>
                </a:solidFill>
                <a:latin typeface="Aptos" panose="020B0004020202020204" pitchFamily="34" charset="0"/>
              </a:rPr>
              <a:t>Military Community and Family Policy</a:t>
            </a:r>
          </a:p>
        </p:txBody>
      </p:sp>
      <p:pic>
        <p:nvPicPr>
          <p:cNvPr id="5" name="Picture 4" descr="Hands holding a paper cutout family">
            <a:extLst>
              <a:ext uri="{FF2B5EF4-FFF2-40B4-BE49-F238E27FC236}">
                <a16:creationId xmlns:a16="http://schemas.microsoft.com/office/drawing/2014/main" id="{7E024E54-EBE9-5B94-49CB-432C693A7000}"/>
              </a:ext>
            </a:extLst>
          </p:cNvPr>
          <p:cNvPicPr>
            <a:picLocks noChangeAspect="1"/>
          </p:cNvPicPr>
          <p:nvPr userDrawn="1"/>
        </p:nvPicPr>
        <p:blipFill>
          <a:blip r:embed="rId2"/>
          <a:stretch>
            <a:fillRect/>
          </a:stretch>
        </p:blipFill>
        <p:spPr>
          <a:xfrm>
            <a:off x="0" y="1182756"/>
            <a:ext cx="9144000" cy="5246031"/>
          </a:xfrm>
          <a:prstGeom prst="rect">
            <a:avLst/>
          </a:prstGeom>
        </p:spPr>
      </p:pic>
      <p:sp>
        <p:nvSpPr>
          <p:cNvPr id="2" name="Title"/>
          <p:cNvSpPr>
            <a:spLocks noGrp="1"/>
          </p:cNvSpPr>
          <p:nvPr>
            <p:ph type="ctrTitle"/>
          </p:nvPr>
        </p:nvSpPr>
        <p:spPr>
          <a:xfrm>
            <a:off x="685800" y="1788056"/>
            <a:ext cx="7772400" cy="2119470"/>
          </a:xfrm>
        </p:spPr>
        <p:txBody>
          <a:bodyPr anchor="b"/>
          <a:lstStyle>
            <a:lvl1pPr algn="ctr">
              <a:defRPr sz="4500" b="0" i="0" baseline="0">
                <a:solidFill>
                  <a:srgbClr val="1D428A"/>
                </a:solidFill>
                <a:latin typeface="Aptos" panose="020B0004020202020204" pitchFamily="34" charset="0"/>
              </a:defRPr>
            </a:lvl1pPr>
          </a:lstStyle>
          <a:p>
            <a:endParaRPr lang="en-US" dirty="0"/>
          </a:p>
        </p:txBody>
      </p:sp>
      <p:sp>
        <p:nvSpPr>
          <p:cNvPr id="3" name="Subtitle"/>
          <p:cNvSpPr>
            <a:spLocks noGrp="1"/>
          </p:cNvSpPr>
          <p:nvPr>
            <p:ph type="subTitle" idx="1"/>
          </p:nvPr>
        </p:nvSpPr>
        <p:spPr>
          <a:xfrm>
            <a:off x="1143000" y="3999603"/>
            <a:ext cx="6858000" cy="634577"/>
          </a:xfrm>
        </p:spPr>
        <p:txBody>
          <a:bodyPr/>
          <a:lstStyle>
            <a:lvl1pPr marL="0" indent="0" algn="ctr">
              <a:buNone/>
              <a:defRPr sz="1800" b="0" i="0" baseline="0">
                <a:solidFill>
                  <a:srgbClr val="1D428A"/>
                </a:solidFill>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Red color block">
            <a:extLst>
              <a:ext uri="{FF2B5EF4-FFF2-40B4-BE49-F238E27FC236}">
                <a16:creationId xmlns:a16="http://schemas.microsoft.com/office/drawing/2014/main" id="{B9965411-1141-6A2D-7F1D-DE02B0844600}"/>
              </a:ext>
              <a:ext uri="{C183D7F6-B498-43B3-948B-1728B52AA6E4}">
                <adec:decorative xmlns:adec="http://schemas.microsoft.com/office/drawing/2017/decorative" val="1"/>
              </a:ext>
            </a:extLst>
          </p:cNvPr>
          <p:cNvSpPr/>
          <p:nvPr userDrawn="1"/>
        </p:nvSpPr>
        <p:spPr>
          <a:xfrm>
            <a:off x="0" y="6183692"/>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sp>
        <p:nvSpPr>
          <p:cNvPr id="13" name="Tagline">
            <a:extLst>
              <a:ext uri="{FF2B5EF4-FFF2-40B4-BE49-F238E27FC236}">
                <a16:creationId xmlns:a16="http://schemas.microsoft.com/office/drawing/2014/main" id="{B3B83182-FDB4-9FA1-0D0F-AB0ECBDA2760}"/>
              </a:ext>
            </a:extLst>
          </p:cNvPr>
          <p:cNvSpPr/>
          <p:nvPr userDrawn="1"/>
        </p:nvSpPr>
        <p:spPr>
          <a:xfrm>
            <a:off x="0" y="6167178"/>
            <a:ext cx="9144000" cy="261610"/>
          </a:xfrm>
          <a:prstGeom prst="rect">
            <a:avLst/>
          </a:prstGeom>
        </p:spPr>
        <p:txBody>
          <a:bodyPr wrap="square">
            <a:spAutoFit/>
          </a:bodyPr>
          <a:lstStyle/>
          <a:p>
            <a:pPr algn="ctr"/>
            <a:r>
              <a:rPr lang="en-US" sz="1100" b="0" i="0" dirty="0">
                <a:solidFill>
                  <a:schemeClr val="bg1"/>
                </a:solidFill>
                <a:effectLst/>
                <a:latin typeface="Aptos" panose="020B0004020202020204" pitchFamily="34" charset="0"/>
              </a:rPr>
              <a:t>Quality of life policies and programs that help our service members, their families and survivors be well and mission ready.</a:t>
            </a:r>
          </a:p>
        </p:txBody>
      </p:sp>
      <p:pic>
        <p:nvPicPr>
          <p:cNvPr id="16" name="MC&amp;FP seal" descr="Military Community and Family Policy seal">
            <a:extLst>
              <a:ext uri="{FF2B5EF4-FFF2-40B4-BE49-F238E27FC236}">
                <a16:creationId xmlns:a16="http://schemas.microsoft.com/office/drawing/2014/main" id="{F73DF9F5-EBEB-0BD9-228E-ACECF49AE9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9647" y="130585"/>
            <a:ext cx="917508" cy="917509"/>
          </a:xfrm>
          <a:prstGeom prst="rect">
            <a:avLst/>
          </a:prstGeom>
        </p:spPr>
      </p:pic>
    </p:spTree>
    <p:extLst>
      <p:ext uri="{BB962C8B-B14F-4D97-AF65-F5344CB8AC3E}">
        <p14:creationId xmlns:p14="http://schemas.microsoft.com/office/powerpoint/2010/main" val="380495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id="{4F145973-2F18-4260-5273-C77FC6A79752}"/>
              </a:ext>
            </a:extLst>
          </p:cNvPr>
          <p:cNvSpPr>
            <a:spLocks noGrp="1"/>
          </p:cNvSpPr>
          <p:nvPr>
            <p:ph sz="half" idx="14"/>
          </p:nvPr>
        </p:nvSpPr>
        <p:spPr>
          <a:xfrm>
            <a:off x="398189" y="2173801"/>
            <a:ext cx="8324589"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id="{6335F553-6088-0108-9F02-F48CF2A2231E}"/>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5" name="Tagline">
            <a:extLst>
              <a:ext uri="{FF2B5EF4-FFF2-40B4-BE49-F238E27FC236}">
                <a16:creationId xmlns:a16="http://schemas.microsoft.com/office/drawing/2014/main" id="{E56D71C6-7B21-FC18-62F6-24E4341D0E8A}"/>
              </a:ext>
            </a:extLst>
          </p:cNvPr>
          <p:cNvSpPr/>
          <p:nvPr userDrawn="1"/>
        </p:nvSpPr>
        <p:spPr>
          <a:xfrm>
            <a:off x="1107440" y="6167178"/>
            <a:ext cx="8036560" cy="261610"/>
          </a:xfrm>
          <a:prstGeom prst="rect">
            <a:avLst/>
          </a:prstGeom>
        </p:spPr>
        <p:txBody>
          <a:bodyPr wrap="square">
            <a:spAutoFit/>
          </a:bodyPr>
          <a:lstStyle/>
          <a:p>
            <a:pPr algn="l"/>
            <a:r>
              <a:rPr lang="en-US" sz="1100" b="0" i="0" dirty="0">
                <a:solidFill>
                  <a:schemeClr val="bg1"/>
                </a:solidFill>
                <a:effectLst/>
                <a:latin typeface="Aptos" panose="020B0004020202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34375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5" name="Content Placeholder 2">
            <a:extLst>
              <a:ext uri="{FF2B5EF4-FFF2-40B4-BE49-F238E27FC236}">
                <a16:creationId xmlns:a16="http://schemas.microsoft.com/office/drawing/2014/main" id="{A691AAD4-A4CB-8488-4F9F-F77A173F714C}"/>
              </a:ext>
            </a:extLst>
          </p:cNvPr>
          <p:cNvSpPr>
            <a:spLocks noGrp="1"/>
          </p:cNvSpPr>
          <p:nvPr>
            <p:ph sz="half" idx="16"/>
          </p:nvPr>
        </p:nvSpPr>
        <p:spPr>
          <a:xfrm>
            <a:off x="398190" y="2173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2">
            <a:extLst>
              <a:ext uri="{FF2B5EF4-FFF2-40B4-BE49-F238E27FC236}">
                <a16:creationId xmlns:a16="http://schemas.microsoft.com/office/drawing/2014/main" id="{BA039178-8578-DD2D-C652-212C16B84454}"/>
              </a:ext>
            </a:extLst>
          </p:cNvPr>
          <p:cNvSpPr>
            <a:spLocks noGrp="1"/>
          </p:cNvSpPr>
          <p:nvPr>
            <p:ph sz="half" idx="17"/>
          </p:nvPr>
        </p:nvSpPr>
        <p:spPr>
          <a:xfrm>
            <a:off x="4707994" y="2173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id="{6335F553-6088-0108-9F02-F48CF2A2231E}"/>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8" name="Tagline">
            <a:extLst>
              <a:ext uri="{FF2B5EF4-FFF2-40B4-BE49-F238E27FC236}">
                <a16:creationId xmlns:a16="http://schemas.microsoft.com/office/drawing/2014/main" id="{0076F237-BDEE-120A-5581-627C05E4B76C}"/>
              </a:ext>
            </a:extLst>
          </p:cNvPr>
          <p:cNvSpPr/>
          <p:nvPr userDrawn="1"/>
        </p:nvSpPr>
        <p:spPr>
          <a:xfrm>
            <a:off x="1107440" y="6167178"/>
            <a:ext cx="8036560" cy="261610"/>
          </a:xfrm>
          <a:prstGeom prst="rect">
            <a:avLst/>
          </a:prstGeom>
        </p:spPr>
        <p:txBody>
          <a:bodyPr wrap="square">
            <a:spAutoFit/>
          </a:bodyPr>
          <a:lstStyle/>
          <a:p>
            <a:pPr algn="l"/>
            <a:r>
              <a:rPr lang="en-US" sz="1100" b="0" i="0" dirty="0">
                <a:solidFill>
                  <a:schemeClr val="bg1"/>
                </a:solidFill>
                <a:effectLst/>
                <a:latin typeface="Aptos" panose="020B0004020202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14452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5" name="Content Placeholder 2">
            <a:extLst>
              <a:ext uri="{FF2B5EF4-FFF2-40B4-BE49-F238E27FC236}">
                <a16:creationId xmlns:a16="http://schemas.microsoft.com/office/drawing/2014/main" id="{A691AAD4-A4CB-8488-4F9F-F77A173F714C}"/>
              </a:ext>
            </a:extLst>
          </p:cNvPr>
          <p:cNvSpPr>
            <a:spLocks noGrp="1"/>
          </p:cNvSpPr>
          <p:nvPr>
            <p:ph sz="half" idx="16"/>
          </p:nvPr>
        </p:nvSpPr>
        <p:spPr>
          <a:xfrm>
            <a:off x="398190" y="2173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3">
            <a:extLst>
              <a:ext uri="{FF2B5EF4-FFF2-40B4-BE49-F238E27FC236}">
                <a16:creationId xmlns:a16="http://schemas.microsoft.com/office/drawing/2014/main" id="{BA039178-8578-DD2D-C652-212C16B84454}"/>
              </a:ext>
            </a:extLst>
          </p:cNvPr>
          <p:cNvSpPr>
            <a:spLocks noGrp="1"/>
          </p:cNvSpPr>
          <p:nvPr>
            <p:ph sz="half" idx="17"/>
          </p:nvPr>
        </p:nvSpPr>
        <p:spPr>
          <a:xfrm>
            <a:off x="4707994" y="2173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8" name="Content Placeholder 4">
            <a:extLst>
              <a:ext uri="{FF2B5EF4-FFF2-40B4-BE49-F238E27FC236}">
                <a16:creationId xmlns:a16="http://schemas.microsoft.com/office/drawing/2014/main" id="{32CA7D45-1E6D-3621-603E-004E53B6BD86}"/>
              </a:ext>
            </a:extLst>
          </p:cNvPr>
          <p:cNvSpPr>
            <a:spLocks noGrp="1"/>
          </p:cNvSpPr>
          <p:nvPr>
            <p:ph sz="half" idx="18"/>
          </p:nvPr>
        </p:nvSpPr>
        <p:spPr>
          <a:xfrm>
            <a:off x="550590" y="23262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0" name="Content Placeholder 5">
            <a:extLst>
              <a:ext uri="{FF2B5EF4-FFF2-40B4-BE49-F238E27FC236}">
                <a16:creationId xmlns:a16="http://schemas.microsoft.com/office/drawing/2014/main" id="{15B03E4D-2079-06B0-D700-A469A0652663}"/>
              </a:ext>
            </a:extLst>
          </p:cNvPr>
          <p:cNvSpPr>
            <a:spLocks noGrp="1"/>
          </p:cNvSpPr>
          <p:nvPr>
            <p:ph sz="half" idx="19"/>
          </p:nvPr>
        </p:nvSpPr>
        <p:spPr>
          <a:xfrm>
            <a:off x="4860394" y="23262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2" name="Content Placeholder 6">
            <a:extLst>
              <a:ext uri="{FF2B5EF4-FFF2-40B4-BE49-F238E27FC236}">
                <a16:creationId xmlns:a16="http://schemas.microsoft.com/office/drawing/2014/main" id="{1D79262B-DB27-00D7-FDB5-2B9584A46F8A}"/>
              </a:ext>
            </a:extLst>
          </p:cNvPr>
          <p:cNvSpPr>
            <a:spLocks noGrp="1"/>
          </p:cNvSpPr>
          <p:nvPr>
            <p:ph sz="half" idx="20"/>
          </p:nvPr>
        </p:nvSpPr>
        <p:spPr>
          <a:xfrm>
            <a:off x="702990" y="24786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3" name="Content Placeholder 7">
            <a:extLst>
              <a:ext uri="{FF2B5EF4-FFF2-40B4-BE49-F238E27FC236}">
                <a16:creationId xmlns:a16="http://schemas.microsoft.com/office/drawing/2014/main" id="{53604DAB-24A7-12EA-E915-2D0D5654BAA6}"/>
              </a:ext>
            </a:extLst>
          </p:cNvPr>
          <p:cNvSpPr>
            <a:spLocks noGrp="1"/>
          </p:cNvSpPr>
          <p:nvPr>
            <p:ph sz="half" idx="21"/>
          </p:nvPr>
        </p:nvSpPr>
        <p:spPr>
          <a:xfrm>
            <a:off x="5012794" y="24786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4" name="Content Placeholder 8">
            <a:extLst>
              <a:ext uri="{FF2B5EF4-FFF2-40B4-BE49-F238E27FC236}">
                <a16:creationId xmlns:a16="http://schemas.microsoft.com/office/drawing/2014/main" id="{DDC42AEB-50E3-3B8B-43D4-DD2FCE194B88}"/>
              </a:ext>
            </a:extLst>
          </p:cNvPr>
          <p:cNvSpPr>
            <a:spLocks noGrp="1"/>
          </p:cNvSpPr>
          <p:nvPr>
            <p:ph sz="half" idx="22"/>
          </p:nvPr>
        </p:nvSpPr>
        <p:spPr>
          <a:xfrm>
            <a:off x="855390" y="26310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5" name="Content Placeholder 9">
            <a:extLst>
              <a:ext uri="{FF2B5EF4-FFF2-40B4-BE49-F238E27FC236}">
                <a16:creationId xmlns:a16="http://schemas.microsoft.com/office/drawing/2014/main" id="{803ADD4E-9733-5953-3ABE-C43F91485A98}"/>
              </a:ext>
            </a:extLst>
          </p:cNvPr>
          <p:cNvSpPr>
            <a:spLocks noGrp="1"/>
          </p:cNvSpPr>
          <p:nvPr>
            <p:ph sz="half" idx="23"/>
          </p:nvPr>
        </p:nvSpPr>
        <p:spPr>
          <a:xfrm>
            <a:off x="5165194" y="26310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6" name="Content Placeholder 10">
            <a:extLst>
              <a:ext uri="{FF2B5EF4-FFF2-40B4-BE49-F238E27FC236}">
                <a16:creationId xmlns:a16="http://schemas.microsoft.com/office/drawing/2014/main" id="{C9CD0846-1A45-7F0B-04AA-20F708A080F4}"/>
              </a:ext>
            </a:extLst>
          </p:cNvPr>
          <p:cNvSpPr>
            <a:spLocks noGrp="1"/>
          </p:cNvSpPr>
          <p:nvPr>
            <p:ph sz="half" idx="24"/>
          </p:nvPr>
        </p:nvSpPr>
        <p:spPr>
          <a:xfrm>
            <a:off x="1007790" y="27834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7" name="Content Placeholder 11">
            <a:extLst>
              <a:ext uri="{FF2B5EF4-FFF2-40B4-BE49-F238E27FC236}">
                <a16:creationId xmlns:a16="http://schemas.microsoft.com/office/drawing/2014/main" id="{83B250A7-5D21-8BF6-BB6F-B2ADFC44F88D}"/>
              </a:ext>
            </a:extLst>
          </p:cNvPr>
          <p:cNvSpPr>
            <a:spLocks noGrp="1"/>
          </p:cNvSpPr>
          <p:nvPr>
            <p:ph sz="half" idx="25"/>
          </p:nvPr>
        </p:nvSpPr>
        <p:spPr>
          <a:xfrm>
            <a:off x="5317594" y="27834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8" name="Content Placeholder 12">
            <a:extLst>
              <a:ext uri="{FF2B5EF4-FFF2-40B4-BE49-F238E27FC236}">
                <a16:creationId xmlns:a16="http://schemas.microsoft.com/office/drawing/2014/main" id="{5A906E75-B7B2-1B37-5069-F1559EB6B864}"/>
              </a:ext>
            </a:extLst>
          </p:cNvPr>
          <p:cNvSpPr>
            <a:spLocks noGrp="1"/>
          </p:cNvSpPr>
          <p:nvPr>
            <p:ph sz="half" idx="26"/>
          </p:nvPr>
        </p:nvSpPr>
        <p:spPr>
          <a:xfrm>
            <a:off x="1160190" y="2935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9" name="Content Placeholder 13">
            <a:extLst>
              <a:ext uri="{FF2B5EF4-FFF2-40B4-BE49-F238E27FC236}">
                <a16:creationId xmlns:a16="http://schemas.microsoft.com/office/drawing/2014/main" id="{B53E948D-4BD0-0EB1-C081-31A0D2506BDE}"/>
              </a:ext>
            </a:extLst>
          </p:cNvPr>
          <p:cNvSpPr>
            <a:spLocks noGrp="1"/>
          </p:cNvSpPr>
          <p:nvPr>
            <p:ph sz="half" idx="27"/>
          </p:nvPr>
        </p:nvSpPr>
        <p:spPr>
          <a:xfrm>
            <a:off x="5469994" y="29358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0" name="Content Placeholder 14">
            <a:extLst>
              <a:ext uri="{FF2B5EF4-FFF2-40B4-BE49-F238E27FC236}">
                <a16:creationId xmlns:a16="http://schemas.microsoft.com/office/drawing/2014/main" id="{D82A8AD2-4709-B5F9-8288-DC11509AD511}"/>
              </a:ext>
            </a:extLst>
          </p:cNvPr>
          <p:cNvSpPr>
            <a:spLocks noGrp="1"/>
          </p:cNvSpPr>
          <p:nvPr>
            <p:ph sz="half" idx="28"/>
          </p:nvPr>
        </p:nvSpPr>
        <p:spPr>
          <a:xfrm>
            <a:off x="1312590" y="30882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1" name="Content Placeholder 15">
            <a:extLst>
              <a:ext uri="{FF2B5EF4-FFF2-40B4-BE49-F238E27FC236}">
                <a16:creationId xmlns:a16="http://schemas.microsoft.com/office/drawing/2014/main" id="{5A11978F-C4AB-6C17-CD6D-8DAD37F6FCF5}"/>
              </a:ext>
            </a:extLst>
          </p:cNvPr>
          <p:cNvSpPr>
            <a:spLocks noGrp="1"/>
          </p:cNvSpPr>
          <p:nvPr>
            <p:ph sz="half" idx="29"/>
          </p:nvPr>
        </p:nvSpPr>
        <p:spPr>
          <a:xfrm>
            <a:off x="5622394" y="30882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2" name="Content Placeholder 16">
            <a:extLst>
              <a:ext uri="{FF2B5EF4-FFF2-40B4-BE49-F238E27FC236}">
                <a16:creationId xmlns:a16="http://schemas.microsoft.com/office/drawing/2014/main" id="{67E5C9A8-1CE3-4535-D997-5F69B979C1B3}"/>
              </a:ext>
            </a:extLst>
          </p:cNvPr>
          <p:cNvSpPr>
            <a:spLocks noGrp="1"/>
          </p:cNvSpPr>
          <p:nvPr>
            <p:ph sz="half" idx="30"/>
          </p:nvPr>
        </p:nvSpPr>
        <p:spPr>
          <a:xfrm>
            <a:off x="1464990" y="32406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3" name="Content Placeholder 17">
            <a:extLst>
              <a:ext uri="{FF2B5EF4-FFF2-40B4-BE49-F238E27FC236}">
                <a16:creationId xmlns:a16="http://schemas.microsoft.com/office/drawing/2014/main" id="{A6E28417-BB7D-1D2A-9BDC-D500D5A1689D}"/>
              </a:ext>
            </a:extLst>
          </p:cNvPr>
          <p:cNvSpPr>
            <a:spLocks noGrp="1"/>
          </p:cNvSpPr>
          <p:nvPr>
            <p:ph sz="half" idx="31"/>
          </p:nvPr>
        </p:nvSpPr>
        <p:spPr>
          <a:xfrm>
            <a:off x="5774794" y="32406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4" name="Content Placeholder 18">
            <a:extLst>
              <a:ext uri="{FF2B5EF4-FFF2-40B4-BE49-F238E27FC236}">
                <a16:creationId xmlns:a16="http://schemas.microsoft.com/office/drawing/2014/main" id="{34385827-86AB-081E-CFFE-A3364D514FFE}"/>
              </a:ext>
            </a:extLst>
          </p:cNvPr>
          <p:cNvSpPr>
            <a:spLocks noGrp="1"/>
          </p:cNvSpPr>
          <p:nvPr>
            <p:ph sz="half" idx="32"/>
          </p:nvPr>
        </p:nvSpPr>
        <p:spPr>
          <a:xfrm>
            <a:off x="1617390" y="33930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5" name="Content Placeholder 19">
            <a:extLst>
              <a:ext uri="{FF2B5EF4-FFF2-40B4-BE49-F238E27FC236}">
                <a16:creationId xmlns:a16="http://schemas.microsoft.com/office/drawing/2014/main" id="{EE890DC8-8B39-7115-1656-0B03A1E1E50F}"/>
              </a:ext>
            </a:extLst>
          </p:cNvPr>
          <p:cNvSpPr>
            <a:spLocks noGrp="1"/>
          </p:cNvSpPr>
          <p:nvPr>
            <p:ph sz="half" idx="33"/>
          </p:nvPr>
        </p:nvSpPr>
        <p:spPr>
          <a:xfrm>
            <a:off x="5927194" y="33930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6" name="Content Placeholder 20">
            <a:extLst>
              <a:ext uri="{FF2B5EF4-FFF2-40B4-BE49-F238E27FC236}">
                <a16:creationId xmlns:a16="http://schemas.microsoft.com/office/drawing/2014/main" id="{5F155DD9-DBAF-2F74-3674-1E6EF91E753C}"/>
              </a:ext>
            </a:extLst>
          </p:cNvPr>
          <p:cNvSpPr>
            <a:spLocks noGrp="1"/>
          </p:cNvSpPr>
          <p:nvPr>
            <p:ph sz="half" idx="34"/>
          </p:nvPr>
        </p:nvSpPr>
        <p:spPr>
          <a:xfrm>
            <a:off x="1769790" y="35454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7" name="Content Placeholder 21">
            <a:extLst>
              <a:ext uri="{FF2B5EF4-FFF2-40B4-BE49-F238E27FC236}">
                <a16:creationId xmlns:a16="http://schemas.microsoft.com/office/drawing/2014/main" id="{A206023D-5EEA-8623-F331-CC50EB388110}"/>
              </a:ext>
            </a:extLst>
          </p:cNvPr>
          <p:cNvSpPr>
            <a:spLocks noGrp="1"/>
          </p:cNvSpPr>
          <p:nvPr>
            <p:ph sz="half" idx="35"/>
          </p:nvPr>
        </p:nvSpPr>
        <p:spPr>
          <a:xfrm>
            <a:off x="6079594" y="3545401"/>
            <a:ext cx="4014785"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id="{6335F553-6088-0108-9F02-F48CF2A2231E}"/>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28" name="Tagline">
            <a:extLst>
              <a:ext uri="{FF2B5EF4-FFF2-40B4-BE49-F238E27FC236}">
                <a16:creationId xmlns:a16="http://schemas.microsoft.com/office/drawing/2014/main" id="{3E68BA8E-6C95-3839-244B-4FD1D6A37DFE}"/>
              </a:ext>
            </a:extLst>
          </p:cNvPr>
          <p:cNvSpPr/>
          <p:nvPr userDrawn="1"/>
        </p:nvSpPr>
        <p:spPr>
          <a:xfrm>
            <a:off x="1107440" y="6167178"/>
            <a:ext cx="8036560" cy="261610"/>
          </a:xfrm>
          <a:prstGeom prst="rect">
            <a:avLst/>
          </a:prstGeom>
        </p:spPr>
        <p:txBody>
          <a:bodyPr wrap="square">
            <a:spAutoFit/>
          </a:bodyPr>
          <a:lstStyle/>
          <a:p>
            <a:pPr algn="l"/>
            <a:r>
              <a:rPr lang="en-US" sz="1100" b="0" i="0" dirty="0">
                <a:solidFill>
                  <a:schemeClr val="bg1"/>
                </a:solidFill>
                <a:effectLst/>
                <a:latin typeface="Aptos" panose="020B0004020202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91285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5" name="Content Placeholder 2">
            <a:extLst>
              <a:ext uri="{FF2B5EF4-FFF2-40B4-BE49-F238E27FC236}">
                <a16:creationId xmlns:a16="http://schemas.microsoft.com/office/drawing/2014/main" id="{2082E4D6-2CFE-29E7-D7FE-CB0CE629C110}"/>
              </a:ext>
            </a:extLst>
          </p:cNvPr>
          <p:cNvSpPr>
            <a:spLocks noGrp="1"/>
          </p:cNvSpPr>
          <p:nvPr>
            <p:ph sz="half" idx="16"/>
          </p:nvPr>
        </p:nvSpPr>
        <p:spPr>
          <a:xfrm>
            <a:off x="398190" y="1542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6" name="Content Placeholder 2">
            <a:extLst>
              <a:ext uri="{FF2B5EF4-FFF2-40B4-BE49-F238E27FC236}">
                <a16:creationId xmlns:a16="http://schemas.microsoft.com/office/drawing/2014/main" id="{B78BA926-A061-0FEE-0F10-7522B1140A8E}"/>
              </a:ext>
            </a:extLst>
          </p:cNvPr>
          <p:cNvSpPr>
            <a:spLocks noGrp="1"/>
          </p:cNvSpPr>
          <p:nvPr>
            <p:ph sz="half" idx="17"/>
          </p:nvPr>
        </p:nvSpPr>
        <p:spPr>
          <a:xfrm>
            <a:off x="4707994" y="1542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4" name="Red color block">
            <a:extLst>
              <a:ext uri="{FF2B5EF4-FFF2-40B4-BE49-F238E27FC236}">
                <a16:creationId xmlns:a16="http://schemas.microsoft.com/office/drawing/2014/main" id="{8F4BF356-A205-FFDA-516E-36EE89C2C7DD}"/>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8" name="MC&amp;FP seal" descr="Military Community and Family Policy seal">
            <a:extLst>
              <a:ext uri="{FF2B5EF4-FFF2-40B4-BE49-F238E27FC236}">
                <a16:creationId xmlns:a16="http://schemas.microsoft.com/office/drawing/2014/main" id="{54EE7752-143D-BA47-A501-E5046107EA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3" name="Tagline">
            <a:extLst>
              <a:ext uri="{FF2B5EF4-FFF2-40B4-BE49-F238E27FC236}">
                <a16:creationId xmlns:a16="http://schemas.microsoft.com/office/drawing/2014/main" id="{78350483-6DAC-031A-9B44-AB7B21A52352}"/>
              </a:ext>
            </a:extLst>
          </p:cNvPr>
          <p:cNvSpPr/>
          <p:nvPr userDrawn="1"/>
        </p:nvSpPr>
        <p:spPr>
          <a:xfrm>
            <a:off x="1107440" y="6167178"/>
            <a:ext cx="8036560" cy="261610"/>
          </a:xfrm>
          <a:prstGeom prst="rect">
            <a:avLst/>
          </a:prstGeom>
        </p:spPr>
        <p:txBody>
          <a:bodyPr wrap="square">
            <a:spAutoFit/>
          </a:bodyPr>
          <a:lstStyle/>
          <a:p>
            <a:pPr algn="l"/>
            <a:r>
              <a:rPr lang="en-US" sz="1100" b="0" i="0" dirty="0">
                <a:solidFill>
                  <a:schemeClr val="bg1"/>
                </a:solidFill>
                <a:effectLst/>
                <a:latin typeface="Aptos" panose="020B0004020202020204" pitchFamily="34" charset="0"/>
              </a:rPr>
              <a:t>Quality of life policies and programs that help our service members, their families and survivors be well and mission ready.</a:t>
            </a:r>
          </a:p>
        </p:txBody>
      </p:sp>
      <p:sp>
        <p:nvSpPr>
          <p:cNvPr id="7"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37412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E4818CB4-3306-DB0C-E1D3-F01803463C4A}"/>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3" name="Content Placeholder 2">
            <a:extLst>
              <a:ext uri="{FF2B5EF4-FFF2-40B4-BE49-F238E27FC236}">
                <a16:creationId xmlns:a16="http://schemas.microsoft.com/office/drawing/2014/main" id="{964A9463-735F-76B2-7B4E-D6DB2197913A}"/>
              </a:ext>
            </a:extLst>
          </p:cNvPr>
          <p:cNvSpPr>
            <a:spLocks noGrp="1"/>
          </p:cNvSpPr>
          <p:nvPr>
            <p:ph sz="half" idx="14"/>
          </p:nvPr>
        </p:nvSpPr>
        <p:spPr>
          <a:xfrm>
            <a:off x="398189" y="2173801"/>
            <a:ext cx="8324589" cy="3450844"/>
          </a:xfrm>
        </p:spPr>
        <p:txBody>
          <a:bodyPr>
            <a:normAutofit/>
          </a:bodyPr>
          <a:lstStyle>
            <a:lvl1pPr marL="214313" indent="-214313">
              <a:buFont typeface="Arial" panose="020B0604020202020204" pitchFamily="34" charset="0"/>
              <a:buChar char="•"/>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5"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417978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8CD2CBC7-5BE3-BA14-2F69-EBB9644F1FE8}"/>
              </a:ext>
            </a:extLst>
          </p:cNvPr>
          <p:cNvSpPr>
            <a:spLocks noGrp="1"/>
          </p:cNvSpPr>
          <p:nvPr>
            <p:ph sz="half" idx="16"/>
          </p:nvPr>
        </p:nvSpPr>
        <p:spPr>
          <a:xfrm>
            <a:off x="398190" y="1542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5" name="Content Placeholder 2">
            <a:extLst>
              <a:ext uri="{FF2B5EF4-FFF2-40B4-BE49-F238E27FC236}">
                <a16:creationId xmlns:a16="http://schemas.microsoft.com/office/drawing/2014/main" id="{6D4C05C8-2018-E700-AC60-ECFCC6B23F1D}"/>
              </a:ext>
            </a:extLst>
          </p:cNvPr>
          <p:cNvSpPr>
            <a:spLocks noGrp="1"/>
          </p:cNvSpPr>
          <p:nvPr>
            <p:ph sz="half" idx="17"/>
          </p:nvPr>
        </p:nvSpPr>
        <p:spPr>
          <a:xfrm>
            <a:off x="4707994" y="1542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6" name="Content Placeholder 3">
            <a:extLst>
              <a:ext uri="{FF2B5EF4-FFF2-40B4-BE49-F238E27FC236}">
                <a16:creationId xmlns:a16="http://schemas.microsoft.com/office/drawing/2014/main" id="{AC84BE31-1D73-5429-C4F9-B9BB5353C27B}"/>
              </a:ext>
            </a:extLst>
          </p:cNvPr>
          <p:cNvSpPr>
            <a:spLocks noGrp="1"/>
          </p:cNvSpPr>
          <p:nvPr>
            <p:ph sz="half" idx="18"/>
          </p:nvPr>
        </p:nvSpPr>
        <p:spPr>
          <a:xfrm>
            <a:off x="550590" y="16948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8" name="Content Placeholder 4">
            <a:extLst>
              <a:ext uri="{FF2B5EF4-FFF2-40B4-BE49-F238E27FC236}">
                <a16:creationId xmlns:a16="http://schemas.microsoft.com/office/drawing/2014/main" id="{4E7C3DE0-6B8A-5EA4-70D4-B38FA80BD1C3}"/>
              </a:ext>
            </a:extLst>
          </p:cNvPr>
          <p:cNvSpPr>
            <a:spLocks noGrp="1"/>
          </p:cNvSpPr>
          <p:nvPr>
            <p:ph sz="half" idx="19"/>
          </p:nvPr>
        </p:nvSpPr>
        <p:spPr>
          <a:xfrm>
            <a:off x="4860394" y="16948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0" name="Content Placeholder 5">
            <a:extLst>
              <a:ext uri="{FF2B5EF4-FFF2-40B4-BE49-F238E27FC236}">
                <a16:creationId xmlns:a16="http://schemas.microsoft.com/office/drawing/2014/main" id="{58A51D73-6ABC-BC1F-F8EA-38C494493825}"/>
              </a:ext>
            </a:extLst>
          </p:cNvPr>
          <p:cNvSpPr>
            <a:spLocks noGrp="1"/>
          </p:cNvSpPr>
          <p:nvPr>
            <p:ph sz="half" idx="20"/>
          </p:nvPr>
        </p:nvSpPr>
        <p:spPr>
          <a:xfrm>
            <a:off x="702990" y="18472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6">
            <a:extLst>
              <a:ext uri="{FF2B5EF4-FFF2-40B4-BE49-F238E27FC236}">
                <a16:creationId xmlns:a16="http://schemas.microsoft.com/office/drawing/2014/main" id="{8082E398-BFE3-032B-AFE6-131AB009B6A4}"/>
              </a:ext>
            </a:extLst>
          </p:cNvPr>
          <p:cNvSpPr>
            <a:spLocks noGrp="1"/>
          </p:cNvSpPr>
          <p:nvPr>
            <p:ph sz="half" idx="21"/>
          </p:nvPr>
        </p:nvSpPr>
        <p:spPr>
          <a:xfrm>
            <a:off x="5012794" y="18472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2" name="Content Placeholder 7">
            <a:extLst>
              <a:ext uri="{FF2B5EF4-FFF2-40B4-BE49-F238E27FC236}">
                <a16:creationId xmlns:a16="http://schemas.microsoft.com/office/drawing/2014/main" id="{9B7A7DB4-6852-090E-B5E0-C66BDE170E34}"/>
              </a:ext>
            </a:extLst>
          </p:cNvPr>
          <p:cNvSpPr>
            <a:spLocks noGrp="1"/>
          </p:cNvSpPr>
          <p:nvPr>
            <p:ph sz="half" idx="22"/>
          </p:nvPr>
        </p:nvSpPr>
        <p:spPr>
          <a:xfrm>
            <a:off x="855390" y="19996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3" name="Content Placeholder 8">
            <a:extLst>
              <a:ext uri="{FF2B5EF4-FFF2-40B4-BE49-F238E27FC236}">
                <a16:creationId xmlns:a16="http://schemas.microsoft.com/office/drawing/2014/main" id="{01E88D62-87C8-6E3C-128C-22A09328532C}"/>
              </a:ext>
            </a:extLst>
          </p:cNvPr>
          <p:cNvSpPr>
            <a:spLocks noGrp="1"/>
          </p:cNvSpPr>
          <p:nvPr>
            <p:ph sz="half" idx="23"/>
          </p:nvPr>
        </p:nvSpPr>
        <p:spPr>
          <a:xfrm>
            <a:off x="5165194" y="19996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4" name="Content Placeholder 9">
            <a:extLst>
              <a:ext uri="{FF2B5EF4-FFF2-40B4-BE49-F238E27FC236}">
                <a16:creationId xmlns:a16="http://schemas.microsoft.com/office/drawing/2014/main" id="{DF6BC895-5DF0-6AB6-8C6C-DEA654BD8DFA}"/>
              </a:ext>
            </a:extLst>
          </p:cNvPr>
          <p:cNvSpPr>
            <a:spLocks noGrp="1"/>
          </p:cNvSpPr>
          <p:nvPr>
            <p:ph sz="half" idx="24"/>
          </p:nvPr>
        </p:nvSpPr>
        <p:spPr>
          <a:xfrm>
            <a:off x="1007790" y="21520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5" name="Content Placeholder 10">
            <a:extLst>
              <a:ext uri="{FF2B5EF4-FFF2-40B4-BE49-F238E27FC236}">
                <a16:creationId xmlns:a16="http://schemas.microsoft.com/office/drawing/2014/main" id="{949D0702-530E-C813-F937-67B4DD6CC916}"/>
              </a:ext>
            </a:extLst>
          </p:cNvPr>
          <p:cNvSpPr>
            <a:spLocks noGrp="1"/>
          </p:cNvSpPr>
          <p:nvPr>
            <p:ph sz="half" idx="25"/>
          </p:nvPr>
        </p:nvSpPr>
        <p:spPr>
          <a:xfrm>
            <a:off x="5317594" y="21520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6" name="Content Placeholder 11">
            <a:extLst>
              <a:ext uri="{FF2B5EF4-FFF2-40B4-BE49-F238E27FC236}">
                <a16:creationId xmlns:a16="http://schemas.microsoft.com/office/drawing/2014/main" id="{4B96C7F2-9A75-919A-93A4-28579C932306}"/>
              </a:ext>
            </a:extLst>
          </p:cNvPr>
          <p:cNvSpPr>
            <a:spLocks noGrp="1"/>
          </p:cNvSpPr>
          <p:nvPr>
            <p:ph sz="half" idx="26"/>
          </p:nvPr>
        </p:nvSpPr>
        <p:spPr>
          <a:xfrm>
            <a:off x="1160190" y="2304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7" name="Content Placeholder 12">
            <a:extLst>
              <a:ext uri="{FF2B5EF4-FFF2-40B4-BE49-F238E27FC236}">
                <a16:creationId xmlns:a16="http://schemas.microsoft.com/office/drawing/2014/main" id="{B7CCFD12-D22B-F841-D932-FA63AA7D6094}"/>
              </a:ext>
            </a:extLst>
          </p:cNvPr>
          <p:cNvSpPr>
            <a:spLocks noGrp="1"/>
          </p:cNvSpPr>
          <p:nvPr>
            <p:ph sz="half" idx="27"/>
          </p:nvPr>
        </p:nvSpPr>
        <p:spPr>
          <a:xfrm>
            <a:off x="5469994" y="23044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8" name="Content Placeholder 13">
            <a:extLst>
              <a:ext uri="{FF2B5EF4-FFF2-40B4-BE49-F238E27FC236}">
                <a16:creationId xmlns:a16="http://schemas.microsoft.com/office/drawing/2014/main" id="{4B3332D2-AB33-B584-3252-0F71778E3968}"/>
              </a:ext>
            </a:extLst>
          </p:cNvPr>
          <p:cNvSpPr>
            <a:spLocks noGrp="1"/>
          </p:cNvSpPr>
          <p:nvPr>
            <p:ph sz="half" idx="28"/>
          </p:nvPr>
        </p:nvSpPr>
        <p:spPr>
          <a:xfrm>
            <a:off x="1312590" y="24568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9" name="Content Placeholder 14">
            <a:extLst>
              <a:ext uri="{FF2B5EF4-FFF2-40B4-BE49-F238E27FC236}">
                <a16:creationId xmlns:a16="http://schemas.microsoft.com/office/drawing/2014/main" id="{6099459A-D98A-CB33-83F8-524666A40040}"/>
              </a:ext>
            </a:extLst>
          </p:cNvPr>
          <p:cNvSpPr>
            <a:spLocks noGrp="1"/>
          </p:cNvSpPr>
          <p:nvPr>
            <p:ph sz="half" idx="29"/>
          </p:nvPr>
        </p:nvSpPr>
        <p:spPr>
          <a:xfrm>
            <a:off x="5622394" y="24568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0" name="Content Placeholder 15">
            <a:extLst>
              <a:ext uri="{FF2B5EF4-FFF2-40B4-BE49-F238E27FC236}">
                <a16:creationId xmlns:a16="http://schemas.microsoft.com/office/drawing/2014/main" id="{FA2B0DB7-51F0-945F-1700-B56CB62D1DCF}"/>
              </a:ext>
            </a:extLst>
          </p:cNvPr>
          <p:cNvSpPr>
            <a:spLocks noGrp="1"/>
          </p:cNvSpPr>
          <p:nvPr>
            <p:ph sz="half" idx="30"/>
          </p:nvPr>
        </p:nvSpPr>
        <p:spPr>
          <a:xfrm>
            <a:off x="1464990" y="26092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1" name="Content Placeholder 16">
            <a:extLst>
              <a:ext uri="{FF2B5EF4-FFF2-40B4-BE49-F238E27FC236}">
                <a16:creationId xmlns:a16="http://schemas.microsoft.com/office/drawing/2014/main" id="{802DD4CB-BCB0-EFE7-7606-B2153D0476BF}"/>
              </a:ext>
            </a:extLst>
          </p:cNvPr>
          <p:cNvSpPr>
            <a:spLocks noGrp="1"/>
          </p:cNvSpPr>
          <p:nvPr>
            <p:ph sz="half" idx="31"/>
          </p:nvPr>
        </p:nvSpPr>
        <p:spPr>
          <a:xfrm>
            <a:off x="5774794" y="26092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2" name="Content Placeholder 17">
            <a:extLst>
              <a:ext uri="{FF2B5EF4-FFF2-40B4-BE49-F238E27FC236}">
                <a16:creationId xmlns:a16="http://schemas.microsoft.com/office/drawing/2014/main" id="{7A3319A9-756B-91BD-B9AF-8D2F8E967CB3}"/>
              </a:ext>
            </a:extLst>
          </p:cNvPr>
          <p:cNvSpPr>
            <a:spLocks noGrp="1"/>
          </p:cNvSpPr>
          <p:nvPr>
            <p:ph sz="half" idx="32"/>
          </p:nvPr>
        </p:nvSpPr>
        <p:spPr>
          <a:xfrm>
            <a:off x="1617390" y="27616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3" name="Content Placeholder 18">
            <a:extLst>
              <a:ext uri="{FF2B5EF4-FFF2-40B4-BE49-F238E27FC236}">
                <a16:creationId xmlns:a16="http://schemas.microsoft.com/office/drawing/2014/main" id="{C13736CD-A24C-D46F-9ADD-A426FDF71617}"/>
              </a:ext>
            </a:extLst>
          </p:cNvPr>
          <p:cNvSpPr>
            <a:spLocks noGrp="1"/>
          </p:cNvSpPr>
          <p:nvPr>
            <p:ph sz="half" idx="33"/>
          </p:nvPr>
        </p:nvSpPr>
        <p:spPr>
          <a:xfrm>
            <a:off x="5927194" y="27616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4" name="Content Placeholder 19">
            <a:extLst>
              <a:ext uri="{FF2B5EF4-FFF2-40B4-BE49-F238E27FC236}">
                <a16:creationId xmlns:a16="http://schemas.microsoft.com/office/drawing/2014/main" id="{7C21A0DD-033C-3FA7-2F8F-18BB10B8E5C1}"/>
              </a:ext>
            </a:extLst>
          </p:cNvPr>
          <p:cNvSpPr>
            <a:spLocks noGrp="1"/>
          </p:cNvSpPr>
          <p:nvPr>
            <p:ph sz="half" idx="34"/>
          </p:nvPr>
        </p:nvSpPr>
        <p:spPr>
          <a:xfrm>
            <a:off x="1769790" y="29140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5" name="Content Placeholder 20">
            <a:extLst>
              <a:ext uri="{FF2B5EF4-FFF2-40B4-BE49-F238E27FC236}">
                <a16:creationId xmlns:a16="http://schemas.microsoft.com/office/drawing/2014/main" id="{709297C1-74DD-5152-A139-D0EC69EA83F0}"/>
              </a:ext>
            </a:extLst>
          </p:cNvPr>
          <p:cNvSpPr>
            <a:spLocks noGrp="1"/>
          </p:cNvSpPr>
          <p:nvPr>
            <p:ph sz="half" idx="35"/>
          </p:nvPr>
        </p:nvSpPr>
        <p:spPr>
          <a:xfrm>
            <a:off x="6079594" y="2914077"/>
            <a:ext cx="4014785" cy="4162584"/>
          </a:xfrm>
        </p:spPr>
        <p:txBody>
          <a:bodyPr>
            <a:normAutofit/>
          </a:bodyPr>
          <a:lstStyle>
            <a:lvl1pPr marL="0" indent="0">
              <a:buFont typeface="Arial" panose="020B0604020202020204" pitchFamily="34" charset="0"/>
              <a:buNone/>
              <a:defRPr sz="1350" b="0" i="0">
                <a:latin typeface="Aptos" panose="020B0004020202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7"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28272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191" y="205719"/>
            <a:ext cx="8338305" cy="981057"/>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398191" y="1531280"/>
            <a:ext cx="8338304" cy="4351338"/>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679095" y="646972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065ADE-FCD2-CC46-A891-715FECD506BF}" type="slidenum">
              <a:rPr lang="en-US" smtClean="0"/>
              <a:t>‹#›</a:t>
            </a:fld>
            <a:endParaRPr lang="en-US"/>
          </a:p>
        </p:txBody>
      </p:sp>
      <p:pic>
        <p:nvPicPr>
          <p:cNvPr id="7" name="Picture 6">
            <a:extLst>
              <a:ext uri="{FF2B5EF4-FFF2-40B4-BE49-F238E27FC236}">
                <a16:creationId xmlns:a16="http://schemas.microsoft.com/office/drawing/2014/main" id="{E8C6EF4E-6972-954B-AAF2-45B0B28DEE4B}"/>
              </a:ext>
              <a:ext uri="{C183D7F6-B498-43B3-948B-1728B52AA6E4}">
                <adec:decorative xmlns:adec="http://schemas.microsoft.com/office/drawing/2017/decorative" val="1"/>
              </a:ext>
            </a:extLst>
          </p:cNvPr>
          <p:cNvPicPr>
            <a:picLocks noChangeAspect="1"/>
          </p:cNvPicPr>
          <p:nvPr userDrawn="1"/>
        </p:nvPicPr>
        <p:blipFill rotWithShape="1">
          <a:blip r:embed="rId9"/>
          <a:srcRect b="80880"/>
          <a:stretch/>
        </p:blipFill>
        <p:spPr>
          <a:xfrm>
            <a:off x="0" y="-15236"/>
            <a:ext cx="9144000" cy="1202010"/>
          </a:xfrm>
          <a:prstGeom prst="rect">
            <a:avLst/>
          </a:prstGeom>
        </p:spPr>
      </p:pic>
    </p:spTree>
    <p:extLst>
      <p:ext uri="{BB962C8B-B14F-4D97-AF65-F5344CB8AC3E}">
        <p14:creationId xmlns:p14="http://schemas.microsoft.com/office/powerpoint/2010/main" val="38464944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9" r:id="rId3"/>
    <p:sldLayoutId id="2147483672" r:id="rId4"/>
    <p:sldLayoutId id="2147483664" r:id="rId5"/>
    <p:sldLayoutId id="2147483666" r:id="rId6"/>
    <p:sldLayoutId id="2147483667" r:id="rId7"/>
  </p:sldLayoutIdLst>
  <p:txStyles>
    <p:titleStyle>
      <a:lvl1pPr algn="l" defTabSz="685800" rtl="0" eaLnBrk="1" latinLnBrk="0" hangingPunct="1">
        <a:lnSpc>
          <a:spcPct val="90000"/>
        </a:lnSpc>
        <a:spcBef>
          <a:spcPct val="0"/>
        </a:spcBef>
        <a:buNone/>
        <a:defRPr sz="2400" b="0" i="0" kern="100" spc="0" baseline="0">
          <a:solidFill>
            <a:schemeClr val="bg1"/>
          </a:solidFill>
          <a:latin typeface="Aptos" panose="020B0004020202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0" i="0" kern="1200" baseline="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yriad Pro" panose="020B0503030403020204" pitchFamily="34" charset="0"/>
          <a:ea typeface="+mn-ea"/>
          <a:cs typeface="+mn-cs"/>
        </a:defRPr>
      </a:lvl3pPr>
      <a:lvl4pPr marL="5143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yriad Pro" panose="020B05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yriad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nctsn.org/sites/default/files/resources/sexual_development_and_behavior_in_children.pdf" TargetMode="External"/><Relationship Id="rId3" Type="http://schemas.openxmlformats.org/officeDocument/2006/relationships/hyperlink" Target="https://oneop.org/series/sexual-behavior-in-children-and-youth-sbcy-series/" TargetMode="External"/><Relationship Id="rId7" Type="http://schemas.openxmlformats.org/officeDocument/2006/relationships/hyperlink" Target="https://www.aap.org/en/practice-management/bright-futur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ncsby.org/resource-and-education" TargetMode="External"/><Relationship Id="rId11" Type="http://schemas.openxmlformats.org/officeDocument/2006/relationships/image" Target="../media/image14.png"/><Relationship Id="rId5" Type="http://schemas.openxmlformats.org/officeDocument/2006/relationships/hyperlink" Target="https://learn.nationalchildrensalliance.org/psb" TargetMode="External"/><Relationship Id="rId10" Type="http://schemas.openxmlformats.org/officeDocument/2006/relationships/image" Target="../media/image13.png"/><Relationship Id="rId4" Type="http://schemas.openxmlformats.org/officeDocument/2006/relationships/hyperlink" Target="https://www.nationalchildrensalliance.org/support-for-military-families/" TargetMode="External"/><Relationship Id="rId9" Type="http://schemas.openxmlformats.org/officeDocument/2006/relationships/hyperlink" Target="https://www.nctsn.org/sites/default/files/resources/understanding_coping_with_sexual_behavior_problem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1E1D5-8A35-34A0-C7D3-36E17C484087}"/>
              </a:ext>
            </a:extLst>
          </p:cNvPr>
          <p:cNvSpPr>
            <a:spLocks noGrp="1"/>
          </p:cNvSpPr>
          <p:nvPr>
            <p:ph type="ctrTitle"/>
          </p:nvPr>
        </p:nvSpPr>
        <p:spPr>
          <a:xfrm>
            <a:off x="1334813" y="4277710"/>
            <a:ext cx="6474373" cy="1574229"/>
          </a:xfrm>
          <a:solidFill>
            <a:srgbClr val="333F50">
              <a:alpha val="65882"/>
            </a:srgbClr>
          </a:solidFill>
        </p:spPr>
        <p:txBody>
          <a:bodyPr>
            <a:normAutofit/>
          </a:bodyPr>
          <a:lstStyle/>
          <a:p>
            <a:r>
              <a:rPr lang="en-US" sz="3200" dirty="0">
                <a:solidFill>
                  <a:schemeClr val="bg1"/>
                </a:solidFill>
              </a:rPr>
              <a:t>Family Advocacy Program</a:t>
            </a:r>
            <a:br>
              <a:rPr lang="en-US" sz="3200" dirty="0">
                <a:solidFill>
                  <a:schemeClr val="bg1"/>
                </a:solidFill>
              </a:rPr>
            </a:br>
            <a:r>
              <a:rPr lang="en-US" sz="3200" b="1" dirty="0">
                <a:solidFill>
                  <a:schemeClr val="bg1"/>
                </a:solidFill>
              </a:rPr>
              <a:t>Problematic Sexual Behavior </a:t>
            </a:r>
            <a:br>
              <a:rPr lang="en-US" sz="3200" b="1" dirty="0">
                <a:solidFill>
                  <a:schemeClr val="bg1"/>
                </a:solidFill>
              </a:rPr>
            </a:br>
            <a:r>
              <a:rPr lang="en-US" sz="3200" b="1" dirty="0">
                <a:solidFill>
                  <a:schemeClr val="bg1"/>
                </a:solidFill>
              </a:rPr>
              <a:t>in Children and Youth</a:t>
            </a:r>
          </a:p>
        </p:txBody>
      </p:sp>
    </p:spTree>
    <p:extLst>
      <p:ext uri="{BB962C8B-B14F-4D97-AF65-F5344CB8AC3E}">
        <p14:creationId xmlns:p14="http://schemas.microsoft.com/office/powerpoint/2010/main" val="162937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738F-4BB3-1996-833B-C5F3C7DBEEB1}"/>
              </a:ext>
            </a:extLst>
          </p:cNvPr>
          <p:cNvSpPr>
            <a:spLocks noGrp="1"/>
          </p:cNvSpPr>
          <p:nvPr>
            <p:ph type="title"/>
          </p:nvPr>
        </p:nvSpPr>
        <p:spPr/>
        <p:txBody>
          <a:bodyPr/>
          <a:lstStyle/>
          <a:p>
            <a:r>
              <a:rPr lang="en-US" b="1" kern="1200" dirty="0"/>
              <a:t>How Do We Address PSB-CY? </a:t>
            </a:r>
            <a:r>
              <a:rPr lang="en-US" kern="1200" dirty="0"/>
              <a:t>(4 of 6)</a:t>
            </a:r>
            <a:r>
              <a:rPr lang="en-US" dirty="0"/>
              <a:t> </a:t>
            </a:r>
          </a:p>
        </p:txBody>
      </p:sp>
      <p:sp>
        <p:nvSpPr>
          <p:cNvPr id="3" name="Content Placeholder 2">
            <a:extLst>
              <a:ext uri="{FF2B5EF4-FFF2-40B4-BE49-F238E27FC236}">
                <a16:creationId xmlns:a16="http://schemas.microsoft.com/office/drawing/2014/main" id="{1ACB31A4-FE01-D8FB-8CB3-1464A60D9E19}"/>
              </a:ext>
            </a:extLst>
          </p:cNvPr>
          <p:cNvSpPr>
            <a:spLocks noGrp="1"/>
          </p:cNvSpPr>
          <p:nvPr>
            <p:ph sz="half" idx="13"/>
          </p:nvPr>
        </p:nvSpPr>
        <p:spPr/>
        <p:txBody>
          <a:bodyPr/>
          <a:lstStyle/>
          <a:p>
            <a:r>
              <a:rPr lang="en-US" sz="1600" dirty="0">
                <a:solidFill>
                  <a:prstClr val="black"/>
                </a:solidFill>
              </a:rPr>
              <a:t>The military community is focused on promoting the wellness, safety and healing of all children. Remember: Children exhibiting or engaging in PSB-CY are </a:t>
            </a:r>
            <a:r>
              <a:rPr lang="en-US" sz="1600" b="1" dirty="0">
                <a:solidFill>
                  <a:prstClr val="black"/>
                </a:solidFill>
              </a:rPr>
              <a:t>children</a:t>
            </a:r>
            <a:r>
              <a:rPr lang="en-US" sz="1600" dirty="0">
                <a:solidFill>
                  <a:prstClr val="black"/>
                </a:solidFill>
              </a:rPr>
              <a:t>. </a:t>
            </a:r>
          </a:p>
          <a:p>
            <a:endParaRPr lang="en-US" dirty="0"/>
          </a:p>
        </p:txBody>
      </p:sp>
      <p:sp>
        <p:nvSpPr>
          <p:cNvPr id="4" name="Content Placeholder 3">
            <a:extLst>
              <a:ext uri="{FF2B5EF4-FFF2-40B4-BE49-F238E27FC236}">
                <a16:creationId xmlns:a16="http://schemas.microsoft.com/office/drawing/2014/main" id="{A946BB82-568F-9814-8406-D83E2E91B0EF}"/>
              </a:ext>
            </a:extLst>
          </p:cNvPr>
          <p:cNvSpPr>
            <a:spLocks noGrp="1"/>
          </p:cNvSpPr>
          <p:nvPr>
            <p:ph sz="half" idx="14"/>
          </p:nvPr>
        </p:nvSpPr>
        <p:spPr>
          <a:xfrm>
            <a:off x="421220" y="2404631"/>
            <a:ext cx="2875953" cy="3450844"/>
          </a:xfrm>
        </p:spPr>
        <p:txBody>
          <a:bodyPr/>
          <a:lstStyle/>
          <a:p>
            <a:pPr marL="0" indent="0">
              <a:buNone/>
            </a:pPr>
            <a:r>
              <a:rPr lang="en-US" sz="1600" dirty="0">
                <a:solidFill>
                  <a:prstClr val="black"/>
                </a:solidFill>
              </a:rPr>
              <a:t>OSW FAP has consulted with leading experts to recommend the following shift in how we talk about these concerning behaviors. →</a:t>
            </a:r>
          </a:p>
          <a:p>
            <a:pPr marL="0" indent="0">
              <a:buNone/>
            </a:pPr>
            <a:endParaRPr lang="en-US" dirty="0"/>
          </a:p>
        </p:txBody>
      </p:sp>
      <p:graphicFrame>
        <p:nvGraphicFramePr>
          <p:cNvPr id="5" name="Table 5" descr="Table of preferred terminology">
            <a:extLst>
              <a:ext uri="{FF2B5EF4-FFF2-40B4-BE49-F238E27FC236}">
                <a16:creationId xmlns:a16="http://schemas.microsoft.com/office/drawing/2014/main" id="{9FD533DF-98CC-C502-7A8F-FB2DB5A652ED}"/>
              </a:ext>
            </a:extLst>
          </p:cNvPr>
          <p:cNvGraphicFramePr>
            <a:graphicFrameLocks noGrp="1"/>
          </p:cNvGraphicFramePr>
          <p:nvPr>
            <p:extLst>
              <p:ext uri="{D42A27DB-BD31-4B8C-83A1-F6EECF244321}">
                <p14:modId xmlns:p14="http://schemas.microsoft.com/office/powerpoint/2010/main" val="2456776478"/>
              </p:ext>
            </p:extLst>
          </p:nvPr>
        </p:nvGraphicFramePr>
        <p:xfrm>
          <a:off x="3628103" y="2253881"/>
          <a:ext cx="5094677" cy="3450843"/>
        </p:xfrm>
        <a:graphic>
          <a:graphicData uri="http://schemas.openxmlformats.org/drawingml/2006/table">
            <a:tbl>
              <a:tblPr firstRow="1" bandRow="1">
                <a:tableStyleId>{5C22544A-7EE6-4342-B048-85BDC9FD1C3A}</a:tableStyleId>
              </a:tblPr>
              <a:tblGrid>
                <a:gridCol w="3477629">
                  <a:extLst>
                    <a:ext uri="{9D8B030D-6E8A-4147-A177-3AD203B41FA5}">
                      <a16:colId xmlns:a16="http://schemas.microsoft.com/office/drawing/2014/main" val="2254105895"/>
                    </a:ext>
                  </a:extLst>
                </a:gridCol>
                <a:gridCol w="1617048">
                  <a:extLst>
                    <a:ext uri="{9D8B030D-6E8A-4147-A177-3AD203B41FA5}">
                      <a16:colId xmlns:a16="http://schemas.microsoft.com/office/drawing/2014/main" val="2517786498"/>
                    </a:ext>
                  </a:extLst>
                </a:gridCol>
              </a:tblGrid>
              <a:tr h="441316">
                <a:tc>
                  <a:txBody>
                    <a:bodyPr/>
                    <a:lstStyle/>
                    <a:p>
                      <a:r>
                        <a:rPr lang="en-US" sz="1600" dirty="0">
                          <a:solidFill>
                            <a:schemeClr val="bg1"/>
                          </a:solidFill>
                        </a:rPr>
                        <a:t>Say this:</a:t>
                      </a:r>
                    </a:p>
                  </a:txBody>
                  <a:tcPr>
                    <a:solidFill>
                      <a:srgbClr val="00630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 Not this:</a:t>
                      </a:r>
                      <a:endParaRPr lang="en-US" sz="1600" b="1" dirty="0">
                        <a:solidFill>
                          <a:schemeClr val="accent2"/>
                        </a:solidFill>
                      </a:endParaRPr>
                    </a:p>
                  </a:txBody>
                  <a:tcPr>
                    <a:solidFill>
                      <a:srgbClr val="A62318"/>
                    </a:solidFill>
                  </a:tcPr>
                </a:tc>
                <a:extLst>
                  <a:ext uri="{0D108BD9-81ED-4DB2-BD59-A6C34878D82A}">
                    <a16:rowId xmlns:a16="http://schemas.microsoft.com/office/drawing/2014/main" val="666481221"/>
                  </a:ext>
                </a:extLst>
              </a:tr>
              <a:tr h="7723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Child with concerning sexual behavior</a:t>
                      </a:r>
                    </a:p>
                  </a:txBody>
                  <a:tcPr/>
                </a:tc>
                <a:tc>
                  <a:txBody>
                    <a:bodyPr/>
                    <a:lstStyle/>
                    <a:p>
                      <a:r>
                        <a:rPr lang="en-US" sz="1600" dirty="0"/>
                        <a:t>Offender</a:t>
                      </a:r>
                    </a:p>
                  </a:txBody>
                  <a:tcPr/>
                </a:tc>
                <a:extLst>
                  <a:ext uri="{0D108BD9-81ED-4DB2-BD59-A6C34878D82A}">
                    <a16:rowId xmlns:a16="http://schemas.microsoft.com/office/drawing/2014/main" val="1110139178"/>
                  </a:ext>
                </a:extLst>
              </a:tr>
              <a:tr h="447445">
                <a:tc>
                  <a:txBody>
                    <a:bodyPr/>
                    <a:lstStyle/>
                    <a:p>
                      <a:r>
                        <a:rPr lang="en-US" sz="1600" dirty="0">
                          <a:solidFill>
                            <a:schemeClr val="tx1"/>
                          </a:solidFill>
                        </a:rPr>
                        <a:t>Child with PSB-CY	</a:t>
                      </a:r>
                      <a:endParaRPr lang="en-US" sz="1600" dirty="0"/>
                    </a:p>
                  </a:txBody>
                  <a:tcPr/>
                </a:tc>
                <a:tc>
                  <a:txBody>
                    <a:bodyPr/>
                    <a:lstStyle/>
                    <a:p>
                      <a:r>
                        <a:rPr lang="en-US" sz="1600" dirty="0"/>
                        <a:t>Perpetrator</a:t>
                      </a:r>
                    </a:p>
                  </a:txBody>
                  <a:tcPr/>
                </a:tc>
                <a:extLst>
                  <a:ext uri="{0D108BD9-81ED-4DB2-BD59-A6C34878D82A}">
                    <a16:rowId xmlns:a16="http://schemas.microsoft.com/office/drawing/2014/main" val="1413044365"/>
                  </a:ext>
                </a:extLst>
              </a:tr>
              <a:tr h="447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Child exhibiting PSB-CY             </a:t>
                      </a:r>
                    </a:p>
                  </a:txBody>
                  <a:tcPr/>
                </a:tc>
                <a:tc>
                  <a:txBody>
                    <a:bodyPr/>
                    <a:lstStyle/>
                    <a:p>
                      <a:endParaRPr lang="en-US" sz="1600" dirty="0"/>
                    </a:p>
                  </a:txBody>
                  <a:tcPr/>
                </a:tc>
                <a:extLst>
                  <a:ext uri="{0D108BD9-81ED-4DB2-BD59-A6C34878D82A}">
                    <a16:rowId xmlns:a16="http://schemas.microsoft.com/office/drawing/2014/main" val="2118958425"/>
                  </a:ext>
                </a:extLst>
              </a:tr>
              <a:tr h="447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Child engaging in PSB-CY                                 </a:t>
                      </a:r>
                    </a:p>
                  </a:txBody>
                  <a:tcPr/>
                </a:tc>
                <a:tc>
                  <a:txBody>
                    <a:bodyPr/>
                    <a:lstStyle/>
                    <a:p>
                      <a:endParaRPr lang="en-US" sz="1600" dirty="0"/>
                    </a:p>
                  </a:txBody>
                  <a:tcPr/>
                </a:tc>
                <a:extLst>
                  <a:ext uri="{0D108BD9-81ED-4DB2-BD59-A6C34878D82A}">
                    <a16:rowId xmlns:a16="http://schemas.microsoft.com/office/drawing/2014/main" val="2664605809"/>
                  </a:ext>
                </a:extLst>
              </a:tr>
              <a:tr h="447445">
                <a:tc>
                  <a:txBody>
                    <a:bodyPr/>
                    <a:lstStyle/>
                    <a:p>
                      <a:r>
                        <a:rPr lang="en-US" sz="1600" dirty="0">
                          <a:solidFill>
                            <a:schemeClr val="tx1"/>
                          </a:solidFill>
                        </a:rPr>
                        <a:t>Impacted child</a:t>
                      </a:r>
                      <a:endParaRPr lang="en-US" sz="1600" dirty="0"/>
                    </a:p>
                  </a:txBody>
                  <a:tcPr/>
                </a:tc>
                <a:tc>
                  <a:txBody>
                    <a:bodyPr/>
                    <a:lstStyle/>
                    <a:p>
                      <a:r>
                        <a:rPr lang="en-US" sz="1600" dirty="0"/>
                        <a:t>Victim</a:t>
                      </a:r>
                    </a:p>
                  </a:txBody>
                  <a:tcPr/>
                </a:tc>
                <a:extLst>
                  <a:ext uri="{0D108BD9-81ED-4DB2-BD59-A6C34878D82A}">
                    <a16:rowId xmlns:a16="http://schemas.microsoft.com/office/drawing/2014/main" val="3736769703"/>
                  </a:ext>
                </a:extLst>
              </a:tr>
              <a:tr h="4474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Child impacted by PSB-CY </a:t>
                      </a:r>
                    </a:p>
                  </a:txBody>
                  <a:tcPr/>
                </a:tc>
                <a:tc>
                  <a:txBody>
                    <a:bodyPr/>
                    <a:lstStyle/>
                    <a:p>
                      <a:endParaRPr lang="en-US" sz="1600" dirty="0"/>
                    </a:p>
                  </a:txBody>
                  <a:tcPr/>
                </a:tc>
                <a:extLst>
                  <a:ext uri="{0D108BD9-81ED-4DB2-BD59-A6C34878D82A}">
                    <a16:rowId xmlns:a16="http://schemas.microsoft.com/office/drawing/2014/main" val="3230312402"/>
                  </a:ext>
                </a:extLst>
              </a:tr>
            </a:tbl>
          </a:graphicData>
        </a:graphic>
      </p:graphicFrame>
    </p:spTree>
    <p:extLst>
      <p:ext uri="{BB962C8B-B14F-4D97-AF65-F5344CB8AC3E}">
        <p14:creationId xmlns:p14="http://schemas.microsoft.com/office/powerpoint/2010/main" val="75868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FED5-40A6-82FF-3743-2EA57BF85BD8}"/>
              </a:ext>
            </a:extLst>
          </p:cNvPr>
          <p:cNvSpPr>
            <a:spLocks noGrp="1"/>
          </p:cNvSpPr>
          <p:nvPr>
            <p:ph type="title"/>
          </p:nvPr>
        </p:nvSpPr>
        <p:spPr>
          <a:xfrm>
            <a:off x="398191" y="205719"/>
            <a:ext cx="8338305" cy="981057"/>
          </a:xfrm>
        </p:spPr>
        <p:txBody>
          <a:bodyPr anchor="ctr">
            <a:normAutofit/>
          </a:bodyPr>
          <a:lstStyle/>
          <a:p>
            <a:r>
              <a:rPr lang="en-US" b="1" kern="1200" dirty="0"/>
              <a:t>How Do We Address PSB-CY? </a:t>
            </a:r>
            <a:r>
              <a:rPr lang="en-US" kern="1200" dirty="0"/>
              <a:t>(5 of 6)</a:t>
            </a:r>
            <a:r>
              <a:rPr lang="en-US" dirty="0"/>
              <a:t> </a:t>
            </a:r>
          </a:p>
        </p:txBody>
      </p:sp>
      <p:sp>
        <p:nvSpPr>
          <p:cNvPr id="3" name="Content Placeholder 2">
            <a:extLst>
              <a:ext uri="{FF2B5EF4-FFF2-40B4-BE49-F238E27FC236}">
                <a16:creationId xmlns:a16="http://schemas.microsoft.com/office/drawing/2014/main" id="{904EB894-CB08-41FA-6155-FDFB8945F717}"/>
              </a:ext>
            </a:extLst>
          </p:cNvPr>
          <p:cNvSpPr>
            <a:spLocks noGrp="1"/>
          </p:cNvSpPr>
          <p:nvPr>
            <p:ph sz="half" idx="13"/>
          </p:nvPr>
        </p:nvSpPr>
        <p:spPr>
          <a:xfrm>
            <a:off x="398191" y="1542479"/>
            <a:ext cx="4173809" cy="1886521"/>
          </a:xfrm>
        </p:spPr>
        <p:txBody>
          <a:bodyPr>
            <a:noAutofit/>
          </a:bodyPr>
          <a:lstStyle/>
          <a:p>
            <a:r>
              <a:rPr lang="en-US" sz="1600" b="1" dirty="0"/>
              <a:t>The military community is committed to supporting families in understanding child sexual behavior and keeping children safe. Trained FAP clinicians are standing by to help families learn</a:t>
            </a:r>
            <a:r>
              <a:rPr lang="en-US" sz="1600" dirty="0"/>
              <a:t>:</a:t>
            </a:r>
          </a:p>
        </p:txBody>
      </p:sp>
      <p:sp>
        <p:nvSpPr>
          <p:cNvPr id="4" name="Content Placeholder 3">
            <a:extLst>
              <a:ext uri="{FF2B5EF4-FFF2-40B4-BE49-F238E27FC236}">
                <a16:creationId xmlns:a16="http://schemas.microsoft.com/office/drawing/2014/main" id="{D3FCF3AA-3591-55E9-F42B-287B7D07AF26}"/>
              </a:ext>
            </a:extLst>
          </p:cNvPr>
          <p:cNvSpPr>
            <a:spLocks noGrp="1"/>
          </p:cNvSpPr>
          <p:nvPr>
            <p:ph sz="half" idx="16"/>
          </p:nvPr>
        </p:nvSpPr>
        <p:spPr>
          <a:xfrm>
            <a:off x="398192" y="2945197"/>
            <a:ext cx="3392144" cy="1908051"/>
          </a:xfrm>
        </p:spPr>
        <p:txBody>
          <a:bodyPr>
            <a:normAutofit/>
          </a:bodyPr>
          <a:lstStyle/>
          <a:p>
            <a:pPr marL="347472" indent="-164592">
              <a:spcBef>
                <a:spcPts val="0"/>
              </a:spcBef>
              <a:spcAft>
                <a:spcPts val="1200"/>
              </a:spcAft>
            </a:pPr>
            <a:r>
              <a:rPr lang="en-US" sz="1600" dirty="0"/>
              <a:t>What sexual behavior is developmentally healthy and age appropriate</a:t>
            </a:r>
          </a:p>
          <a:p>
            <a:pPr marL="347472" indent="-164592">
              <a:spcBef>
                <a:spcPts val="0"/>
              </a:spcBef>
            </a:pPr>
            <a:r>
              <a:rPr lang="en-US" sz="1600" dirty="0"/>
              <a:t>How to identify concerning sexual behavior exhibited by children or youth</a:t>
            </a:r>
          </a:p>
          <a:p>
            <a:endParaRPr lang="en-US" dirty="0"/>
          </a:p>
        </p:txBody>
      </p:sp>
      <p:pic>
        <p:nvPicPr>
          <p:cNvPr id="5" name="Picture 4" descr="A group of people sitting on a bench">
            <a:extLst>
              <a:ext uri="{FF2B5EF4-FFF2-40B4-BE49-F238E27FC236}">
                <a16:creationId xmlns:a16="http://schemas.microsoft.com/office/drawing/2014/main" id="{0DA4D49C-0751-7A63-FAAB-8E41320E9BE3}"/>
              </a:ext>
            </a:extLst>
          </p:cNvPr>
          <p:cNvPicPr>
            <a:picLocks noChangeAspect="1"/>
          </p:cNvPicPr>
          <p:nvPr/>
        </p:nvPicPr>
        <p:blipFill>
          <a:blip r:embed="rId2"/>
          <a:srcRect l="3469" r="18875" b="4"/>
          <a:stretch>
            <a:fillRect/>
          </a:stretch>
        </p:blipFill>
        <p:spPr>
          <a:xfrm>
            <a:off x="4721711" y="1542479"/>
            <a:ext cx="4014785" cy="3450844"/>
          </a:xfrm>
          <a:prstGeom prst="rect">
            <a:avLst/>
          </a:prstGeom>
          <a:noFill/>
          <a:ln w="6350">
            <a:solidFill>
              <a:schemeClr val="tx1"/>
            </a:solidFill>
          </a:ln>
          <a:effectLst/>
        </p:spPr>
      </p:pic>
    </p:spTree>
    <p:extLst>
      <p:ext uri="{BB962C8B-B14F-4D97-AF65-F5344CB8AC3E}">
        <p14:creationId xmlns:p14="http://schemas.microsoft.com/office/powerpoint/2010/main" val="4781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727C-75A1-4177-EF94-0EEDB227D188}"/>
              </a:ext>
            </a:extLst>
          </p:cNvPr>
          <p:cNvSpPr>
            <a:spLocks noGrp="1"/>
          </p:cNvSpPr>
          <p:nvPr>
            <p:ph type="title"/>
          </p:nvPr>
        </p:nvSpPr>
        <p:spPr/>
        <p:txBody>
          <a:bodyPr/>
          <a:lstStyle/>
          <a:p>
            <a:r>
              <a:rPr lang="en-US" b="1" dirty="0"/>
              <a:t>How Do We Address PSB-CY? </a:t>
            </a:r>
            <a:r>
              <a:rPr lang="en-US" dirty="0"/>
              <a:t>(6 of 6)</a:t>
            </a:r>
          </a:p>
        </p:txBody>
      </p:sp>
      <p:sp>
        <p:nvSpPr>
          <p:cNvPr id="3" name="Content Placeholder 2">
            <a:extLst>
              <a:ext uri="{FF2B5EF4-FFF2-40B4-BE49-F238E27FC236}">
                <a16:creationId xmlns:a16="http://schemas.microsoft.com/office/drawing/2014/main" id="{9DFFFE5A-1599-E82A-A02A-F2400418799A}"/>
              </a:ext>
            </a:extLst>
          </p:cNvPr>
          <p:cNvSpPr>
            <a:spLocks noGrp="1"/>
          </p:cNvSpPr>
          <p:nvPr>
            <p:ph sz="half" idx="13"/>
          </p:nvPr>
        </p:nvSpPr>
        <p:spPr/>
        <p:txBody>
          <a:bodyPr>
            <a:normAutofit/>
          </a:bodyPr>
          <a:lstStyle/>
          <a:p>
            <a:r>
              <a:rPr lang="en-US" sz="1800" b="1" dirty="0">
                <a:solidFill>
                  <a:prstClr val="black"/>
                </a:solidFill>
              </a:rPr>
              <a:t>Trained FAP clinicians are standing by to help families learn:</a:t>
            </a:r>
            <a:endParaRPr lang="en-US" sz="1800" dirty="0">
              <a:solidFill>
                <a:prstClr val="black"/>
              </a:solidFill>
            </a:endParaRPr>
          </a:p>
        </p:txBody>
      </p:sp>
      <p:sp>
        <p:nvSpPr>
          <p:cNvPr id="4" name="Content Placeholder 3">
            <a:extLst>
              <a:ext uri="{FF2B5EF4-FFF2-40B4-BE49-F238E27FC236}">
                <a16:creationId xmlns:a16="http://schemas.microsoft.com/office/drawing/2014/main" id="{3E3FCFBF-5AD2-B4A8-6A1E-1B952E47A0DB}"/>
              </a:ext>
            </a:extLst>
          </p:cNvPr>
          <p:cNvSpPr>
            <a:spLocks noGrp="1"/>
          </p:cNvSpPr>
          <p:nvPr>
            <p:ph sz="half" idx="14"/>
          </p:nvPr>
        </p:nvSpPr>
        <p:spPr/>
        <p:txBody>
          <a:bodyPr/>
          <a:lstStyle/>
          <a:p>
            <a:pPr marL="347472" indent="-164592">
              <a:lnSpc>
                <a:spcPct val="100000"/>
              </a:lnSpc>
              <a:spcBef>
                <a:spcPts val="600"/>
              </a:spcBef>
            </a:pPr>
            <a:r>
              <a:rPr lang="en-US" sz="1800" dirty="0">
                <a:solidFill>
                  <a:prstClr val="black"/>
                </a:solidFill>
              </a:rPr>
              <a:t>When to ask for help from FAP if they see concerning behaviors </a:t>
            </a:r>
            <a:r>
              <a:rPr lang="en-US" sz="1800">
                <a:solidFill>
                  <a:prstClr val="black"/>
                </a:solidFill>
              </a:rPr>
              <a:t>that </a:t>
            </a:r>
            <a:br>
              <a:rPr lang="en-US" sz="1800">
                <a:solidFill>
                  <a:prstClr val="black"/>
                </a:solidFill>
              </a:rPr>
            </a:br>
            <a:r>
              <a:rPr lang="en-US" sz="1800">
                <a:solidFill>
                  <a:prstClr val="black"/>
                </a:solidFill>
              </a:rPr>
              <a:t>need </a:t>
            </a:r>
            <a:r>
              <a:rPr lang="en-US" sz="1800" dirty="0">
                <a:solidFill>
                  <a:prstClr val="black"/>
                </a:solidFill>
              </a:rPr>
              <a:t>assessing</a:t>
            </a:r>
          </a:p>
          <a:p>
            <a:pPr marL="347472" indent="-164592">
              <a:lnSpc>
                <a:spcPct val="100000"/>
              </a:lnSpc>
              <a:spcBef>
                <a:spcPts val="600"/>
              </a:spcBef>
            </a:pPr>
            <a:r>
              <a:rPr lang="en-US" sz="1800" dirty="0">
                <a:solidFill>
                  <a:prstClr val="black"/>
                </a:solidFill>
              </a:rPr>
              <a:t>What their options are. These include:</a:t>
            </a:r>
          </a:p>
          <a:p>
            <a:pPr marL="742950" lvl="1" indent="-285750">
              <a:lnSpc>
                <a:spcPct val="100000"/>
              </a:lnSpc>
              <a:spcBef>
                <a:spcPts val="600"/>
              </a:spcBef>
            </a:pPr>
            <a:r>
              <a:rPr lang="en-US" sz="1800" dirty="0">
                <a:solidFill>
                  <a:prstClr val="black"/>
                </a:solidFill>
                <a:latin typeface="Aptos" panose="020B0004020202020204" pitchFamily="34" charset="0"/>
              </a:rPr>
              <a:t>Calling their installation’s FAP office if they are concerned about the </a:t>
            </a:r>
            <a:br>
              <a:rPr lang="en-US" sz="1800" dirty="0">
                <a:solidFill>
                  <a:prstClr val="black"/>
                </a:solidFill>
                <a:latin typeface="Aptos" panose="020B0004020202020204" pitchFamily="34" charset="0"/>
              </a:rPr>
            </a:br>
            <a:r>
              <a:rPr lang="en-US" sz="1800" dirty="0">
                <a:solidFill>
                  <a:prstClr val="black"/>
                </a:solidFill>
                <a:latin typeface="Aptos" panose="020B0004020202020204" pitchFamily="34" charset="0"/>
              </a:rPr>
              <a:t>well-being of a child</a:t>
            </a:r>
          </a:p>
          <a:p>
            <a:pPr marL="742950" lvl="1" indent="-285750">
              <a:lnSpc>
                <a:spcPct val="100000"/>
              </a:lnSpc>
              <a:spcBef>
                <a:spcPts val="600"/>
              </a:spcBef>
            </a:pPr>
            <a:r>
              <a:rPr lang="en-US" sz="1800" dirty="0">
                <a:solidFill>
                  <a:prstClr val="black"/>
                </a:solidFill>
                <a:latin typeface="Aptos" panose="020B0004020202020204" pitchFamily="34" charset="0"/>
              </a:rPr>
              <a:t>Contacting Military OneSource at 800-342-9647</a:t>
            </a:r>
          </a:p>
          <a:p>
            <a:pPr marL="742950" lvl="1" indent="-285750">
              <a:lnSpc>
                <a:spcPct val="100000"/>
              </a:lnSpc>
              <a:spcBef>
                <a:spcPts val="600"/>
              </a:spcBef>
            </a:pPr>
            <a:r>
              <a:rPr lang="en-US" sz="1800" dirty="0">
                <a:solidFill>
                  <a:prstClr val="black"/>
                </a:solidFill>
                <a:latin typeface="Aptos" panose="020B0004020202020204" pitchFamily="34" charset="0"/>
              </a:rPr>
              <a:t>Referring a teen to youth-focused relationship and dating help at the </a:t>
            </a:r>
            <a:br>
              <a:rPr lang="en-US" sz="1800" dirty="0">
                <a:solidFill>
                  <a:prstClr val="black"/>
                </a:solidFill>
                <a:latin typeface="Aptos" panose="020B0004020202020204" pitchFamily="34" charset="0"/>
              </a:rPr>
            </a:br>
            <a:r>
              <a:rPr lang="en-US" sz="1800" dirty="0">
                <a:solidFill>
                  <a:prstClr val="black"/>
                </a:solidFill>
                <a:latin typeface="Aptos" panose="020B0004020202020204" pitchFamily="34" charset="0"/>
              </a:rPr>
              <a:t>24/7 chat service Love is Respect. Text “love is” to 22522.</a:t>
            </a:r>
          </a:p>
        </p:txBody>
      </p:sp>
    </p:spTree>
    <p:extLst>
      <p:ext uri="{BB962C8B-B14F-4D97-AF65-F5344CB8AC3E}">
        <p14:creationId xmlns:p14="http://schemas.microsoft.com/office/powerpoint/2010/main" val="407178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266-97FC-B970-2700-DE69E3486EA0}"/>
              </a:ext>
            </a:extLst>
          </p:cNvPr>
          <p:cNvSpPr>
            <a:spLocks noGrp="1"/>
          </p:cNvSpPr>
          <p:nvPr>
            <p:ph type="title"/>
          </p:nvPr>
        </p:nvSpPr>
        <p:spPr>
          <a:xfrm>
            <a:off x="398191" y="205719"/>
            <a:ext cx="8338305" cy="981057"/>
          </a:xfrm>
        </p:spPr>
        <p:txBody>
          <a:bodyPr anchor="ctr">
            <a:normAutofit/>
          </a:bodyPr>
          <a:lstStyle/>
          <a:p>
            <a:r>
              <a:rPr lang="en-US" b="1" kern="1200" dirty="0"/>
              <a:t>Does This Change FAP’s Focus?</a:t>
            </a:r>
            <a:r>
              <a:rPr lang="en-US" dirty="0"/>
              <a:t> </a:t>
            </a:r>
          </a:p>
        </p:txBody>
      </p:sp>
      <p:pic>
        <p:nvPicPr>
          <p:cNvPr id="7" name="Content Placeholder 6" descr="A person in a red shirt">
            <a:extLst>
              <a:ext uri="{FF2B5EF4-FFF2-40B4-BE49-F238E27FC236}">
                <a16:creationId xmlns:a16="http://schemas.microsoft.com/office/drawing/2014/main" id="{BBB369C0-35EC-8600-C51C-9B9F1CDC1FB0}"/>
              </a:ext>
            </a:extLst>
          </p:cNvPr>
          <p:cNvPicPr>
            <a:picLocks noGrp="1" noChangeAspect="1"/>
          </p:cNvPicPr>
          <p:nvPr>
            <p:ph sz="half" idx="16"/>
          </p:nvPr>
        </p:nvPicPr>
        <p:blipFill>
          <a:blip r:embed="rId2"/>
          <a:srcRect l="22525" r="12371"/>
          <a:stretch>
            <a:fillRect/>
          </a:stretch>
        </p:blipFill>
        <p:spPr>
          <a:xfrm>
            <a:off x="398190" y="1542477"/>
            <a:ext cx="4014785" cy="4162584"/>
          </a:xfrm>
          <a:prstGeom prst="rect">
            <a:avLst/>
          </a:prstGeom>
          <a:noFill/>
          <a:ln w="6350">
            <a:solidFill>
              <a:schemeClr val="tx1"/>
            </a:solidFill>
          </a:ln>
          <a:effectLst/>
        </p:spPr>
      </p:pic>
      <p:sp>
        <p:nvSpPr>
          <p:cNvPr id="12" name="Content Placeholder 3">
            <a:extLst>
              <a:ext uri="{FF2B5EF4-FFF2-40B4-BE49-F238E27FC236}">
                <a16:creationId xmlns:a16="http://schemas.microsoft.com/office/drawing/2014/main" id="{CA201526-80DF-F5E5-0E3C-115EFDEEE7F8}"/>
              </a:ext>
            </a:extLst>
          </p:cNvPr>
          <p:cNvSpPr>
            <a:spLocks noGrp="1"/>
          </p:cNvSpPr>
          <p:nvPr>
            <p:ph sz="half" idx="17"/>
          </p:nvPr>
        </p:nvSpPr>
        <p:spPr>
          <a:xfrm>
            <a:off x="4707994" y="1542477"/>
            <a:ext cx="4014785" cy="4162584"/>
          </a:xfrm>
        </p:spPr>
        <p:txBody>
          <a:bodyPr>
            <a:normAutofit/>
          </a:bodyPr>
          <a:lstStyle/>
          <a:p>
            <a:pPr marL="285750" indent="-285750">
              <a:buFont typeface="Arial" panose="020B0604020202020204" pitchFamily="34" charset="0"/>
              <a:buChar char="•"/>
            </a:pPr>
            <a:r>
              <a:rPr lang="en-US" sz="1600" dirty="0"/>
              <a:t>No. FAP remains committed to its mission to prevent and respond to child abuse and neglect, and domestic abuse affecting service members and their families.</a:t>
            </a:r>
          </a:p>
          <a:p>
            <a:pPr marL="285750" indent="-285750">
              <a:buFont typeface="Arial" panose="020B0604020202020204" pitchFamily="34" charset="0"/>
              <a:buChar char="•"/>
            </a:pPr>
            <a:r>
              <a:rPr lang="en-US" sz="1600" dirty="0"/>
              <a:t>PSB-CY is an expansion of — rather than a change in — FAP’s scope in supporting the safety and resiliency of military families.</a:t>
            </a:r>
          </a:p>
          <a:p>
            <a:pPr marL="285750" indent="-285750">
              <a:buFont typeface="Arial" panose="020B0604020202020204" pitchFamily="34" charset="0"/>
              <a:buChar char="•"/>
            </a:pPr>
            <a:r>
              <a:rPr lang="en-US" sz="1600" dirty="0"/>
              <a:t>Note that the response system for</a:t>
            </a:r>
            <a:br>
              <a:rPr lang="en-US" sz="1600" dirty="0"/>
            </a:br>
            <a:r>
              <a:rPr lang="en-US" sz="1600" dirty="0"/>
              <a:t>PSB-CY is different from how FAP responds to child abuse and neglect and domestic abuse.</a:t>
            </a:r>
          </a:p>
        </p:txBody>
      </p:sp>
    </p:spTree>
    <p:extLst>
      <p:ext uri="{BB962C8B-B14F-4D97-AF65-F5344CB8AC3E}">
        <p14:creationId xmlns:p14="http://schemas.microsoft.com/office/powerpoint/2010/main" val="74947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9F00-5BB8-B671-F055-99BB84487C96}"/>
              </a:ext>
            </a:extLst>
          </p:cNvPr>
          <p:cNvSpPr>
            <a:spLocks noGrp="1"/>
          </p:cNvSpPr>
          <p:nvPr>
            <p:ph type="title"/>
          </p:nvPr>
        </p:nvSpPr>
        <p:spPr/>
        <p:txBody>
          <a:bodyPr/>
          <a:lstStyle/>
          <a:p>
            <a:r>
              <a:rPr lang="en-US" b="1" dirty="0"/>
              <a:t>What Is FAP’s Role in PSB-CY?</a:t>
            </a:r>
            <a:br>
              <a:rPr lang="en-US" dirty="0"/>
            </a:br>
            <a:r>
              <a:rPr lang="en-US" dirty="0"/>
              <a:t>Legislative Authority (1 of 2)</a:t>
            </a:r>
          </a:p>
        </p:txBody>
      </p:sp>
      <p:sp>
        <p:nvSpPr>
          <p:cNvPr id="4" name="Content Placeholder 3">
            <a:extLst>
              <a:ext uri="{FF2B5EF4-FFF2-40B4-BE49-F238E27FC236}">
                <a16:creationId xmlns:a16="http://schemas.microsoft.com/office/drawing/2014/main" id="{B0A893A5-93DD-E4CD-81F0-638C287F61DE}"/>
              </a:ext>
            </a:extLst>
          </p:cNvPr>
          <p:cNvSpPr>
            <a:spLocks noGrp="1"/>
          </p:cNvSpPr>
          <p:nvPr>
            <p:ph sz="half" idx="13"/>
          </p:nvPr>
        </p:nvSpPr>
        <p:spPr>
          <a:xfrm>
            <a:off x="398191" y="1542479"/>
            <a:ext cx="8324589" cy="4725586"/>
          </a:xfrm>
        </p:spPr>
        <p:txBody>
          <a:bodyPr>
            <a:normAutofit/>
          </a:bodyPr>
          <a:lstStyle/>
          <a:p>
            <a:pPr marL="0" indent="0">
              <a:buNone/>
            </a:pPr>
            <a:r>
              <a:rPr lang="en-US" sz="1800" dirty="0"/>
              <a:t>Public Law 115-232 (National Defense Authorization Act for fiscal year 2019), Section 1089, requires that:</a:t>
            </a:r>
          </a:p>
          <a:p>
            <a:pPr marL="468630" indent="-285750">
              <a:spcBef>
                <a:spcPts val="600"/>
              </a:spcBef>
              <a:buFont typeface="Arial" panose="020B0604020202020204" pitchFamily="34" charset="0"/>
              <a:buChar char="•"/>
            </a:pPr>
            <a:r>
              <a:rPr lang="en-US" sz="1800" dirty="0"/>
              <a:t>There shall be a consistent, standardized response to PSB-CY across the department.</a:t>
            </a:r>
          </a:p>
          <a:p>
            <a:pPr marL="468630" indent="-285750">
              <a:spcBef>
                <a:spcPts val="600"/>
              </a:spcBef>
              <a:buFont typeface="Arial" panose="020B0604020202020204" pitchFamily="34" charset="0"/>
              <a:buChar char="•"/>
            </a:pPr>
            <a:r>
              <a:rPr lang="en-US" sz="1800" dirty="0"/>
              <a:t>“Any report or other allegation of PSB-CY on a military installation that is received by the installation commander, a law enforcement organization, a FAP, a Child Development Center, MTF or department school shall be reviewed by the Family Advocacy Program on the installation.” </a:t>
            </a:r>
          </a:p>
          <a:p>
            <a:pPr marL="468630" indent="-285750">
              <a:spcBef>
                <a:spcPts val="600"/>
              </a:spcBef>
              <a:buFont typeface="Arial" panose="020B0604020202020204" pitchFamily="34" charset="0"/>
              <a:buChar char="•"/>
            </a:pPr>
            <a:r>
              <a:rPr lang="en-US" sz="1800" dirty="0"/>
              <a:t>The Family Advocacy Program shall conduct multifaceted </a:t>
            </a:r>
            <a:r>
              <a:rPr lang="en-US" sz="1800" b="1" dirty="0"/>
              <a:t>MDT reviews </a:t>
            </a:r>
            <a:r>
              <a:rPr lang="en-US" sz="1800" dirty="0"/>
              <a:t>and recommend treatment, counseling or other appropriate interventions for children, youth and families.</a:t>
            </a:r>
            <a:endParaRPr lang="en-US" sz="1800" strike="sngStrike" dirty="0"/>
          </a:p>
          <a:p>
            <a:pPr marL="0" indent="0">
              <a:buNone/>
            </a:pPr>
            <a:endParaRPr lang="en-US" dirty="0"/>
          </a:p>
        </p:txBody>
      </p:sp>
    </p:spTree>
    <p:extLst>
      <p:ext uri="{BB962C8B-B14F-4D97-AF65-F5344CB8AC3E}">
        <p14:creationId xmlns:p14="http://schemas.microsoft.com/office/powerpoint/2010/main" val="71098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BDEE-A8A1-5C10-EC54-8D663DCF24AE}"/>
              </a:ext>
            </a:extLst>
          </p:cNvPr>
          <p:cNvSpPr>
            <a:spLocks noGrp="1"/>
          </p:cNvSpPr>
          <p:nvPr>
            <p:ph type="title"/>
          </p:nvPr>
        </p:nvSpPr>
        <p:spPr/>
        <p:txBody>
          <a:bodyPr/>
          <a:lstStyle/>
          <a:p>
            <a:r>
              <a:rPr lang="en-US" b="1" dirty="0"/>
              <a:t>What Is FAP’s Role in PSB-CY?</a:t>
            </a:r>
            <a:br>
              <a:rPr lang="en-US" dirty="0"/>
            </a:br>
            <a:r>
              <a:rPr lang="en-US" dirty="0"/>
              <a:t>Legislative Authority (2 of 2)</a:t>
            </a:r>
          </a:p>
        </p:txBody>
      </p:sp>
      <p:sp>
        <p:nvSpPr>
          <p:cNvPr id="6" name="Content Placeholder 5">
            <a:extLst>
              <a:ext uri="{FF2B5EF4-FFF2-40B4-BE49-F238E27FC236}">
                <a16:creationId xmlns:a16="http://schemas.microsoft.com/office/drawing/2014/main" id="{5547F657-1C0C-596B-7986-981B5F176D7F}"/>
              </a:ext>
            </a:extLst>
          </p:cNvPr>
          <p:cNvSpPr>
            <a:spLocks noGrp="1"/>
          </p:cNvSpPr>
          <p:nvPr>
            <p:ph sz="half" idx="14"/>
          </p:nvPr>
        </p:nvSpPr>
        <p:spPr>
          <a:xfrm>
            <a:off x="398189" y="1563329"/>
            <a:ext cx="8324589" cy="4061316"/>
          </a:xfrm>
        </p:spPr>
        <p:txBody>
          <a:bodyPr/>
          <a:lstStyle/>
          <a:p>
            <a:pPr marL="0" indent="0">
              <a:buNone/>
            </a:pPr>
            <a:r>
              <a:rPr lang="en-US" sz="1800" dirty="0"/>
              <a:t>Public Law 115-232 (NDAA for FY19), Section 1089, requires that:</a:t>
            </a:r>
          </a:p>
          <a:p>
            <a:pPr marL="347472" indent="-164592">
              <a:spcBef>
                <a:spcPts val="600"/>
              </a:spcBef>
              <a:spcAft>
                <a:spcPts val="600"/>
              </a:spcAft>
            </a:pPr>
            <a:r>
              <a:rPr lang="en-US" sz="1800" dirty="0"/>
              <a:t>Reviews of PSB-CY cases be conducted in a manner that protects the sensitive nature of the incident concerned, and with full involvement of appropriate authorities and entities, including parents or guardians</a:t>
            </a:r>
          </a:p>
          <a:p>
            <a:pPr marL="347472" indent="-164592">
              <a:spcBef>
                <a:spcPts val="600"/>
              </a:spcBef>
              <a:spcAft>
                <a:spcPts val="600"/>
              </a:spcAft>
            </a:pPr>
            <a:r>
              <a:rPr lang="en-US" sz="1800" dirty="0"/>
              <a:t>Family Advocacy Program personnel have appropriate training and experience working with juveniles</a:t>
            </a:r>
          </a:p>
          <a:p>
            <a:pPr marL="0" indent="0">
              <a:spcBef>
                <a:spcPts val="1200"/>
              </a:spcBef>
              <a:buNone/>
            </a:pPr>
            <a:r>
              <a:rPr lang="en-US" sz="1800" dirty="0"/>
              <a:t>In addition, the law requires that the following information be collected on reported incidents of PSB-CY:</a:t>
            </a:r>
          </a:p>
          <a:p>
            <a:pPr marL="347472" indent="-164592">
              <a:spcBef>
                <a:spcPts val="600"/>
              </a:spcBef>
            </a:pPr>
            <a:r>
              <a:rPr lang="en-US" sz="1800" dirty="0"/>
              <a:t>Description of the allegation</a:t>
            </a:r>
          </a:p>
          <a:p>
            <a:pPr marL="347472" indent="-164592">
              <a:spcBef>
                <a:spcPts val="600"/>
              </a:spcBef>
            </a:pPr>
            <a:r>
              <a:rPr lang="en-US" sz="1800" dirty="0"/>
              <a:t>Whether a review was completed</a:t>
            </a:r>
          </a:p>
          <a:p>
            <a:pPr marL="347472" indent="-164592">
              <a:spcBef>
                <a:spcPts val="600"/>
              </a:spcBef>
            </a:pPr>
            <a:r>
              <a:rPr lang="en-US" sz="1800" dirty="0"/>
              <a:t>Whether the incident was investigated by law enforcement </a:t>
            </a:r>
          </a:p>
          <a:p>
            <a:pPr marL="347472" indent="-164592">
              <a:spcBef>
                <a:spcPts val="600"/>
              </a:spcBef>
            </a:pPr>
            <a:r>
              <a:rPr lang="en-US" sz="1800" dirty="0"/>
              <a:t>Whether action was taken in the incident</a:t>
            </a:r>
          </a:p>
          <a:p>
            <a:pPr marL="0" indent="0">
              <a:buNone/>
            </a:pPr>
            <a:endParaRPr lang="en-US" dirty="0"/>
          </a:p>
        </p:txBody>
      </p:sp>
    </p:spTree>
    <p:extLst>
      <p:ext uri="{BB962C8B-B14F-4D97-AF65-F5344CB8AC3E}">
        <p14:creationId xmlns:p14="http://schemas.microsoft.com/office/powerpoint/2010/main" val="6436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6552C9-9899-C4A7-A52E-2555AE87AD59}"/>
              </a:ext>
            </a:extLst>
          </p:cNvPr>
          <p:cNvSpPr>
            <a:spLocks noGrp="1"/>
          </p:cNvSpPr>
          <p:nvPr>
            <p:ph type="title"/>
          </p:nvPr>
        </p:nvSpPr>
        <p:spPr/>
        <p:txBody>
          <a:bodyPr>
            <a:normAutofit/>
          </a:bodyPr>
          <a:lstStyle/>
          <a:p>
            <a:r>
              <a:rPr lang="en-US" b="1" kern="1200" dirty="0"/>
              <a:t>Resources</a:t>
            </a:r>
            <a:r>
              <a:rPr lang="en-US" sz="2800" dirty="0"/>
              <a:t> </a:t>
            </a:r>
          </a:p>
        </p:txBody>
      </p:sp>
      <p:sp>
        <p:nvSpPr>
          <p:cNvPr id="10" name="Content Placeholder 9">
            <a:extLst>
              <a:ext uri="{FF2B5EF4-FFF2-40B4-BE49-F238E27FC236}">
                <a16:creationId xmlns:a16="http://schemas.microsoft.com/office/drawing/2014/main" id="{6C923527-AD77-3229-0521-404CA8F8352E}"/>
              </a:ext>
            </a:extLst>
          </p:cNvPr>
          <p:cNvSpPr>
            <a:spLocks noGrp="1"/>
          </p:cNvSpPr>
          <p:nvPr>
            <p:ph sz="half" idx="16"/>
          </p:nvPr>
        </p:nvSpPr>
        <p:spPr/>
        <p:txBody>
          <a:bodyPr>
            <a:normAutofit fontScale="85000" lnSpcReduction="10000"/>
          </a:bodyPr>
          <a:lstStyle/>
          <a:p>
            <a:r>
              <a:rPr lang="en-US" sz="1800" kern="0" dirty="0"/>
              <a:t>The following resources are appropriate for use by service members, families, service providers and leaders:</a:t>
            </a:r>
          </a:p>
          <a:p>
            <a:pPr indent="-164592">
              <a:spcBef>
                <a:spcPts val="600"/>
              </a:spcBef>
            </a:pPr>
            <a:r>
              <a:rPr lang="en-US" sz="1800" kern="0" dirty="0">
                <a:hlinkClick r:id="rId3"/>
              </a:rPr>
              <a:t>OneOp Series on PSB-CY</a:t>
            </a:r>
            <a:endParaRPr lang="en-US" sz="1800" kern="0" dirty="0"/>
          </a:p>
          <a:p>
            <a:pPr indent="-164592">
              <a:spcBef>
                <a:spcPts val="600"/>
              </a:spcBef>
            </a:pPr>
            <a:r>
              <a:rPr lang="en-US" sz="1800" kern="0" dirty="0"/>
              <a:t>National Children’s Alliance </a:t>
            </a:r>
            <a:r>
              <a:rPr lang="en-US" sz="1800" kern="0" dirty="0">
                <a:hlinkClick r:id="rId4"/>
              </a:rPr>
              <a:t>Child Advocacy Center Locator for Military Families</a:t>
            </a:r>
            <a:endParaRPr lang="en-US" sz="1800" kern="0" dirty="0"/>
          </a:p>
          <a:p>
            <a:pPr indent="-164592">
              <a:spcBef>
                <a:spcPts val="600"/>
              </a:spcBef>
            </a:pPr>
            <a:r>
              <a:rPr lang="en-US" sz="1800" kern="0" dirty="0"/>
              <a:t>National Children’s Alliance </a:t>
            </a:r>
            <a:r>
              <a:rPr lang="en-US" sz="1800" kern="0" dirty="0">
                <a:hlinkClick r:id="rId5"/>
              </a:rPr>
              <a:t>Learning Center on PSB-CY</a:t>
            </a:r>
            <a:endParaRPr lang="en-US" sz="1800" kern="0" dirty="0"/>
          </a:p>
          <a:p>
            <a:pPr indent="-164592">
              <a:spcBef>
                <a:spcPts val="600"/>
              </a:spcBef>
            </a:pPr>
            <a:r>
              <a:rPr lang="en-US" sz="1800" kern="0" dirty="0">
                <a:hlinkClick r:id="rId6"/>
              </a:rPr>
              <a:t>National Center on the Sexual Behavior of Youth resources</a:t>
            </a:r>
            <a:endParaRPr lang="en-US" sz="1800" kern="0" dirty="0"/>
          </a:p>
          <a:p>
            <a:pPr indent="-164592">
              <a:spcBef>
                <a:spcPts val="600"/>
              </a:spcBef>
            </a:pPr>
            <a:r>
              <a:rPr lang="en-US" sz="1800" kern="0" dirty="0"/>
              <a:t>American Academy of Pediatrics Guide on </a:t>
            </a:r>
            <a:r>
              <a:rPr lang="en-US" sz="1800" u="sng" dirty="0">
                <a:hlinkClick r:id="rId7"/>
              </a:rPr>
              <a:t>Promoting Healthy Sexual Development and Sexuality</a:t>
            </a:r>
            <a:endParaRPr lang="en-US" sz="1800" u="sng" dirty="0"/>
          </a:p>
          <a:p>
            <a:pPr indent="-164592">
              <a:spcBef>
                <a:spcPts val="600"/>
              </a:spcBef>
            </a:pPr>
            <a:r>
              <a:rPr lang="en-US" sz="1800" kern="0" dirty="0"/>
              <a:t>The National Child Traumatic Stress Network </a:t>
            </a:r>
          </a:p>
          <a:p>
            <a:pPr lvl="1">
              <a:spcBef>
                <a:spcPts val="600"/>
              </a:spcBef>
            </a:pPr>
            <a:r>
              <a:rPr lang="en-US" sz="1800" kern="0" dirty="0">
                <a:hlinkClick r:id="rId8"/>
              </a:rPr>
              <a:t>Sexual Development and Behavior in Children</a:t>
            </a:r>
            <a:endParaRPr lang="en-US" sz="1800" kern="0" dirty="0"/>
          </a:p>
          <a:p>
            <a:pPr lvl="1">
              <a:spcBef>
                <a:spcPts val="600"/>
              </a:spcBef>
            </a:pPr>
            <a:r>
              <a:rPr lang="en-US" sz="1800" kern="0" dirty="0">
                <a:hlinkClick r:id="rId9"/>
              </a:rPr>
              <a:t>Understanding and Coping with Sexual Behavior Problems in Children</a:t>
            </a:r>
            <a:endParaRPr lang="en-US" sz="1800" kern="0" dirty="0"/>
          </a:p>
        </p:txBody>
      </p:sp>
      <p:pic>
        <p:nvPicPr>
          <p:cNvPr id="12" name="Content Placeholder 11" descr="A person sitting at a table">
            <a:extLst>
              <a:ext uri="{FF2B5EF4-FFF2-40B4-BE49-F238E27FC236}">
                <a16:creationId xmlns:a16="http://schemas.microsoft.com/office/drawing/2014/main" id="{A262EF36-2ABB-D3AF-C39B-B0F379E9273B}"/>
              </a:ext>
            </a:extLst>
          </p:cNvPr>
          <p:cNvPicPr>
            <a:picLocks noGrp="1" noChangeAspect="1"/>
          </p:cNvPicPr>
          <p:nvPr>
            <p:ph sz="half" idx="17"/>
          </p:nvPr>
        </p:nvPicPr>
        <p:blipFill>
          <a:blip r:embed="rId10"/>
          <a:stretch>
            <a:fillRect/>
          </a:stretch>
        </p:blipFill>
        <p:spPr>
          <a:xfrm>
            <a:off x="5890878" y="1543050"/>
            <a:ext cx="1650082" cy="4162425"/>
          </a:xfrm>
          <a:prstGeom prst="rect">
            <a:avLst/>
          </a:prstGeom>
          <a:ln>
            <a:noFill/>
          </a:ln>
          <a:effectLst>
            <a:outerShdw blurRad="109283" dist="76200" dir="2700000" sx="101000" sy="101000" algn="tl" rotWithShape="0">
              <a:srgbClr val="333333">
                <a:alpha val="27822"/>
              </a:srgbClr>
            </a:outerShdw>
          </a:effectLst>
        </p:spPr>
      </p:pic>
      <p:sp>
        <p:nvSpPr>
          <p:cNvPr id="13" name="Rectangle 12">
            <a:extLst>
              <a:ext uri="{FF2B5EF4-FFF2-40B4-BE49-F238E27FC236}">
                <a16:creationId xmlns:a16="http://schemas.microsoft.com/office/drawing/2014/main" id="{E210EE97-8BB4-EA22-590D-6E172894DA87}"/>
              </a:ext>
              <a:ext uri="{C183D7F6-B498-43B3-948B-1728B52AA6E4}">
                <adec:decorative xmlns:adec="http://schemas.microsoft.com/office/drawing/2017/decorative" val="1"/>
              </a:ext>
            </a:extLst>
          </p:cNvPr>
          <p:cNvSpPr/>
          <p:nvPr/>
        </p:nvSpPr>
        <p:spPr>
          <a:xfrm>
            <a:off x="5972629" y="5007429"/>
            <a:ext cx="1487714" cy="6458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Department of War full color stacked logo">
            <a:extLst>
              <a:ext uri="{FF2B5EF4-FFF2-40B4-BE49-F238E27FC236}">
                <a16:creationId xmlns:a16="http://schemas.microsoft.com/office/drawing/2014/main" id="{E7BA4EF1-B865-0EB1-EC3C-846F8EE34AC0}"/>
              </a:ext>
            </a:extLst>
          </p:cNvPr>
          <p:cNvPicPr>
            <a:picLocks noChangeAspect="1"/>
          </p:cNvPicPr>
          <p:nvPr/>
        </p:nvPicPr>
        <p:blipFill>
          <a:blip r:embed="rId11"/>
          <a:stretch>
            <a:fillRect/>
          </a:stretch>
        </p:blipFill>
        <p:spPr>
          <a:xfrm>
            <a:off x="6312622" y="5056051"/>
            <a:ext cx="806593" cy="548640"/>
          </a:xfrm>
          <a:prstGeom prst="rect">
            <a:avLst/>
          </a:prstGeom>
        </p:spPr>
      </p:pic>
    </p:spTree>
    <p:extLst>
      <p:ext uri="{BB962C8B-B14F-4D97-AF65-F5344CB8AC3E}">
        <p14:creationId xmlns:p14="http://schemas.microsoft.com/office/powerpoint/2010/main" val="57276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DCE7-46C4-D068-1F58-B47694473410}"/>
              </a:ext>
            </a:extLst>
          </p:cNvPr>
          <p:cNvSpPr>
            <a:spLocks noGrp="1"/>
          </p:cNvSpPr>
          <p:nvPr>
            <p:ph type="title"/>
          </p:nvPr>
        </p:nvSpPr>
        <p:spPr/>
        <p:txBody>
          <a:bodyPr/>
          <a:lstStyle/>
          <a:p>
            <a:r>
              <a:rPr lang="en-US" b="1" kern="1200" dirty="0"/>
              <a:t>Appendix A – Multidisciplinary Team </a:t>
            </a:r>
            <a:r>
              <a:rPr lang="en-US" kern="1200" dirty="0"/>
              <a:t>(1 of 2)</a:t>
            </a:r>
            <a:r>
              <a:rPr lang="en-US" dirty="0"/>
              <a:t> </a:t>
            </a:r>
          </a:p>
        </p:txBody>
      </p:sp>
      <p:graphicFrame>
        <p:nvGraphicFramePr>
          <p:cNvPr id="9" name="Table 6" descr="Table of Team Structure">
            <a:extLst>
              <a:ext uri="{FF2B5EF4-FFF2-40B4-BE49-F238E27FC236}">
                <a16:creationId xmlns:a16="http://schemas.microsoft.com/office/drawing/2014/main" id="{2E327C90-908F-C040-BFD2-7AF4EF4DAC9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10583504"/>
              </p:ext>
            </p:extLst>
          </p:nvPr>
        </p:nvGraphicFramePr>
        <p:xfrm>
          <a:off x="481201" y="1506940"/>
          <a:ext cx="8172284" cy="4442535"/>
        </p:xfrm>
        <a:graphic>
          <a:graphicData uri="http://schemas.openxmlformats.org/drawingml/2006/table">
            <a:tbl>
              <a:tblPr firstRow="1" bandRow="1">
                <a:tableStyleId>{8799B23B-EC83-4686-B30A-512413B5E67A}</a:tableStyleId>
              </a:tblPr>
              <a:tblGrid>
                <a:gridCol w="4086142">
                  <a:extLst>
                    <a:ext uri="{9D8B030D-6E8A-4147-A177-3AD203B41FA5}">
                      <a16:colId xmlns:a16="http://schemas.microsoft.com/office/drawing/2014/main" val="307198766"/>
                    </a:ext>
                  </a:extLst>
                </a:gridCol>
                <a:gridCol w="4086142">
                  <a:extLst>
                    <a:ext uri="{9D8B030D-6E8A-4147-A177-3AD203B41FA5}">
                      <a16:colId xmlns:a16="http://schemas.microsoft.com/office/drawing/2014/main" val="1575132124"/>
                    </a:ext>
                  </a:extLst>
                </a:gridCol>
              </a:tblGrid>
              <a:tr h="430321">
                <a:tc>
                  <a:txBody>
                    <a:bodyPr/>
                    <a:lstStyle/>
                    <a:p>
                      <a:r>
                        <a:rPr lang="en-US" sz="1600" b="1" dirty="0">
                          <a:solidFill>
                            <a:schemeClr val="bg1"/>
                          </a:solidFill>
                        </a:rPr>
                        <a:t>Core members:</a:t>
                      </a:r>
                    </a:p>
                  </a:txBody>
                  <a:tcPr marL="202718" marR="101359" marT="101359" marB="101359">
                    <a:solidFill>
                      <a:schemeClr val="accent1">
                        <a:lumMod val="75000"/>
                      </a:schemeClr>
                    </a:solidFill>
                  </a:tcPr>
                </a:tc>
                <a:tc>
                  <a:txBody>
                    <a:bodyPr/>
                    <a:lstStyle/>
                    <a:p>
                      <a:r>
                        <a:rPr lang="en-US" sz="1600" b="1" dirty="0">
                          <a:solidFill>
                            <a:schemeClr val="bg1"/>
                          </a:solidFill>
                        </a:rPr>
                        <a:t>Members included as needed:</a:t>
                      </a:r>
                    </a:p>
                  </a:txBody>
                  <a:tcPr marL="202718" marR="101359" marT="101359" marB="101359">
                    <a:solidFill>
                      <a:srgbClr val="9E2231"/>
                    </a:solidFill>
                  </a:tcPr>
                </a:tc>
                <a:extLst>
                  <a:ext uri="{0D108BD9-81ED-4DB2-BD59-A6C34878D82A}">
                    <a16:rowId xmlns:a16="http://schemas.microsoft.com/office/drawing/2014/main" val="351627562"/>
                  </a:ext>
                </a:extLst>
              </a:tr>
              <a:tr h="6717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Family Advocacy Program*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*chair</a:t>
                      </a:r>
                      <a:endParaRPr lang="en-US" sz="1500" strike="sngStrike" dirty="0">
                        <a:solidFill>
                          <a:schemeClr val="tx1">
                            <a:lumMod val="75000"/>
                            <a:lumOff val="25000"/>
                          </a:schemeClr>
                        </a:solidFill>
                      </a:endParaRP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Child-focused</a:t>
                      </a:r>
                      <a:r>
                        <a:rPr lang="en-US" sz="1500" baseline="0" dirty="0">
                          <a:solidFill>
                            <a:schemeClr val="tx1">
                              <a:lumMod val="75000"/>
                              <a:lumOff val="25000"/>
                            </a:schemeClr>
                          </a:solidFill>
                        </a:rPr>
                        <a:t> </a:t>
                      </a:r>
                      <a:r>
                        <a:rPr lang="en-US" sz="1500" dirty="0">
                          <a:solidFill>
                            <a:schemeClr val="tx1">
                              <a:lumMod val="75000"/>
                              <a:lumOff val="25000"/>
                            </a:schemeClr>
                          </a:solidFill>
                        </a:rPr>
                        <a:t>advocate for parents</a:t>
                      </a:r>
                    </a:p>
                  </a:txBody>
                  <a:tcPr marL="202718" marR="101359" marT="101359" marB="101359">
                    <a:solidFill>
                      <a:srgbClr val="FFA5A5">
                        <a:alpha val="19216"/>
                      </a:srgbClr>
                    </a:solidFill>
                  </a:tcPr>
                </a:tc>
                <a:extLst>
                  <a:ext uri="{0D108BD9-81ED-4DB2-BD59-A6C34878D82A}">
                    <a16:rowId xmlns:a16="http://schemas.microsoft.com/office/drawing/2014/main" val="195061439"/>
                  </a:ext>
                </a:extLst>
              </a:tr>
              <a:tr h="91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Child and Youth Services (when they are the referral source or when the child/youth attends a</a:t>
                      </a:r>
                      <a:r>
                        <a:rPr lang="en-US" sz="1500" baseline="0" dirty="0">
                          <a:solidFill>
                            <a:schemeClr val="tx1">
                              <a:lumMod val="75000"/>
                              <a:lumOff val="25000"/>
                            </a:schemeClr>
                          </a:solidFill>
                        </a:rPr>
                        <a:t> child or youth program)</a:t>
                      </a:r>
                      <a:endParaRPr lang="en-US" sz="1500" dirty="0">
                        <a:solidFill>
                          <a:schemeClr val="tx1">
                            <a:lumMod val="75000"/>
                            <a:lumOff val="25000"/>
                          </a:schemeClr>
                        </a:solidFill>
                      </a:endParaRP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strike="noStrike" dirty="0">
                          <a:solidFill>
                            <a:schemeClr val="tx1">
                              <a:lumMod val="75000"/>
                              <a:lumOff val="25000"/>
                            </a:schemeClr>
                          </a:solidFill>
                        </a:rPr>
                        <a:t>Civilian</a:t>
                      </a:r>
                      <a:r>
                        <a:rPr lang="en-US" sz="1500" strike="noStrike" baseline="0" dirty="0">
                          <a:solidFill>
                            <a:schemeClr val="tx1">
                              <a:lumMod val="75000"/>
                              <a:lumOff val="25000"/>
                            </a:schemeClr>
                          </a:solidFill>
                        </a:rPr>
                        <a:t> agencies with which there is an MOU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strike="noStrike" baseline="0" dirty="0">
                          <a:solidFill>
                            <a:schemeClr val="tx1">
                              <a:lumMod val="75000"/>
                              <a:lumOff val="25000"/>
                            </a:schemeClr>
                          </a:solidFill>
                        </a:rPr>
                        <a:t>(examples include Child Protective Services, Child Advocacy Center)</a:t>
                      </a:r>
                      <a:endParaRPr lang="en-US" sz="1500" strike="noStrike" dirty="0">
                        <a:solidFill>
                          <a:schemeClr val="tx1">
                            <a:lumMod val="75000"/>
                            <a:lumOff val="25000"/>
                          </a:schemeClr>
                        </a:solidFill>
                      </a:endParaRPr>
                    </a:p>
                  </a:txBody>
                  <a:tcPr marL="202718" marR="101359" marT="101359" marB="101359">
                    <a:solidFill>
                      <a:srgbClr val="E6A5A5">
                        <a:alpha val="76078"/>
                      </a:srgbClr>
                    </a:solidFill>
                  </a:tcPr>
                </a:tc>
                <a:extLst>
                  <a:ext uri="{0D108BD9-81ED-4DB2-BD59-A6C34878D82A}">
                    <a16:rowId xmlns:a16="http://schemas.microsoft.com/office/drawing/2014/main" val="1380919737"/>
                  </a:ext>
                </a:extLst>
              </a:tr>
              <a:tr h="91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Department of Defense Education Activity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(when they are the referral source</a:t>
                      </a:r>
                      <a:r>
                        <a:rPr lang="en-US" sz="1500" baseline="0" dirty="0">
                          <a:solidFill>
                            <a:schemeClr val="tx1">
                              <a:lumMod val="75000"/>
                              <a:lumOff val="25000"/>
                            </a:schemeClr>
                          </a:solidFill>
                        </a:rPr>
                        <a:t> or when the child/youth attends a DoDEA school or activity)</a:t>
                      </a:r>
                      <a:r>
                        <a:rPr lang="en-US" sz="1500" dirty="0">
                          <a:solidFill>
                            <a:schemeClr val="tx1">
                              <a:lumMod val="75000"/>
                              <a:lumOff val="25000"/>
                            </a:schemeClr>
                          </a:solidFill>
                        </a:rPr>
                        <a:t> </a:t>
                      </a: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Staff judge advocate</a:t>
                      </a:r>
                    </a:p>
                  </a:txBody>
                  <a:tcPr marL="202718" marR="101359" marT="101359" marB="101359">
                    <a:solidFill>
                      <a:srgbClr val="FFA5A5">
                        <a:alpha val="20000"/>
                      </a:srgbClr>
                    </a:solidFill>
                  </a:tcPr>
                </a:tc>
                <a:extLst>
                  <a:ext uri="{0D108BD9-81ED-4DB2-BD59-A6C34878D82A}">
                    <a16:rowId xmlns:a16="http://schemas.microsoft.com/office/drawing/2014/main" val="1788918845"/>
                  </a:ext>
                </a:extLst>
              </a:tr>
              <a:tr h="4303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Military Criminal Investigative Organization</a:t>
                      </a: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Installation leadership </a:t>
                      </a:r>
                    </a:p>
                  </a:txBody>
                  <a:tcPr marL="202718" marR="101359" marT="101359" marB="101359">
                    <a:solidFill>
                      <a:srgbClr val="E6A5A5"/>
                    </a:solidFill>
                  </a:tcPr>
                </a:tc>
                <a:extLst>
                  <a:ext uri="{0D108BD9-81ED-4DB2-BD59-A6C34878D82A}">
                    <a16:rowId xmlns:a16="http://schemas.microsoft.com/office/drawing/2014/main" val="850064765"/>
                  </a:ext>
                </a:extLst>
              </a:tr>
              <a:tr h="430321">
                <a:tc>
                  <a:txBody>
                    <a:bodyPr/>
                    <a:lstStyle/>
                    <a:p>
                      <a:endParaRPr lang="en-US" sz="1500" dirty="0">
                        <a:solidFill>
                          <a:schemeClr val="tx1">
                            <a:lumMod val="75000"/>
                            <a:lumOff val="25000"/>
                          </a:schemeClr>
                        </a:solidFill>
                      </a:endParaRPr>
                    </a:p>
                  </a:txBody>
                  <a:tcPr marL="202718" marR="101359" marT="101359" marB="101359">
                    <a:solidFill>
                      <a:schemeClr val="accent1">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PAO/crisis communicator </a:t>
                      </a:r>
                    </a:p>
                  </a:txBody>
                  <a:tcPr marL="202718" marR="101359" marT="101359" marB="101359">
                    <a:solidFill>
                      <a:srgbClr val="FFA5A5">
                        <a:alpha val="20000"/>
                      </a:srgbClr>
                    </a:solidFill>
                  </a:tcPr>
                </a:tc>
                <a:extLst>
                  <a:ext uri="{0D108BD9-81ED-4DB2-BD59-A6C34878D82A}">
                    <a16:rowId xmlns:a16="http://schemas.microsoft.com/office/drawing/2014/main" val="1095346852"/>
                  </a:ext>
                </a:extLst>
              </a:tr>
              <a:tr h="430321">
                <a:tc>
                  <a:txBody>
                    <a:bodyPr/>
                    <a:lstStyle/>
                    <a:p>
                      <a:endParaRPr lang="en-US" sz="1500" dirty="0">
                        <a:solidFill>
                          <a:schemeClr val="tx1">
                            <a:lumMod val="75000"/>
                            <a:lumOff val="25000"/>
                          </a:schemeClr>
                        </a:solidFill>
                      </a:endParaRPr>
                    </a:p>
                  </a:txBody>
                  <a:tcPr marL="202718" marR="101359" marT="101359" marB="101359">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lumMod val="75000"/>
                              <a:lumOff val="25000"/>
                            </a:schemeClr>
                          </a:solidFill>
                        </a:rPr>
                        <a:t>Medical provider</a:t>
                      </a:r>
                    </a:p>
                  </a:txBody>
                  <a:tcPr marL="202718" marR="101359" marT="101359" marB="101359">
                    <a:solidFill>
                      <a:srgbClr val="E6A5A5"/>
                    </a:solidFill>
                  </a:tcPr>
                </a:tc>
                <a:extLst>
                  <a:ext uri="{0D108BD9-81ED-4DB2-BD59-A6C34878D82A}">
                    <a16:rowId xmlns:a16="http://schemas.microsoft.com/office/drawing/2014/main" val="2567592393"/>
                  </a:ext>
                </a:extLst>
              </a:tr>
            </a:tbl>
          </a:graphicData>
        </a:graphic>
      </p:graphicFrame>
      <p:sp>
        <p:nvSpPr>
          <p:cNvPr id="10" name="Content Placeholder 5">
            <a:extLst>
              <a:ext uri="{FF2B5EF4-FFF2-40B4-BE49-F238E27FC236}">
                <a16:creationId xmlns:a16="http://schemas.microsoft.com/office/drawing/2014/main" id="{7F7A1F31-AF2D-FE81-04D2-E368883AD2B1}"/>
              </a:ext>
            </a:extLst>
          </p:cNvPr>
          <p:cNvSpPr txBox="1">
            <a:spLocks/>
          </p:cNvSpPr>
          <p:nvPr/>
        </p:nvSpPr>
        <p:spPr>
          <a:xfrm>
            <a:off x="481201" y="6269639"/>
            <a:ext cx="3880930" cy="720134"/>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1200" dirty="0">
                <a:solidFill>
                  <a:prstClr val="black">
                    <a:lumMod val="75000"/>
                    <a:lumOff val="25000"/>
                  </a:prstClr>
                </a:solidFill>
              </a:rPr>
              <a:t>Military Family Life Counselor*</a:t>
            </a:r>
          </a:p>
          <a:p>
            <a:pPr>
              <a:spcBef>
                <a:spcPts val="0"/>
              </a:spcBef>
              <a:defRPr/>
            </a:pPr>
            <a:r>
              <a:rPr lang="en-US" sz="1200" dirty="0">
                <a:solidFill>
                  <a:prstClr val="black">
                    <a:lumMod val="75000"/>
                    <a:lumOff val="25000"/>
                  </a:prstClr>
                </a:solidFill>
              </a:rPr>
              <a:t>*under discretion of assigned agency </a:t>
            </a:r>
            <a:endParaRPr lang="en-US" sz="1400" dirty="0">
              <a:solidFill>
                <a:prstClr val="black">
                  <a:lumMod val="75000"/>
                  <a:lumOff val="25000"/>
                </a:prstClr>
              </a:solidFill>
            </a:endParaRPr>
          </a:p>
        </p:txBody>
      </p:sp>
    </p:spTree>
    <p:extLst>
      <p:ext uri="{BB962C8B-B14F-4D97-AF65-F5344CB8AC3E}">
        <p14:creationId xmlns:p14="http://schemas.microsoft.com/office/powerpoint/2010/main" val="43941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95B6-3F61-6E27-8052-24D2F4F0FAEE}"/>
              </a:ext>
            </a:extLst>
          </p:cNvPr>
          <p:cNvSpPr>
            <a:spLocks noGrp="1"/>
          </p:cNvSpPr>
          <p:nvPr>
            <p:ph type="title"/>
          </p:nvPr>
        </p:nvSpPr>
        <p:spPr/>
        <p:txBody>
          <a:bodyPr/>
          <a:lstStyle/>
          <a:p>
            <a:r>
              <a:rPr lang="en-US" b="1" dirty="0"/>
              <a:t>Appendix A – Multidisciplinary Team </a:t>
            </a:r>
            <a:r>
              <a:rPr lang="en-US" dirty="0"/>
              <a:t>(2 of 2)</a:t>
            </a:r>
          </a:p>
        </p:txBody>
      </p:sp>
      <p:sp>
        <p:nvSpPr>
          <p:cNvPr id="3" name="Content Placeholder 2">
            <a:extLst>
              <a:ext uri="{FF2B5EF4-FFF2-40B4-BE49-F238E27FC236}">
                <a16:creationId xmlns:a16="http://schemas.microsoft.com/office/drawing/2014/main" id="{B108D864-FFA2-C48D-7E60-5B699E0E80A5}"/>
              </a:ext>
            </a:extLst>
          </p:cNvPr>
          <p:cNvSpPr>
            <a:spLocks noGrp="1"/>
          </p:cNvSpPr>
          <p:nvPr>
            <p:ph sz="half" idx="16"/>
          </p:nvPr>
        </p:nvSpPr>
        <p:spPr>
          <a:xfrm>
            <a:off x="398190" y="1542477"/>
            <a:ext cx="8338305" cy="4162584"/>
          </a:xfrm>
        </p:spPr>
        <p:txBody>
          <a:bodyPr>
            <a:normAutofit/>
          </a:bodyPr>
          <a:lstStyle/>
          <a:p>
            <a:pPr marL="285750" indent="-285750">
              <a:buFont typeface="Arial" panose="020B0604020202020204" pitchFamily="34" charset="0"/>
              <a:buChar char="•"/>
            </a:pPr>
            <a:r>
              <a:rPr lang="en-US" sz="1800" dirty="0"/>
              <a:t>FAP responsibilities as chair of the MDT include:</a:t>
            </a:r>
          </a:p>
          <a:p>
            <a:pPr marL="285750" indent="-285750">
              <a:spcBef>
                <a:spcPts val="600"/>
              </a:spcBef>
              <a:buFont typeface="Arial" panose="020B0604020202020204" pitchFamily="34" charset="0"/>
              <a:buChar char="•"/>
            </a:pPr>
            <a:r>
              <a:rPr lang="en-US" sz="1800" dirty="0"/>
              <a:t>Activating the MDT (if not regularly scheduled)</a:t>
            </a:r>
          </a:p>
          <a:p>
            <a:pPr marL="285750" indent="-285750">
              <a:spcBef>
                <a:spcPts val="600"/>
              </a:spcBef>
              <a:buFont typeface="Arial" panose="020B0604020202020204" pitchFamily="34" charset="0"/>
              <a:buChar char="•"/>
            </a:pPr>
            <a:r>
              <a:rPr lang="en-US" sz="1800" dirty="0"/>
              <a:t>Using the MDT for decision points from referral through case closure</a:t>
            </a:r>
          </a:p>
          <a:p>
            <a:pPr marL="285750" indent="-285750">
              <a:spcBef>
                <a:spcPts val="600"/>
              </a:spcBef>
              <a:buFont typeface="Arial" panose="020B0604020202020204" pitchFamily="34" charset="0"/>
              <a:buChar char="•"/>
            </a:pPr>
            <a:r>
              <a:rPr lang="en-US" sz="1800" dirty="0"/>
              <a:t>Communicating continuously and effectively with the MDT members</a:t>
            </a:r>
          </a:p>
          <a:p>
            <a:pPr marL="285750" indent="-285750">
              <a:spcBef>
                <a:spcPts val="600"/>
              </a:spcBef>
              <a:buFont typeface="Arial" panose="020B0604020202020204" pitchFamily="34" charset="0"/>
              <a:buChar char="•"/>
            </a:pPr>
            <a:r>
              <a:rPr lang="en-US" sz="1800" dirty="0"/>
              <a:t>Ensuring FAP clinicians conduct or make available trauma-focused assessments for both the exhibiting and impacted child(ren)</a:t>
            </a:r>
          </a:p>
          <a:p>
            <a:pPr marL="285750" indent="-285750">
              <a:spcBef>
                <a:spcPts val="600"/>
              </a:spcBef>
              <a:buFont typeface="Arial" panose="020B0604020202020204" pitchFamily="34" charset="0"/>
              <a:buChar char="•"/>
            </a:pPr>
            <a:r>
              <a:rPr lang="en-US" sz="1800" dirty="0"/>
              <a:t>Providing families with support options, including evidence-based </a:t>
            </a:r>
            <a:br>
              <a:rPr lang="en-US" sz="1800" dirty="0"/>
            </a:br>
            <a:r>
              <a:rPr lang="en-US" sz="1800" dirty="0"/>
              <a:t>practice interventions</a:t>
            </a:r>
          </a:p>
          <a:p>
            <a:pPr marL="285750" indent="-285750">
              <a:spcBef>
                <a:spcPts val="600"/>
              </a:spcBef>
              <a:buFont typeface="Arial" panose="020B0604020202020204" pitchFamily="34" charset="0"/>
              <a:buChar char="•"/>
            </a:pPr>
            <a:r>
              <a:rPr lang="en-US" sz="1800" dirty="0"/>
              <a:t>Considering relevant risk/protective factors for both the exhibiting and </a:t>
            </a:r>
            <a:br>
              <a:rPr lang="en-US" sz="1800" dirty="0"/>
            </a:br>
            <a:r>
              <a:rPr lang="en-US" sz="1800" dirty="0"/>
              <a:t>impacted child(ren)</a:t>
            </a:r>
          </a:p>
          <a:p>
            <a:pPr marL="285750" indent="-285750">
              <a:spcBef>
                <a:spcPts val="600"/>
              </a:spcBef>
              <a:buFont typeface="Arial" panose="020B0604020202020204" pitchFamily="34" charset="0"/>
              <a:buChar char="•"/>
            </a:pPr>
            <a:r>
              <a:rPr lang="en-US" sz="1800" dirty="0"/>
              <a:t>Considering developmental and cultural factors relevant to parent engagement and treatment options</a:t>
            </a:r>
          </a:p>
          <a:p>
            <a:pPr marL="285750" indent="-285750">
              <a:spcBef>
                <a:spcPts val="600"/>
              </a:spcBef>
              <a:buFont typeface="Arial" panose="020B0604020202020204" pitchFamily="34" charset="0"/>
              <a:buChar char="•"/>
            </a:pPr>
            <a:r>
              <a:rPr lang="en-US" sz="1800" dirty="0"/>
              <a:t>Training the MDT on an annual basis</a:t>
            </a:r>
          </a:p>
        </p:txBody>
      </p:sp>
    </p:spTree>
    <p:extLst>
      <p:ext uri="{BB962C8B-B14F-4D97-AF65-F5344CB8AC3E}">
        <p14:creationId xmlns:p14="http://schemas.microsoft.com/office/powerpoint/2010/main" val="225355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9DC4AB-6779-2A9F-BC89-51B7ADD2E5C1}"/>
              </a:ext>
            </a:extLst>
          </p:cNvPr>
          <p:cNvSpPr>
            <a:spLocks noGrp="1"/>
          </p:cNvSpPr>
          <p:nvPr>
            <p:ph type="title"/>
          </p:nvPr>
        </p:nvSpPr>
        <p:spPr/>
        <p:txBody>
          <a:bodyPr/>
          <a:lstStyle/>
          <a:p>
            <a:r>
              <a:rPr lang="en-US" b="1" kern="1200" dirty="0"/>
              <a:t>Appendix B – Roles in Addressing PSB-CY </a:t>
            </a:r>
            <a:r>
              <a:rPr lang="en-US" kern="1200" dirty="0"/>
              <a:t>(1 of 4) </a:t>
            </a:r>
            <a:endParaRPr lang="en-US" dirty="0"/>
          </a:p>
        </p:txBody>
      </p:sp>
      <p:sp>
        <p:nvSpPr>
          <p:cNvPr id="11" name="Content Placeholder 10">
            <a:extLst>
              <a:ext uri="{FF2B5EF4-FFF2-40B4-BE49-F238E27FC236}">
                <a16:creationId xmlns:a16="http://schemas.microsoft.com/office/drawing/2014/main" id="{5856AC6F-3290-6EFA-C694-4D7BA5D52A16}"/>
              </a:ext>
            </a:extLst>
          </p:cNvPr>
          <p:cNvSpPr>
            <a:spLocks noGrp="1"/>
          </p:cNvSpPr>
          <p:nvPr>
            <p:ph sz="half" idx="13"/>
          </p:nvPr>
        </p:nvSpPr>
        <p:spPr>
          <a:xfrm>
            <a:off x="398187" y="1233355"/>
            <a:ext cx="8324589" cy="551243"/>
          </a:xfrm>
        </p:spPr>
        <p:txBody>
          <a:bodyPr/>
          <a:lstStyle/>
          <a:p>
            <a:r>
              <a:rPr lang="en-US" sz="300" dirty="0">
                <a:solidFill>
                  <a:schemeClr val="bg1"/>
                </a:solidFill>
              </a:rPr>
              <a:t>Department of Defense Education Activity, Child Development Programs</a:t>
            </a:r>
            <a:br>
              <a:rPr lang="en-US" sz="300" dirty="0">
                <a:solidFill>
                  <a:schemeClr val="bg1"/>
                </a:solidFill>
              </a:rPr>
            </a:br>
            <a:r>
              <a:rPr lang="en-US" sz="300" dirty="0">
                <a:solidFill>
                  <a:schemeClr val="bg1"/>
                </a:solidFill>
              </a:rPr>
              <a:t>and Military Family Life Counselors</a:t>
            </a:r>
          </a:p>
          <a:p>
            <a:endParaRPr lang="en-US" dirty="0"/>
          </a:p>
        </p:txBody>
      </p:sp>
      <p:sp>
        <p:nvSpPr>
          <p:cNvPr id="12" name="Content Placeholder 11">
            <a:extLst>
              <a:ext uri="{FF2B5EF4-FFF2-40B4-BE49-F238E27FC236}">
                <a16:creationId xmlns:a16="http://schemas.microsoft.com/office/drawing/2014/main" id="{5277AC4A-2CC2-A38D-5DBB-63EF2426FCF3}"/>
              </a:ext>
            </a:extLst>
          </p:cNvPr>
          <p:cNvSpPr>
            <a:spLocks noGrp="1"/>
          </p:cNvSpPr>
          <p:nvPr>
            <p:ph sz="half" idx="14"/>
          </p:nvPr>
        </p:nvSpPr>
        <p:spPr/>
        <p:txBody>
          <a:bodyPr/>
          <a:lstStyle/>
          <a:p>
            <a:r>
              <a:rPr lang="en-US" sz="800" dirty="0">
                <a:solidFill>
                  <a:schemeClr val="bg1"/>
                </a:solidFill>
              </a:rPr>
              <a:t>DoDEA and CDP:</a:t>
            </a:r>
          </a:p>
          <a:p>
            <a:pPr marL="347472" indent="-164592">
              <a:spcBef>
                <a:spcPts val="0"/>
              </a:spcBef>
            </a:pPr>
            <a:r>
              <a:rPr lang="en-US" sz="800" dirty="0">
                <a:solidFill>
                  <a:schemeClr val="bg1"/>
                </a:solidFill>
              </a:rPr>
              <a:t>Respond to incidents of PSB-CY occurring in their settings</a:t>
            </a:r>
          </a:p>
          <a:p>
            <a:pPr marL="347472" indent="-164592">
              <a:spcBef>
                <a:spcPts val="0"/>
              </a:spcBef>
            </a:pPr>
            <a:r>
              <a:rPr lang="en-US" sz="800" dirty="0">
                <a:solidFill>
                  <a:schemeClr val="bg1"/>
                </a:solidFill>
              </a:rPr>
              <a:t>Report via Serious Incident Reporting or other internal system of reporting</a:t>
            </a:r>
          </a:p>
          <a:p>
            <a:pPr marL="347472" indent="-164592">
              <a:spcBef>
                <a:spcPts val="0"/>
              </a:spcBef>
            </a:pPr>
            <a:r>
              <a:rPr lang="en-US" sz="800" dirty="0">
                <a:solidFill>
                  <a:schemeClr val="bg1"/>
                </a:solidFill>
              </a:rPr>
              <a:t>Report non-normative behaviors to FAP</a:t>
            </a:r>
          </a:p>
          <a:p>
            <a:pPr marL="347472" indent="-164592">
              <a:spcBef>
                <a:spcPts val="0"/>
              </a:spcBef>
            </a:pPr>
            <a:r>
              <a:rPr lang="en-US" sz="800" dirty="0">
                <a:solidFill>
                  <a:schemeClr val="bg1"/>
                </a:solidFill>
              </a:rPr>
              <a:t>Report to law enforcement or MCIO, if appropriate</a:t>
            </a:r>
          </a:p>
          <a:p>
            <a:pPr marL="347472" indent="-164592">
              <a:spcBef>
                <a:spcPts val="0"/>
              </a:spcBef>
            </a:pPr>
            <a:r>
              <a:rPr lang="en-US" sz="800" dirty="0">
                <a:solidFill>
                  <a:schemeClr val="bg1"/>
                </a:solidFill>
              </a:rPr>
              <a:t>Engage parents</a:t>
            </a:r>
          </a:p>
          <a:p>
            <a:pPr marL="347472" indent="-164592">
              <a:spcBef>
                <a:spcPts val="0"/>
              </a:spcBef>
            </a:pPr>
            <a:r>
              <a:rPr lang="en-US" sz="800" dirty="0">
                <a:solidFill>
                  <a:schemeClr val="bg1"/>
                </a:solidFill>
              </a:rPr>
              <a:t>Participate in the MDT</a:t>
            </a:r>
          </a:p>
          <a:p>
            <a:pPr marL="347472" indent="-164592">
              <a:spcBef>
                <a:spcPts val="0"/>
              </a:spcBef>
            </a:pPr>
            <a:r>
              <a:rPr lang="en-US" sz="800" dirty="0">
                <a:solidFill>
                  <a:schemeClr val="bg1"/>
                </a:solidFill>
              </a:rPr>
              <a:t>Provide support to parents and children involved in PSB-CY in the DoDEA/CDP setting</a:t>
            </a:r>
          </a:p>
          <a:p>
            <a:pPr marL="347472" indent="-164592">
              <a:spcBef>
                <a:spcPts val="0"/>
              </a:spcBef>
            </a:pPr>
            <a:r>
              <a:rPr lang="en-US" sz="800" dirty="0">
                <a:solidFill>
                  <a:schemeClr val="bg1"/>
                </a:solidFill>
              </a:rPr>
              <a:t>Document in DoDEA/CDP records</a:t>
            </a:r>
          </a:p>
          <a:p>
            <a:pPr marL="347472" indent="-164592">
              <a:spcBef>
                <a:spcPts val="0"/>
              </a:spcBef>
              <a:spcAft>
                <a:spcPts val="1200"/>
              </a:spcAft>
            </a:pPr>
            <a:r>
              <a:rPr lang="en-US" sz="800" dirty="0">
                <a:solidFill>
                  <a:schemeClr val="bg1"/>
                </a:solidFill>
              </a:rPr>
              <a:t>Participate in safety and supervision planning for children impacted by and exhibiting PSB-CY</a:t>
            </a:r>
          </a:p>
          <a:p>
            <a:pPr marL="0" indent="0">
              <a:buNone/>
            </a:pPr>
            <a:r>
              <a:rPr lang="en-US" sz="800" dirty="0">
                <a:solidFill>
                  <a:schemeClr val="bg1"/>
                </a:solidFill>
              </a:rPr>
              <a:t>Military family life counselors:</a:t>
            </a:r>
          </a:p>
          <a:p>
            <a:pPr marL="347472" indent="-164592"/>
            <a:r>
              <a:rPr lang="en-US" sz="800" dirty="0">
                <a:solidFill>
                  <a:schemeClr val="bg1"/>
                </a:solidFill>
              </a:rPr>
              <a:t>Support DoDEA or Child and Youth Services staff</a:t>
            </a:r>
          </a:p>
          <a:p>
            <a:pPr marL="347472" indent="-164592"/>
            <a:r>
              <a:rPr lang="en-US" sz="800" dirty="0">
                <a:solidFill>
                  <a:schemeClr val="bg1"/>
                </a:solidFill>
              </a:rPr>
              <a:t>Engage and support parents</a:t>
            </a:r>
          </a:p>
          <a:p>
            <a:pPr marL="347472" indent="-164592"/>
            <a:r>
              <a:rPr lang="en-US" sz="800" dirty="0">
                <a:solidFill>
                  <a:schemeClr val="bg1"/>
                </a:solidFill>
              </a:rPr>
              <a:t>Participate in DoDEA or Child and Youth Services staff intervention and safety planning</a:t>
            </a:r>
          </a:p>
        </p:txBody>
      </p:sp>
      <p:graphicFrame>
        <p:nvGraphicFramePr>
          <p:cNvPr id="10" name="Table 9">
            <a:extLst>
              <a:ext uri="{FF2B5EF4-FFF2-40B4-BE49-F238E27FC236}">
                <a16:creationId xmlns:a16="http://schemas.microsoft.com/office/drawing/2014/main" id="{3C251BFD-D99C-4D1D-746B-EDB26CA62DE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7488765"/>
              </p:ext>
            </p:extLst>
          </p:nvPr>
        </p:nvGraphicFramePr>
        <p:xfrm>
          <a:off x="398186" y="1527720"/>
          <a:ext cx="8324589" cy="4743005"/>
        </p:xfrm>
        <a:graphic>
          <a:graphicData uri="http://schemas.openxmlformats.org/drawingml/2006/table">
            <a:tbl>
              <a:tblPr firstRow="1" bandRow="1">
                <a:tableStyleId>{5C22544A-7EE6-4342-B048-85BDC9FD1C3A}</a:tableStyleId>
              </a:tblPr>
              <a:tblGrid>
                <a:gridCol w="8324589">
                  <a:extLst>
                    <a:ext uri="{9D8B030D-6E8A-4147-A177-3AD203B41FA5}">
                      <a16:colId xmlns:a16="http://schemas.microsoft.com/office/drawing/2014/main" val="179941417"/>
                    </a:ext>
                  </a:extLst>
                </a:gridCol>
              </a:tblGrid>
              <a:tr h="691155">
                <a:tc>
                  <a:txBody>
                    <a:bodyPr/>
                    <a:lstStyle/>
                    <a:p>
                      <a:pPr algn="ctr"/>
                      <a:r>
                        <a:rPr lang="en-US" sz="1800" dirty="0"/>
                        <a:t>Department of Defense Education Activity, Child Development</a:t>
                      </a:r>
                      <a:r>
                        <a:rPr lang="en-US" sz="1800" baseline="0" dirty="0"/>
                        <a:t> Programs</a:t>
                      </a:r>
                      <a:br>
                        <a:rPr lang="en-US" sz="1800" baseline="0" dirty="0"/>
                      </a:br>
                      <a:r>
                        <a:rPr lang="en-US" sz="1800" baseline="0" dirty="0"/>
                        <a:t>and Military Family Life Counselors</a:t>
                      </a:r>
                      <a:endParaRPr lang="en-US" sz="1800" dirty="0"/>
                    </a:p>
                  </a:txBody>
                  <a:tcPr>
                    <a:solidFill>
                      <a:schemeClr val="accent1">
                        <a:lumMod val="75000"/>
                      </a:schemeClr>
                    </a:solidFill>
                  </a:tcPr>
                </a:tc>
                <a:extLst>
                  <a:ext uri="{0D108BD9-81ED-4DB2-BD59-A6C34878D82A}">
                    <a16:rowId xmlns:a16="http://schemas.microsoft.com/office/drawing/2014/main" val="1026641609"/>
                  </a:ext>
                </a:extLst>
              </a:tr>
              <a:tr h="4051850">
                <a:tc>
                  <a:txBody>
                    <a:bodyPr/>
                    <a:lstStyle/>
                    <a:p>
                      <a:r>
                        <a:rPr lang="en-US" sz="1600" dirty="0"/>
                        <a:t>DoDEA and CDP:</a:t>
                      </a:r>
                    </a:p>
                    <a:p>
                      <a:pPr marL="347472" indent="-164592">
                        <a:spcBef>
                          <a:spcPts val="0"/>
                        </a:spcBef>
                        <a:buFont typeface="Arial" panose="020B0604020202020204" pitchFamily="34" charset="0"/>
                        <a:buChar char="•"/>
                      </a:pPr>
                      <a:r>
                        <a:rPr lang="en-US" sz="1600" dirty="0">
                          <a:solidFill>
                            <a:schemeClr val="tx1"/>
                          </a:solidFill>
                        </a:rPr>
                        <a:t>Respond</a:t>
                      </a:r>
                      <a:r>
                        <a:rPr lang="en-US" sz="1600" baseline="0" dirty="0">
                          <a:solidFill>
                            <a:schemeClr val="tx1"/>
                          </a:solidFill>
                        </a:rPr>
                        <a:t> to incidents of PSB-CY occurring in their settings</a:t>
                      </a:r>
                    </a:p>
                    <a:p>
                      <a:pPr marL="347472" indent="-164592">
                        <a:spcBef>
                          <a:spcPts val="0"/>
                        </a:spcBef>
                        <a:buFont typeface="Arial" panose="020B0604020202020204" pitchFamily="34" charset="0"/>
                        <a:buChar char="•"/>
                      </a:pPr>
                      <a:r>
                        <a:rPr lang="en-US" sz="1600" dirty="0">
                          <a:solidFill>
                            <a:schemeClr val="tx1"/>
                          </a:solidFill>
                        </a:rPr>
                        <a:t>Report via Serious Incident Reporting or other internal system of reporting</a:t>
                      </a:r>
                    </a:p>
                    <a:p>
                      <a:pPr marL="347472" indent="-164592">
                        <a:spcBef>
                          <a:spcPts val="0"/>
                        </a:spcBef>
                        <a:buFont typeface="Arial" panose="020B0604020202020204" pitchFamily="34" charset="0"/>
                        <a:buChar char="•"/>
                      </a:pPr>
                      <a:r>
                        <a:rPr lang="en-US" sz="1600" baseline="0" dirty="0">
                          <a:solidFill>
                            <a:schemeClr val="tx1"/>
                          </a:solidFill>
                        </a:rPr>
                        <a:t>Report non-normative behaviors to FAP</a:t>
                      </a:r>
                    </a:p>
                    <a:p>
                      <a:pPr marL="347472" indent="-164592">
                        <a:spcBef>
                          <a:spcPts val="0"/>
                        </a:spcBef>
                        <a:buFont typeface="Arial" panose="020B0604020202020204" pitchFamily="34" charset="0"/>
                        <a:buChar char="•"/>
                      </a:pPr>
                      <a:r>
                        <a:rPr lang="en-US" sz="1600" baseline="0" dirty="0">
                          <a:solidFill>
                            <a:schemeClr val="tx1"/>
                          </a:solidFill>
                        </a:rPr>
                        <a:t>Report to law enforcement or MCIO, if appropriate</a:t>
                      </a:r>
                    </a:p>
                    <a:p>
                      <a:pPr marL="347472" indent="-164592">
                        <a:spcBef>
                          <a:spcPts val="0"/>
                        </a:spcBef>
                        <a:buFont typeface="Arial" panose="020B0604020202020204" pitchFamily="34" charset="0"/>
                        <a:buChar char="•"/>
                      </a:pPr>
                      <a:r>
                        <a:rPr lang="en-US" sz="1600" baseline="0" dirty="0">
                          <a:solidFill>
                            <a:schemeClr val="tx1"/>
                          </a:solidFill>
                        </a:rPr>
                        <a:t>Engage parents</a:t>
                      </a:r>
                    </a:p>
                    <a:p>
                      <a:pPr marL="347472" indent="-164592">
                        <a:spcBef>
                          <a:spcPts val="0"/>
                        </a:spcBef>
                        <a:buFont typeface="Arial" panose="020B0604020202020204" pitchFamily="34" charset="0"/>
                        <a:buChar char="•"/>
                      </a:pPr>
                      <a:r>
                        <a:rPr lang="en-US" sz="1600" baseline="0" dirty="0">
                          <a:solidFill>
                            <a:schemeClr val="tx1"/>
                          </a:solidFill>
                        </a:rPr>
                        <a:t>Participate in the MDT</a:t>
                      </a:r>
                    </a:p>
                    <a:p>
                      <a:pPr marL="347472" indent="-164592">
                        <a:spcBef>
                          <a:spcPts val="0"/>
                        </a:spcBef>
                        <a:buFont typeface="Arial" panose="020B0604020202020204" pitchFamily="34" charset="0"/>
                        <a:buChar char="•"/>
                      </a:pPr>
                      <a:r>
                        <a:rPr lang="en-US" sz="1600" baseline="0" dirty="0">
                          <a:solidFill>
                            <a:schemeClr val="tx1"/>
                          </a:solidFill>
                        </a:rPr>
                        <a:t>Provide support to parents and children involved in PSB-CY in the DoDEA/CDP setting</a:t>
                      </a:r>
                    </a:p>
                    <a:p>
                      <a:pPr marL="347472" indent="-164592">
                        <a:spcBef>
                          <a:spcPts val="0"/>
                        </a:spcBef>
                        <a:buFont typeface="Arial" panose="020B0604020202020204" pitchFamily="34" charset="0"/>
                        <a:buChar char="•"/>
                      </a:pPr>
                      <a:r>
                        <a:rPr lang="en-US" sz="1600" baseline="0" dirty="0">
                          <a:solidFill>
                            <a:schemeClr val="tx1"/>
                          </a:solidFill>
                        </a:rPr>
                        <a:t>Document in DoDEA/</a:t>
                      </a:r>
                      <a:r>
                        <a:rPr lang="en-US" sz="1600" baseline="0" dirty="0"/>
                        <a:t>CDP records</a:t>
                      </a:r>
                    </a:p>
                    <a:p>
                      <a:pPr marL="347472" indent="-164592">
                        <a:spcBef>
                          <a:spcPts val="0"/>
                        </a:spcBef>
                        <a:spcAft>
                          <a:spcPts val="1200"/>
                        </a:spcAft>
                        <a:buFont typeface="Arial" panose="020B0604020202020204" pitchFamily="34" charset="0"/>
                        <a:buChar char="•"/>
                      </a:pPr>
                      <a:r>
                        <a:rPr lang="en-US" sz="1600" baseline="0" dirty="0"/>
                        <a:t>Participate in safety and supervision planning for children impacted by and exhibiting PSB-CY</a:t>
                      </a:r>
                    </a:p>
                    <a:p>
                      <a:pPr marL="0" indent="0">
                        <a:buFont typeface="Arial" panose="020B0604020202020204" pitchFamily="34" charset="0"/>
                        <a:buNone/>
                      </a:pPr>
                      <a:r>
                        <a:rPr lang="en-US" sz="1600" baseline="0" dirty="0"/>
                        <a:t>Military family life counselors:</a:t>
                      </a:r>
                    </a:p>
                    <a:p>
                      <a:pPr marL="347472" indent="-164592">
                        <a:buFont typeface="Arial" panose="020B0604020202020204" pitchFamily="34" charset="0"/>
                        <a:buChar char="•"/>
                      </a:pPr>
                      <a:r>
                        <a:rPr lang="en-US" sz="1600" baseline="0" dirty="0"/>
                        <a:t>Support DoDEA or Child and Youth Services staff</a:t>
                      </a:r>
                    </a:p>
                    <a:p>
                      <a:pPr marL="347472" indent="-164592">
                        <a:buFont typeface="Arial" panose="020B0604020202020204" pitchFamily="34" charset="0"/>
                        <a:buChar char="•"/>
                      </a:pPr>
                      <a:r>
                        <a:rPr lang="en-US" sz="1600" baseline="0" dirty="0"/>
                        <a:t>Engage and support parents</a:t>
                      </a:r>
                    </a:p>
                    <a:p>
                      <a:pPr marL="347472" indent="-164592">
                        <a:buFont typeface="Arial" panose="020B0604020202020204" pitchFamily="34" charset="0"/>
                        <a:buChar char="•"/>
                      </a:pPr>
                      <a:r>
                        <a:rPr lang="en-US" sz="1600" baseline="0" dirty="0"/>
                        <a:t>Participate in DoDEA or Child and Youth Services staff intervention and safety planning</a:t>
                      </a:r>
                    </a:p>
                  </a:txBody>
                  <a:tcP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Tree>
    <p:extLst>
      <p:ext uri="{BB962C8B-B14F-4D97-AF65-F5344CB8AC3E}">
        <p14:creationId xmlns:p14="http://schemas.microsoft.com/office/powerpoint/2010/main" val="131346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E05C-3A3E-F42D-40AD-7A2E5721AC4C}"/>
              </a:ext>
            </a:extLst>
          </p:cNvPr>
          <p:cNvSpPr>
            <a:spLocks noGrp="1"/>
          </p:cNvSpPr>
          <p:nvPr>
            <p:ph type="title"/>
          </p:nvPr>
        </p:nvSpPr>
        <p:spPr/>
        <p:txBody>
          <a:bodyPr>
            <a:normAutofit/>
          </a:bodyPr>
          <a:lstStyle/>
          <a:p>
            <a:r>
              <a:rPr lang="en-US" b="1" dirty="0"/>
              <a:t>Today’s Purpose</a:t>
            </a:r>
          </a:p>
        </p:txBody>
      </p:sp>
      <p:sp>
        <p:nvSpPr>
          <p:cNvPr id="4" name="Content Placeholder 3">
            <a:extLst>
              <a:ext uri="{FF2B5EF4-FFF2-40B4-BE49-F238E27FC236}">
                <a16:creationId xmlns:a16="http://schemas.microsoft.com/office/drawing/2014/main" id="{FD9472B4-DD49-4C14-2D42-890D2C6CC955}"/>
              </a:ext>
            </a:extLst>
          </p:cNvPr>
          <p:cNvSpPr>
            <a:spLocks noGrp="1"/>
          </p:cNvSpPr>
          <p:nvPr>
            <p:ph sz="half" idx="13"/>
          </p:nvPr>
        </p:nvSpPr>
        <p:spPr>
          <a:xfrm>
            <a:off x="398192" y="1542479"/>
            <a:ext cx="3667182" cy="4549402"/>
          </a:xfrm>
        </p:spPr>
        <p:txBody>
          <a:bodyPr>
            <a:normAutofit/>
          </a:bodyPr>
          <a:lstStyle/>
          <a:p>
            <a:pPr marL="0" indent="0">
              <a:spcAft>
                <a:spcPts val="600"/>
              </a:spcAft>
              <a:buNone/>
            </a:pPr>
            <a:r>
              <a:rPr lang="en-US" sz="1600" dirty="0">
                <a:solidFill>
                  <a:prstClr val="black"/>
                </a:solidFill>
              </a:rPr>
              <a:t>Introduce problematic sexual behaviors in children and youth and explain how the Family Advocacy Program now works to address these behaviors by supporting children who exhibit or are impacted by PSB-CY and their families. </a:t>
            </a:r>
          </a:p>
          <a:p>
            <a:pPr marL="468630" indent="-285750">
              <a:spcBef>
                <a:spcPts val="600"/>
              </a:spcBef>
              <a:buFont typeface="Arial" panose="020B0604020202020204" pitchFamily="34" charset="0"/>
              <a:buChar char="•"/>
            </a:pPr>
            <a:r>
              <a:rPr lang="en-US" sz="1600" b="1" dirty="0">
                <a:solidFill>
                  <a:prstClr val="black"/>
                </a:solidFill>
              </a:rPr>
              <a:t>What is PSB-CY?</a:t>
            </a:r>
          </a:p>
          <a:p>
            <a:pPr marL="468630" indent="-285750">
              <a:spcBef>
                <a:spcPts val="600"/>
              </a:spcBef>
              <a:buFont typeface="Arial" panose="020B0604020202020204" pitchFamily="34" charset="0"/>
              <a:buChar char="•"/>
            </a:pPr>
            <a:r>
              <a:rPr lang="en-US" sz="1600" b="1" dirty="0">
                <a:solidFill>
                  <a:prstClr val="black"/>
                </a:solidFill>
              </a:rPr>
              <a:t>Why is PSB-CY a focus?</a:t>
            </a:r>
          </a:p>
          <a:p>
            <a:pPr marL="468630" indent="-285750">
              <a:spcBef>
                <a:spcPts val="600"/>
              </a:spcBef>
              <a:buFont typeface="Arial" panose="020B0604020202020204" pitchFamily="34" charset="0"/>
              <a:buChar char="•"/>
            </a:pPr>
            <a:r>
              <a:rPr lang="en-US" sz="1600" b="1" dirty="0">
                <a:solidFill>
                  <a:prstClr val="black"/>
                </a:solidFill>
              </a:rPr>
              <a:t>How do we address PSB-CY?</a:t>
            </a:r>
          </a:p>
          <a:p>
            <a:pPr marL="468630" indent="-285750">
              <a:spcBef>
                <a:spcPts val="600"/>
              </a:spcBef>
              <a:buFont typeface="Arial" panose="020B0604020202020204" pitchFamily="34" charset="0"/>
              <a:buChar char="•"/>
            </a:pPr>
            <a:r>
              <a:rPr lang="en-US" sz="1600" b="1" dirty="0">
                <a:solidFill>
                  <a:prstClr val="black"/>
                </a:solidFill>
              </a:rPr>
              <a:t>What is FAP’s role in addressing PSB-CY?</a:t>
            </a:r>
            <a:endParaRPr lang="en-US" sz="1600" dirty="0">
              <a:solidFill>
                <a:prstClr val="black">
                  <a:lumMod val="50000"/>
                  <a:lumOff val="50000"/>
                </a:prstClr>
              </a:solidFill>
            </a:endParaRPr>
          </a:p>
        </p:txBody>
      </p:sp>
      <p:pic>
        <p:nvPicPr>
          <p:cNvPr id="10" name="Content Placeholder 9" descr="A group of people lying on the floor">
            <a:extLst>
              <a:ext uri="{FF2B5EF4-FFF2-40B4-BE49-F238E27FC236}">
                <a16:creationId xmlns:a16="http://schemas.microsoft.com/office/drawing/2014/main" id="{E83EE3F9-28C7-1A6F-B8D0-325C4E3E298A}"/>
              </a:ext>
            </a:extLst>
          </p:cNvPr>
          <p:cNvPicPr>
            <a:picLocks noGrp="1" noChangeAspect="1"/>
          </p:cNvPicPr>
          <p:nvPr>
            <p:ph sz="half" idx="14"/>
          </p:nvPr>
        </p:nvPicPr>
        <p:blipFill>
          <a:blip r:embed="rId3"/>
          <a:stretch>
            <a:fillRect/>
          </a:stretch>
        </p:blipFill>
        <p:spPr>
          <a:xfrm>
            <a:off x="4567343" y="1542479"/>
            <a:ext cx="4114800" cy="3276600"/>
          </a:xfrm>
          <a:prstGeom prst="rect">
            <a:avLst/>
          </a:prstGeom>
          <a:ln w="6350">
            <a:solidFill>
              <a:schemeClr val="tx1"/>
            </a:solidFill>
          </a:ln>
          <a:effectLst/>
        </p:spPr>
      </p:pic>
      <p:sp>
        <p:nvSpPr>
          <p:cNvPr id="9" name="Content Placeholder 5">
            <a:extLst>
              <a:ext uri="{FF2B5EF4-FFF2-40B4-BE49-F238E27FC236}">
                <a16:creationId xmlns:a16="http://schemas.microsoft.com/office/drawing/2014/main" id="{CF647E30-DAA3-8C75-3AA6-D0D6615EEF30}"/>
              </a:ext>
              <a:ext uri="{C183D7F6-B498-43B3-948B-1728B52AA6E4}">
                <adec:decorative xmlns:adec="http://schemas.microsoft.com/office/drawing/2017/decorative" val="1"/>
              </a:ext>
            </a:extLst>
          </p:cNvPr>
          <p:cNvSpPr txBox="1">
            <a:spLocks/>
          </p:cNvSpPr>
          <p:nvPr/>
        </p:nvSpPr>
        <p:spPr>
          <a:xfrm>
            <a:off x="597059" y="5484158"/>
            <a:ext cx="7940567" cy="742064"/>
          </a:xfrm>
          <a:prstGeom prst="rect">
            <a:avLst/>
          </a:prstGeom>
          <a:solidFill>
            <a:schemeClr val="accent1">
              <a:lumMod val="60000"/>
              <a:lumOff val="40000"/>
              <a:alpha val="19608"/>
            </a:schemeClr>
          </a:solidFill>
        </p:spPr>
        <p:txBody>
          <a:bodyPr anchor="ct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Note: </a:t>
            </a:r>
            <a:r>
              <a:rPr lang="en-US" sz="1600" dirty="0"/>
              <a:t>Prevention, outreach and response will at all times reflect and accommodate a variety of cultural norms, ethnicities, religions, socioeconomic statuses and disabilities.</a:t>
            </a:r>
            <a:endParaRPr lang="en-US" sz="2400" dirty="0"/>
          </a:p>
        </p:txBody>
      </p:sp>
    </p:spTree>
    <p:extLst>
      <p:ext uri="{BB962C8B-B14F-4D97-AF65-F5344CB8AC3E}">
        <p14:creationId xmlns:p14="http://schemas.microsoft.com/office/powerpoint/2010/main" val="196663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73FF-2553-40E0-E59A-634E760E1E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C102AC-3608-18DD-B3E2-EC6C5E32DCD9}"/>
              </a:ext>
            </a:extLst>
          </p:cNvPr>
          <p:cNvSpPr>
            <a:spLocks noGrp="1"/>
          </p:cNvSpPr>
          <p:nvPr>
            <p:ph type="title"/>
          </p:nvPr>
        </p:nvSpPr>
        <p:spPr/>
        <p:txBody>
          <a:bodyPr/>
          <a:lstStyle/>
          <a:p>
            <a:r>
              <a:rPr lang="en-US" b="1" kern="1200" dirty="0"/>
              <a:t>Appendix B – Roles in Addressing PSB-CY </a:t>
            </a:r>
            <a:r>
              <a:rPr lang="en-US" kern="1200" dirty="0"/>
              <a:t>(2 of 4) </a:t>
            </a:r>
            <a:endParaRPr lang="en-US" dirty="0"/>
          </a:p>
        </p:txBody>
      </p:sp>
      <p:sp>
        <p:nvSpPr>
          <p:cNvPr id="3" name="Content Placeholder 2">
            <a:extLst>
              <a:ext uri="{FF2B5EF4-FFF2-40B4-BE49-F238E27FC236}">
                <a16:creationId xmlns:a16="http://schemas.microsoft.com/office/drawing/2014/main" id="{3BC25CBA-9F33-288E-4071-69C2E63ECCD0}"/>
              </a:ext>
            </a:extLst>
          </p:cNvPr>
          <p:cNvSpPr>
            <a:spLocks noGrp="1"/>
          </p:cNvSpPr>
          <p:nvPr>
            <p:ph sz="half" idx="13"/>
          </p:nvPr>
        </p:nvSpPr>
        <p:spPr/>
        <p:txBody>
          <a:bodyPr>
            <a:normAutofit fontScale="25000" lnSpcReduction="20000"/>
          </a:bodyPr>
          <a:lstStyle/>
          <a:p>
            <a:r>
              <a:rPr lang="en-US" sz="1400" dirty="0">
                <a:solidFill>
                  <a:schemeClr val="bg1"/>
                </a:solidFill>
              </a:rPr>
              <a:t>Family Advocacy Program</a:t>
            </a:r>
          </a:p>
          <a:p>
            <a:pPr marL="347472" indent="-164592">
              <a:spcBef>
                <a:spcPts val="1200"/>
              </a:spcBef>
            </a:pPr>
            <a:r>
              <a:rPr lang="en-US" sz="1400" dirty="0">
                <a:solidFill>
                  <a:schemeClr val="bg1"/>
                </a:solidFill>
              </a:rPr>
              <a:t>Receive reports</a:t>
            </a:r>
          </a:p>
          <a:p>
            <a:pPr marL="347472" indent="-164592">
              <a:spcBef>
                <a:spcPts val="600"/>
              </a:spcBef>
            </a:pPr>
            <a:r>
              <a:rPr lang="en-US" sz="1400" dirty="0">
                <a:solidFill>
                  <a:schemeClr val="bg1"/>
                </a:solidFill>
              </a:rPr>
              <a:t>Ensure activation of the MDT</a:t>
            </a:r>
          </a:p>
          <a:p>
            <a:pPr marL="347472" indent="-164592">
              <a:spcBef>
                <a:spcPts val="600"/>
              </a:spcBef>
            </a:pPr>
            <a:r>
              <a:rPr lang="en-US" sz="1400" dirty="0">
                <a:solidFill>
                  <a:schemeClr val="bg1"/>
                </a:solidFill>
              </a:rPr>
              <a:t>Engage parents</a:t>
            </a:r>
          </a:p>
          <a:p>
            <a:pPr marL="347472" indent="-164592">
              <a:spcBef>
                <a:spcPts val="600"/>
              </a:spcBef>
            </a:pPr>
            <a:r>
              <a:rPr lang="en-US" sz="1400" dirty="0">
                <a:solidFill>
                  <a:schemeClr val="bg1"/>
                </a:solidFill>
              </a:rPr>
              <a:t>Complete/refer for clinical assessment when warranted</a:t>
            </a:r>
          </a:p>
          <a:p>
            <a:pPr marL="347472" indent="-164592">
              <a:spcBef>
                <a:spcPts val="600"/>
              </a:spcBef>
            </a:pPr>
            <a:r>
              <a:rPr lang="en-US" sz="1400" dirty="0">
                <a:solidFill>
                  <a:schemeClr val="bg1"/>
                </a:solidFill>
              </a:rPr>
              <a:t>Engage civilian resources as appropriate</a:t>
            </a:r>
          </a:p>
          <a:p>
            <a:pPr marL="347472" indent="-164592">
              <a:spcBef>
                <a:spcPts val="600"/>
              </a:spcBef>
            </a:pPr>
            <a:r>
              <a:rPr lang="en-US" sz="1400" dirty="0">
                <a:solidFill>
                  <a:schemeClr val="bg1"/>
                </a:solidFill>
              </a:rPr>
              <a:t>Provide/recommend supportive or treatment services as indicated</a:t>
            </a:r>
          </a:p>
          <a:p>
            <a:pPr marL="347472" indent="-164592">
              <a:spcBef>
                <a:spcPts val="600"/>
              </a:spcBef>
            </a:pPr>
            <a:r>
              <a:rPr lang="en-US" sz="1400" dirty="0">
                <a:solidFill>
                  <a:schemeClr val="bg1"/>
                </a:solidFill>
              </a:rPr>
              <a:t>Develop safety and/or supervision plans for children involved in incidents of PSB-CY as appropriate</a:t>
            </a:r>
            <a:endParaRPr lang="en-US" sz="1400" strike="sngStrike" dirty="0">
              <a:solidFill>
                <a:schemeClr val="bg1"/>
              </a:solidFill>
            </a:endParaRPr>
          </a:p>
        </p:txBody>
      </p:sp>
      <p:graphicFrame>
        <p:nvGraphicFramePr>
          <p:cNvPr id="2" name="Table 1">
            <a:extLst>
              <a:ext uri="{FF2B5EF4-FFF2-40B4-BE49-F238E27FC236}">
                <a16:creationId xmlns:a16="http://schemas.microsoft.com/office/drawing/2014/main" id="{52627092-D9B5-E5CD-D4BF-C75F9A5C2B3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9134143"/>
              </p:ext>
            </p:extLst>
          </p:nvPr>
        </p:nvGraphicFramePr>
        <p:xfrm>
          <a:off x="430351" y="1631676"/>
          <a:ext cx="8315458" cy="3704308"/>
        </p:xfrm>
        <a:graphic>
          <a:graphicData uri="http://schemas.openxmlformats.org/drawingml/2006/table">
            <a:tbl>
              <a:tblPr firstRow="1" bandRow="1">
                <a:tableStyleId>{5C22544A-7EE6-4342-B048-85BDC9FD1C3A}</a:tableStyleId>
              </a:tblPr>
              <a:tblGrid>
                <a:gridCol w="8315458">
                  <a:extLst>
                    <a:ext uri="{9D8B030D-6E8A-4147-A177-3AD203B41FA5}">
                      <a16:colId xmlns:a16="http://schemas.microsoft.com/office/drawing/2014/main" val="616213483"/>
                    </a:ext>
                  </a:extLst>
                </a:gridCol>
              </a:tblGrid>
              <a:tr h="475420">
                <a:tc>
                  <a:txBody>
                    <a:bodyPr/>
                    <a:lstStyle/>
                    <a:p>
                      <a:pPr algn="ctr">
                        <a:spcBef>
                          <a:spcPts val="1200"/>
                        </a:spcBef>
                        <a:spcAft>
                          <a:spcPts val="600"/>
                        </a:spcAft>
                      </a:pPr>
                      <a:r>
                        <a:rPr lang="en-US" sz="1800" dirty="0"/>
                        <a:t>Family Advocacy Program</a:t>
                      </a:r>
                    </a:p>
                  </a:txBody>
                  <a:tcPr anchor="ctr">
                    <a:solidFill>
                      <a:schemeClr val="accent1">
                        <a:lumMod val="75000"/>
                      </a:schemeClr>
                    </a:solidFill>
                  </a:tcPr>
                </a:tc>
                <a:extLst>
                  <a:ext uri="{0D108BD9-81ED-4DB2-BD59-A6C34878D82A}">
                    <a16:rowId xmlns:a16="http://schemas.microsoft.com/office/drawing/2014/main" val="1026641609"/>
                  </a:ext>
                </a:extLst>
              </a:tr>
              <a:tr h="3228888">
                <a:tc>
                  <a:txBody>
                    <a:bodyPr/>
                    <a:lstStyle/>
                    <a:p>
                      <a:pPr marL="347472" indent="-164592">
                        <a:spcBef>
                          <a:spcPts val="1200"/>
                        </a:spcBef>
                        <a:buFont typeface="Arial" panose="020B0604020202020204" pitchFamily="34" charset="0"/>
                        <a:buChar char="•"/>
                      </a:pPr>
                      <a:r>
                        <a:rPr lang="en-US" sz="1800" dirty="0"/>
                        <a:t>Receive reports</a:t>
                      </a:r>
                    </a:p>
                    <a:p>
                      <a:pPr marL="347472" indent="-164592">
                        <a:spcBef>
                          <a:spcPts val="600"/>
                        </a:spcBef>
                        <a:buFont typeface="Arial" panose="020B0604020202020204" pitchFamily="34" charset="0"/>
                        <a:buChar char="•"/>
                      </a:pPr>
                      <a:r>
                        <a:rPr lang="en-US" sz="1800" dirty="0"/>
                        <a:t>Ensure activation of the MDT</a:t>
                      </a:r>
                    </a:p>
                    <a:p>
                      <a:pPr marL="347472" indent="-164592">
                        <a:spcBef>
                          <a:spcPts val="600"/>
                        </a:spcBef>
                        <a:buFont typeface="Arial" panose="020B0604020202020204" pitchFamily="34" charset="0"/>
                        <a:buChar char="•"/>
                      </a:pPr>
                      <a:r>
                        <a:rPr lang="en-US" sz="1800" dirty="0"/>
                        <a:t>Engage parents</a:t>
                      </a:r>
                    </a:p>
                    <a:p>
                      <a:pPr marL="347472" indent="-164592">
                        <a:spcBef>
                          <a:spcPts val="600"/>
                        </a:spcBef>
                        <a:buFont typeface="Arial" panose="020B0604020202020204" pitchFamily="34" charset="0"/>
                        <a:buChar char="•"/>
                      </a:pPr>
                      <a:r>
                        <a:rPr lang="en-US" sz="1800" baseline="0" dirty="0"/>
                        <a:t>Complete/refer for clinical assessment when warranted</a:t>
                      </a:r>
                    </a:p>
                    <a:p>
                      <a:pPr marL="347472" indent="-164592">
                        <a:spcBef>
                          <a:spcPts val="600"/>
                        </a:spcBef>
                        <a:buFont typeface="Arial" panose="020B0604020202020204" pitchFamily="34" charset="0"/>
                        <a:buChar char="•"/>
                      </a:pPr>
                      <a:r>
                        <a:rPr lang="en-US" sz="1800" baseline="0" dirty="0"/>
                        <a:t>Engage civilian resources as appropriate</a:t>
                      </a:r>
                    </a:p>
                    <a:p>
                      <a:pPr marL="347472" indent="-164592">
                        <a:spcBef>
                          <a:spcPts val="600"/>
                        </a:spcBef>
                        <a:buFont typeface="Arial" panose="020B0604020202020204" pitchFamily="34" charset="0"/>
                        <a:buChar char="•"/>
                      </a:pPr>
                      <a:r>
                        <a:rPr lang="en-US" sz="1800" baseline="0" dirty="0">
                          <a:solidFill>
                            <a:schemeClr val="tx1"/>
                          </a:solidFill>
                        </a:rPr>
                        <a:t>Provide/recommend supportive or treatment services as indicated</a:t>
                      </a:r>
                    </a:p>
                    <a:p>
                      <a:pPr marL="347472" indent="-164592">
                        <a:spcBef>
                          <a:spcPts val="600"/>
                        </a:spcBef>
                        <a:buFont typeface="Arial" panose="020B0604020202020204" pitchFamily="34" charset="0"/>
                        <a:buChar char="•"/>
                      </a:pPr>
                      <a:r>
                        <a:rPr lang="en-US" sz="1800" baseline="0" dirty="0">
                          <a:solidFill>
                            <a:schemeClr val="tx1"/>
                          </a:solidFill>
                        </a:rPr>
                        <a:t>Develop safety and/or supervision plans for children </a:t>
                      </a:r>
                      <a:r>
                        <a:rPr lang="en-US" sz="1800" strike="noStrike" baseline="0" dirty="0">
                          <a:solidFill>
                            <a:schemeClr val="tx1"/>
                          </a:solidFill>
                        </a:rPr>
                        <a:t>involved in incidents of PSB-CY as appropriate</a:t>
                      </a:r>
                      <a:endParaRPr lang="en-US" sz="1800" strike="sngStrike" baseline="0" dirty="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Tree>
    <p:extLst>
      <p:ext uri="{BB962C8B-B14F-4D97-AF65-F5344CB8AC3E}">
        <p14:creationId xmlns:p14="http://schemas.microsoft.com/office/powerpoint/2010/main" val="506781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FC2C-465B-B27A-54BD-B4C65A7E77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AF958F-2502-A36A-4969-7491A5B27256}"/>
              </a:ext>
            </a:extLst>
          </p:cNvPr>
          <p:cNvSpPr>
            <a:spLocks noGrp="1"/>
          </p:cNvSpPr>
          <p:nvPr>
            <p:ph type="title"/>
          </p:nvPr>
        </p:nvSpPr>
        <p:spPr/>
        <p:txBody>
          <a:bodyPr/>
          <a:lstStyle/>
          <a:p>
            <a:r>
              <a:rPr lang="en-US" b="1" kern="1200" dirty="0"/>
              <a:t>Appendix B – Roles in Addressing PSB-CY </a:t>
            </a:r>
            <a:r>
              <a:rPr lang="en-US" kern="1200" dirty="0"/>
              <a:t>(3 of 4) </a:t>
            </a:r>
            <a:endParaRPr lang="en-US" dirty="0"/>
          </a:p>
        </p:txBody>
      </p:sp>
      <p:sp>
        <p:nvSpPr>
          <p:cNvPr id="2" name="Content Placeholder 1">
            <a:extLst>
              <a:ext uri="{FF2B5EF4-FFF2-40B4-BE49-F238E27FC236}">
                <a16:creationId xmlns:a16="http://schemas.microsoft.com/office/drawing/2014/main" id="{DC0EFE21-CEAB-5555-F9A1-1D6B9F6C73F7}"/>
              </a:ext>
            </a:extLst>
          </p:cNvPr>
          <p:cNvSpPr>
            <a:spLocks noGrp="1"/>
          </p:cNvSpPr>
          <p:nvPr>
            <p:ph sz="half" idx="13"/>
          </p:nvPr>
        </p:nvSpPr>
        <p:spPr/>
        <p:txBody>
          <a:bodyPr/>
          <a:lstStyle/>
          <a:p>
            <a:pPr algn="ctr"/>
            <a:r>
              <a:rPr lang="en-US" sz="1400" dirty="0"/>
              <a:t>Behavioral Health/Family Advocacy Program Clinical Services</a:t>
            </a:r>
          </a:p>
        </p:txBody>
      </p:sp>
      <p:sp>
        <p:nvSpPr>
          <p:cNvPr id="4" name="Content Placeholder 3">
            <a:extLst>
              <a:ext uri="{FF2B5EF4-FFF2-40B4-BE49-F238E27FC236}">
                <a16:creationId xmlns:a16="http://schemas.microsoft.com/office/drawing/2014/main" id="{53352EB3-44A4-D40E-6698-60C3CF892CFF}"/>
              </a:ext>
            </a:extLst>
          </p:cNvPr>
          <p:cNvSpPr>
            <a:spLocks noGrp="1"/>
          </p:cNvSpPr>
          <p:nvPr>
            <p:ph sz="half" idx="14"/>
          </p:nvPr>
        </p:nvSpPr>
        <p:spPr/>
        <p:txBody>
          <a:bodyPr/>
          <a:lstStyle/>
          <a:p>
            <a:pPr marL="347472" indent="-164592">
              <a:spcBef>
                <a:spcPts val="600"/>
              </a:spcBef>
            </a:pPr>
            <a:r>
              <a:rPr lang="en-US" sz="1400" dirty="0"/>
              <a:t>Participate in the MDT</a:t>
            </a:r>
          </a:p>
          <a:p>
            <a:pPr marL="347472" indent="-164592">
              <a:spcBef>
                <a:spcPts val="600"/>
              </a:spcBef>
            </a:pPr>
            <a:r>
              <a:rPr lang="en-US" sz="1400" dirty="0"/>
              <a:t>Complete clinical assessment when warranted</a:t>
            </a:r>
          </a:p>
          <a:p>
            <a:pPr marL="347472" indent="-164592">
              <a:spcBef>
                <a:spcPts val="600"/>
              </a:spcBef>
            </a:pPr>
            <a:r>
              <a:rPr lang="en-US" sz="1400" dirty="0"/>
              <a:t>Assess for co-occurring behavioral health issues</a:t>
            </a:r>
          </a:p>
          <a:p>
            <a:pPr marL="347472" indent="-164592">
              <a:spcBef>
                <a:spcPts val="600"/>
              </a:spcBef>
            </a:pPr>
            <a:r>
              <a:rPr lang="en-US" sz="1400" dirty="0"/>
              <a:t>Provide or recommend evidence-based treatment</a:t>
            </a:r>
            <a:endParaRPr lang="en-US" dirty="0"/>
          </a:p>
        </p:txBody>
      </p:sp>
      <p:graphicFrame>
        <p:nvGraphicFramePr>
          <p:cNvPr id="3" name="Table 2">
            <a:extLst>
              <a:ext uri="{FF2B5EF4-FFF2-40B4-BE49-F238E27FC236}">
                <a16:creationId xmlns:a16="http://schemas.microsoft.com/office/drawing/2014/main" id="{B792DD5A-3171-B95C-AEF0-47AEBC8259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181791"/>
              </p:ext>
            </p:extLst>
          </p:nvPr>
        </p:nvGraphicFramePr>
        <p:xfrm>
          <a:off x="522597" y="1622797"/>
          <a:ext cx="8089491" cy="2369674"/>
        </p:xfrm>
        <a:graphic>
          <a:graphicData uri="http://schemas.openxmlformats.org/drawingml/2006/table">
            <a:tbl>
              <a:tblPr firstRow="1" bandRow="1">
                <a:tableStyleId>{5C22544A-7EE6-4342-B048-85BDC9FD1C3A}</a:tableStyleId>
              </a:tblPr>
              <a:tblGrid>
                <a:gridCol w="8089491">
                  <a:extLst>
                    <a:ext uri="{9D8B030D-6E8A-4147-A177-3AD203B41FA5}">
                      <a16:colId xmlns:a16="http://schemas.microsoft.com/office/drawing/2014/main" val="2096719562"/>
                    </a:ext>
                  </a:extLst>
                </a:gridCol>
              </a:tblGrid>
              <a:tr h="481069">
                <a:tc>
                  <a:txBody>
                    <a:bodyPr/>
                    <a:lstStyle/>
                    <a:p>
                      <a:pPr algn="ctr"/>
                      <a:r>
                        <a:rPr lang="en-US" sz="1800" dirty="0"/>
                        <a:t>Behavioral Health/Family Advocacy Program Clinical Services</a:t>
                      </a:r>
                    </a:p>
                  </a:txBody>
                  <a:tcPr anchor="ctr">
                    <a:solidFill>
                      <a:schemeClr val="accent1">
                        <a:lumMod val="75000"/>
                      </a:schemeClr>
                    </a:solidFill>
                  </a:tcPr>
                </a:tc>
                <a:extLst>
                  <a:ext uri="{0D108BD9-81ED-4DB2-BD59-A6C34878D82A}">
                    <a16:rowId xmlns:a16="http://schemas.microsoft.com/office/drawing/2014/main" val="1026641609"/>
                  </a:ext>
                </a:extLst>
              </a:tr>
              <a:tr h="1888605">
                <a:tc>
                  <a:txBody>
                    <a:bodyPr/>
                    <a:lstStyle/>
                    <a:p>
                      <a:pPr marL="347472" indent="-164592">
                        <a:spcBef>
                          <a:spcPts val="600"/>
                        </a:spcBef>
                        <a:buFont typeface="Arial" panose="020B0604020202020204" pitchFamily="34" charset="0"/>
                        <a:buChar char="•"/>
                      </a:pPr>
                      <a:r>
                        <a:rPr lang="en-US" sz="1800" dirty="0"/>
                        <a:t>Participate in the MDT</a:t>
                      </a:r>
                    </a:p>
                    <a:p>
                      <a:pPr marL="347472" indent="-164592">
                        <a:spcBef>
                          <a:spcPts val="600"/>
                        </a:spcBef>
                        <a:buFont typeface="Arial" panose="020B0604020202020204" pitchFamily="34" charset="0"/>
                        <a:buChar char="•"/>
                      </a:pPr>
                      <a:r>
                        <a:rPr lang="en-US" sz="1800" dirty="0"/>
                        <a:t>Complete clinical assessment when warranted</a:t>
                      </a:r>
                    </a:p>
                    <a:p>
                      <a:pPr marL="347472" indent="-164592">
                        <a:spcBef>
                          <a:spcPts val="600"/>
                        </a:spcBef>
                        <a:buFont typeface="Arial" panose="020B0604020202020204" pitchFamily="34" charset="0"/>
                        <a:buChar char="•"/>
                      </a:pPr>
                      <a:r>
                        <a:rPr lang="en-US" sz="1800" dirty="0"/>
                        <a:t>Assess</a:t>
                      </a:r>
                      <a:r>
                        <a:rPr lang="en-US" sz="1800" baseline="0" dirty="0"/>
                        <a:t> for co-occurring behavioral health issues</a:t>
                      </a:r>
                    </a:p>
                    <a:p>
                      <a:pPr marL="347472" indent="-164592">
                        <a:spcBef>
                          <a:spcPts val="600"/>
                        </a:spcBef>
                        <a:buFont typeface="Arial" panose="020B0604020202020204" pitchFamily="34" charset="0"/>
                        <a:buChar char="•"/>
                      </a:pPr>
                      <a:r>
                        <a:rPr lang="en-US" sz="1800" baseline="0" dirty="0"/>
                        <a:t>Provide or recommend evidence-based treatment</a:t>
                      </a:r>
                      <a:endParaRPr lang="en-US" sz="1800" dirty="0"/>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Tree>
    <p:extLst>
      <p:ext uri="{BB962C8B-B14F-4D97-AF65-F5344CB8AC3E}">
        <p14:creationId xmlns:p14="http://schemas.microsoft.com/office/powerpoint/2010/main" val="2450405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87E0-1FB2-15D8-CE0B-92404FC6C8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5DCAE1-CD3D-8D15-180D-8065680F535E}"/>
              </a:ext>
            </a:extLst>
          </p:cNvPr>
          <p:cNvSpPr>
            <a:spLocks noGrp="1"/>
          </p:cNvSpPr>
          <p:nvPr>
            <p:ph type="title"/>
          </p:nvPr>
        </p:nvSpPr>
        <p:spPr/>
        <p:txBody>
          <a:bodyPr/>
          <a:lstStyle/>
          <a:p>
            <a:r>
              <a:rPr lang="en-US" b="1" kern="1200" dirty="0"/>
              <a:t>Appendix B – Roles in Addressing PSB-CY </a:t>
            </a:r>
            <a:r>
              <a:rPr lang="en-US" kern="1200" dirty="0"/>
              <a:t>(4 of 4) </a:t>
            </a:r>
            <a:endParaRPr lang="en-US" dirty="0"/>
          </a:p>
        </p:txBody>
      </p:sp>
      <p:sp>
        <p:nvSpPr>
          <p:cNvPr id="2" name="Content Placeholder 1">
            <a:extLst>
              <a:ext uri="{FF2B5EF4-FFF2-40B4-BE49-F238E27FC236}">
                <a16:creationId xmlns:a16="http://schemas.microsoft.com/office/drawing/2014/main" id="{054297DF-BC59-56BF-E601-CE529A75F11D}"/>
              </a:ext>
            </a:extLst>
          </p:cNvPr>
          <p:cNvSpPr>
            <a:spLocks noGrp="1"/>
          </p:cNvSpPr>
          <p:nvPr>
            <p:ph sz="half" idx="13"/>
          </p:nvPr>
        </p:nvSpPr>
        <p:spPr/>
        <p:txBody>
          <a:bodyPr/>
          <a:lstStyle/>
          <a:p>
            <a:pPr algn="ctr"/>
            <a:r>
              <a:rPr lang="en-US" sz="1400" dirty="0"/>
              <a:t>Law Enforcement or MCIO</a:t>
            </a:r>
          </a:p>
        </p:txBody>
      </p:sp>
      <p:sp>
        <p:nvSpPr>
          <p:cNvPr id="3" name="Content Placeholder 2">
            <a:extLst>
              <a:ext uri="{FF2B5EF4-FFF2-40B4-BE49-F238E27FC236}">
                <a16:creationId xmlns:a16="http://schemas.microsoft.com/office/drawing/2014/main" id="{15A80F8F-D8C8-CE1F-F303-975BF58E59AF}"/>
              </a:ext>
            </a:extLst>
          </p:cNvPr>
          <p:cNvSpPr>
            <a:spLocks noGrp="1"/>
          </p:cNvSpPr>
          <p:nvPr>
            <p:ph sz="half" idx="14"/>
          </p:nvPr>
        </p:nvSpPr>
        <p:spPr/>
        <p:txBody>
          <a:bodyPr/>
          <a:lstStyle/>
          <a:p>
            <a:pPr marL="347472" indent="-164592">
              <a:spcBef>
                <a:spcPts val="600"/>
              </a:spcBef>
            </a:pPr>
            <a:r>
              <a:rPr lang="en-US" sz="1400" dirty="0"/>
              <a:t>Participate in the MDT</a:t>
            </a:r>
          </a:p>
          <a:p>
            <a:pPr marL="347472" indent="-164592">
              <a:spcBef>
                <a:spcPts val="600"/>
              </a:spcBef>
            </a:pPr>
            <a:r>
              <a:rPr lang="en-US" sz="1400" dirty="0"/>
              <a:t>Investigate allegation when appropriate</a:t>
            </a:r>
          </a:p>
          <a:p>
            <a:pPr marL="347472" indent="-164592">
              <a:spcBef>
                <a:spcPts val="600"/>
              </a:spcBef>
            </a:pPr>
            <a:r>
              <a:rPr lang="en-US" sz="1400" dirty="0"/>
              <a:t>Determine if criminal offense</a:t>
            </a:r>
          </a:p>
          <a:p>
            <a:pPr marL="347472" indent="-164592">
              <a:spcBef>
                <a:spcPts val="600"/>
              </a:spcBef>
            </a:pPr>
            <a:r>
              <a:rPr lang="en-US" sz="1400" dirty="0"/>
              <a:t>Determine jurisdiction</a:t>
            </a:r>
          </a:p>
          <a:p>
            <a:pPr marL="347472" indent="-164592">
              <a:spcBef>
                <a:spcPts val="600"/>
              </a:spcBef>
            </a:pPr>
            <a:r>
              <a:rPr lang="en-US" sz="1400" dirty="0"/>
              <a:t>Coordinate with civilian law enforcement authorities</a:t>
            </a:r>
          </a:p>
          <a:p>
            <a:pPr marL="347472" indent="-164592">
              <a:spcBef>
                <a:spcPts val="600"/>
              </a:spcBef>
            </a:pPr>
            <a:r>
              <a:rPr lang="en-US" sz="1400" dirty="0"/>
              <a:t>Refer for action or prosecution if applicable</a:t>
            </a:r>
          </a:p>
          <a:p>
            <a:endParaRPr lang="en-US" dirty="0"/>
          </a:p>
        </p:txBody>
      </p:sp>
      <p:graphicFrame>
        <p:nvGraphicFramePr>
          <p:cNvPr id="7" name="Table 6">
            <a:extLst>
              <a:ext uri="{FF2B5EF4-FFF2-40B4-BE49-F238E27FC236}">
                <a16:creationId xmlns:a16="http://schemas.microsoft.com/office/drawing/2014/main" id="{EC5E2E75-722E-4EEA-8A44-94282ED2D9F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2249782"/>
              </p:ext>
            </p:extLst>
          </p:nvPr>
        </p:nvGraphicFramePr>
        <p:xfrm>
          <a:off x="398191" y="1601776"/>
          <a:ext cx="8318090" cy="2922296"/>
        </p:xfrm>
        <a:graphic>
          <a:graphicData uri="http://schemas.openxmlformats.org/drawingml/2006/table">
            <a:tbl>
              <a:tblPr firstRow="1" bandRow="1">
                <a:tableStyleId>{5C22544A-7EE6-4342-B048-85BDC9FD1C3A}</a:tableStyleId>
              </a:tblPr>
              <a:tblGrid>
                <a:gridCol w="8318090">
                  <a:extLst>
                    <a:ext uri="{9D8B030D-6E8A-4147-A177-3AD203B41FA5}">
                      <a16:colId xmlns:a16="http://schemas.microsoft.com/office/drawing/2014/main" val="2423664396"/>
                    </a:ext>
                  </a:extLst>
                </a:gridCol>
              </a:tblGrid>
              <a:tr h="482339">
                <a:tc>
                  <a:txBody>
                    <a:bodyPr/>
                    <a:lstStyle/>
                    <a:p>
                      <a:pPr algn="ctr"/>
                      <a:r>
                        <a:rPr lang="en-US" sz="1800" dirty="0"/>
                        <a:t>Law Enforcement or MCIO</a:t>
                      </a:r>
                    </a:p>
                  </a:txBody>
                  <a:tcPr anchor="ctr">
                    <a:solidFill>
                      <a:schemeClr val="accent1">
                        <a:lumMod val="75000"/>
                      </a:schemeClr>
                    </a:solidFill>
                  </a:tcPr>
                </a:tc>
                <a:extLst>
                  <a:ext uri="{0D108BD9-81ED-4DB2-BD59-A6C34878D82A}">
                    <a16:rowId xmlns:a16="http://schemas.microsoft.com/office/drawing/2014/main" val="1026641609"/>
                  </a:ext>
                </a:extLst>
              </a:tr>
              <a:tr h="2439957">
                <a:tc>
                  <a:txBody>
                    <a:bodyPr/>
                    <a:lstStyle/>
                    <a:p>
                      <a:pPr marL="347472" indent="-164592">
                        <a:spcBef>
                          <a:spcPts val="600"/>
                        </a:spcBef>
                        <a:buFont typeface="Arial" panose="020B0604020202020204" pitchFamily="34" charset="0"/>
                        <a:buChar char="•"/>
                      </a:pPr>
                      <a:r>
                        <a:rPr lang="en-US" sz="1800" baseline="0" dirty="0"/>
                        <a:t>Participate in the MDT</a:t>
                      </a:r>
                    </a:p>
                    <a:p>
                      <a:pPr marL="347472" indent="-164592">
                        <a:spcBef>
                          <a:spcPts val="600"/>
                        </a:spcBef>
                        <a:buFont typeface="Arial" panose="020B0604020202020204" pitchFamily="34" charset="0"/>
                        <a:buChar char="•"/>
                      </a:pPr>
                      <a:r>
                        <a:rPr lang="en-US" sz="1800" baseline="0" dirty="0"/>
                        <a:t>Investigate allegation when appropriate</a:t>
                      </a:r>
                    </a:p>
                    <a:p>
                      <a:pPr marL="347472" indent="-164592">
                        <a:spcBef>
                          <a:spcPts val="600"/>
                        </a:spcBef>
                        <a:buFont typeface="Arial" panose="020B0604020202020204" pitchFamily="34" charset="0"/>
                        <a:buChar char="•"/>
                      </a:pPr>
                      <a:r>
                        <a:rPr lang="en-US" sz="1800" baseline="0" dirty="0"/>
                        <a:t>Determine if criminal offense</a:t>
                      </a:r>
                    </a:p>
                    <a:p>
                      <a:pPr marL="347472" indent="-164592">
                        <a:spcBef>
                          <a:spcPts val="600"/>
                        </a:spcBef>
                        <a:buFont typeface="Arial" panose="020B0604020202020204" pitchFamily="34" charset="0"/>
                        <a:buChar char="•"/>
                      </a:pPr>
                      <a:r>
                        <a:rPr lang="en-US" sz="1800" baseline="0" dirty="0"/>
                        <a:t>Determine jurisdiction</a:t>
                      </a:r>
                    </a:p>
                    <a:p>
                      <a:pPr marL="347472" indent="-164592">
                        <a:spcBef>
                          <a:spcPts val="600"/>
                        </a:spcBef>
                        <a:buFont typeface="Arial" panose="020B0604020202020204" pitchFamily="34" charset="0"/>
                        <a:buChar char="•"/>
                      </a:pPr>
                      <a:r>
                        <a:rPr lang="en-US" sz="1800" baseline="0" dirty="0"/>
                        <a:t>Coordinate with civilian law enforcement authorities</a:t>
                      </a:r>
                    </a:p>
                    <a:p>
                      <a:pPr marL="347472" indent="-164592">
                        <a:spcBef>
                          <a:spcPts val="600"/>
                        </a:spcBef>
                        <a:buFont typeface="Arial" panose="020B0604020202020204" pitchFamily="34" charset="0"/>
                        <a:buChar char="•"/>
                      </a:pPr>
                      <a:r>
                        <a:rPr lang="en-US" sz="1800" baseline="0" dirty="0"/>
                        <a:t>Refer for action or prosecution if applicable</a:t>
                      </a:r>
                      <a:endParaRPr lang="en-US" sz="1800" dirty="0"/>
                    </a:p>
                  </a:txBody>
                  <a:tcPr anchor="ctr">
                    <a:solidFill>
                      <a:schemeClr val="accent1">
                        <a:lumMod val="20000"/>
                        <a:lumOff val="80000"/>
                      </a:schemeClr>
                    </a:solidFill>
                  </a:tcPr>
                </a:tc>
                <a:extLst>
                  <a:ext uri="{0D108BD9-81ED-4DB2-BD59-A6C34878D82A}">
                    <a16:rowId xmlns:a16="http://schemas.microsoft.com/office/drawing/2014/main" val="412099105"/>
                  </a:ext>
                </a:extLst>
              </a:tr>
            </a:tbl>
          </a:graphicData>
        </a:graphic>
      </p:graphicFrame>
    </p:spTree>
    <p:extLst>
      <p:ext uri="{BB962C8B-B14F-4D97-AF65-F5344CB8AC3E}">
        <p14:creationId xmlns:p14="http://schemas.microsoft.com/office/powerpoint/2010/main" val="65961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28D2-5C56-B93C-8B71-1DD87EBE9644}"/>
              </a:ext>
            </a:extLst>
          </p:cNvPr>
          <p:cNvSpPr>
            <a:spLocks noGrp="1"/>
          </p:cNvSpPr>
          <p:nvPr>
            <p:ph type="title"/>
          </p:nvPr>
        </p:nvSpPr>
        <p:spPr/>
        <p:txBody>
          <a:bodyPr>
            <a:normAutofit/>
          </a:bodyPr>
          <a:lstStyle/>
          <a:p>
            <a:r>
              <a:rPr lang="en-US" b="1" dirty="0"/>
              <a:t>What Is PSB-CY? </a:t>
            </a:r>
            <a:r>
              <a:rPr lang="en-US" dirty="0"/>
              <a:t>(1 of 3)</a:t>
            </a:r>
          </a:p>
        </p:txBody>
      </p:sp>
      <p:pic>
        <p:nvPicPr>
          <p:cNvPr id="6" name="Picture 5" descr="A group of people sitting on a bench">
            <a:extLst>
              <a:ext uri="{FF2B5EF4-FFF2-40B4-BE49-F238E27FC236}">
                <a16:creationId xmlns:a16="http://schemas.microsoft.com/office/drawing/2014/main" id="{61F4D386-44DE-BBC0-7C43-42564D5D091C}"/>
              </a:ext>
            </a:extLst>
          </p:cNvPr>
          <p:cNvPicPr>
            <a:picLocks noChangeAspect="1"/>
          </p:cNvPicPr>
          <p:nvPr/>
        </p:nvPicPr>
        <p:blipFill>
          <a:blip r:embed="rId3"/>
          <a:srcRect r="10018" b="3"/>
          <a:stretch>
            <a:fillRect/>
          </a:stretch>
        </p:blipFill>
        <p:spPr>
          <a:xfrm>
            <a:off x="421220" y="1542479"/>
            <a:ext cx="3848100" cy="4791456"/>
          </a:xfrm>
          <a:prstGeom prst="rect">
            <a:avLst/>
          </a:prstGeom>
          <a:noFill/>
          <a:ln w="6350">
            <a:solidFill>
              <a:schemeClr val="tx1"/>
            </a:solidFill>
          </a:ln>
          <a:effectLst/>
        </p:spPr>
      </p:pic>
      <p:sp>
        <p:nvSpPr>
          <p:cNvPr id="4" name="Content Placeholder 3">
            <a:extLst>
              <a:ext uri="{FF2B5EF4-FFF2-40B4-BE49-F238E27FC236}">
                <a16:creationId xmlns:a16="http://schemas.microsoft.com/office/drawing/2014/main" id="{2ED1DE60-62EB-2F76-4BC5-8986F6531FB0}"/>
              </a:ext>
            </a:extLst>
          </p:cNvPr>
          <p:cNvSpPr>
            <a:spLocks noGrp="1"/>
          </p:cNvSpPr>
          <p:nvPr>
            <p:ph sz="half" idx="13"/>
          </p:nvPr>
        </p:nvSpPr>
        <p:spPr>
          <a:xfrm>
            <a:off x="4572000" y="1542479"/>
            <a:ext cx="4150780" cy="4672970"/>
          </a:xfrm>
        </p:spPr>
        <p:txBody>
          <a:bodyPr>
            <a:normAutofit/>
          </a:bodyPr>
          <a:lstStyle/>
          <a:p>
            <a:pPr marL="285750" indent="-285750">
              <a:lnSpc>
                <a:spcPct val="100000"/>
              </a:lnSpc>
              <a:buFont typeface="Arial" panose="020B0604020202020204" pitchFamily="34" charset="0"/>
              <a:buChar char="•"/>
            </a:pPr>
            <a:r>
              <a:rPr lang="en-US" sz="1800" dirty="0"/>
              <a:t>Behaviors initiated by children and youth under age 18 that involve sexual body parts (genitals, anus, buttocks or breasts) that are not typical sexual behaviors and are developmentally inappropriate, or potentially harmful to the individual(s) initiating the behaviors, the individual(s) impacted by the behaviors or others.</a:t>
            </a:r>
          </a:p>
        </p:txBody>
      </p:sp>
    </p:spTree>
    <p:extLst>
      <p:ext uri="{BB962C8B-B14F-4D97-AF65-F5344CB8AC3E}">
        <p14:creationId xmlns:p14="http://schemas.microsoft.com/office/powerpoint/2010/main" val="254145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5952-29CE-B952-C694-080CBAB8F64F}"/>
              </a:ext>
            </a:extLst>
          </p:cNvPr>
          <p:cNvSpPr>
            <a:spLocks noGrp="1"/>
          </p:cNvSpPr>
          <p:nvPr>
            <p:ph type="title"/>
          </p:nvPr>
        </p:nvSpPr>
        <p:spPr/>
        <p:txBody>
          <a:bodyPr>
            <a:normAutofit/>
          </a:bodyPr>
          <a:lstStyle/>
          <a:p>
            <a:r>
              <a:rPr lang="en-US" b="1" dirty="0"/>
              <a:t>What Is PSB-CY? </a:t>
            </a:r>
            <a:r>
              <a:rPr lang="en-US" dirty="0"/>
              <a:t>(2 of 3)</a:t>
            </a:r>
          </a:p>
        </p:txBody>
      </p:sp>
      <p:sp>
        <p:nvSpPr>
          <p:cNvPr id="5" name="Content Placeholder 4">
            <a:extLst>
              <a:ext uri="{FF2B5EF4-FFF2-40B4-BE49-F238E27FC236}">
                <a16:creationId xmlns:a16="http://schemas.microsoft.com/office/drawing/2014/main" id="{57040407-E6B1-F693-C3B0-8A5454B77A6B}"/>
              </a:ext>
            </a:extLst>
          </p:cNvPr>
          <p:cNvSpPr>
            <a:spLocks noGrp="1"/>
          </p:cNvSpPr>
          <p:nvPr>
            <p:ph sz="half" idx="13"/>
          </p:nvPr>
        </p:nvSpPr>
        <p:spPr>
          <a:xfrm>
            <a:off x="398191" y="1601230"/>
            <a:ext cx="4267593" cy="4388764"/>
          </a:xfrm>
        </p:spPr>
        <p:txBody>
          <a:bodyPr>
            <a:normAutofit/>
          </a:bodyPr>
          <a:lstStyle/>
          <a:p>
            <a:pPr>
              <a:lnSpc>
                <a:spcPct val="100000"/>
              </a:lnSpc>
              <a:spcBef>
                <a:spcPts val="0"/>
              </a:spcBef>
              <a:spcAft>
                <a:spcPts val="1200"/>
              </a:spcAft>
            </a:pPr>
            <a:r>
              <a:rPr lang="en-US" sz="1800" dirty="0">
                <a:solidFill>
                  <a:prstClr val="black"/>
                </a:solidFill>
              </a:rPr>
              <a:t>Children and youth with PSB-CY exhibit a variety of behaviors influenced by personal demographics, familial factors, trauma history and mental health status.</a:t>
            </a:r>
          </a:p>
          <a:p>
            <a:pPr>
              <a:lnSpc>
                <a:spcPct val="100000"/>
              </a:lnSpc>
              <a:spcBef>
                <a:spcPts val="0"/>
              </a:spcBef>
            </a:pPr>
            <a:r>
              <a:rPr lang="en-US" sz="1800" dirty="0">
                <a:solidFill>
                  <a:prstClr val="black"/>
                </a:solidFill>
              </a:rPr>
              <a:t>Leading experts in the field who evaluate, treat and provide practice guidelines for PSB-CY strongly recommend that adults remember that children exhibiting or engaging in PSB-CY are children. Applying labels to these children such as “sex offender” can be stigmatizing and may even lead to recidivism.</a:t>
            </a:r>
          </a:p>
        </p:txBody>
      </p:sp>
      <p:pic>
        <p:nvPicPr>
          <p:cNvPr id="7" name="Picture Placeholder 4" descr="A person and a sunset in the background">
            <a:extLst>
              <a:ext uri="{FF2B5EF4-FFF2-40B4-BE49-F238E27FC236}">
                <a16:creationId xmlns:a16="http://schemas.microsoft.com/office/drawing/2014/main" id="{0023F775-9F06-9D73-F743-B8BD956985CB}"/>
              </a:ext>
            </a:extLst>
          </p:cNvPr>
          <p:cNvPicPr>
            <a:picLocks noGrp="1" noChangeAspect="1"/>
          </p:cNvPicPr>
          <p:nvPr>
            <p:ph sz="half" idx="14"/>
          </p:nvPr>
        </p:nvPicPr>
        <p:blipFill>
          <a:blip r:embed="rId3"/>
          <a:srcRect l="17890" t="671" r="33018" b="588"/>
          <a:stretch>
            <a:fillRect/>
          </a:stretch>
        </p:blipFill>
        <p:spPr>
          <a:xfrm>
            <a:off x="5092190" y="1601230"/>
            <a:ext cx="3653619" cy="4506269"/>
          </a:xfrm>
          <a:prstGeom prst="rect">
            <a:avLst/>
          </a:prstGeom>
          <a:ln w="6350">
            <a:solidFill>
              <a:schemeClr val="tx1"/>
            </a:solidFill>
          </a:ln>
          <a:effectLst/>
        </p:spPr>
      </p:pic>
    </p:spTree>
    <p:extLst>
      <p:ext uri="{BB962C8B-B14F-4D97-AF65-F5344CB8AC3E}">
        <p14:creationId xmlns:p14="http://schemas.microsoft.com/office/powerpoint/2010/main" val="145600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B795-0CDF-BA59-63BD-231B6000A0F7}"/>
              </a:ext>
            </a:extLst>
          </p:cNvPr>
          <p:cNvSpPr>
            <a:spLocks noGrp="1"/>
          </p:cNvSpPr>
          <p:nvPr>
            <p:ph type="title"/>
          </p:nvPr>
        </p:nvSpPr>
        <p:spPr/>
        <p:txBody>
          <a:bodyPr/>
          <a:lstStyle/>
          <a:p>
            <a:r>
              <a:rPr lang="en-US" b="1" kern="1200" dirty="0"/>
              <a:t>What Is PSB-CY?</a:t>
            </a:r>
            <a:r>
              <a:rPr lang="en-US" kern="1200" dirty="0"/>
              <a:t> (3 of 3)</a:t>
            </a:r>
            <a:br>
              <a:rPr lang="en-US" b="1" kern="1200" dirty="0"/>
            </a:br>
            <a:r>
              <a:rPr lang="en-US" kern="1200" dirty="0"/>
              <a:t>Continuum of Sexual Behavior in Children</a:t>
            </a:r>
            <a:r>
              <a:rPr lang="en-US" dirty="0"/>
              <a:t> </a:t>
            </a:r>
          </a:p>
        </p:txBody>
      </p:sp>
      <p:sp>
        <p:nvSpPr>
          <p:cNvPr id="9" name="Content Placeholder 8">
            <a:extLst>
              <a:ext uri="{FF2B5EF4-FFF2-40B4-BE49-F238E27FC236}">
                <a16:creationId xmlns:a16="http://schemas.microsoft.com/office/drawing/2014/main" id="{62747E88-C83B-3C7E-37B7-DEEF9E6BF020}"/>
              </a:ext>
            </a:extLst>
          </p:cNvPr>
          <p:cNvSpPr>
            <a:spLocks noGrp="1"/>
          </p:cNvSpPr>
          <p:nvPr>
            <p:ph sz="half" idx="13"/>
          </p:nvPr>
        </p:nvSpPr>
        <p:spPr/>
        <p:txBody>
          <a:bodyPr>
            <a:normAutofit fontScale="25000" lnSpcReduction="20000"/>
          </a:bodyPr>
          <a:lstStyle/>
          <a:p>
            <a:pPr marL="203200">
              <a:spcBef>
                <a:spcPts val="0"/>
              </a:spcBef>
              <a:spcAft>
                <a:spcPts val="1200"/>
              </a:spcAft>
            </a:pPr>
            <a:r>
              <a:rPr lang="en-US" sz="800" b="1" dirty="0">
                <a:solidFill>
                  <a:schemeClr val="bg1"/>
                </a:solidFill>
              </a:rPr>
              <a:t>Normative (Common)</a:t>
            </a:r>
            <a:br>
              <a:rPr lang="en-US" sz="800" b="1" dirty="0">
                <a:solidFill>
                  <a:schemeClr val="bg1"/>
                </a:solidFill>
              </a:rPr>
            </a:br>
            <a:r>
              <a:rPr lang="en-US" sz="800" dirty="0">
                <a:solidFill>
                  <a:schemeClr val="bg1"/>
                </a:solidFill>
                <a:ea typeface="Ebrima" panose="02000000000000000000" pitchFamily="2" charset="0"/>
                <a:cs typeface="Ebrima" panose="02000000000000000000" pitchFamily="2" charset="0"/>
              </a:rPr>
              <a:t>Sexual behaviors are considered developmentally normative when they occur infrequently and are easily distractible (i.e., the child is responsive to redirection). </a:t>
            </a:r>
          </a:p>
          <a:p>
            <a:pPr marL="203200">
              <a:spcBef>
                <a:spcPts val="0"/>
              </a:spcBef>
              <a:spcAft>
                <a:spcPts val="1200"/>
              </a:spcAft>
            </a:pPr>
            <a:r>
              <a:rPr lang="en-US" sz="800" b="1" dirty="0">
                <a:solidFill>
                  <a:schemeClr val="bg1"/>
                </a:solidFill>
              </a:rPr>
              <a:t>Cautionary (Less Common)</a:t>
            </a:r>
            <a:br>
              <a:rPr lang="en-US" sz="800" b="1" dirty="0">
                <a:solidFill>
                  <a:schemeClr val="bg1"/>
                </a:solidFill>
              </a:rPr>
            </a:br>
            <a:r>
              <a:rPr lang="en-US" sz="800" dirty="0">
                <a:solidFill>
                  <a:schemeClr val="bg1"/>
                </a:solidFill>
                <a:ea typeface="Ebrima" panose="02000000000000000000" pitchFamily="2" charset="0"/>
                <a:cs typeface="Ebrima" panose="02000000000000000000" pitchFamily="2" charset="0"/>
              </a:rPr>
              <a:t>Cautionary behaviors are identified as those that are disruptive to others and only moderately responsive to distraction and redirection.</a:t>
            </a:r>
          </a:p>
          <a:p>
            <a:pPr marL="203200">
              <a:spcBef>
                <a:spcPts val="0"/>
              </a:spcBef>
              <a:spcAft>
                <a:spcPts val="1200"/>
              </a:spcAft>
            </a:pPr>
            <a:r>
              <a:rPr lang="en-US" sz="800" b="1" dirty="0">
                <a:solidFill>
                  <a:schemeClr val="bg1"/>
                </a:solidFill>
              </a:rPr>
              <a:t>Problematic (Uncommon)</a:t>
            </a:r>
            <a:br>
              <a:rPr lang="en-US" sz="800" b="1" dirty="0">
                <a:solidFill>
                  <a:schemeClr val="bg1"/>
                </a:solidFill>
              </a:rPr>
            </a:br>
            <a:r>
              <a:rPr lang="en-US" sz="800" dirty="0">
                <a:solidFill>
                  <a:schemeClr val="bg1"/>
                </a:solidFill>
                <a:ea typeface="Ebrima" panose="02000000000000000000" pitchFamily="2" charset="0"/>
                <a:cs typeface="Ebrima" panose="02000000000000000000" pitchFamily="2" charset="0"/>
              </a:rPr>
              <a:t>Problematic behaviors are frequently disruptive to others and persist even after distraction and redirection. Children exhibiting these behaviors may cause harm to themselves or others and persist after explicit redirection. Redirection may be met with anger from the child.</a:t>
            </a:r>
          </a:p>
        </p:txBody>
      </p:sp>
      <p:grpSp>
        <p:nvGrpSpPr>
          <p:cNvPr id="5" name="Group 4">
            <a:extLst>
              <a:ext uri="{FF2B5EF4-FFF2-40B4-BE49-F238E27FC236}">
                <a16:creationId xmlns:a16="http://schemas.microsoft.com/office/drawing/2014/main" id="{15F7ACF7-2943-6F0B-299F-99EE78D7362C}"/>
              </a:ext>
              <a:ext uri="{C183D7F6-B498-43B3-948B-1728B52AA6E4}">
                <adec:decorative xmlns:adec="http://schemas.microsoft.com/office/drawing/2017/decorative" val="1"/>
              </a:ext>
            </a:extLst>
          </p:cNvPr>
          <p:cNvGrpSpPr/>
          <p:nvPr/>
        </p:nvGrpSpPr>
        <p:grpSpPr>
          <a:xfrm>
            <a:off x="865197" y="1846701"/>
            <a:ext cx="1309770" cy="4075830"/>
            <a:chOff x="411212" y="1863840"/>
            <a:chExt cx="1309770" cy="4075830"/>
          </a:xfrm>
        </p:grpSpPr>
        <p:sp>
          <p:nvSpPr>
            <p:cNvPr id="6" name="Down Arrow 7">
              <a:extLst>
                <a:ext uri="{FF2B5EF4-FFF2-40B4-BE49-F238E27FC236}">
                  <a16:creationId xmlns:a16="http://schemas.microsoft.com/office/drawing/2014/main" id="{707FDF47-95D7-D414-DF4F-A266F2D4672B}"/>
                </a:ext>
              </a:extLst>
            </p:cNvPr>
            <p:cNvSpPr/>
            <p:nvPr/>
          </p:nvSpPr>
          <p:spPr>
            <a:xfrm>
              <a:off x="411214" y="3875792"/>
              <a:ext cx="1309768" cy="2063878"/>
            </a:xfrm>
            <a:prstGeom prst="downArrow">
              <a:avLst/>
            </a:prstGeom>
            <a:gradFill>
              <a:gsLst>
                <a:gs pos="100000">
                  <a:srgbClr val="C00000"/>
                </a:gs>
                <a:gs pos="0">
                  <a:schemeClr val="accent1">
                    <a:lumMod val="99971"/>
                  </a:schemeClr>
                </a:gs>
                <a:gs pos="13000">
                  <a:schemeClr val="accent1">
                    <a:lumMod val="93000"/>
                  </a:schemeClr>
                </a:gs>
                <a:gs pos="100000">
                  <a:schemeClr val="accent1">
                    <a:lumMod val="30000"/>
                    <a:lumOff val="70000"/>
                  </a:schemeClr>
                </a:gs>
              </a:gsLst>
              <a:lin ang="540000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a:extLst>
                <a:ext uri="{FF2B5EF4-FFF2-40B4-BE49-F238E27FC236}">
                  <a16:creationId xmlns:a16="http://schemas.microsoft.com/office/drawing/2014/main" id="{1A6E683B-96BA-1C43-8A8C-23CE568DD762}"/>
                </a:ext>
              </a:extLst>
            </p:cNvPr>
            <p:cNvSpPr/>
            <p:nvPr/>
          </p:nvSpPr>
          <p:spPr>
            <a:xfrm rot="10800000">
              <a:off x="411212" y="1863840"/>
              <a:ext cx="1309770" cy="2063876"/>
            </a:xfrm>
            <a:prstGeom prst="downArrow">
              <a:avLst/>
            </a:prstGeom>
            <a:gradFill>
              <a:gsLst>
                <a:gs pos="100000">
                  <a:srgbClr val="296119"/>
                </a:gs>
                <a:gs pos="14000">
                  <a:schemeClr val="accent1">
                    <a:lumMod val="93000"/>
                    <a:lumOff val="7000"/>
                  </a:schemeClr>
                </a:gs>
                <a:gs pos="0">
                  <a:schemeClr val="accent1">
                    <a:lumMod val="100000"/>
                  </a:schemeClr>
                </a:gs>
                <a:gs pos="100000">
                  <a:schemeClr val="accent1">
                    <a:lumMod val="30000"/>
                    <a:lumOff val="70000"/>
                  </a:schemeClr>
                </a:gs>
              </a:gsLst>
              <a:lin ang="540000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2">
            <a:extLst>
              <a:ext uri="{FF2B5EF4-FFF2-40B4-BE49-F238E27FC236}">
                <a16:creationId xmlns:a16="http://schemas.microsoft.com/office/drawing/2014/main" id="{8A1E971B-405A-5D0F-C73D-7F1E4A0E442F}"/>
              </a:ext>
              <a:ext uri="{C183D7F6-B498-43B3-948B-1728B52AA6E4}">
                <adec:decorative xmlns:adec="http://schemas.microsoft.com/office/drawing/2017/decorative" val="1"/>
              </a:ext>
            </a:extLst>
          </p:cNvPr>
          <p:cNvSpPr txBox="1">
            <a:spLocks/>
          </p:cNvSpPr>
          <p:nvPr/>
        </p:nvSpPr>
        <p:spPr>
          <a:xfrm>
            <a:off x="2174967" y="1925938"/>
            <a:ext cx="6561529" cy="399659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indent="0">
              <a:spcBef>
                <a:spcPts val="0"/>
              </a:spcBef>
              <a:spcAft>
                <a:spcPts val="1200"/>
              </a:spcAft>
              <a:buFont typeface="Arial" panose="020B0604020202020204" pitchFamily="34" charset="0"/>
              <a:buNone/>
            </a:pPr>
            <a:r>
              <a:rPr lang="en-US" sz="2400" b="1" dirty="0">
                <a:solidFill>
                  <a:srgbClr val="296119"/>
                </a:solidFill>
              </a:rPr>
              <a:t>Normative (Common)</a:t>
            </a:r>
            <a:br>
              <a:rPr lang="en-US" sz="1800" b="1" dirty="0">
                <a:solidFill>
                  <a:srgbClr val="22B857"/>
                </a:solidFill>
              </a:rPr>
            </a:br>
            <a:r>
              <a:rPr lang="en-US" sz="1800" dirty="0">
                <a:ea typeface="Ebrima" panose="02000000000000000000" pitchFamily="2" charset="0"/>
                <a:cs typeface="Ebrima" panose="02000000000000000000" pitchFamily="2" charset="0"/>
              </a:rPr>
              <a:t>Sexual behaviors are considered developmentally normative when they occur infrequently and are easily distractible (i.e., the child is responsive to redirection). </a:t>
            </a:r>
          </a:p>
          <a:p>
            <a:pPr marL="203200" indent="0">
              <a:spcBef>
                <a:spcPts val="0"/>
              </a:spcBef>
              <a:spcAft>
                <a:spcPts val="1200"/>
              </a:spcAft>
              <a:buFont typeface="Arial" panose="020B0604020202020204" pitchFamily="34" charset="0"/>
              <a:buNone/>
            </a:pPr>
            <a:r>
              <a:rPr lang="en-US" sz="2400" b="1" dirty="0">
                <a:solidFill>
                  <a:schemeClr val="accent1">
                    <a:lumMod val="75000"/>
                  </a:schemeClr>
                </a:solidFill>
              </a:rPr>
              <a:t>Cautionary (Less Common)</a:t>
            </a:r>
            <a:br>
              <a:rPr lang="en-US" sz="2400" b="1" dirty="0"/>
            </a:br>
            <a:r>
              <a:rPr lang="en-US" sz="1800" dirty="0">
                <a:ea typeface="Ebrima" panose="02000000000000000000" pitchFamily="2" charset="0"/>
                <a:cs typeface="Ebrima" panose="02000000000000000000" pitchFamily="2" charset="0"/>
              </a:rPr>
              <a:t>Cautionary behaviors are identified as those that are disruptive to others and only moderately responsive to distraction and redirection.</a:t>
            </a:r>
          </a:p>
          <a:p>
            <a:pPr marL="203200" indent="0">
              <a:spcBef>
                <a:spcPts val="0"/>
              </a:spcBef>
              <a:spcAft>
                <a:spcPts val="1200"/>
              </a:spcAft>
              <a:buFont typeface="Arial" panose="020B0604020202020204" pitchFamily="34" charset="0"/>
              <a:buNone/>
            </a:pPr>
            <a:r>
              <a:rPr lang="en-US" sz="2400" b="1" dirty="0">
                <a:solidFill>
                  <a:srgbClr val="A62318"/>
                </a:solidFill>
              </a:rPr>
              <a:t>Problematic (Uncommon)</a:t>
            </a:r>
            <a:br>
              <a:rPr lang="en-US" sz="2400" b="1" dirty="0"/>
            </a:br>
            <a:r>
              <a:rPr lang="en-US" sz="1800" dirty="0">
                <a:ea typeface="Ebrima" panose="02000000000000000000" pitchFamily="2" charset="0"/>
                <a:cs typeface="Ebrima" panose="02000000000000000000" pitchFamily="2" charset="0"/>
              </a:rPr>
              <a:t>Problematic behaviors are frequently disruptive to others and persist even after distraction and redirection. Children exhibiting these behaviors may cause harm to themselves or others and persist after explicit redirection. Redirection may be met with anger from the child.</a:t>
            </a:r>
          </a:p>
        </p:txBody>
      </p:sp>
    </p:spTree>
    <p:extLst>
      <p:ext uri="{BB962C8B-B14F-4D97-AF65-F5344CB8AC3E}">
        <p14:creationId xmlns:p14="http://schemas.microsoft.com/office/powerpoint/2010/main" val="379900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906C-2998-9F22-53D2-2F33527A14A4}"/>
              </a:ext>
            </a:extLst>
          </p:cNvPr>
          <p:cNvSpPr>
            <a:spLocks noGrp="1"/>
          </p:cNvSpPr>
          <p:nvPr>
            <p:ph type="title"/>
          </p:nvPr>
        </p:nvSpPr>
        <p:spPr/>
        <p:txBody>
          <a:bodyPr vert="horz" lIns="91440" tIns="45720" rIns="91440" bIns="45720" rtlCol="0" anchor="ctr">
            <a:normAutofit/>
          </a:bodyPr>
          <a:lstStyle/>
          <a:p>
            <a:r>
              <a:rPr lang="en-US" b="1" i="0" kern="100" spc="0" baseline="0" dirty="0">
                <a:latin typeface="Aptos" panose="020B0004020202020204" pitchFamily="34" charset="0"/>
                <a:ea typeface="+mj-ea"/>
                <a:cs typeface="+mj-cs"/>
              </a:rPr>
              <a:t>Why Is PSB-CY a Focus?</a:t>
            </a:r>
          </a:p>
        </p:txBody>
      </p:sp>
      <p:sp>
        <p:nvSpPr>
          <p:cNvPr id="3" name="Content Placeholder 2">
            <a:extLst>
              <a:ext uri="{FF2B5EF4-FFF2-40B4-BE49-F238E27FC236}">
                <a16:creationId xmlns:a16="http://schemas.microsoft.com/office/drawing/2014/main" id="{D867DE1F-350C-98E9-C25E-732CC73EB984}"/>
              </a:ext>
            </a:extLst>
          </p:cNvPr>
          <p:cNvSpPr>
            <a:spLocks noGrp="1"/>
          </p:cNvSpPr>
          <p:nvPr>
            <p:ph sz="half" idx="16"/>
          </p:nvPr>
        </p:nvSpPr>
        <p:spPr>
          <a:xfrm>
            <a:off x="348090" y="1542478"/>
            <a:ext cx="5864155" cy="4472610"/>
          </a:xfrm>
        </p:spPr>
        <p:txBody>
          <a:bodyPr>
            <a:noAutofit/>
          </a:bodyPr>
          <a:lstStyle/>
          <a:p>
            <a:pPr>
              <a:lnSpc>
                <a:spcPct val="100000"/>
              </a:lnSpc>
              <a:spcBef>
                <a:spcPts val="300"/>
              </a:spcBef>
              <a:spcAft>
                <a:spcPts val="300"/>
              </a:spcAft>
            </a:pPr>
            <a:r>
              <a:rPr lang="en-US" sz="1800" dirty="0"/>
              <a:t>The War Department expanded the scope </a:t>
            </a:r>
            <a:br>
              <a:rPr lang="en-US" sz="1800" dirty="0"/>
            </a:br>
            <a:r>
              <a:rPr lang="en-US" sz="1800" dirty="0"/>
              <a:t>of FAP to address the issue of problematic sexual behavior in children and youth occurring on military installations.</a:t>
            </a:r>
          </a:p>
          <a:p>
            <a:pPr marL="342900" indent="-342900">
              <a:lnSpc>
                <a:spcPct val="100000"/>
              </a:lnSpc>
              <a:spcBef>
                <a:spcPts val="300"/>
              </a:spcBef>
              <a:spcAft>
                <a:spcPts val="300"/>
              </a:spcAft>
              <a:buFont typeface="Arial" panose="020B0604020202020204" pitchFamily="34" charset="0"/>
              <a:buChar char="•"/>
            </a:pPr>
            <a:r>
              <a:rPr lang="en-US" sz="1800" dirty="0"/>
              <a:t>Throughout 2018, a team of experts developed policy and procedures to guide a coordinated community response for PSB-CY.</a:t>
            </a:r>
          </a:p>
          <a:p>
            <a:pPr marL="342900" indent="-342900">
              <a:lnSpc>
                <a:spcPct val="100000"/>
              </a:lnSpc>
              <a:spcBef>
                <a:spcPts val="300"/>
              </a:spcBef>
              <a:spcAft>
                <a:spcPts val="300"/>
              </a:spcAft>
              <a:buFont typeface="Arial" panose="020B0604020202020204" pitchFamily="34" charset="0"/>
              <a:buChar char="•"/>
            </a:pPr>
            <a:r>
              <a:rPr lang="en-US" sz="1800" dirty="0"/>
              <a:t>This coordinated community response system </a:t>
            </a:r>
            <a:br>
              <a:rPr lang="en-US" sz="1800" dirty="0"/>
            </a:br>
            <a:r>
              <a:rPr lang="en-US" sz="1800" dirty="0"/>
              <a:t>for PSB-CY:</a:t>
            </a:r>
          </a:p>
          <a:p>
            <a:pPr marL="605790" lvl="1" indent="-354330">
              <a:lnSpc>
                <a:spcPct val="100000"/>
              </a:lnSpc>
              <a:spcBef>
                <a:spcPts val="300"/>
              </a:spcBef>
              <a:spcAft>
                <a:spcPts val="300"/>
              </a:spcAft>
            </a:pPr>
            <a:r>
              <a:rPr lang="en-US" sz="1800" dirty="0">
                <a:latin typeface="Aptos" panose="020B0004020202020204" pitchFamily="34" charset="0"/>
              </a:rPr>
              <a:t>Supports youth and families impacted by PSB-CY</a:t>
            </a:r>
          </a:p>
          <a:p>
            <a:pPr marL="605790" lvl="1" indent="-354330">
              <a:lnSpc>
                <a:spcPct val="100000"/>
              </a:lnSpc>
              <a:spcBef>
                <a:spcPts val="300"/>
              </a:spcBef>
              <a:spcAft>
                <a:spcPts val="300"/>
              </a:spcAft>
            </a:pPr>
            <a:r>
              <a:rPr lang="en-US" sz="1800" dirty="0">
                <a:latin typeface="Aptos" panose="020B0004020202020204" pitchFamily="34" charset="0"/>
              </a:rPr>
              <a:t>Addresses the safety needs of any youth involved </a:t>
            </a:r>
          </a:p>
          <a:p>
            <a:pPr marL="605790" lvl="1" indent="-354330">
              <a:lnSpc>
                <a:spcPct val="100000"/>
              </a:lnSpc>
              <a:spcBef>
                <a:spcPts val="300"/>
              </a:spcBef>
              <a:spcAft>
                <a:spcPts val="300"/>
              </a:spcAft>
            </a:pPr>
            <a:r>
              <a:rPr lang="en-US" sz="1800" dirty="0">
                <a:latin typeface="Aptos" panose="020B0004020202020204" pitchFamily="34" charset="0"/>
              </a:rPr>
              <a:t>Limits the ongoing risks to family and </a:t>
            </a:r>
            <a:br>
              <a:rPr lang="en-US" sz="1800" dirty="0">
                <a:latin typeface="Aptos" panose="020B0004020202020204" pitchFamily="34" charset="0"/>
              </a:rPr>
            </a:br>
            <a:r>
              <a:rPr lang="en-US" sz="1800" dirty="0">
                <a:latin typeface="Aptos" panose="020B0004020202020204" pitchFamily="34" charset="0"/>
              </a:rPr>
              <a:t>community members</a:t>
            </a:r>
          </a:p>
        </p:txBody>
      </p:sp>
      <p:grpSp>
        <p:nvGrpSpPr>
          <p:cNvPr id="6" name="Group 5" descr="Screenshots of website articles">
            <a:extLst>
              <a:ext uri="{FF2B5EF4-FFF2-40B4-BE49-F238E27FC236}">
                <a16:creationId xmlns:a16="http://schemas.microsoft.com/office/drawing/2014/main" id="{E5D17E51-428F-ED9D-B3D7-A69CFFC39EB7}"/>
              </a:ext>
            </a:extLst>
          </p:cNvPr>
          <p:cNvGrpSpPr>
            <a:grpSpLocks noChangeAspect="1"/>
          </p:cNvGrpSpPr>
          <p:nvPr/>
        </p:nvGrpSpPr>
        <p:grpSpPr>
          <a:xfrm>
            <a:off x="6212245" y="1542478"/>
            <a:ext cx="2524251" cy="4162583"/>
            <a:chOff x="5761778" y="1265941"/>
            <a:chExt cx="2985862" cy="4923795"/>
          </a:xfrm>
        </p:grpSpPr>
        <p:pic>
          <p:nvPicPr>
            <p:cNvPr id="7" name="Picture 6" descr="Screenshot 1">
              <a:extLst>
                <a:ext uri="{FF2B5EF4-FFF2-40B4-BE49-F238E27FC236}">
                  <a16:creationId xmlns:a16="http://schemas.microsoft.com/office/drawing/2014/main" id="{7E0FFF6F-05BC-2FC0-FA5F-7AAA92C7C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778" y="1265941"/>
              <a:ext cx="2819570" cy="216305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8" name="Picture 7" descr="Screenshot 2">
              <a:extLst>
                <a:ext uri="{FF2B5EF4-FFF2-40B4-BE49-F238E27FC236}">
                  <a16:creationId xmlns:a16="http://schemas.microsoft.com/office/drawing/2014/main" id="{14EFB931-C4B7-99A7-F846-DE6BE28BC8FD}"/>
                </a:ext>
              </a:extLst>
            </p:cNvPr>
            <p:cNvPicPr>
              <a:picLocks noChangeAspect="1"/>
            </p:cNvPicPr>
            <p:nvPr/>
          </p:nvPicPr>
          <p:blipFill rotWithShape="1">
            <a:blip r:embed="rId4"/>
            <a:srcRect l="16496" r="38166"/>
            <a:stretch/>
          </p:blipFill>
          <p:spPr>
            <a:xfrm>
              <a:off x="6203662" y="2596643"/>
              <a:ext cx="2543978" cy="3593093"/>
            </a:xfrm>
            <a:prstGeom prst="rect">
              <a:avLst/>
            </a:prstGeom>
            <a:ln>
              <a:solidFill>
                <a:srgbClr val="7F7F7F"/>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6083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5B48-5734-55C7-F870-E286B125E021}"/>
              </a:ext>
            </a:extLst>
          </p:cNvPr>
          <p:cNvSpPr>
            <a:spLocks noGrp="1"/>
          </p:cNvSpPr>
          <p:nvPr>
            <p:ph type="title"/>
          </p:nvPr>
        </p:nvSpPr>
        <p:spPr/>
        <p:txBody>
          <a:bodyPr/>
          <a:lstStyle/>
          <a:p>
            <a:r>
              <a:rPr lang="en-US" b="1" kern="1200" dirty="0"/>
              <a:t>How Do We Address PSB-CY? </a:t>
            </a:r>
            <a:r>
              <a:rPr lang="en-US" kern="1200" dirty="0"/>
              <a:t>(1 of 6)</a:t>
            </a:r>
            <a:r>
              <a:rPr lang="en-US" dirty="0"/>
              <a:t> </a:t>
            </a:r>
          </a:p>
        </p:txBody>
      </p:sp>
      <p:sp>
        <p:nvSpPr>
          <p:cNvPr id="7" name="Content Placeholder 2">
            <a:extLst>
              <a:ext uri="{FF2B5EF4-FFF2-40B4-BE49-F238E27FC236}">
                <a16:creationId xmlns:a16="http://schemas.microsoft.com/office/drawing/2014/main" id="{713A9C64-F226-9D75-B448-D141F3DC3F28}"/>
              </a:ext>
              <a:ext uri="{C183D7F6-B498-43B3-948B-1728B52AA6E4}">
                <adec:decorative xmlns:adec="http://schemas.microsoft.com/office/drawing/2017/decorative" val="1"/>
              </a:ext>
            </a:extLst>
          </p:cNvPr>
          <p:cNvSpPr txBox="1">
            <a:spLocks/>
          </p:cNvSpPr>
          <p:nvPr/>
        </p:nvSpPr>
        <p:spPr>
          <a:xfrm>
            <a:off x="506896" y="1525699"/>
            <a:ext cx="8229600" cy="55539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dirty="0">
                <a:solidFill>
                  <a:prstClr val="black"/>
                </a:solidFill>
              </a:rPr>
              <a:t>The coordinated community response for PSB-CY:</a:t>
            </a:r>
          </a:p>
        </p:txBody>
      </p:sp>
      <p:pic>
        <p:nvPicPr>
          <p:cNvPr id="8" name="Content Placeholder 7" descr="Chart of Coordinated Community Response">
            <a:extLst>
              <a:ext uri="{FF2B5EF4-FFF2-40B4-BE49-F238E27FC236}">
                <a16:creationId xmlns:a16="http://schemas.microsoft.com/office/drawing/2014/main" id="{70304AA6-6DB6-272F-FA20-6D0794AC0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88" y="1963109"/>
            <a:ext cx="7467250" cy="4571184"/>
          </a:xfrm>
          <a:prstGeom prst="rect">
            <a:avLst/>
          </a:prstGeom>
        </p:spPr>
      </p:pic>
      <p:sp>
        <p:nvSpPr>
          <p:cNvPr id="3" name="TextBox 2">
            <a:extLst>
              <a:ext uri="{FF2B5EF4-FFF2-40B4-BE49-F238E27FC236}">
                <a16:creationId xmlns:a16="http://schemas.microsoft.com/office/drawing/2014/main" id="{187F6B79-8576-F874-72C6-1FF4619965C5}"/>
              </a:ext>
            </a:extLst>
          </p:cNvPr>
          <p:cNvSpPr txBox="1"/>
          <p:nvPr/>
        </p:nvSpPr>
        <p:spPr>
          <a:xfrm>
            <a:off x="4798194" y="3773103"/>
            <a:ext cx="519764"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cs typeface="Calibri" panose="020F0502020204030204" pitchFamily="34" charset="0"/>
              </a:rPr>
              <a:t>,</a:t>
            </a: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38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DD06-BEBF-EAC4-36A4-36C1D51766B5}"/>
              </a:ext>
            </a:extLst>
          </p:cNvPr>
          <p:cNvSpPr>
            <a:spLocks noGrp="1"/>
          </p:cNvSpPr>
          <p:nvPr>
            <p:ph type="title"/>
          </p:nvPr>
        </p:nvSpPr>
        <p:spPr>
          <a:xfrm>
            <a:off x="398191" y="205719"/>
            <a:ext cx="8338305" cy="981057"/>
          </a:xfrm>
        </p:spPr>
        <p:txBody>
          <a:bodyPr anchor="ctr">
            <a:normAutofit/>
          </a:bodyPr>
          <a:lstStyle/>
          <a:p>
            <a:r>
              <a:rPr lang="en-US" b="1" kern="1200" dirty="0"/>
              <a:t>How Do We Address PSB-CY? </a:t>
            </a:r>
            <a:r>
              <a:rPr lang="en-US" kern="1200" dirty="0"/>
              <a:t>(2 of 6)</a:t>
            </a:r>
            <a:br>
              <a:rPr lang="en-US" b="1" kern="1200" dirty="0"/>
            </a:br>
            <a:r>
              <a:rPr lang="en-US" kern="1200" dirty="0"/>
              <a:t>Family Advocacy Program’s role:</a:t>
            </a:r>
            <a:r>
              <a:rPr lang="en-US" dirty="0"/>
              <a:t> </a:t>
            </a:r>
          </a:p>
        </p:txBody>
      </p:sp>
      <p:sp>
        <p:nvSpPr>
          <p:cNvPr id="9" name="Content Placeholder 8">
            <a:extLst>
              <a:ext uri="{FF2B5EF4-FFF2-40B4-BE49-F238E27FC236}">
                <a16:creationId xmlns:a16="http://schemas.microsoft.com/office/drawing/2014/main" id="{270C2D0C-9164-357F-65CB-A7EA3947F351}"/>
              </a:ext>
            </a:extLst>
          </p:cNvPr>
          <p:cNvSpPr>
            <a:spLocks noGrp="1"/>
          </p:cNvSpPr>
          <p:nvPr>
            <p:ph sz="half" idx="16"/>
          </p:nvPr>
        </p:nvSpPr>
        <p:spPr>
          <a:xfrm>
            <a:off x="398190" y="1542477"/>
            <a:ext cx="4014785" cy="4162584"/>
          </a:xfrm>
        </p:spPr>
        <p:txBody>
          <a:bodyPr>
            <a:normAutofit/>
          </a:bodyPr>
          <a:lstStyle/>
          <a:p>
            <a:r>
              <a:rPr lang="en-US" sz="1800" dirty="0"/>
              <a:t>Support for all children and families involved in PSB-CY, including:</a:t>
            </a:r>
          </a:p>
          <a:p>
            <a:pPr marL="285750" indent="-285750">
              <a:buFont typeface="Arial" panose="020B0604020202020204" pitchFamily="34" charset="0"/>
              <a:buChar char="•"/>
            </a:pPr>
            <a:r>
              <a:rPr lang="en-US" sz="1800" dirty="0"/>
              <a:t>Coordinated response and </a:t>
            </a:r>
            <a:br>
              <a:rPr lang="en-US" sz="1800" dirty="0"/>
            </a:br>
            <a:r>
              <a:rPr lang="en-US" sz="1800" dirty="0"/>
              <a:t>intervention plan</a:t>
            </a:r>
          </a:p>
          <a:p>
            <a:pPr marL="285750" indent="-285750">
              <a:buFont typeface="Arial" panose="020B0604020202020204" pitchFamily="34" charset="0"/>
              <a:buChar char="•"/>
            </a:pPr>
            <a:r>
              <a:rPr lang="en-US" sz="1800" dirty="0"/>
              <a:t>Safety planning</a:t>
            </a:r>
          </a:p>
          <a:p>
            <a:pPr marL="285750" indent="-285750">
              <a:buFont typeface="Arial" panose="020B0604020202020204" pitchFamily="34" charset="0"/>
              <a:buChar char="•"/>
            </a:pPr>
            <a:r>
              <a:rPr lang="en-US" sz="1800" dirty="0"/>
              <a:t>Child-focused support for parents</a:t>
            </a:r>
            <a:endParaRPr lang="en-US" sz="1800" strike="sngStrike" dirty="0"/>
          </a:p>
          <a:p>
            <a:pPr marL="285750" indent="-285750">
              <a:buFont typeface="Arial" panose="020B0604020202020204" pitchFamily="34" charset="0"/>
              <a:buChar char="•"/>
            </a:pPr>
            <a:r>
              <a:rPr lang="en-US" sz="1800" dirty="0"/>
              <a:t>Evidence-guided clinical assessment, service planning and treatment when services are available on an installation,</a:t>
            </a:r>
            <a:br>
              <a:rPr lang="en-US" sz="1800" dirty="0"/>
            </a:br>
            <a:r>
              <a:rPr lang="en-US" sz="1800" dirty="0"/>
              <a:t>or a warm handoff to appropriate </a:t>
            </a:r>
            <a:br>
              <a:rPr lang="en-US" sz="1800" dirty="0"/>
            </a:br>
            <a:r>
              <a:rPr lang="en-US" sz="1800" dirty="0"/>
              <a:t>civilian providers</a:t>
            </a:r>
          </a:p>
          <a:p>
            <a:pPr marL="285750" indent="-285750">
              <a:buFont typeface="Arial" panose="020B0604020202020204" pitchFamily="34" charset="0"/>
              <a:buChar char="•"/>
            </a:pPr>
            <a:r>
              <a:rPr lang="en-US" sz="1800" dirty="0"/>
              <a:t>Case management</a:t>
            </a:r>
          </a:p>
        </p:txBody>
      </p:sp>
      <p:pic>
        <p:nvPicPr>
          <p:cNvPr id="11" name="Content Placeholder 10" descr="A group of people standing on a beach">
            <a:extLst>
              <a:ext uri="{FF2B5EF4-FFF2-40B4-BE49-F238E27FC236}">
                <a16:creationId xmlns:a16="http://schemas.microsoft.com/office/drawing/2014/main" id="{E49FB5D8-3E35-337D-DAD5-8CBB60827AD6}"/>
              </a:ext>
            </a:extLst>
          </p:cNvPr>
          <p:cNvPicPr>
            <a:picLocks noGrp="1" noChangeAspect="1"/>
          </p:cNvPicPr>
          <p:nvPr>
            <p:ph sz="half" idx="17"/>
          </p:nvPr>
        </p:nvPicPr>
        <p:blipFill>
          <a:blip r:embed="rId2"/>
          <a:srcRect l="18507" r="17112" b="-1"/>
          <a:stretch>
            <a:fillRect/>
          </a:stretch>
        </p:blipFill>
        <p:spPr>
          <a:xfrm>
            <a:off x="4707994" y="1542477"/>
            <a:ext cx="4014785" cy="4162584"/>
          </a:xfrm>
          <a:prstGeom prst="rect">
            <a:avLst/>
          </a:prstGeom>
          <a:noFill/>
          <a:ln w="6350">
            <a:solidFill>
              <a:schemeClr val="tx1"/>
            </a:solidFill>
          </a:ln>
          <a:effectLst/>
        </p:spPr>
      </p:pic>
    </p:spTree>
    <p:extLst>
      <p:ext uri="{BB962C8B-B14F-4D97-AF65-F5344CB8AC3E}">
        <p14:creationId xmlns:p14="http://schemas.microsoft.com/office/powerpoint/2010/main" val="287487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3700-1727-F884-1258-C5A9640300A9}"/>
              </a:ext>
            </a:extLst>
          </p:cNvPr>
          <p:cNvSpPr>
            <a:spLocks noGrp="1"/>
          </p:cNvSpPr>
          <p:nvPr>
            <p:ph type="title"/>
          </p:nvPr>
        </p:nvSpPr>
        <p:spPr/>
        <p:txBody>
          <a:bodyPr/>
          <a:lstStyle/>
          <a:p>
            <a:r>
              <a:rPr lang="en-US" b="1" dirty="0"/>
              <a:t>How Do We Address PSB-CY? </a:t>
            </a:r>
            <a:r>
              <a:rPr lang="en-US" dirty="0"/>
              <a:t>(3 of 6)</a:t>
            </a:r>
            <a:br>
              <a:rPr lang="en-US" dirty="0"/>
            </a:br>
            <a:r>
              <a:rPr lang="en-US" dirty="0"/>
              <a:t>Family Advocacy Program functions:</a:t>
            </a:r>
          </a:p>
        </p:txBody>
      </p:sp>
      <p:sp>
        <p:nvSpPr>
          <p:cNvPr id="6" name="Content Placeholder 5">
            <a:extLst>
              <a:ext uri="{FF2B5EF4-FFF2-40B4-BE49-F238E27FC236}">
                <a16:creationId xmlns:a16="http://schemas.microsoft.com/office/drawing/2014/main" id="{7D55B478-6A32-3B5A-9D2F-86740BFAF975}"/>
              </a:ext>
            </a:extLst>
          </p:cNvPr>
          <p:cNvSpPr>
            <a:spLocks noGrp="1"/>
          </p:cNvSpPr>
          <p:nvPr>
            <p:ph sz="half" idx="14"/>
          </p:nvPr>
        </p:nvSpPr>
        <p:spPr>
          <a:xfrm>
            <a:off x="398189" y="1548581"/>
            <a:ext cx="8324589" cy="4076064"/>
          </a:xfrm>
        </p:spPr>
        <p:txBody>
          <a:bodyPr/>
          <a:lstStyle/>
          <a:p>
            <a:pPr marL="347472" indent="-164592">
              <a:lnSpc>
                <a:spcPct val="110000"/>
              </a:lnSpc>
              <a:spcBef>
                <a:spcPts val="600"/>
              </a:spcBef>
            </a:pPr>
            <a:r>
              <a:rPr lang="en-US" sz="1800" dirty="0"/>
              <a:t>Convenes the multidisciplinary team</a:t>
            </a:r>
          </a:p>
          <a:p>
            <a:pPr marL="347472" indent="-164592">
              <a:lnSpc>
                <a:spcPct val="110000"/>
              </a:lnSpc>
              <a:spcBef>
                <a:spcPts val="600"/>
              </a:spcBef>
            </a:pPr>
            <a:r>
              <a:rPr lang="en-US" sz="1800" dirty="0"/>
              <a:t>Ensures required notifications are made after activation of the MDT,* such as: </a:t>
            </a:r>
          </a:p>
          <a:p>
            <a:pPr marL="740664" lvl="1" indent="-283464">
              <a:spcBef>
                <a:spcPts val="600"/>
              </a:spcBef>
              <a:buFont typeface="Calibri" panose="020F0502020204030204" pitchFamily="34" charset="0"/>
              <a:buChar char="‒"/>
            </a:pPr>
            <a:r>
              <a:rPr lang="en-US" sz="1800" dirty="0">
                <a:latin typeface="Aptos" panose="020B0004020202020204" pitchFamily="34" charset="0"/>
              </a:rPr>
              <a:t>Civilian law enforcement</a:t>
            </a:r>
          </a:p>
          <a:p>
            <a:pPr marL="740664" lvl="1" indent="-283464">
              <a:spcBef>
                <a:spcPts val="600"/>
              </a:spcBef>
              <a:buFont typeface="Calibri" panose="020F0502020204030204" pitchFamily="34" charset="0"/>
              <a:buChar char="‒"/>
            </a:pPr>
            <a:r>
              <a:rPr lang="en-US" sz="1800" dirty="0">
                <a:latin typeface="Aptos" panose="020B0004020202020204" pitchFamily="34" charset="0"/>
              </a:rPr>
              <a:t>Child Protective Services</a:t>
            </a:r>
          </a:p>
          <a:p>
            <a:pPr marL="740664" lvl="1" indent="-283464">
              <a:spcBef>
                <a:spcPts val="600"/>
              </a:spcBef>
              <a:buFont typeface="Calibri" panose="020F0502020204030204" pitchFamily="34" charset="0"/>
              <a:buChar char="‒"/>
            </a:pPr>
            <a:r>
              <a:rPr lang="en-US" sz="1800" dirty="0">
                <a:latin typeface="Aptos" panose="020B0004020202020204" pitchFamily="34" charset="0"/>
              </a:rPr>
              <a:t>Others, as required</a:t>
            </a:r>
          </a:p>
          <a:p>
            <a:pPr marL="347472" indent="-164592">
              <a:lnSpc>
                <a:spcPct val="110000"/>
              </a:lnSpc>
              <a:spcBef>
                <a:spcPts val="600"/>
              </a:spcBef>
            </a:pPr>
            <a:r>
              <a:rPr lang="en-US" sz="1800" dirty="0"/>
              <a:t>Collects data</a:t>
            </a:r>
          </a:p>
          <a:p>
            <a:pPr marL="347472" indent="-164592">
              <a:lnSpc>
                <a:spcPct val="110000"/>
              </a:lnSpc>
              <a:spcBef>
                <a:spcPts val="600"/>
              </a:spcBef>
            </a:pPr>
            <a:r>
              <a:rPr lang="en-US" sz="1800" dirty="0"/>
              <a:t>Delivers evidence-based clinical treatment when services are available on an installation, or conducts a warm handoff to appropriate civilian providers</a:t>
            </a:r>
          </a:p>
          <a:p>
            <a:pPr marL="203200" indent="0">
              <a:buNone/>
            </a:pPr>
            <a:endParaRPr lang="en-US" sz="1800" dirty="0"/>
          </a:p>
          <a:p>
            <a:pPr marL="203200" indent="0">
              <a:buNone/>
            </a:pPr>
            <a:r>
              <a:rPr lang="en-US" sz="1800" i="1" dirty="0">
                <a:solidFill>
                  <a:srgbClr val="1F355E"/>
                </a:solidFill>
              </a:rPr>
              <a:t>*Additional information on the MDT, and FAP’s role and functions, can be found in Appendix B.</a:t>
            </a:r>
          </a:p>
        </p:txBody>
      </p:sp>
    </p:spTree>
    <p:extLst>
      <p:ext uri="{BB962C8B-B14F-4D97-AF65-F5344CB8AC3E}">
        <p14:creationId xmlns:p14="http://schemas.microsoft.com/office/powerpoint/2010/main" val="2977900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DEACB64-AB08-3C41-B5F0-22B42754CC6C}" vid="{FBEC2323-24DC-2640-B21C-8B35E72BA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12902 MP&amp;FC PP Template 10-10-2018 (1)</Template>
  <TotalTime>353</TotalTime>
  <Words>2150</Words>
  <PresentationFormat>On-screen Show (4:3)</PresentationFormat>
  <Paragraphs>216</Paragraphs>
  <Slides>22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Calibri</vt:lpstr>
      <vt:lpstr>Courier New</vt:lpstr>
      <vt:lpstr>Ebrima</vt:lpstr>
      <vt:lpstr>Myriad Pro</vt:lpstr>
      <vt:lpstr>Symbol</vt:lpstr>
      <vt:lpstr>System Font Regular</vt:lpstr>
      <vt:lpstr>Wingdings</vt:lpstr>
      <vt:lpstr>Office Theme</vt:lpstr>
      <vt:lpstr>Family Advocacy Program Problematic Sexual Behavior  in Children and Youth</vt:lpstr>
      <vt:lpstr>Today’s Purpose</vt:lpstr>
      <vt:lpstr>What Is PSB-CY? (1 of 3)</vt:lpstr>
      <vt:lpstr>What Is PSB-CY? (2 of 3)</vt:lpstr>
      <vt:lpstr>What Is PSB-CY? (3 of 3) Continuum of Sexual Behavior in Children </vt:lpstr>
      <vt:lpstr>Why Is PSB-CY a Focus?</vt:lpstr>
      <vt:lpstr>How Do We Address PSB-CY? (1 of 6) </vt:lpstr>
      <vt:lpstr>How Do We Address PSB-CY? (2 of 6) Family Advocacy Program’s role: </vt:lpstr>
      <vt:lpstr>How Do We Address PSB-CY? (3 of 6) Family Advocacy Program functions:</vt:lpstr>
      <vt:lpstr>How Do We Address PSB-CY? (4 of 6) </vt:lpstr>
      <vt:lpstr>How Do We Address PSB-CY? (5 of 6) </vt:lpstr>
      <vt:lpstr>How Do We Address PSB-CY? (6 of 6)</vt:lpstr>
      <vt:lpstr>Does This Change FAP’s Focus? </vt:lpstr>
      <vt:lpstr>What Is FAP’s Role in PSB-CY? Legislative Authority (1 of 2)</vt:lpstr>
      <vt:lpstr>What Is FAP’s Role in PSB-CY? Legislative Authority (2 of 2)</vt:lpstr>
      <vt:lpstr>Resources </vt:lpstr>
      <vt:lpstr>Appendix A – Multidisciplinary Team (1 of 2) </vt:lpstr>
      <vt:lpstr>Appendix A – Multidisciplinary Team (2 of 2)</vt:lpstr>
      <vt:lpstr>Appendix B – Roles in Addressing PSB-CY (1 of 4) </vt:lpstr>
      <vt:lpstr>Appendix B – Roles in Addressing PSB-CY (2 of 4) </vt:lpstr>
      <vt:lpstr>Appendix B – Roles in Addressing PSB-CY (3 of 4) </vt:lpstr>
      <vt:lpstr>Appendix B – Roles in Addressing PSB-CY (4 of 4)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Advocacy Program Problematic Sexual Behavior in Children and Youth Briefing Slides</dc:title>
  <dc:subject>Family Advocacy Program Problematic Sexual Behavior in Children and Youth Briefing Slides</dc:subject>
  <dc:creator>Military Community and Family Policy</dc:creator>
  <cp:keywords>Military Community and Family Policy PowerPoint</cp:keywords>
  <dc:description/>
  <dcterms:created xsi:type="dcterms:W3CDTF">2018-10-10T18:36:19Z</dcterms:created>
  <dcterms:modified xsi:type="dcterms:W3CDTF">2026-02-24T14:30:56Z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