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E32D48-D999-7522-25F9-7F3D52A7646B}" name="Joyce D. Husted" initials="JH" userId="S::jdhusted@thebowengroup.com::f0a2a4e2-ae25-4a7c-b305-63dda7f5c6b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Midden" initials="KM" lastIdx="2" clrIdx="0">
    <p:extLst>
      <p:ext uri="{19B8F6BF-5375-455C-9EA6-DF929625EA0E}">
        <p15:presenceInfo xmlns:p15="http://schemas.microsoft.com/office/powerpoint/2012/main" userId="S-1-5-21-2871528693-4081628328-2113024643-2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55E"/>
    <a:srgbClr val="D12A2F"/>
    <a:srgbClr val="5A78AD"/>
    <a:srgbClr val="D02C30"/>
    <a:srgbClr val="CC2C30"/>
    <a:srgbClr val="9E2231"/>
    <a:srgbClr val="B72535"/>
    <a:srgbClr val="B7273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86DC6-16C5-4DEE-878B-74E2E32A8528}" v="1" dt="2025-09-04T18:01:56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>
      <p:cViewPr varScale="1">
        <p:scale>
          <a:sx n="54" d="100"/>
          <a:sy n="54" d="100"/>
        </p:scale>
        <p:origin x="103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255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DAD4EE-66F6-4DD3-A90D-51D4718296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FF5EB-93B6-4925-8072-2608B22811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BD075-371F-429C-AEB7-F5E6866D3054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5B8C7-6A3C-489F-B24A-CF282D0E46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0234F-8691-4C16-9041-1905179AA8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E1CA-835F-4B73-B19E-018C96EB7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3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46D57-8B32-4EA8-91BB-DADC8FFA374C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31761-415C-492C-B38C-E7BE3CFC4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0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31761-415C-492C-B38C-E7BE3CFC41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0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A0C2-D54A-4B7B-B6D8-24454AE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73480"/>
            <a:ext cx="4626864" cy="1060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28600" y="2265777"/>
            <a:ext cx="4627563" cy="1560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739AE4-A323-495A-97D9-AA737601E5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14400"/>
            <a:ext cx="9144000" cy="5943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7C7778-0467-4947-AEFC-D17DA67D1917}"/>
              </a:ext>
            </a:extLst>
          </p:cNvPr>
          <p:cNvGrpSpPr/>
          <p:nvPr userDrawn="1"/>
        </p:nvGrpSpPr>
        <p:grpSpPr>
          <a:xfrm>
            <a:off x="0" y="190176"/>
            <a:ext cx="9048914" cy="466344"/>
            <a:chOff x="0" y="190176"/>
            <a:chExt cx="9048914" cy="466344"/>
          </a:xfrm>
        </p:grpSpPr>
        <p:sp>
          <p:nvSpPr>
            <p:cNvPr id="5" name="Rectangle 4" descr="Red header bar.">
              <a:extLst>
                <a:ext uri="{FF2B5EF4-FFF2-40B4-BE49-F238E27FC236}">
                  <a16:creationId xmlns:a16="http://schemas.microsoft.com/office/drawing/2014/main" id="{52817A67-B175-4499-8C49-85CA3936636D}"/>
                </a:ext>
              </a:extLst>
            </p:cNvPr>
            <p:cNvSpPr/>
            <p:nvPr userDrawn="1"/>
          </p:nvSpPr>
          <p:spPr>
            <a:xfrm>
              <a:off x="0" y="190176"/>
              <a:ext cx="7274257" cy="466344"/>
            </a:xfrm>
            <a:prstGeom prst="rect">
              <a:avLst/>
            </a:prstGeom>
            <a:solidFill>
              <a:srgbClr val="D12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D12A2F"/>
                </a:solidFill>
              </a:endParaRPr>
            </a:p>
          </p:txBody>
        </p:sp>
        <p:pic>
          <p:nvPicPr>
            <p:cNvPr id="6" name="Military OneSource Logo">
              <a:extLst>
                <a:ext uri="{FF2B5EF4-FFF2-40B4-BE49-F238E27FC236}">
                  <a16:creationId xmlns:a16="http://schemas.microsoft.com/office/drawing/2014/main" id="{C4C7461E-6ED1-4716-B3CD-75FBB9AAAB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272" y="203824"/>
              <a:ext cx="1640642" cy="393616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058CA-D310-4AFB-BEBE-09AB200591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4B113-6A9A-4AA3-AA71-9BA65978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164982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48C0-D508-448B-9F31-88CF274C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314522"/>
            <a:ext cx="7886700" cy="9236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7837" y="1600200"/>
            <a:ext cx="8226425" cy="44715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379CC-28E1-4C69-AD33-E27EB7236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0D17A-C7D5-4DE3-A3EF-817F177C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56413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2DAE-91C7-4588-B2F6-27E545A0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10" y="314522"/>
            <a:ext cx="7162938" cy="9236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20700" y="1624394"/>
            <a:ext cx="4738688" cy="4798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621FC1-BC5F-4F7C-8065-63EBDA1A62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59614" y="1238214"/>
            <a:ext cx="3890354" cy="518518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2DA35-4162-41E4-BEC1-865BC57C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82CB0-9D7D-4F39-BDE6-75E130891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B3076-296E-F62B-36AF-F84DD36286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6027" y="212680"/>
            <a:ext cx="1078903" cy="11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0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2DAE-91C7-4588-B2F6-27E545A0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092"/>
            <a:ext cx="7886700" cy="9236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621FC1-BC5F-4F7C-8065-63EBDA1A62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3" y="1228784"/>
            <a:ext cx="3848100" cy="520195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913188" y="1560444"/>
            <a:ext cx="4724400" cy="48625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2DA35-4162-41E4-BEC1-865BC57C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82CB0-9D7D-4F39-BDE6-75E130891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2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4ABC-99BC-4F85-B19D-DFE26EB1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60" y="692209"/>
            <a:ext cx="7886700" cy="9236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18E3C7-D176-440E-8DC7-A69017F136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97698" y="1632343"/>
            <a:ext cx="3849624" cy="4791456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A62E43-B2CD-468F-A98E-4BAC9F90F3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7906" y="3708983"/>
            <a:ext cx="1660525" cy="63817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Source caption 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6C648-D4EC-4F8C-B950-85F39A66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C8B7C-99CE-409E-A850-D6FF10B8E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6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52B1-FFAD-4459-B310-78427B7E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60" y="692209"/>
            <a:ext cx="7886700" cy="9236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5B6ED-0B6A-48FB-91CA-AD3E34C33F8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9388" y="2315421"/>
            <a:ext cx="717550" cy="8524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990600" y="2284413"/>
            <a:ext cx="7543800" cy="884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2B0FF48-77DB-4722-87BC-E47B2AAD63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9388" y="3448121"/>
            <a:ext cx="717550" cy="8524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990600" y="3417888"/>
            <a:ext cx="75438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94BD939B-CD8C-4C93-8F76-69073748E57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9388" y="4591503"/>
            <a:ext cx="717550" cy="8524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2"/>
          </p:nvPr>
        </p:nvSpPr>
        <p:spPr>
          <a:xfrm>
            <a:off x="990600" y="4560888"/>
            <a:ext cx="7543800" cy="91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CD8E8-F22D-42A6-B99D-7CEAE2ED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0D7AA-670E-436B-8D38-627B3EC7E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2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B5B0-1E47-4BF3-A32F-FE20586F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60" y="692209"/>
            <a:ext cx="7886700" cy="9236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574675" y="1898650"/>
            <a:ext cx="4673600" cy="436563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35886D-D775-4D28-A336-3DF4788FC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160" y="2472943"/>
            <a:ext cx="2240280" cy="21122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image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574675" y="4875213"/>
            <a:ext cx="2239963" cy="649287"/>
          </a:xfrm>
        </p:spPr>
        <p:txBody>
          <a:bodyPr/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Edit Master text styles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7DE81D3-8949-4290-9238-6EA84C6B29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2370" y="2472943"/>
            <a:ext cx="2240280" cy="21122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image</a:t>
            </a:r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 hasCustomPrompt="1"/>
          </p:nvPr>
        </p:nvSpPr>
        <p:spPr>
          <a:xfrm>
            <a:off x="3402013" y="4875213"/>
            <a:ext cx="2239962" cy="649287"/>
          </a:xfrm>
        </p:spPr>
        <p:txBody>
          <a:bodyPr/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Edit Master text styles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4867627-AED5-4E9B-845B-7756123B81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5580" y="2473996"/>
            <a:ext cx="2240280" cy="21122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image</a:t>
            </a:r>
          </a:p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2" hasCustomPrompt="1"/>
          </p:nvPr>
        </p:nvSpPr>
        <p:spPr>
          <a:xfrm>
            <a:off x="6226175" y="4875213"/>
            <a:ext cx="2239963" cy="649287"/>
          </a:xfrm>
        </p:spPr>
        <p:txBody>
          <a:bodyPr/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Edit Master text styles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4D064-4523-410D-A742-5116EA3E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12ECE-A213-433E-82BA-88208BFF43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BF0A-8F4E-4C1C-B1D4-5AB53416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60" y="692209"/>
            <a:ext cx="7886700" cy="9236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5D925-EA9F-4FFE-A845-A5A3415F3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" b="1262"/>
          <a:stretch/>
        </p:blipFill>
        <p:spPr>
          <a:xfrm>
            <a:off x="-9525" y="2123831"/>
            <a:ext cx="9144000" cy="432816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9850" y="1855305"/>
            <a:ext cx="8985250" cy="2103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BFA10-D048-4C79-BF23-4DB43B8B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41F11C-BCB8-4CE9-9059-8D1C9FE1F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1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a boat&#10;&#10;Description automatically generated with low confidence">
            <a:extLst>
              <a:ext uri="{FF2B5EF4-FFF2-40B4-BE49-F238E27FC236}">
                <a16:creationId xmlns:a16="http://schemas.microsoft.com/office/drawing/2014/main" id="{FAA89FDC-7A24-C655-0CFD-78D7E62C9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1"/>
          <a:stretch/>
        </p:blipFill>
        <p:spPr>
          <a:xfrm>
            <a:off x="0" y="1574243"/>
            <a:ext cx="9144000" cy="4865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D20875-525C-479E-9450-EB1EEAC4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60" y="692209"/>
            <a:ext cx="7886700" cy="9236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7063" y="1941513"/>
            <a:ext cx="7889875" cy="1314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2E79-6F02-489B-B720-D6FD08D7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9A60B5-8E47-4A21-8099-F70CF9275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3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19466" y="1540565"/>
            <a:ext cx="7886700" cy="473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49B0742-BCC9-4184-B562-CE7858EEC9D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25675" y="6440241"/>
            <a:ext cx="4692650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86600" y="6451991"/>
            <a:ext cx="2057400" cy="393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B53362-68D5-DB4C-1954-ECD9A315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1208"/>
            <a:ext cx="9144000" cy="923691"/>
          </a:xfrm>
          <a:prstGeom prst="rect">
            <a:avLst/>
          </a:prstGeom>
          <a:solidFill>
            <a:srgbClr val="212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D9F9B-4E7D-4446-F4A6-8BB6DE1CE1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26027" y="212680"/>
            <a:ext cx="1078903" cy="1120745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2412539-ACA8-BADF-15EC-97CE3026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1208"/>
            <a:ext cx="7886700" cy="923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52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orient="horz" pos="1200" userDrawn="1">
          <p15:clr>
            <a:srgbClr val="F26B43"/>
          </p15:clr>
        </p15:guide>
        <p15:guide id="3" pos="5376" userDrawn="1">
          <p15:clr>
            <a:srgbClr val="F26B43"/>
          </p15:clr>
        </p15:guide>
        <p15:guide id="4" pos="192" userDrawn="1">
          <p15:clr>
            <a:srgbClr val="F26B43"/>
          </p15:clr>
        </p15:guide>
        <p15:guide id="5" pos="3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litaryonesource.mil/insi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litaryonesource.mil/resources/tools/domestic-abuse-victim-advocate-locat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0EBFF63-FC04-E261-1AF0-DD4B7C5B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Right to Feel Safe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3B7610-8E53-12B6-9F8F-670282506B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4663" y="1600200"/>
            <a:ext cx="8362950" cy="3145055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We all deserve </a:t>
            </a:r>
            <a:r>
              <a:rPr lang="en-US" sz="1800" b="1" dirty="0">
                <a:solidFill>
                  <a:prstClr val="black"/>
                </a:solidFill>
              </a:rPr>
              <a:t>relationships free from fear, control and harm. </a:t>
            </a:r>
            <a:endParaRPr lang="en-US" sz="1800" dirty="0">
              <a:solidFill>
                <a:prstClr val="black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prstClr val="black"/>
                </a:solidFill>
              </a:rPr>
              <a:t>If you or someone you know feels unsafe in a relationship, you can share your concerns with </a:t>
            </a:r>
            <a:r>
              <a:rPr lang="en-US" sz="1800" b="1" dirty="0">
                <a:solidFill>
                  <a:prstClr val="black"/>
                </a:solidFill>
              </a:rPr>
              <a:t>Family Advocacy Program </a:t>
            </a:r>
            <a:r>
              <a:rPr lang="en-US" sz="1800" dirty="0">
                <a:solidFill>
                  <a:prstClr val="black"/>
                </a:solidFill>
              </a:rPr>
              <a:t>staff or any installation leader and you will be:</a:t>
            </a:r>
          </a:p>
          <a:p>
            <a:pPr marL="982980" lvl="1" indent="-342900">
              <a:lnSpc>
                <a:spcPct val="114000"/>
              </a:lnSpc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</a:rPr>
              <a:t>Treated with respect and compassion</a:t>
            </a:r>
          </a:p>
          <a:p>
            <a:pPr marL="982980" lvl="1" indent="-342900">
              <a:lnSpc>
                <a:spcPct val="114000"/>
              </a:lnSpc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</a:rPr>
              <a:t>Believed and taken seriously</a:t>
            </a:r>
          </a:p>
          <a:p>
            <a:pPr marL="982980" lvl="1" indent="-342900">
              <a:lnSpc>
                <a:spcPct val="114000"/>
              </a:lnSpc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</a:rPr>
              <a:t>Connected with a FAP domestic abuse victim advocate, who will guide you through documenting the abuse, making a safety plan and accessing needed military and civilian services</a:t>
            </a:r>
          </a:p>
          <a:p>
            <a:pPr marL="982980" lvl="1" indent="-342900">
              <a:lnSpc>
                <a:spcPct val="114000"/>
              </a:lnSpc>
              <a:spcBef>
                <a:spcPts val="600"/>
              </a:spcBef>
            </a:pPr>
            <a:r>
              <a:rPr lang="en-US" sz="2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Learn </a:t>
            </a:r>
            <a:r>
              <a:rPr lang="en-US" sz="2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more about how you can support someone affected by domestic abuse at: https://</a:t>
            </a:r>
            <a:r>
              <a:rPr lang="en-US" sz="200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www.militaryonesource.mil</a:t>
            </a:r>
            <a:r>
              <a:rPr lang="en-US" sz="2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/inside</a:t>
            </a:r>
            <a:r>
              <a:rPr lang="en-US" sz="2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2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Find your nearest advocate at </a:t>
            </a:r>
            <a:r>
              <a:rPr lang="en-US" sz="20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2000" b="1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www.militaryonesource.mil</a:t>
            </a:r>
            <a:r>
              <a:rPr lang="en-US" sz="20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/resources/tools/domestic-abuse-victim-advocate-locator/</a:t>
            </a:r>
            <a:r>
              <a:rPr lang="en-US" sz="2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800" dirty="0">
              <a:solidFill>
                <a:schemeClr val="bg1"/>
              </a:solidFill>
              <a:effectLst/>
            </a:endParaRPr>
          </a:p>
          <a:p>
            <a:pPr marL="982980" lvl="1" indent="-342900">
              <a:lnSpc>
                <a:spcPct val="114000"/>
              </a:lnSpc>
              <a:spcBef>
                <a:spcPts val="600"/>
              </a:spcBef>
            </a:pPr>
            <a:endParaRPr lang="en-US" sz="18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8288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FC12816-3CB7-D8FA-9391-956C1EA32048}"/>
              </a:ext>
            </a:extLst>
          </p:cNvPr>
          <p:cNvSpPr txBox="1">
            <a:spLocks/>
          </p:cNvSpPr>
          <p:nvPr/>
        </p:nvSpPr>
        <p:spPr>
          <a:xfrm>
            <a:off x="466014" y="4881780"/>
            <a:ext cx="8211971" cy="1326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prstClr val="black"/>
                </a:solidFill>
              </a:rPr>
              <a:t>Learn more about how you can support someone affected by domestic abuse at: </a:t>
            </a:r>
            <a:r>
              <a:rPr lang="en-US" sz="1800" b="1" dirty="0">
                <a:solidFill>
                  <a:srgbClr val="2B4795"/>
                </a:solidFill>
                <a:hlinkClick r:id="rId3"/>
              </a:rPr>
              <a:t>https://www.militaryonesource.mil/inside</a:t>
            </a:r>
            <a:r>
              <a:rPr lang="en-US" sz="1800" dirty="0">
                <a:solidFill>
                  <a:prstClr val="black"/>
                </a:solidFill>
              </a:rPr>
              <a:t>.</a:t>
            </a:r>
            <a:r>
              <a:rPr lang="en-US" sz="1800" b="1" dirty="0">
                <a:solidFill>
                  <a:srgbClr val="2B4795"/>
                </a:solidFill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Find your nearest advocate at </a:t>
            </a:r>
            <a:r>
              <a:rPr lang="en-US" sz="1800" b="1" i="0" dirty="0">
                <a:solidFill>
                  <a:srgbClr val="3F6AC4"/>
                </a:solidFill>
                <a:effectLst/>
                <a:hlinkClick r:id="rId4"/>
              </a:rPr>
              <a:t>https://www.militaryonesource.mil/resources/tools/domestic-abuse-victim-advocate-locator/</a:t>
            </a:r>
            <a:r>
              <a:rPr lang="en-US" sz="1800" dirty="0">
                <a:solidFill>
                  <a:prstClr val="black"/>
                </a:solidFill>
              </a:rPr>
              <a:t>.</a:t>
            </a:r>
            <a:endParaRPr 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9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173</Words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The Right to Feel Safe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/>
  <dcterms:created xsi:type="dcterms:W3CDTF">2017-11-14T14:43:05Z</dcterms:created>
  <dcterms:modified xsi:type="dcterms:W3CDTF">2025-09-04T18:02:07Z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