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8" r:id="rId5"/>
    <p:sldMasterId id="2147483676" r:id="rId6"/>
  </p:sldMasterIdLst>
  <p:notesMasterIdLst>
    <p:notesMasterId r:id="rId23"/>
  </p:notesMasterIdLst>
  <p:handoutMasterIdLst>
    <p:handoutMasterId r:id="rId24"/>
  </p:handoutMasterIdLst>
  <p:sldIdLst>
    <p:sldId id="256" r:id="rId7"/>
    <p:sldId id="6155" r:id="rId8"/>
    <p:sldId id="269" r:id="rId9"/>
    <p:sldId id="295" r:id="rId10"/>
    <p:sldId id="272" r:id="rId11"/>
    <p:sldId id="271" r:id="rId12"/>
    <p:sldId id="273" r:id="rId13"/>
    <p:sldId id="274" r:id="rId14"/>
    <p:sldId id="275" r:id="rId15"/>
    <p:sldId id="276" r:id="rId16"/>
    <p:sldId id="280" r:id="rId17"/>
    <p:sldId id="281" r:id="rId18"/>
    <p:sldId id="282" r:id="rId19"/>
    <p:sldId id="283" r:id="rId20"/>
    <p:sldId id="286" r:id="rId21"/>
    <p:sldId id="294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267"/>
    <a:srgbClr val="71717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CDE25-1489-4C97-BAEE-24CA2DFA7918}" v="1" dt="2024-06-07T12:21:3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84615" autoAdjust="0"/>
  </p:normalViewPr>
  <p:slideViewPr>
    <p:cSldViewPr snapToGrid="0">
      <p:cViewPr varScale="1">
        <p:scale>
          <a:sx n="128" d="100"/>
          <a:sy n="128" d="100"/>
        </p:scale>
        <p:origin x="12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51E1B9-7544-48FD-B2FF-898B34510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D741B-FFCD-4B18-9574-AB278AD05C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AB9E8CF-3320-406F-8F43-99C86E0B76A6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A5C91-D88C-4C10-942A-79DDE94534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06D61-30E3-469B-B966-AD060ED7FF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8DA6E48F-84A0-476D-A739-07AEF327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F2E4E19-5E1F-40C8-BA0F-AD1EA8B6194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0984333-A481-4CFB-BA47-512BF56C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764C03-23AF-4FFC-B536-2BAB121C5272}"/>
              </a:ext>
            </a:extLst>
          </p:cNvPr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E88031B-FC87-4C93-AEE8-4880DBFBA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0" y="2311185"/>
            <a:ext cx="3521894" cy="35245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14BF67-6406-4D37-BBB9-9C6891D346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042" y="160018"/>
            <a:ext cx="8675915" cy="141861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570A6A-EF2E-4C38-9607-6599D8410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4195" y="3398236"/>
            <a:ext cx="4572000" cy="137999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>
                <a:solidFill>
                  <a:srgbClr val="333333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Briefer or Author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 (Month #, Year)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172FE0-D382-4677-81D8-293E3333F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92874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fld id="{013ABC06-DC28-4A3B-9742-53C76D274B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D167522-CEB9-4002-ADBA-19F19A78923E}"/>
              </a:ext>
            </a:extLst>
          </p:cNvPr>
          <p:cNvSpPr txBox="1">
            <a:spLocks/>
          </p:cNvSpPr>
          <p:nvPr userDrawn="1"/>
        </p:nvSpPr>
        <p:spPr>
          <a:xfrm>
            <a:off x="4019549" y="1"/>
            <a:ext cx="1383723" cy="160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2EEDFC-C6D3-4D82-BC37-CC1A40498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7657" y="5305177"/>
            <a:ext cx="3010080" cy="1061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+mn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Controlled by: OUSD(P&amp;R)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Controlled by: INSERT OFFICE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CUI Category(</a:t>
            </a:r>
            <a:r>
              <a:rPr lang="en-US" sz="1100" dirty="0" err="1"/>
              <a:t>ies</a:t>
            </a:r>
            <a:r>
              <a:rPr lang="en-US" sz="1100" dirty="0"/>
              <a:t>):PRVCY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Distribution Statement 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POC: John Smith, 703-693-1234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1A94B4-79FA-F9A0-879F-208184AFF410}"/>
              </a:ext>
            </a:extLst>
          </p:cNvPr>
          <p:cNvSpPr/>
          <p:nvPr userDrawn="1"/>
        </p:nvSpPr>
        <p:spPr>
          <a:xfrm>
            <a:off x="4106174" y="20680"/>
            <a:ext cx="1184366" cy="200297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49744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487" y="964339"/>
            <a:ext cx="8675914" cy="538420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40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487" y="925452"/>
            <a:ext cx="4168611" cy="50521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44D2F2-3D48-4696-A86C-04722B24F54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41653" y="925452"/>
            <a:ext cx="4168611" cy="50521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74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63132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9963" y="925456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2EC43D-CF57-4338-993A-4274EEAD270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48012" y="928007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BDD156-47B6-4D84-BC31-CB5FB0AF772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0980" y="3778159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A446C14-1E65-46CF-B4E1-8E6AE4400ED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748013" y="3778159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D9FAC8-E8E2-43D3-8FCF-F17CE4E2048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72000" y="924223"/>
            <a:ext cx="5444" cy="5534147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247E04-5DB9-4A43-88BE-4F566CCF762C}"/>
              </a:ext>
            </a:extLst>
          </p:cNvPr>
          <p:cNvCxnSpPr>
            <a:cxnSpLocks/>
          </p:cNvCxnSpPr>
          <p:nvPr userDrawn="1"/>
        </p:nvCxnSpPr>
        <p:spPr>
          <a:xfrm>
            <a:off x="228599" y="3693953"/>
            <a:ext cx="8682275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3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98AE137-6100-48EE-8247-B0CFFEF8A1C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39713" y="1087439"/>
            <a:ext cx="8664575" cy="47287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0E3727-9146-4C4C-8018-F39874897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713" y="5830888"/>
            <a:ext cx="8664575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4908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3F79EB-650E-4046-B743-0CB86EEAA8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713" y="1017588"/>
            <a:ext cx="8664575" cy="48132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BCB079-28A8-4ED1-9020-B5A0B279DC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713" y="5830888"/>
            <a:ext cx="8664575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8801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8599" y="3104276"/>
            <a:ext cx="8675914" cy="656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Lato"/>
              </a:defRPr>
            </a:lvl2pPr>
            <a:lvl3pPr>
              <a:defRPr sz="2400">
                <a:solidFill>
                  <a:srgbClr val="333333"/>
                </a:solidFill>
                <a:latin typeface="Lato"/>
              </a:defRPr>
            </a:lvl3pPr>
            <a:lvl4pPr>
              <a:defRPr sz="2000">
                <a:solidFill>
                  <a:srgbClr val="333333"/>
                </a:solidFill>
                <a:latin typeface="Lato"/>
              </a:defRPr>
            </a:lvl4pPr>
            <a:lvl5pPr>
              <a:defRPr sz="20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 dirty="0"/>
              <a:t>Section Transition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37815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764C03-23AF-4FFC-B536-2BAB121C5272}"/>
              </a:ext>
            </a:extLst>
          </p:cNvPr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E88031B-FC87-4C93-AEE8-4880DBFBA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0" y="2311185"/>
            <a:ext cx="3521894" cy="35245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14BF67-6406-4D37-BBB9-9C6891D346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042" y="160018"/>
            <a:ext cx="8675915" cy="141861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570A6A-EF2E-4C38-9607-6599D8410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4195" y="3398236"/>
            <a:ext cx="4572000" cy="137999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Briefer or Author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 (Month #, Year)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172FE0-D382-4677-81D8-293E3333F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92874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3ABC06-DC28-4A3B-9742-53C76D274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2EEDFC-C6D3-4D82-BC37-CC1A40498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7657" y="5305177"/>
            <a:ext cx="3010080" cy="1061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Controlled by: OUSD(P&amp;R)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Controlled by: INSERT OFFICE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CUI Category(</a:t>
            </a:r>
            <a:r>
              <a:rPr lang="en-US" sz="1100" dirty="0" err="1"/>
              <a:t>ies</a:t>
            </a:r>
            <a:r>
              <a:rPr lang="en-US" sz="1100" dirty="0"/>
              <a:t>):PRVCY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Distribution Statement 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POC: John Smith, 703-693-1234</a:t>
            </a:r>
            <a:endParaRPr lang="en-US" sz="1800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677298D-85D8-4DA0-9602-19A76A9EA68B}"/>
              </a:ext>
            </a:extLst>
          </p:cNvPr>
          <p:cNvSpPr txBox="1">
            <a:spLocks/>
          </p:cNvSpPr>
          <p:nvPr userDrawn="1"/>
        </p:nvSpPr>
        <p:spPr>
          <a:xfrm>
            <a:off x="2400864" y="0"/>
            <a:ext cx="4521046" cy="160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 // DRAFT DELIBERATIVE // PRE-DECISIONAL // FOIA EXEMPT</a:t>
            </a:r>
          </a:p>
        </p:txBody>
      </p:sp>
    </p:spTree>
    <p:extLst>
      <p:ext uri="{BB962C8B-B14F-4D97-AF65-F5344CB8AC3E}">
        <p14:creationId xmlns:p14="http://schemas.microsoft.com/office/powerpoint/2010/main" val="392702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49744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B7737E-97AF-4E16-A8AF-4F0F3C9784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487" y="964339"/>
            <a:ext cx="8675914" cy="538420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41210E8-AF0E-49E5-96ED-8345048AD420}"/>
              </a:ext>
            </a:extLst>
          </p:cNvPr>
          <p:cNvSpPr txBox="1">
            <a:spLocks/>
          </p:cNvSpPr>
          <p:nvPr userDrawn="1"/>
        </p:nvSpPr>
        <p:spPr>
          <a:xfrm>
            <a:off x="2400864" y="0"/>
            <a:ext cx="4530878" cy="127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 // DRAFT DELIBERATIVE // PRE-DECISIONAL // FOIA EXEMPT</a:t>
            </a:r>
          </a:p>
        </p:txBody>
      </p:sp>
    </p:spTree>
    <p:extLst>
      <p:ext uri="{BB962C8B-B14F-4D97-AF65-F5344CB8AC3E}">
        <p14:creationId xmlns:p14="http://schemas.microsoft.com/office/powerpoint/2010/main" val="70550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B7737E-97AF-4E16-A8AF-4F0F3C9784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487" y="925452"/>
            <a:ext cx="4168611" cy="50521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44D2F2-3D48-4696-A86C-04722B24F54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41653" y="925452"/>
            <a:ext cx="4168611" cy="50521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BE12674-411C-4AED-897D-2C6D7BBBB4B7}"/>
              </a:ext>
            </a:extLst>
          </p:cNvPr>
          <p:cNvSpPr txBox="1">
            <a:spLocks/>
          </p:cNvSpPr>
          <p:nvPr userDrawn="1"/>
        </p:nvSpPr>
        <p:spPr>
          <a:xfrm>
            <a:off x="2400864" y="0"/>
            <a:ext cx="4550542" cy="127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 // DRAFT DELIBERATIVE // PRE-DECISIONAL // FOIA EXEMPT</a:t>
            </a:r>
          </a:p>
        </p:txBody>
      </p:sp>
    </p:spTree>
    <p:extLst>
      <p:ext uri="{BB962C8B-B14F-4D97-AF65-F5344CB8AC3E}">
        <p14:creationId xmlns:p14="http://schemas.microsoft.com/office/powerpoint/2010/main" val="185149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63132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B7737E-97AF-4E16-A8AF-4F0F3C9784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9963" y="925456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2EC43D-CF57-4338-993A-4274EEAD270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48012" y="928007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BDD156-47B6-4D84-BC31-CB5FB0AF772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0980" y="3778159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A446C14-1E65-46CF-B4E1-8E6AE4400ED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748013" y="3778159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D9FAC8-E8E2-43D3-8FCF-F17CE4E2048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72000" y="924223"/>
            <a:ext cx="5444" cy="5534147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247E04-5DB9-4A43-88BE-4F566CCF762C}"/>
              </a:ext>
            </a:extLst>
          </p:cNvPr>
          <p:cNvCxnSpPr>
            <a:cxnSpLocks/>
          </p:cNvCxnSpPr>
          <p:nvPr userDrawn="1"/>
        </p:nvCxnSpPr>
        <p:spPr>
          <a:xfrm>
            <a:off x="228599" y="3693953"/>
            <a:ext cx="8682275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061D682-6986-40DF-8B8F-1A5D3D633964}"/>
              </a:ext>
            </a:extLst>
          </p:cNvPr>
          <p:cNvSpPr txBox="1">
            <a:spLocks/>
          </p:cNvSpPr>
          <p:nvPr userDrawn="1"/>
        </p:nvSpPr>
        <p:spPr>
          <a:xfrm>
            <a:off x="2400864" y="-29497"/>
            <a:ext cx="4570207" cy="196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 // DRAFT DELIBERATIVE // PRE-DECISIONAL // FOIA EXEMPT</a:t>
            </a:r>
          </a:p>
        </p:txBody>
      </p:sp>
    </p:spTree>
    <p:extLst>
      <p:ext uri="{BB962C8B-B14F-4D97-AF65-F5344CB8AC3E}">
        <p14:creationId xmlns:p14="http://schemas.microsoft.com/office/powerpoint/2010/main" val="41262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49744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487" y="964339"/>
            <a:ext cx="8675914" cy="538420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272886" cy="127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E880D7-1EFF-D11E-8F65-D191540FF449}"/>
              </a:ext>
            </a:extLst>
          </p:cNvPr>
          <p:cNvSpPr/>
          <p:nvPr userDrawn="1"/>
        </p:nvSpPr>
        <p:spPr>
          <a:xfrm>
            <a:off x="4063810" y="8359"/>
            <a:ext cx="1184366" cy="200297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5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B7737E-97AF-4E16-A8AF-4F0F3C9784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98AE137-6100-48EE-8247-B0CFFEF8A1C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39713" y="1087439"/>
            <a:ext cx="8664575" cy="47287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0E3727-9146-4C4C-8018-F39874897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713" y="5830888"/>
            <a:ext cx="8664575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AA69A9-B366-4E8F-BBBB-1FFF731A38C9}"/>
              </a:ext>
            </a:extLst>
          </p:cNvPr>
          <p:cNvSpPr txBox="1">
            <a:spLocks/>
          </p:cNvSpPr>
          <p:nvPr userDrawn="1"/>
        </p:nvSpPr>
        <p:spPr>
          <a:xfrm>
            <a:off x="2400864" y="0"/>
            <a:ext cx="4580039" cy="127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 // DRAFT DELIBERATIVE // PRE-DECISIONAL // FOIA EXEMPT</a:t>
            </a:r>
          </a:p>
        </p:txBody>
      </p:sp>
    </p:spTree>
    <p:extLst>
      <p:ext uri="{BB962C8B-B14F-4D97-AF65-F5344CB8AC3E}">
        <p14:creationId xmlns:p14="http://schemas.microsoft.com/office/powerpoint/2010/main" val="2387606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B7737E-97AF-4E16-A8AF-4F0F3C9784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3F79EB-650E-4046-B743-0CB86EEAA8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713" y="1017588"/>
            <a:ext cx="8664575" cy="48132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BCB079-28A8-4ED1-9020-B5A0B279DC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713" y="5830888"/>
            <a:ext cx="8664575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D437286-17E7-4DB5-B2B3-FC2DB07EB471}"/>
              </a:ext>
            </a:extLst>
          </p:cNvPr>
          <p:cNvSpPr txBox="1">
            <a:spLocks/>
          </p:cNvSpPr>
          <p:nvPr userDrawn="1"/>
        </p:nvSpPr>
        <p:spPr>
          <a:xfrm>
            <a:off x="2400864" y="0"/>
            <a:ext cx="4648865" cy="127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 // DRAFT DELIBERATIVE // PRE-DECISIONAL // FOIA EXEMPT</a:t>
            </a:r>
          </a:p>
        </p:txBody>
      </p:sp>
    </p:spTree>
    <p:extLst>
      <p:ext uri="{BB962C8B-B14F-4D97-AF65-F5344CB8AC3E}">
        <p14:creationId xmlns:p14="http://schemas.microsoft.com/office/powerpoint/2010/main" val="2485382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B7737E-97AF-4E16-A8AF-4F0F3C9784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8599" y="3104276"/>
            <a:ext cx="8675914" cy="656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Lato"/>
              </a:defRPr>
            </a:lvl2pPr>
            <a:lvl3pPr>
              <a:defRPr sz="2400">
                <a:solidFill>
                  <a:srgbClr val="333333"/>
                </a:solidFill>
                <a:latin typeface="Lato"/>
              </a:defRPr>
            </a:lvl3pPr>
            <a:lvl4pPr>
              <a:defRPr sz="2000">
                <a:solidFill>
                  <a:srgbClr val="333333"/>
                </a:solidFill>
                <a:latin typeface="Lato"/>
              </a:defRPr>
            </a:lvl4pPr>
            <a:lvl5pPr>
              <a:defRPr sz="20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 dirty="0"/>
              <a:t>Section Transition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808D2C7-5761-41FC-BA98-1AA952326E2B}"/>
              </a:ext>
            </a:extLst>
          </p:cNvPr>
          <p:cNvSpPr txBox="1">
            <a:spLocks/>
          </p:cNvSpPr>
          <p:nvPr userDrawn="1"/>
        </p:nvSpPr>
        <p:spPr>
          <a:xfrm>
            <a:off x="2400864" y="0"/>
            <a:ext cx="4639033" cy="127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 // DRAFT DELIBERATIVE // PRE-DECISIONAL // FOIA EXEMPT</a:t>
            </a:r>
          </a:p>
        </p:txBody>
      </p:sp>
    </p:spTree>
    <p:extLst>
      <p:ext uri="{BB962C8B-B14F-4D97-AF65-F5344CB8AC3E}">
        <p14:creationId xmlns:p14="http://schemas.microsoft.com/office/powerpoint/2010/main" val="283279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487" y="925452"/>
            <a:ext cx="4168611" cy="50521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254414" cy="211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44D2F2-3D48-4696-A86C-04722B24F54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41653" y="925452"/>
            <a:ext cx="4168611" cy="50521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91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63132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9963" y="925456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254414" cy="1229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2EC43D-CF57-4338-993A-4274EEAD270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48012" y="928007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BDD156-47B6-4D84-BC31-CB5FB0AF772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0980" y="3778159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A446C14-1E65-46CF-B4E1-8E6AE4400ED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748013" y="3778159"/>
            <a:ext cx="4162861" cy="268038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D9FAC8-E8E2-43D3-8FCF-F17CE4E2048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72000" y="924223"/>
            <a:ext cx="5444" cy="5534147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247E04-5DB9-4A43-88BE-4F566CCF762C}"/>
              </a:ext>
            </a:extLst>
          </p:cNvPr>
          <p:cNvCxnSpPr>
            <a:cxnSpLocks/>
          </p:cNvCxnSpPr>
          <p:nvPr userDrawn="1"/>
        </p:nvCxnSpPr>
        <p:spPr>
          <a:xfrm>
            <a:off x="228599" y="3693953"/>
            <a:ext cx="8682275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5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49" y="0"/>
            <a:ext cx="1226705" cy="127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98AE137-6100-48EE-8247-B0CFFEF8A1C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39713" y="1087439"/>
            <a:ext cx="8664575" cy="47287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0E3727-9146-4C4C-8018-F39874897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713" y="5830888"/>
            <a:ext cx="8664575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1026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49" y="0"/>
            <a:ext cx="1235941" cy="127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3F79EB-650E-4046-B743-0CB86EEAA8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713" y="1017588"/>
            <a:ext cx="8664575" cy="48132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BCB079-28A8-4ED1-9020-B5A0B279DC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713" y="5830888"/>
            <a:ext cx="8664575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3170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4B87FD-9558-4793-9ACF-6E4251DCA98D}"/>
              </a:ext>
            </a:extLst>
          </p:cNvPr>
          <p:cNvSpPr/>
          <p:nvPr userDrawn="1"/>
        </p:nvSpPr>
        <p:spPr>
          <a:xfrm>
            <a:off x="0" y="1"/>
            <a:ext cx="9144000" cy="820012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FD6892-2268-418A-8CBF-C9C7F958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3" y="76437"/>
            <a:ext cx="666021" cy="6665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66ADE65-0A85-4FB0-A4FD-6B62FEE86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5837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7737E-97AF-4E16-A8AF-4F0F3C978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7A0A8E-5951-4BD2-A754-FCFCBD691895}"/>
              </a:ext>
            </a:extLst>
          </p:cNvPr>
          <p:cNvSpPr txBox="1">
            <a:spLocks/>
          </p:cNvSpPr>
          <p:nvPr userDrawn="1"/>
        </p:nvSpPr>
        <p:spPr>
          <a:xfrm>
            <a:off x="239487" y="1619793"/>
            <a:ext cx="8675914" cy="472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indent="-228589" defTabSz="914354">
              <a:defRPr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1EEF64-E70E-40B3-AE18-9544DA376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28599" y="3104276"/>
            <a:ext cx="8675914" cy="656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333333"/>
                </a:solidFill>
                <a:latin typeface="Lato"/>
              </a:defRPr>
            </a:lvl2pPr>
            <a:lvl3pPr>
              <a:defRPr sz="2400">
                <a:solidFill>
                  <a:srgbClr val="333333"/>
                </a:solidFill>
                <a:latin typeface="Lato"/>
              </a:defRPr>
            </a:lvl3pPr>
            <a:lvl4pPr>
              <a:defRPr sz="2000">
                <a:solidFill>
                  <a:srgbClr val="333333"/>
                </a:solidFill>
                <a:latin typeface="Lato"/>
              </a:defRPr>
            </a:lvl4pPr>
            <a:lvl5pPr>
              <a:defRPr sz="2000">
                <a:solidFill>
                  <a:srgbClr val="333333"/>
                </a:solidFill>
                <a:latin typeface="Lato"/>
              </a:defRPr>
            </a:lvl5pPr>
          </a:lstStyle>
          <a:p>
            <a:pPr lvl="0"/>
            <a:r>
              <a:rPr lang="en-US" dirty="0"/>
              <a:t>Section Transition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34F1512-26F3-4CF3-AE38-5B7B75B1E6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9" y="127493"/>
            <a:ext cx="7631112" cy="598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596AB6-B06B-44D9-86B3-4A582347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17" y="582380"/>
            <a:ext cx="7587754" cy="325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A7C5CD-BEE3-4B11-85A6-5C76428F705E}"/>
              </a:ext>
            </a:extLst>
          </p:cNvPr>
          <p:cNvSpPr txBox="1">
            <a:spLocks/>
          </p:cNvSpPr>
          <p:nvPr userDrawn="1"/>
        </p:nvSpPr>
        <p:spPr>
          <a:xfrm>
            <a:off x="4019549" y="0"/>
            <a:ext cx="1226705" cy="127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50ABAC-8CD2-41E4-A8DD-ADB02993FA61}"/>
              </a:ext>
            </a:extLst>
          </p:cNvPr>
          <p:cNvSpPr/>
          <p:nvPr userDrawn="1"/>
        </p:nvSpPr>
        <p:spPr>
          <a:xfrm>
            <a:off x="4084320" y="0"/>
            <a:ext cx="1184366" cy="200297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4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0D8091-3025-1FB2-9598-7A7AB2AE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12925"/>
            <a:ext cx="6858000" cy="386715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98C9B-A8EA-15C9-C143-69931DC3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56350"/>
            <a:ext cx="2057400" cy="365125"/>
          </a:xfrm>
        </p:spPr>
        <p:txBody>
          <a:bodyPr/>
          <a:lstStyle/>
          <a:p>
            <a:fld id="{E995FC5C-60DB-499D-A127-811CAEFBF743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57853-BF79-AF9E-BE4D-7CCB0F29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91F6-FD8F-A01F-2136-F874924B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6356350"/>
            <a:ext cx="2057400" cy="365125"/>
          </a:xfrm>
        </p:spPr>
        <p:txBody>
          <a:bodyPr/>
          <a:lstStyle/>
          <a:p>
            <a:fld id="{A85568FC-6781-43DA-A457-8F4B6E0621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EC3D69-64A9-2AFE-6810-D57F28DF6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8787" y="136525"/>
            <a:ext cx="7300913" cy="144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81B868-D7C4-6A5A-64E9-7CF06FEAC040}"/>
              </a:ext>
            </a:extLst>
          </p:cNvPr>
          <p:cNvSpPr/>
          <p:nvPr userDrawn="1"/>
        </p:nvSpPr>
        <p:spPr>
          <a:xfrm>
            <a:off x="4040777" y="36376"/>
            <a:ext cx="1184366" cy="20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9C874-96F6-4385-5C62-FEF1F533404B}"/>
              </a:ext>
            </a:extLst>
          </p:cNvPr>
          <p:cNvSpPr/>
          <p:nvPr userDrawn="1"/>
        </p:nvSpPr>
        <p:spPr>
          <a:xfrm>
            <a:off x="3979817" y="6656162"/>
            <a:ext cx="1184366" cy="20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764C03-23AF-4FFC-B536-2BAB121C5272}"/>
              </a:ext>
            </a:extLst>
          </p:cNvPr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254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E88031B-FC87-4C93-AEE8-4880DBFBA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0" y="2311185"/>
            <a:ext cx="3521894" cy="35245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14BF67-6406-4D37-BBB9-9C6891D346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042" y="160018"/>
            <a:ext cx="8675915" cy="141861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570A6A-EF2E-4C38-9607-6599D8410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4195" y="3398236"/>
            <a:ext cx="4572000" cy="137999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Briefer or Author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 (Month #, Year)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172FE0-D382-4677-81D8-293E3333F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92874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3ABC06-DC28-4A3B-9742-53C76D274B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2EEDFC-C6D3-4D82-BC37-CC1A40498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7657" y="5305177"/>
            <a:ext cx="3010080" cy="1061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Controlled by: OUSD(P&amp;R)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Controlled by: INSERT OFFICE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CUI Category(</a:t>
            </a:r>
            <a:r>
              <a:rPr lang="en-US" sz="1100" dirty="0" err="1"/>
              <a:t>ies</a:t>
            </a:r>
            <a:r>
              <a:rPr lang="en-US" sz="1100" dirty="0"/>
              <a:t>):PRVCY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Distribution Statement 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POC: John Smith, 703-693-1234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161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C2567A-E1DB-4B3E-B7A2-A978196BD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1524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fld id="{013ABC06-DC28-4A3B-9742-53C76D274B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2E97376-D6D6-4F3D-B6E9-607BDE581374}"/>
              </a:ext>
            </a:extLst>
          </p:cNvPr>
          <p:cNvSpPr txBox="1">
            <a:spLocks/>
          </p:cNvSpPr>
          <p:nvPr userDrawn="1"/>
        </p:nvSpPr>
        <p:spPr>
          <a:xfrm>
            <a:off x="4019550" y="34505"/>
            <a:ext cx="1226704" cy="157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E2C732-BF10-A571-CFA5-90D84DA0559F}"/>
              </a:ext>
            </a:extLst>
          </p:cNvPr>
          <p:cNvSpPr txBox="1">
            <a:spLocks/>
          </p:cNvSpPr>
          <p:nvPr userDrawn="1"/>
        </p:nvSpPr>
        <p:spPr>
          <a:xfrm>
            <a:off x="2112444" y="6458369"/>
            <a:ext cx="5486401" cy="365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32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8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4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254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 |  People-Centric  |  Integrity  |  Collaboration  |  Respect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EA4F7-07B3-467F-18C4-411A790DED9D}"/>
              </a:ext>
            </a:extLst>
          </p:cNvPr>
          <p:cNvSpPr txBox="1"/>
          <p:nvPr userDrawn="1"/>
        </p:nvSpPr>
        <p:spPr>
          <a:xfrm>
            <a:off x="3672135" y="6623680"/>
            <a:ext cx="19215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FF7C8E-3CB0-D4A4-2774-CAF8A5317DB1}"/>
              </a:ext>
            </a:extLst>
          </p:cNvPr>
          <p:cNvSpPr/>
          <p:nvPr userDrawn="1"/>
        </p:nvSpPr>
        <p:spPr>
          <a:xfrm>
            <a:off x="4061888" y="51857"/>
            <a:ext cx="1184366" cy="20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B477C-8EE8-E58B-496E-9ECDD982E871}"/>
              </a:ext>
            </a:extLst>
          </p:cNvPr>
          <p:cNvSpPr/>
          <p:nvPr userDrawn="1"/>
        </p:nvSpPr>
        <p:spPr>
          <a:xfrm>
            <a:off x="3979817" y="6637561"/>
            <a:ext cx="1184366" cy="157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5" r:id="rId5"/>
    <p:sldLayoutId id="2147483666" r:id="rId6"/>
    <p:sldLayoutId id="2147483664" r:id="rId7"/>
    <p:sldLayoutId id="2147483684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C2567A-E1DB-4B3E-B7A2-A978196BD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1524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fld id="{013ABC06-DC28-4A3B-9742-53C76D274B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2E97376-D6D6-4F3D-B6E9-607BDE581374}"/>
              </a:ext>
            </a:extLst>
          </p:cNvPr>
          <p:cNvSpPr txBox="1">
            <a:spLocks/>
          </p:cNvSpPr>
          <p:nvPr userDrawn="1"/>
        </p:nvSpPr>
        <p:spPr>
          <a:xfrm>
            <a:off x="4019550" y="0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218034-559D-487E-A984-99C54121992B}"/>
              </a:ext>
            </a:extLst>
          </p:cNvPr>
          <p:cNvSpPr txBox="1">
            <a:spLocks/>
          </p:cNvSpPr>
          <p:nvPr userDrawn="1"/>
        </p:nvSpPr>
        <p:spPr>
          <a:xfrm>
            <a:off x="1839685" y="6458370"/>
            <a:ext cx="5486401" cy="365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32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8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4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254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 |  People-Centric  |  Integrity  |  Collaboration  |  Respect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CB233F-BFDA-4C27-A935-B60497901A1D}"/>
              </a:ext>
            </a:extLst>
          </p:cNvPr>
          <p:cNvSpPr txBox="1">
            <a:spLocks/>
          </p:cNvSpPr>
          <p:nvPr userDrawn="1"/>
        </p:nvSpPr>
        <p:spPr>
          <a:xfrm>
            <a:off x="4019550" y="6663477"/>
            <a:ext cx="1104900" cy="16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72625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C2567A-E1DB-4B3E-B7A2-A978196BD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371" y="6415240"/>
            <a:ext cx="127362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17171"/>
                </a:solidFill>
                <a:latin typeface="Lato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ABC06-DC28-4A3B-9742-53C76D274B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2E97376-D6D6-4F3D-B6E9-607BDE581374}"/>
              </a:ext>
            </a:extLst>
          </p:cNvPr>
          <p:cNvSpPr txBox="1">
            <a:spLocks/>
          </p:cNvSpPr>
          <p:nvPr userDrawn="1"/>
        </p:nvSpPr>
        <p:spPr>
          <a:xfrm>
            <a:off x="2400864" y="19664"/>
            <a:ext cx="4609536" cy="1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 // DRAFT DELIBERATIVE // PRE-DECISIONAL // FOIA EXEMPT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218034-559D-487E-A984-99C54121992B}"/>
              </a:ext>
            </a:extLst>
          </p:cNvPr>
          <p:cNvSpPr txBox="1">
            <a:spLocks/>
          </p:cNvSpPr>
          <p:nvPr userDrawn="1"/>
        </p:nvSpPr>
        <p:spPr>
          <a:xfrm>
            <a:off x="1839685" y="6449744"/>
            <a:ext cx="5486401" cy="365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32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8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4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Lato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EBEB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25426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Excellence  |  People-Centric  |  Integrity  |  Collaboration  |  Respect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CF7369B-2631-4B4C-9B33-1909B744B5C5}"/>
              </a:ext>
            </a:extLst>
          </p:cNvPr>
          <p:cNvSpPr txBox="1">
            <a:spLocks/>
          </p:cNvSpPr>
          <p:nvPr userDrawn="1"/>
        </p:nvSpPr>
        <p:spPr>
          <a:xfrm>
            <a:off x="2411749" y="6694098"/>
            <a:ext cx="4598651" cy="8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 // DRAFT DELIBERATIVE // PRE-DECISIONAL // FOIA EXEMPT</a:t>
            </a:r>
          </a:p>
        </p:txBody>
      </p:sp>
    </p:spTree>
    <p:extLst>
      <p:ext uri="{BB962C8B-B14F-4D97-AF65-F5344CB8AC3E}">
        <p14:creationId xmlns:p14="http://schemas.microsoft.com/office/powerpoint/2010/main" val="293780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ilitaryonesource.mil/mfrc/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7042024A-727E-6D3F-3966-822C5B020BC7}"/>
              </a:ext>
            </a:extLst>
          </p:cNvPr>
          <p:cNvSpPr txBox="1"/>
          <p:nvPr/>
        </p:nvSpPr>
        <p:spPr>
          <a:xfrm>
            <a:off x="2191205" y="4331430"/>
            <a:ext cx="4761591" cy="83593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10478" algn="ctr">
              <a:spcBef>
                <a:spcPts val="83"/>
              </a:spcBef>
            </a:pPr>
            <a:r>
              <a:rPr lang="en-US" sz="26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17,</a:t>
            </a:r>
            <a:r>
              <a:rPr lang="en-US" sz="2640" b="1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marL="10478" algn="ctr">
              <a:spcBef>
                <a:spcPts val="83"/>
              </a:spcBef>
            </a:pPr>
            <a:r>
              <a:rPr lang="en-US" sz="2640" b="1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Meeting</a:t>
            </a:r>
            <a:endParaRPr lang="en-US" sz="26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EEB90-7830-4B99-DD75-0B27B62C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805" y="6356351"/>
            <a:ext cx="2057400" cy="365125"/>
          </a:xfrm>
        </p:spPr>
        <p:txBody>
          <a:bodyPr/>
          <a:lstStyle/>
          <a:p>
            <a:fld id="{B1155DB5-CDD8-480C-911A-5C482C555196}" type="datetime1">
              <a:rPr lang="en-US" smtClean="0"/>
              <a:t>7/10/2024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7C3493-9974-7886-80B0-A1AA4120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8774" y="6355864"/>
            <a:ext cx="2057400" cy="365125"/>
          </a:xfrm>
        </p:spPr>
        <p:txBody>
          <a:bodyPr/>
          <a:lstStyle/>
          <a:p>
            <a:fld id="{A85568FC-6781-43DA-A457-8F4B6E06217F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EEDA2-BC67-079D-E9B2-5E070BE7FA02}"/>
              </a:ext>
            </a:extLst>
          </p:cNvPr>
          <p:cNvSpPr txBox="1"/>
          <p:nvPr/>
        </p:nvSpPr>
        <p:spPr>
          <a:xfrm>
            <a:off x="1429978" y="5538805"/>
            <a:ext cx="628403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Please feel free to visit the MFRC webpage on Military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OneSource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  <a:hlinkClick r:id="rId2"/>
              </a:rPr>
              <a:t>https://www.militaryonesource.mil/mfrc/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410724-A62E-1CA9-465D-A91FF1D4F678}"/>
              </a:ext>
            </a:extLst>
          </p:cNvPr>
          <p:cNvGrpSpPr/>
          <p:nvPr/>
        </p:nvGrpSpPr>
        <p:grpSpPr>
          <a:xfrm>
            <a:off x="-448408" y="1690636"/>
            <a:ext cx="9144000" cy="2455073"/>
            <a:chOff x="-369277" y="1690636"/>
            <a:chExt cx="9144000" cy="2455073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E3C9CE9F-C03C-F12E-11C9-AE2AB1456925}"/>
                </a:ext>
              </a:extLst>
            </p:cNvPr>
            <p:cNvSpPr txBox="1"/>
            <p:nvPr/>
          </p:nvSpPr>
          <p:spPr>
            <a:xfrm>
              <a:off x="-369277" y="2847468"/>
              <a:ext cx="9144000" cy="1298241"/>
            </a:xfrm>
            <a:prstGeom prst="rect">
              <a:avLst/>
            </a:prstGeom>
          </p:spPr>
          <p:txBody>
            <a:bodyPr vert="horz" wrap="square" lIns="0" tIns="10478" rIns="0" bIns="0" rtlCol="0">
              <a:spAutoFit/>
            </a:bodyPr>
            <a:lstStyle/>
            <a:p>
              <a:pPr marL="10478" marR="4191" indent="983314" algn="ctr">
                <a:spcBef>
                  <a:spcPts val="83"/>
                </a:spcBef>
              </a:pPr>
              <a:r>
                <a:rPr sz="2970" b="1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</a:t>
              </a:r>
              <a:r>
                <a:rPr sz="2970" b="1" spc="-28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970" b="1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sz="2970" b="1" spc="-8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Defense</a:t>
              </a:r>
              <a:r>
                <a:rPr lang="en-US" sz="2970" b="1" spc="-8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(DoD)</a:t>
              </a:r>
              <a:r>
                <a:rPr sz="2970" b="1" spc="-8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970" b="1" spc="-8" dirty="0">
                <a:solidFill>
                  <a:srgbClr val="394F9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478" marR="4191" indent="983314" algn="ctr">
                <a:spcBef>
                  <a:spcPts val="83"/>
                </a:spcBef>
              </a:pPr>
              <a:r>
                <a:rPr sz="2970" b="1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Military</a:t>
              </a:r>
              <a:r>
                <a:rPr sz="2970" b="1" spc="-25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970" b="1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Family</a:t>
              </a:r>
              <a:r>
                <a:rPr sz="2970" b="1" spc="-5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970" b="1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Readiness</a:t>
              </a:r>
              <a:r>
                <a:rPr sz="2970" b="1" spc="-33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970" b="1" spc="-8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Council</a:t>
              </a:r>
              <a:r>
                <a:rPr lang="en-US" sz="2970" b="1" spc="-8" dirty="0">
                  <a:solidFill>
                    <a:srgbClr val="394F9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(MFRC)</a:t>
              </a:r>
              <a:endParaRPr sz="297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82386" marR="709851" indent="-466773" algn="ctr">
                <a:lnSpc>
                  <a:spcPts val="1352"/>
                </a:lnSpc>
                <a:spcBef>
                  <a:spcPts val="116"/>
                </a:spcBef>
              </a:pPr>
              <a:r>
                <a:rPr lang="en-US"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sz="1155" spc="-2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Federal</a:t>
              </a:r>
              <a:r>
                <a:rPr sz="1155" spc="-4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Advisory</a:t>
              </a:r>
              <a:r>
                <a:rPr sz="1155" spc="-2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Council</a:t>
              </a:r>
              <a:r>
                <a:rPr sz="1155" spc="-4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--</a:t>
              </a:r>
              <a:r>
                <a:rPr sz="1155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Providing</a:t>
              </a:r>
              <a:r>
                <a:rPr sz="1155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Independent</a:t>
              </a:r>
              <a:r>
                <a:rPr sz="1155" spc="-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Advice</a:t>
              </a:r>
              <a:r>
                <a:rPr sz="1155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sz="1155" spc="-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spc="-8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155" spc="-8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ec</a:t>
              </a:r>
              <a:r>
                <a:rPr sz="1155" spc="-8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155" spc="-8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ef</a:t>
              </a:r>
              <a:r>
                <a:rPr sz="1155" spc="-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Sponsored</a:t>
              </a:r>
              <a:r>
                <a:rPr sz="1155" spc="-5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</a:t>
              </a:r>
              <a:r>
                <a:rPr sz="1155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USD(P&amp;R)</a:t>
              </a:r>
              <a:r>
                <a:rPr lang="en-US"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Supported</a:t>
              </a:r>
              <a:r>
                <a:rPr sz="1155" spc="-4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</a:t>
              </a:r>
              <a:r>
                <a:rPr sz="1155" spc="-2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155" spc="-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ASD(M&amp;RA)</a:t>
              </a:r>
              <a:endParaRPr sz="115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FF6765AC-F083-152E-10E1-D87AAFC0401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876" y="1690636"/>
              <a:ext cx="1920017" cy="1174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20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D27F2-2053-9B38-3F0B-5F64202BF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F0E61-ECB7-8E84-CF87-20E947F176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1600" i="1" dirty="0">
                <a:solidFill>
                  <a:srgbClr val="10122E"/>
                </a:solidFill>
                <a:latin typeface="+mn-lt"/>
              </a:rPr>
              <a:t>Requirements Determination (i.e., mission analysis)</a:t>
            </a:r>
          </a:p>
          <a:p>
            <a:pPr marL="457200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122E"/>
                </a:solidFill>
                <a:latin typeface="+mn-lt"/>
              </a:rPr>
              <a:t>Comprehensive review of </a:t>
            </a:r>
            <a:r>
              <a:rPr lang="en-US" sz="1600" b="1" u="sng" dirty="0">
                <a:solidFill>
                  <a:srgbClr val="10122E"/>
                </a:solidFill>
                <a:latin typeface="+mn-lt"/>
              </a:rPr>
              <a:t>all medical manpower</a:t>
            </a:r>
            <a:r>
              <a:rPr lang="en-US" sz="1600" b="1" dirty="0">
                <a:solidFill>
                  <a:srgbClr val="10122E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10122E"/>
                </a:solidFill>
                <a:latin typeface="+mn-lt"/>
              </a:rPr>
              <a:t>and staffing.</a:t>
            </a:r>
          </a:p>
          <a:p>
            <a:pPr marL="457200" indent="-457200">
              <a:lnSpc>
                <a:spcPct val="10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10122E"/>
                </a:solidFill>
                <a:latin typeface="+mn-lt"/>
              </a:rPr>
              <a:t>Add medical force generation to the Defense Readiness Reporting System (</a:t>
            </a:r>
            <a:r>
              <a:rPr lang="en-US" sz="1600" b="1" u="sng" dirty="0">
                <a:solidFill>
                  <a:srgbClr val="10122E"/>
                </a:solidFill>
                <a:latin typeface="+mn-lt"/>
              </a:rPr>
              <a:t>DRRS</a:t>
            </a:r>
            <a:r>
              <a:rPr lang="en-US" sz="1600" dirty="0">
                <a:solidFill>
                  <a:srgbClr val="10122E"/>
                </a:solidFill>
                <a:latin typeface="+mn-lt"/>
              </a:rPr>
              <a:t>).</a:t>
            </a:r>
          </a:p>
          <a:p>
            <a:pPr marL="457200" indent="-457200">
              <a:lnSpc>
                <a:spcPct val="10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10122E"/>
                </a:solidFill>
                <a:latin typeface="+mn-lt"/>
              </a:rPr>
              <a:t>Update DoD policy to reflect these directives.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1600" i="1" dirty="0">
                <a:solidFill>
                  <a:srgbClr val="10122E"/>
                </a:solidFill>
                <a:latin typeface="+mn-lt"/>
              </a:rPr>
              <a:t>Military Manpower</a:t>
            </a:r>
          </a:p>
          <a:p>
            <a:pPr marL="457200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122E"/>
                </a:solidFill>
                <a:latin typeface="+mn-lt"/>
              </a:rPr>
              <a:t>Primarily prioritize </a:t>
            </a:r>
            <a:r>
              <a:rPr lang="en-US" sz="1600" b="1" u="sng" dirty="0">
                <a:solidFill>
                  <a:srgbClr val="10122E"/>
                </a:solidFill>
                <a:latin typeface="+mn-lt"/>
              </a:rPr>
              <a:t>assignment</a:t>
            </a:r>
            <a:r>
              <a:rPr lang="en-US" sz="1600" dirty="0">
                <a:solidFill>
                  <a:srgbClr val="10122E"/>
                </a:solidFill>
                <a:latin typeface="+mn-lt"/>
              </a:rPr>
              <a:t> of uniformed medical and dental personnel to MTF/DTFs.</a:t>
            </a:r>
          </a:p>
          <a:p>
            <a:pPr marL="457200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122E"/>
                </a:solidFill>
                <a:latin typeface="+mn-lt"/>
              </a:rPr>
              <a:t>Business rules to more </a:t>
            </a:r>
            <a:r>
              <a:rPr lang="en-US" sz="1600" b="1" u="sng" dirty="0">
                <a:solidFill>
                  <a:srgbClr val="10122E"/>
                </a:solidFill>
                <a:latin typeface="+mn-lt"/>
              </a:rPr>
              <a:t>holistically adjudicate risk</a:t>
            </a:r>
            <a:r>
              <a:rPr lang="en-US" sz="1600" b="1" dirty="0">
                <a:solidFill>
                  <a:srgbClr val="10122E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10122E"/>
                </a:solidFill>
                <a:latin typeface="+mn-lt"/>
              </a:rPr>
              <a:t>to MTFs, DTFs, and operational medical readiness.</a:t>
            </a:r>
          </a:p>
          <a:p>
            <a:pPr marL="457200" indent="-457200">
              <a:lnSpc>
                <a:spcPct val="10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10122E"/>
                </a:solidFill>
                <a:latin typeface="+mn-lt"/>
              </a:rPr>
              <a:t>MTFs and DTFs become the </a:t>
            </a:r>
            <a:r>
              <a:rPr lang="en-US" sz="1600" b="1" u="sng" dirty="0">
                <a:solidFill>
                  <a:srgbClr val="10122E"/>
                </a:solidFill>
                <a:latin typeface="+mn-lt"/>
              </a:rPr>
              <a:t>primary choice of assignment</a:t>
            </a:r>
            <a:r>
              <a:rPr lang="en-US" sz="1600" b="1" dirty="0">
                <a:solidFill>
                  <a:srgbClr val="10122E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10122E"/>
                </a:solidFill>
                <a:latin typeface="+mn-lt"/>
              </a:rPr>
              <a:t>absent specific, validated operational and training requirements identified by the Service Secretary of exigent circumstance.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1600" i="1" dirty="0">
                <a:solidFill>
                  <a:srgbClr val="10122E"/>
                </a:solidFill>
                <a:latin typeface="+mn-lt"/>
              </a:rPr>
              <a:t>Civilian Manpower</a:t>
            </a:r>
          </a:p>
          <a:p>
            <a:pPr marL="457200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0122E"/>
                </a:solidFill>
                <a:latin typeface="+mn-lt"/>
              </a:rPr>
              <a:t>Prioritize implementation of </a:t>
            </a:r>
            <a:r>
              <a:rPr lang="en-US" sz="1600" b="1" u="sng" dirty="0">
                <a:solidFill>
                  <a:srgbClr val="10122E"/>
                </a:solidFill>
                <a:latin typeface="+mn-lt"/>
              </a:rPr>
              <a:t>chapter 74 of title 38</a:t>
            </a:r>
            <a:r>
              <a:rPr lang="en-US" sz="1600" dirty="0">
                <a:solidFill>
                  <a:srgbClr val="10122E"/>
                </a:solidFill>
                <a:latin typeface="+mn-lt"/>
              </a:rPr>
              <a:t>, U.S. Code, authorities to improve recruitment and retention of health care personnel.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A9DCF-BB8A-9F7E-0D9B-5912994A85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Directives for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CD3BB-6B5D-E8B1-87E8-B8E59C455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the Deputy Secretary memo “Stabilizing and Improving the Military Health System”</a:t>
            </a:r>
          </a:p>
        </p:txBody>
      </p:sp>
    </p:spTree>
    <p:extLst>
      <p:ext uri="{BB962C8B-B14F-4D97-AF65-F5344CB8AC3E}">
        <p14:creationId xmlns:p14="http://schemas.microsoft.com/office/powerpoint/2010/main" val="136313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57581A7-0B66-25D1-8BB0-AE520A2FB9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8" y="891988"/>
            <a:ext cx="5074024" cy="507402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F40B8-0E52-5109-3F50-BDD7E64E5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F819-5902-7554-0B1F-61111691B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043" y="3089356"/>
            <a:ext cx="8675914" cy="679288"/>
          </a:xfrm>
        </p:spPr>
        <p:txBody>
          <a:bodyPr/>
          <a:lstStyle/>
          <a:p>
            <a:r>
              <a:rPr lang="en-US" sz="4800" b="1" dirty="0"/>
              <a:t>Specific Mitigation</a:t>
            </a:r>
          </a:p>
        </p:txBody>
      </p:sp>
    </p:spTree>
    <p:extLst>
      <p:ext uri="{BB962C8B-B14F-4D97-AF65-F5344CB8AC3E}">
        <p14:creationId xmlns:p14="http://schemas.microsoft.com/office/powerpoint/2010/main" val="18919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3A0DD5-BBFB-886B-3F3A-15BC9B9C6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CB561-98E4-62F9-E53F-699DBFF250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  <a:ea typeface="Calibri" panose="020F0502020204030204" pitchFamily="34" charset="0"/>
              </a:rPr>
              <a:t>TRICARE, like Medicare and other health plans, is opt-in for providers and health care organizations.</a:t>
            </a:r>
          </a:p>
          <a:p>
            <a:r>
              <a:rPr lang="en-US" sz="2000" dirty="0">
                <a:latin typeface="+mn-lt"/>
                <a:ea typeface="Times New Roman" panose="02020603050405020304" pitchFamily="18" charset="0"/>
              </a:rPr>
              <a:t>The current Managed Care Support Contractors are meeting all contractual requirements for network adequacy</a:t>
            </a:r>
          </a:p>
          <a:p>
            <a:r>
              <a:rPr lang="en-US" sz="2000" dirty="0">
                <a:latin typeface="+mn-lt"/>
                <a:ea typeface="Times New Roman" panose="02020603050405020304" pitchFamily="18" charset="0"/>
              </a:rPr>
              <a:t>Medical provider shortages in the local communities have been linked to high medical liability insurance, driving them to practice in neighboring states (e.g., TX, CO, and AZ).</a:t>
            </a:r>
          </a:p>
          <a:p>
            <a:r>
              <a:rPr lang="en-US" sz="2000" dirty="0">
                <a:latin typeface="+mn-lt"/>
                <a:ea typeface="Calibri" panose="020F0502020204030204" pitchFamily="34" charset="0"/>
              </a:rPr>
              <a:t>In the next TRICARE Managed Care Support Contract (T-5), enrolled beneficiaries will have broader access to telehealth to mitigate local shortages.</a:t>
            </a:r>
          </a:p>
          <a:p>
            <a:r>
              <a:rPr lang="en-US" sz="2000" dirty="0">
                <a:latin typeface="+mn-lt"/>
                <a:ea typeface="Calibri" panose="020F0502020204030204" pitchFamily="34" charset="0"/>
              </a:rPr>
              <a:t>Improving reimbursement rates and opening the aperture on value-based care arrangements will also increase access to care in the longer term.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076CE-1996-5427-BD24-484AAC354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Network Provider Shortages</a:t>
            </a:r>
          </a:p>
        </p:txBody>
      </p:sp>
    </p:spTree>
    <p:extLst>
      <p:ext uri="{BB962C8B-B14F-4D97-AF65-F5344CB8AC3E}">
        <p14:creationId xmlns:p14="http://schemas.microsoft.com/office/powerpoint/2010/main" val="420433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0F629-52C4-E9BE-9DB6-96E5D0FCD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412D-2094-85A3-EFE6-E1C4944C6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000" dirty="0">
                <a:cs typeface="Times New Roman" panose="02020603050405020304" pitchFamily="18" charset="0"/>
              </a:rPr>
              <a:t>The next generation TRICARE Managed Care Support Contacts (T-5) changes to cap on reimbursements to incentivize providers and health delivery systems to stay in or even join the TRICARE network.</a:t>
            </a:r>
          </a:p>
          <a:p>
            <a:pPr lvl="0"/>
            <a:r>
              <a:rPr lang="en-US" sz="2000" dirty="0">
                <a:cs typeface="Times New Roman" panose="02020603050405020304" pitchFamily="18" charset="0"/>
              </a:rPr>
              <a:t>T-5 introduces Alternate Payment Models (APMs), which reward health care providers for delivering high quality and coordinated care.  APMs can apply at the population level or by specific health condition</a:t>
            </a:r>
          </a:p>
          <a:p>
            <a:pPr marL="976312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Pay for Reporting</a:t>
            </a:r>
          </a:p>
          <a:p>
            <a:pPr marL="976312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Pay-for-Performance</a:t>
            </a:r>
          </a:p>
          <a:p>
            <a:pPr marL="976312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Supplement fee-for-service (FFS) payments with shared savings and/or downside risk </a:t>
            </a:r>
          </a:p>
          <a:p>
            <a:pPr marL="976312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Replace some or all FFS payments with capitation or a similar population-based, two-sided risk arrangement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Locality–Based Waivers carry-over from T-2017</a:t>
            </a:r>
          </a:p>
          <a:p>
            <a:pPr marL="976312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If it is determined that access to specific health care services is severely impaired, higher payment rates could be applied to all similar services performed in a locality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60383-01FC-1648-F973-7097B206F7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Increasing Reimbursement</a:t>
            </a:r>
          </a:p>
        </p:txBody>
      </p:sp>
    </p:spTree>
    <p:extLst>
      <p:ext uri="{BB962C8B-B14F-4D97-AF65-F5344CB8AC3E}">
        <p14:creationId xmlns:p14="http://schemas.microsoft.com/office/powerpoint/2010/main" val="101049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B12851-52C6-3B5F-DBB6-438FA00F2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78E94-7997-6AC2-59AB-216E67BB64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Rotator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16CBF-7B0C-80D0-01D2-F9049342A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circuit rider for manning assists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28A0E-E069-47FE-32D8-AA7F8F442023}"/>
              </a:ext>
            </a:extLst>
          </p:cNvPr>
          <p:cNvSpPr txBox="1"/>
          <p:nvPr/>
        </p:nvSpPr>
        <p:spPr>
          <a:xfrm>
            <a:off x="0" y="977153"/>
            <a:ext cx="91440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Defense Health Agency is leveraging its reorganization into Defense Health Networks to prioritize rotator/circuit rider opportunities to maximize available capacity across the military medical treatment facilities (MTFs).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Impending OSD-level policy will streamline rotator/circuit rider requests. </a:t>
            </a:r>
          </a:p>
        </p:txBody>
      </p:sp>
      <p:pic>
        <p:nvPicPr>
          <p:cNvPr id="9" name="Graphic 8" descr="Hospital outline">
            <a:extLst>
              <a:ext uri="{FF2B5EF4-FFF2-40B4-BE49-F238E27FC236}">
                <a16:creationId xmlns:a16="http://schemas.microsoft.com/office/drawing/2014/main" id="{4F3F55D9-735F-ED7C-64C7-F6D6CE0B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17" y="3429000"/>
            <a:ext cx="914400" cy="914400"/>
          </a:xfrm>
          <a:prstGeom prst="rect">
            <a:avLst/>
          </a:prstGeom>
        </p:spPr>
      </p:pic>
      <p:pic>
        <p:nvPicPr>
          <p:cNvPr id="10" name="Graphic 9" descr="Hospital outline">
            <a:extLst>
              <a:ext uri="{FF2B5EF4-FFF2-40B4-BE49-F238E27FC236}">
                <a16:creationId xmlns:a16="http://schemas.microsoft.com/office/drawing/2014/main" id="{DE815907-079A-B747-E9EB-5C0F76CB2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993" y="3429000"/>
            <a:ext cx="914400" cy="914400"/>
          </a:xfrm>
          <a:prstGeom prst="rect">
            <a:avLst/>
          </a:prstGeom>
        </p:spPr>
      </p:pic>
      <p:pic>
        <p:nvPicPr>
          <p:cNvPr id="11" name="Graphic 10" descr="Hospital outline">
            <a:extLst>
              <a:ext uri="{FF2B5EF4-FFF2-40B4-BE49-F238E27FC236}">
                <a16:creationId xmlns:a16="http://schemas.microsoft.com/office/drawing/2014/main" id="{71319A98-B66E-26E3-2B45-60071B2D9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17" y="4470665"/>
            <a:ext cx="914400" cy="914400"/>
          </a:xfrm>
          <a:prstGeom prst="rect">
            <a:avLst/>
          </a:prstGeom>
        </p:spPr>
      </p:pic>
      <p:pic>
        <p:nvPicPr>
          <p:cNvPr id="12" name="Graphic 11" descr="Hospital outline">
            <a:extLst>
              <a:ext uri="{FF2B5EF4-FFF2-40B4-BE49-F238E27FC236}">
                <a16:creationId xmlns:a16="http://schemas.microsoft.com/office/drawing/2014/main" id="{22168DC4-B0F5-A95D-4784-4CCC726CD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993" y="4470665"/>
            <a:ext cx="914400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6A9348-0C92-6AE5-A985-BF1817110447}"/>
              </a:ext>
            </a:extLst>
          </p:cNvPr>
          <p:cNvSpPr/>
          <p:nvPr/>
        </p:nvSpPr>
        <p:spPr>
          <a:xfrm>
            <a:off x="282617" y="3021106"/>
            <a:ext cx="2088776" cy="28062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Requests Assistance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40CF6-8EFA-C97A-5C8A-7B273F6EB68F}"/>
              </a:ext>
            </a:extLst>
          </p:cNvPr>
          <p:cNvSpPr/>
          <p:nvPr/>
        </p:nvSpPr>
        <p:spPr>
          <a:xfrm>
            <a:off x="3527612" y="3021105"/>
            <a:ext cx="2088776" cy="28062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Manages Request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F17EF8-058A-3084-BF3B-A19F6B759F3D}"/>
              </a:ext>
            </a:extLst>
          </p:cNvPr>
          <p:cNvSpPr/>
          <p:nvPr/>
        </p:nvSpPr>
        <p:spPr>
          <a:xfrm>
            <a:off x="6825983" y="3021104"/>
            <a:ext cx="2088776" cy="28062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Backstops Request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448ADE-E7E5-6EA7-E168-6B03BE94D657}"/>
              </a:ext>
            </a:extLst>
          </p:cNvPr>
          <p:cNvSpPr/>
          <p:nvPr/>
        </p:nvSpPr>
        <p:spPr>
          <a:xfrm>
            <a:off x="3527612" y="3544383"/>
            <a:ext cx="2088776" cy="6992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Defense Health Network 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88B438-BE58-3878-A5DD-D65A91F1DD23}"/>
              </a:ext>
            </a:extLst>
          </p:cNvPr>
          <p:cNvSpPr/>
          <p:nvPr/>
        </p:nvSpPr>
        <p:spPr>
          <a:xfrm>
            <a:off x="3527612" y="4578241"/>
            <a:ext cx="2088776" cy="6992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Defense Health Network 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B8A992-C84C-B01B-3009-98183F3EC0E9}"/>
              </a:ext>
            </a:extLst>
          </p:cNvPr>
          <p:cNvCxnSpPr>
            <a:stCxn id="16" idx="2"/>
            <a:endCxn id="10" idx="3"/>
          </p:cNvCxnSpPr>
          <p:nvPr/>
        </p:nvCxnSpPr>
        <p:spPr>
          <a:xfrm flipH="1" flipV="1">
            <a:off x="2371393" y="3886200"/>
            <a:ext cx="1156219" cy="7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13D0E6-8452-81CB-B6A9-5CA3E6CC3F15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1197017" y="3886200"/>
            <a:ext cx="259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4C547B-5EAD-050C-FF6A-E9EF9B10264F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1197017" y="4927865"/>
            <a:ext cx="259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B023366-5D96-50D8-32E0-764DF23C8215}"/>
              </a:ext>
            </a:extLst>
          </p:cNvPr>
          <p:cNvSpPr txBox="1"/>
          <p:nvPr/>
        </p:nvSpPr>
        <p:spPr>
          <a:xfrm>
            <a:off x="2330938" y="4202623"/>
            <a:ext cx="123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Directs resources within its network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27DF91F-74BD-64E6-8D86-4021FDC5CB96}"/>
              </a:ext>
            </a:extLst>
          </p:cNvPr>
          <p:cNvCxnSpPr>
            <a:stCxn id="17" idx="6"/>
            <a:endCxn id="16" idx="6"/>
          </p:cNvCxnSpPr>
          <p:nvPr/>
        </p:nvCxnSpPr>
        <p:spPr>
          <a:xfrm flipV="1">
            <a:off x="5616388" y="3894007"/>
            <a:ext cx="12700" cy="1033858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68F567-AC8F-E03F-3CFA-DD1AEEB818A8}"/>
              </a:ext>
            </a:extLst>
          </p:cNvPr>
          <p:cNvCxnSpPr>
            <a:stCxn id="12" idx="3"/>
            <a:endCxn id="17" idx="2"/>
          </p:cNvCxnSpPr>
          <p:nvPr/>
        </p:nvCxnSpPr>
        <p:spPr>
          <a:xfrm>
            <a:off x="2371393" y="4927865"/>
            <a:ext cx="1156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A0C6B1-AF36-49D1-3B0C-80E16CB032A6}"/>
              </a:ext>
            </a:extLst>
          </p:cNvPr>
          <p:cNvSpPr txBox="1"/>
          <p:nvPr/>
        </p:nvSpPr>
        <p:spPr>
          <a:xfrm>
            <a:off x="5963283" y="4343400"/>
            <a:ext cx="123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Coordinates across networks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20379F62-5CD9-4D93-3053-C978C195A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0413" y="4004793"/>
            <a:ext cx="1339916" cy="58063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E6E953-8F2A-6F59-0534-93CF170BF70B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5871882" y="4295108"/>
            <a:ext cx="1328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BCCEBB6-66F8-AD04-C5C8-7C5D6E45E515}"/>
              </a:ext>
            </a:extLst>
          </p:cNvPr>
          <p:cNvCxnSpPr/>
          <p:nvPr/>
        </p:nvCxnSpPr>
        <p:spPr>
          <a:xfrm flipH="1">
            <a:off x="1197017" y="5127812"/>
            <a:ext cx="259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92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57581A7-0B66-25D1-8BB0-AE520A2FB9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8" y="891988"/>
            <a:ext cx="5074024" cy="507402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F40B8-0E52-5109-3F50-BDD7E64E5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F819-5902-7554-0B1F-61111691B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043" y="3089356"/>
            <a:ext cx="8675914" cy="679288"/>
          </a:xfrm>
        </p:spPr>
        <p:txBody>
          <a:bodyPr/>
          <a:lstStyle/>
          <a:p>
            <a:r>
              <a:rPr lang="en-US" sz="4800" b="1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25240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5B8A1-3E81-916B-68F4-4824F08CD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E73A-2F92-8682-EDE3-CE5633C18C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u="sng" dirty="0"/>
              <a:t>Discussants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Principal Deputy Assistant Secretary of Defense for Health Affairs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Chief of Staff, Office of the Assistant Secretary of Defense for Health Affairs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u="sng" dirty="0"/>
              <a:t>Topics for Consideration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Relationship between military family readiness and routine health service delivery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Tradeoff and integration between operational medical readiness and health service delivery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Impact of national health care personnel shortages on military family readiness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66A6A-1645-A7FF-618F-2EE3B87501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40596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0B18CA-0BF3-76BC-A568-2684FF99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25" y="0"/>
            <a:ext cx="5621655" cy="1106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1A26AC-D686-D0E9-CF3E-E7DFA180A537}"/>
              </a:ext>
            </a:extLst>
          </p:cNvPr>
          <p:cNvSpPr txBox="1"/>
          <p:nvPr/>
        </p:nvSpPr>
        <p:spPr>
          <a:xfrm>
            <a:off x="1141363" y="1047041"/>
            <a:ext cx="6626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4E47C04-F18A-C1EC-9C9B-4318CC998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23828"/>
              </p:ext>
            </p:extLst>
          </p:nvPr>
        </p:nvGraphicFramePr>
        <p:xfrm>
          <a:off x="1" y="1687996"/>
          <a:ext cx="9143999" cy="4742943"/>
        </p:xfrm>
        <a:graphic>
          <a:graphicData uri="http://schemas.openxmlformats.org/drawingml/2006/table">
            <a:tbl>
              <a:tblPr firstRow="1" bandRow="1"/>
              <a:tblGrid>
                <a:gridCol w="1089933">
                  <a:extLst>
                    <a:ext uri="{9D8B030D-6E8A-4147-A177-3AD203B41FA5}">
                      <a16:colId xmlns:a16="http://schemas.microsoft.com/office/drawing/2014/main" val="2952268422"/>
                    </a:ext>
                  </a:extLst>
                </a:gridCol>
                <a:gridCol w="8054066">
                  <a:extLst>
                    <a:ext uri="{9D8B030D-6E8A-4147-A177-3AD203B41FA5}">
                      <a16:colId xmlns:a16="http://schemas.microsoft.com/office/drawing/2014/main" val="3850188788"/>
                    </a:ext>
                  </a:extLst>
                </a:gridCol>
              </a:tblGrid>
              <a:tr h="4837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Military Family Readiness Council Meeting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17, 2024 (1300-1530 Eastern Time Zone)</a:t>
                      </a:r>
                    </a:p>
                  </a:txBody>
                  <a:tcPr marL="68580" marR="68580" marT="41564" marB="4156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4009"/>
                  </a:ext>
                </a:extLst>
              </a:tr>
              <a:tr h="2783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Opening Remarks </a:t>
                      </a: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96796"/>
                  </a:ext>
                </a:extLst>
              </a:tr>
              <a:tr h="278369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63624"/>
                  </a:ext>
                </a:extLst>
              </a:tr>
              <a:tr h="2783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1315</a:t>
                      </a: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Military Health System</a:t>
                      </a: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3512"/>
                  </a:ext>
                </a:extLst>
              </a:tr>
              <a:tr h="278369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kern="1200" cap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Stabilizing and Improving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kern="1200" cap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Specific Mitigation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kern="1200" cap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Network Provider Shortages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kern="1200" cap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Increasing Reimbursement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kern="1200" cap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Rotator Model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kern="1200" cap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Discussion</a:t>
                      </a: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43704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83978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61538"/>
                  </a:ext>
                </a:extLst>
              </a:tr>
              <a:tr h="3007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1515</a:t>
                      </a: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Closing Remarks – Chair/DFO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07948"/>
                  </a:ext>
                </a:extLst>
              </a:tr>
              <a:tr h="166245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424854"/>
                  </a:ext>
                </a:extLst>
              </a:tr>
              <a:tr h="2783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</a:t>
                      </a: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54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Meeting is Officially Closed</a:t>
                      </a: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2668"/>
                  </a:ext>
                </a:extLst>
              </a:tr>
              <a:tr h="278369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25763" marB="2576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382543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20A09-1AAB-E63E-B0F2-D3037769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BF5B-E4FA-4AFB-B9AC-63CA93D7393C}" type="datetime1">
              <a:rPr lang="en-US" smtClean="0"/>
              <a:t>7/10/2024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EF77-D2BF-994D-080C-920F0026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68FC-6781-43DA-A457-8F4B6E062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A365-F7F2-41CA-BC3A-96D767E3F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Military Family Readiness Council: Focus on Medical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268FC-3071-47E8-87B9-2FF4D5D02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4454" y="3398236"/>
            <a:ext cx="5229546" cy="1379994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Office of the Assistant Secretary of Defense for Health Affairs</a:t>
            </a:r>
          </a:p>
        </p:txBody>
      </p:sp>
    </p:spTree>
    <p:extLst>
      <p:ext uri="{BB962C8B-B14F-4D97-AF65-F5344CB8AC3E}">
        <p14:creationId xmlns:p14="http://schemas.microsoft.com/office/powerpoint/2010/main" val="51503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8523E-2317-5E47-9364-87F0C380F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26FFB-A0DC-56AA-2728-07B178E9B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the organizational construct and key data points of the Military Health System</a:t>
            </a:r>
          </a:p>
          <a:p>
            <a:r>
              <a:rPr lang="en-US" dirty="0"/>
              <a:t>Summarize recent and on-going reforms to the Military Health System</a:t>
            </a:r>
          </a:p>
          <a:p>
            <a:r>
              <a:rPr lang="en-US" dirty="0"/>
              <a:t>Explain short term mitigation to constrained access to care for military families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BADD0-659C-37AA-8FDF-13E912B3BA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Framing Today’s Discussion</a:t>
            </a:r>
          </a:p>
        </p:txBody>
      </p:sp>
    </p:spTree>
    <p:extLst>
      <p:ext uri="{BB962C8B-B14F-4D97-AF65-F5344CB8AC3E}">
        <p14:creationId xmlns:p14="http://schemas.microsoft.com/office/powerpoint/2010/main" val="168236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57581A7-0B66-25D1-8BB0-AE520A2FB9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8" y="891988"/>
            <a:ext cx="5074024" cy="507402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F40B8-0E52-5109-3F50-BDD7E64E5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F819-5902-7554-0B1F-61111691B3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b="1" dirty="0"/>
              <a:t>The Military Health System</a:t>
            </a:r>
          </a:p>
        </p:txBody>
      </p:sp>
    </p:spTree>
    <p:extLst>
      <p:ext uri="{BB962C8B-B14F-4D97-AF65-F5344CB8AC3E}">
        <p14:creationId xmlns:p14="http://schemas.microsoft.com/office/powerpoint/2010/main" val="245165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CF6CB-5FCF-8100-B98C-45D0BC07C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85E30-7A44-A5D5-C337-23B7C5B417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DOD administers a statutory health entitlement through the Military Health System (MHS).</a:t>
            </a:r>
          </a:p>
          <a:p>
            <a:r>
              <a:rPr lang="en-US" sz="2800" dirty="0"/>
              <a:t>The MHS offers health care benefits and services through its TRICARE program to approximately 9.5 million beneficiaries composed of servicemembers, military retirees, and family members.</a:t>
            </a:r>
          </a:p>
          <a:p>
            <a:r>
              <a:rPr lang="en-US" sz="2800" dirty="0"/>
              <a:t>Health care services are available through DOD-operated hospitals and clinics, referred to collectively as military medical treatment facilities (MTFs), or through civilian health care providers participating in the TRICARE program.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687E5-3A8A-CD09-DCA0-F4E09BF2E6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is the Military Health System?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02E7D-077F-CFA4-A22D-65C4466D6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 summarized by the Congressional Research Service</a:t>
            </a:r>
          </a:p>
        </p:txBody>
      </p:sp>
    </p:spTree>
    <p:extLst>
      <p:ext uri="{BB962C8B-B14F-4D97-AF65-F5344CB8AC3E}">
        <p14:creationId xmlns:p14="http://schemas.microsoft.com/office/powerpoint/2010/main" val="66349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02614-98FE-A9BA-3EAC-4068AB538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A1B0D-CDB4-1838-1DDD-4A33C30356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Key Data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F50D5-331A-3887-B8D4-5E3BCC4D3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Summarized from the Fiscal Year 2023 TRICARE Annual Evaluation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B3777-88EC-7B60-5A3E-BEC48BD1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659" y="830026"/>
            <a:ext cx="4231341" cy="1722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2F4469-265A-1269-22CC-A7B976D3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025"/>
            <a:ext cx="4912659" cy="5402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19C850-62EC-AE97-F3DA-D122C27F4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164" y="5035090"/>
            <a:ext cx="4105836" cy="1197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EE1B08-26C9-7D3A-A157-FC08761D0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642" y="3084304"/>
            <a:ext cx="4115374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8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57581A7-0B66-25D1-8BB0-AE520A2FB9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88" y="891988"/>
            <a:ext cx="5074024" cy="507402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F40B8-0E52-5109-3F50-BDD7E64E5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F819-5902-7554-0B1F-61111691B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043" y="3019879"/>
            <a:ext cx="8675914" cy="818241"/>
          </a:xfrm>
        </p:spPr>
        <p:txBody>
          <a:bodyPr/>
          <a:lstStyle/>
          <a:p>
            <a:r>
              <a:rPr lang="en-US" sz="4800" b="1" dirty="0"/>
              <a:t>Stabilizing and Improving</a:t>
            </a:r>
          </a:p>
        </p:txBody>
      </p:sp>
    </p:spTree>
    <p:extLst>
      <p:ext uri="{BB962C8B-B14F-4D97-AF65-F5344CB8AC3E}">
        <p14:creationId xmlns:p14="http://schemas.microsoft.com/office/powerpoint/2010/main" val="28439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51F4BD-8C5D-6C62-0407-FE196F5F9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B7737E-97AF-4E16-A8AF-4F0F3C9784B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AFE91-797C-4AA4-19F8-3A89DD8AF1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Timeline of Major Reforms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67607-0CE7-7FF1-DD6C-582854087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/>
              <a:t>Twenty-five years of change in the MHS from 1998-2023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795979-6B12-27E2-7CC8-1054265C76B2}"/>
              </a:ext>
            </a:extLst>
          </p:cNvPr>
          <p:cNvSpPr/>
          <p:nvPr/>
        </p:nvSpPr>
        <p:spPr>
          <a:xfrm>
            <a:off x="0" y="2192162"/>
            <a:ext cx="1724297" cy="87663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TRICARE Management Activity established as a field activity (1998)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7BC7352A-D674-EDDA-FCE7-CC968FF60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491" y="1777485"/>
            <a:ext cx="827314" cy="414677"/>
          </a:xfrm>
          <a:prstGeom prst="rect">
            <a:avLst/>
          </a:prstGeom>
        </p:spPr>
      </p:pic>
      <p:pic>
        <p:nvPicPr>
          <p:cNvPr id="33" name="Picture 32" descr="Map&#10;&#10;Description automatically generated">
            <a:extLst>
              <a:ext uri="{FF2B5EF4-FFF2-40B4-BE49-F238E27FC236}">
                <a16:creationId xmlns:a16="http://schemas.microsoft.com/office/drawing/2014/main" id="{3B902025-7DEC-9DAF-9C5A-3E91398B2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72" y="4834930"/>
            <a:ext cx="1013596" cy="51731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AEFEB3C-DBCF-530A-9B3C-DC38ACA081AB}"/>
              </a:ext>
            </a:extLst>
          </p:cNvPr>
          <p:cNvSpPr/>
          <p:nvPr/>
        </p:nvSpPr>
        <p:spPr>
          <a:xfrm>
            <a:off x="720868" y="3746429"/>
            <a:ext cx="2352207" cy="87663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en-US" sz="1100" b="0" i="0" u="none" strike="noStrike" kern="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Base Realignment and Closure (BRAC) consolidated Water Reed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Army Medical Center and National Naval Medical Center Bethesda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(2005)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17F184-2A4D-769A-3BF4-9E8E25D9C88B}"/>
              </a:ext>
            </a:extLst>
          </p:cNvPr>
          <p:cNvSpPr/>
          <p:nvPr/>
        </p:nvSpPr>
        <p:spPr>
          <a:xfrm>
            <a:off x="2507564" y="2220590"/>
            <a:ext cx="1724297" cy="87663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Joint Task Force National Capital Region (2007)</a:t>
            </a: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82CEDF7F-F2F3-E26A-D296-83B2845C70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75" y="1688323"/>
            <a:ext cx="593276" cy="593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F618843-A179-6FDE-2578-6E5A7F9B41D7}"/>
              </a:ext>
            </a:extLst>
          </p:cNvPr>
          <p:cNvSpPr/>
          <p:nvPr/>
        </p:nvSpPr>
        <p:spPr>
          <a:xfrm>
            <a:off x="3337295" y="3746429"/>
            <a:ext cx="2192864" cy="87663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DHA replaces TRICARE Management Activity and Joint Task Force Capital Medicine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(2011-2013)</a:t>
            </a: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5D1C274B-09C5-5E5D-036A-F509F81ED0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65" y="4726933"/>
            <a:ext cx="733307" cy="73330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C4ABCA-C403-E443-DAE6-2EB260F066A5}"/>
              </a:ext>
            </a:extLst>
          </p:cNvPr>
          <p:cNvSpPr/>
          <p:nvPr/>
        </p:nvSpPr>
        <p:spPr>
          <a:xfrm>
            <a:off x="4797372" y="2267458"/>
            <a:ext cx="1724297" cy="87663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Secretary of Defense directs the MHS Review (2014)</a:t>
            </a:r>
          </a:p>
        </p:txBody>
      </p:sp>
      <p:pic>
        <p:nvPicPr>
          <p:cNvPr id="40" name="Picture 39" descr="A picture containing text, person, group, people&#10;&#10;Description automatically generated">
            <a:extLst>
              <a:ext uri="{FF2B5EF4-FFF2-40B4-BE49-F238E27FC236}">
                <a16:creationId xmlns:a16="http://schemas.microsoft.com/office/drawing/2014/main" id="{DA6A0530-6A00-F04C-0B47-DF951D0843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97" y="1534151"/>
            <a:ext cx="585246" cy="757377"/>
          </a:xfrm>
          <a:prstGeom prst="rect">
            <a:avLst/>
          </a:prstGeom>
        </p:spPr>
      </p:pic>
      <p:pic>
        <p:nvPicPr>
          <p:cNvPr id="41" name="Picture 40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83C1D619-D35E-AB46-4D76-CD4283B23A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69" y="4782158"/>
            <a:ext cx="1207192" cy="67808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3480E5-3788-1A5B-0873-DFD5A285D79B}"/>
              </a:ext>
            </a:extLst>
          </p:cNvPr>
          <p:cNvSpPr/>
          <p:nvPr/>
        </p:nvSpPr>
        <p:spPr>
          <a:xfrm>
            <a:off x="5818328" y="3746429"/>
            <a:ext cx="2753562" cy="87663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DHA authorities expand to manage MTFs and DTFs, research and development, public health, and education and training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(2017-Present)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4DA85E-7FF3-1587-A03A-C955F981E5EE}"/>
              </a:ext>
            </a:extLst>
          </p:cNvPr>
          <p:cNvSpPr/>
          <p:nvPr/>
        </p:nvSpPr>
        <p:spPr>
          <a:xfrm>
            <a:off x="6881948" y="2272712"/>
            <a:ext cx="1976846" cy="87663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DoD begins deploying a new electronic health record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(2018)</a:t>
            </a:r>
          </a:p>
        </p:txBody>
      </p:sp>
      <p:pic>
        <p:nvPicPr>
          <p:cNvPr id="44" name="Picture 43" descr="Text&#10;&#10;Description automatically generated">
            <a:extLst>
              <a:ext uri="{FF2B5EF4-FFF2-40B4-BE49-F238E27FC236}">
                <a16:creationId xmlns:a16="http://schemas.microsoft.com/office/drawing/2014/main" id="{A60B48FB-DDF4-B3E1-3E65-2294B94F35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37" y="1744794"/>
            <a:ext cx="1019132" cy="53433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4123AEB-53E7-8491-6BC3-BE3F98DC65DC}"/>
              </a:ext>
            </a:extLst>
          </p:cNvPr>
          <p:cNvGrpSpPr/>
          <p:nvPr/>
        </p:nvGrpSpPr>
        <p:grpSpPr>
          <a:xfrm>
            <a:off x="100148" y="3068794"/>
            <a:ext cx="8943703" cy="581296"/>
            <a:chOff x="95794" y="2847704"/>
            <a:chExt cx="8943703" cy="581296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4D017F86-D2D5-1B82-B443-EF35CA92E6B1}"/>
                </a:ext>
              </a:extLst>
            </p:cNvPr>
            <p:cNvSpPr/>
            <p:nvPr/>
          </p:nvSpPr>
          <p:spPr>
            <a:xfrm>
              <a:off x="95794" y="2847704"/>
              <a:ext cx="8943703" cy="581296"/>
            </a:xfrm>
            <a:prstGeom prst="rightArrow">
              <a:avLst/>
            </a:prstGeom>
            <a:solidFill>
              <a:srgbClr val="254267"/>
            </a:solidFill>
            <a:ln w="12700" cap="flat" cmpd="sng" algn="ctr">
              <a:solidFill>
                <a:srgbClr val="25426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844E081-A9D0-472C-E4D9-0C1731B74BB5}"/>
                </a:ext>
              </a:extLst>
            </p:cNvPr>
            <p:cNvSpPr txBox="1"/>
            <p:nvPr/>
          </p:nvSpPr>
          <p:spPr>
            <a:xfrm>
              <a:off x="95794" y="3017413"/>
              <a:ext cx="50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1998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F487DC-A0CA-790A-463F-846E2EFF80F5}"/>
                </a:ext>
              </a:extLst>
            </p:cNvPr>
            <p:cNvSpPr txBox="1"/>
            <p:nvPr/>
          </p:nvSpPr>
          <p:spPr>
            <a:xfrm>
              <a:off x="8473440" y="3017413"/>
              <a:ext cx="50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270218"/>
      </p:ext>
    </p:extLst>
  </p:cSld>
  <p:clrMapOvr>
    <a:masterClrMapping/>
  </p:clrMapOvr>
</p:sld>
</file>

<file path=ppt/theme/theme1.xml><?xml version="1.0" encoding="utf-8"?>
<a:theme xmlns:a="http://schemas.openxmlformats.org/drawingml/2006/main" name="Unclassified">
  <a:themeElements>
    <a:clrScheme name="Custom 1">
      <a:dk1>
        <a:srgbClr val="333333"/>
      </a:dk1>
      <a:lt1>
        <a:srgbClr val="FFFFFF"/>
      </a:lt1>
      <a:dk2>
        <a:srgbClr val="355E93"/>
      </a:dk2>
      <a:lt2>
        <a:srgbClr val="EBEFF5"/>
      </a:lt2>
      <a:accent1>
        <a:srgbClr val="AEBFD4"/>
      </a:accent1>
      <a:accent2>
        <a:srgbClr val="728FB4"/>
      </a:accent2>
      <a:accent3>
        <a:srgbClr val="254267"/>
      </a:accent3>
      <a:accent4>
        <a:srgbClr val="15263B"/>
      </a:accent4>
      <a:accent5>
        <a:srgbClr val="EBEBEB"/>
      </a:accent5>
      <a:accent6>
        <a:srgbClr val="ADADAD"/>
      </a:accent6>
      <a:hlink>
        <a:srgbClr val="0070C0"/>
      </a:hlink>
      <a:folHlink>
        <a:srgbClr val="355E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 Slide Template  -  Read-Only" id="{AE8C77FA-DE70-47E4-A6C6-9E39EA9C7819}" vid="{611AD3F1-74D6-455D-89A1-721C87805849}"/>
    </a:ext>
  </a:extLst>
</a:theme>
</file>

<file path=ppt/theme/theme2.xml><?xml version="1.0" encoding="utf-8"?>
<a:theme xmlns:a="http://schemas.openxmlformats.org/drawingml/2006/main" name="CUI">
  <a:themeElements>
    <a:clrScheme name="Custom 1">
      <a:dk1>
        <a:srgbClr val="333333"/>
      </a:dk1>
      <a:lt1>
        <a:srgbClr val="FFFFFF"/>
      </a:lt1>
      <a:dk2>
        <a:srgbClr val="355E93"/>
      </a:dk2>
      <a:lt2>
        <a:srgbClr val="EBEFF5"/>
      </a:lt2>
      <a:accent1>
        <a:srgbClr val="AEBFD4"/>
      </a:accent1>
      <a:accent2>
        <a:srgbClr val="728FB4"/>
      </a:accent2>
      <a:accent3>
        <a:srgbClr val="254267"/>
      </a:accent3>
      <a:accent4>
        <a:srgbClr val="15263B"/>
      </a:accent4>
      <a:accent5>
        <a:srgbClr val="EBEBEB"/>
      </a:accent5>
      <a:accent6>
        <a:srgbClr val="ADADAD"/>
      </a:accent6>
      <a:hlink>
        <a:srgbClr val="0070C0"/>
      </a:hlink>
      <a:folHlink>
        <a:srgbClr val="355E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 Slide Template  -  Read-Only" id="{AE8C77FA-DE70-47E4-A6C6-9E39EA9C7819}" vid="{F7426D11-6F88-4BE2-9CA5-C97ADC0913E3}"/>
    </a:ext>
  </a:extLst>
</a:theme>
</file>

<file path=ppt/theme/theme3.xml><?xml version="1.0" encoding="utf-8"?>
<a:theme xmlns:a="http://schemas.openxmlformats.org/drawingml/2006/main" name="CUI // DRAFT DELIBERATIVE // PRE-DECISIONAL // FOIA EXEMPT">
  <a:themeElements>
    <a:clrScheme name="Custom 1">
      <a:dk1>
        <a:srgbClr val="333333"/>
      </a:dk1>
      <a:lt1>
        <a:srgbClr val="FFFFFF"/>
      </a:lt1>
      <a:dk2>
        <a:srgbClr val="355E93"/>
      </a:dk2>
      <a:lt2>
        <a:srgbClr val="EBEFF5"/>
      </a:lt2>
      <a:accent1>
        <a:srgbClr val="AEBFD4"/>
      </a:accent1>
      <a:accent2>
        <a:srgbClr val="728FB4"/>
      </a:accent2>
      <a:accent3>
        <a:srgbClr val="254267"/>
      </a:accent3>
      <a:accent4>
        <a:srgbClr val="15263B"/>
      </a:accent4>
      <a:accent5>
        <a:srgbClr val="EBEBEB"/>
      </a:accent5>
      <a:accent6>
        <a:srgbClr val="ADADAD"/>
      </a:accent6>
      <a:hlink>
        <a:srgbClr val="0070C0"/>
      </a:hlink>
      <a:folHlink>
        <a:srgbClr val="355E93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 Slide Template  -  Read-Only" id="{AE8C77FA-DE70-47E4-A6C6-9E39EA9C7819}" vid="{AEE98FB9-BE52-4721-BB61-58A0C3A04B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6B6EA265F3242BE41864709381BAB" ma:contentTypeVersion="15" ma:contentTypeDescription="Create a new document." ma:contentTypeScope="" ma:versionID="8906d39d10acf2324968384538a14470">
  <xsd:schema xmlns:xsd="http://www.w3.org/2001/XMLSchema" xmlns:xs="http://www.w3.org/2001/XMLSchema" xmlns:p="http://schemas.microsoft.com/office/2006/metadata/properties" xmlns:ns2="4f1bf0f1-c5fd-4e32-8b7d-b76ebcb59508" xmlns:ns3="f6c748a9-4f0c-4268-aaff-653401169af3" targetNamespace="http://schemas.microsoft.com/office/2006/metadata/properties" ma:root="true" ma:fieldsID="03d8bd3864a10e0bdd00321b2292ba77" ns2:_="" ns3:_="">
    <xsd:import namespace="4f1bf0f1-c5fd-4e32-8b7d-b76ebcb59508"/>
    <xsd:import namespace="f6c748a9-4f0c-4268-aaff-653401169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bf0f1-c5fd-4e32-8b7d-b76ebcb5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871f771-ab78-46b7-810c-7667649bb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748a9-4f0c-4268-aaff-653401169af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3e828e-1a66-48b7-b531-9503dd4931b6}" ma:internalName="TaxCatchAll" ma:showField="CatchAllData" ma:web="f6c748a9-4f0c-4268-aaff-653401169a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bf0f1-c5fd-4e32-8b7d-b76ebcb59508">
      <Terms xmlns="http://schemas.microsoft.com/office/infopath/2007/PartnerControls"/>
    </lcf76f155ced4ddcb4097134ff3c332f>
    <TaxCatchAll xmlns="f6c748a9-4f0c-4268-aaff-653401169af3" xsi:nil="true"/>
  </documentManagement>
</p:properties>
</file>

<file path=customXml/itemProps1.xml><?xml version="1.0" encoding="utf-8"?>
<ds:datastoreItem xmlns:ds="http://schemas.openxmlformats.org/officeDocument/2006/customXml" ds:itemID="{C3545F5C-5CC4-45AD-BC23-67DE4E513F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31BA4-587E-416C-862E-50EF015BA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bf0f1-c5fd-4e32-8b7d-b76ebcb59508"/>
    <ds:schemaRef ds:uri="f6c748a9-4f0c-4268-aaff-653401169a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6E405-A46E-4AFC-BAC3-E499B863FA2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6c748a9-4f0c-4268-aaff-653401169af3"/>
    <ds:schemaRef ds:uri="http://schemas.microsoft.com/office/2006/metadata/properties"/>
    <ds:schemaRef ds:uri="http://schemas.microsoft.com/office/infopath/2007/PartnerControls"/>
    <ds:schemaRef ds:uri="4f1bf0f1-c5fd-4e32-8b7d-b76ebcb5950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 Slide Template_Arial Font</Template>
  <TotalTime>1781</TotalTime>
  <Words>956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Lato</vt:lpstr>
      <vt:lpstr>Times New Roman</vt:lpstr>
      <vt:lpstr>Unclassified</vt:lpstr>
      <vt:lpstr>CUI</vt:lpstr>
      <vt:lpstr>CUI // DRAFT DELIBERATIVE // PRE-DECISIONAL // FOIA EXEMPT</vt:lpstr>
      <vt:lpstr>PowerPoint Presentation</vt:lpstr>
      <vt:lpstr>PowerPoint Presentation</vt:lpstr>
      <vt:lpstr>Military Family Readiness Council: Focus on Medical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P&amp;R Slide Template</dc:title>
  <dc:creator>Hirata, Rosemarie M CIV OSD OUSD P-R (USA)</dc:creator>
  <cp:lastModifiedBy>Angela Selby-Pagan</cp:lastModifiedBy>
  <cp:revision>9</cp:revision>
  <cp:lastPrinted>2024-06-05T19:05:25Z</cp:lastPrinted>
  <dcterms:created xsi:type="dcterms:W3CDTF">2023-09-25T16:08:01Z</dcterms:created>
  <dcterms:modified xsi:type="dcterms:W3CDTF">2024-07-10T13:20:03Z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0x0101006076B6EA265F3242BE41864709381BAB</vt:lpwstr>
  </property>
  <property fmtid="{D5CDD505-2E9C-101B-9397-08002B2CF9AE}" pid="3" name="MediaServiceImageTags">
    <vt:lpwstr/>
  </property>
</Properties>
</file>