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1" r:id="rId3"/>
    <p:sldMasterId id="2147483694" r:id="rId4"/>
    <p:sldMasterId id="2147483705" r:id="rId5"/>
    <p:sldMasterId id="2147483713" r:id="rId6"/>
    <p:sldMasterId id="2147483722" r:id="rId7"/>
    <p:sldMasterId id="2147483732" r:id="rId8"/>
    <p:sldMasterId id="2147483748" r:id="rId9"/>
  </p:sldMasterIdLst>
  <p:notesMasterIdLst>
    <p:notesMasterId r:id="rId56"/>
  </p:notesMasterIdLst>
  <p:sldIdLst>
    <p:sldId id="256" r:id="rId10"/>
    <p:sldId id="296" r:id="rId11"/>
    <p:sldId id="270" r:id="rId12"/>
    <p:sldId id="288" r:id="rId13"/>
    <p:sldId id="6150" r:id="rId14"/>
    <p:sldId id="419" r:id="rId15"/>
    <p:sldId id="420" r:id="rId16"/>
    <p:sldId id="427" r:id="rId17"/>
    <p:sldId id="428" r:id="rId18"/>
    <p:sldId id="429" r:id="rId19"/>
    <p:sldId id="425" r:id="rId20"/>
    <p:sldId id="422" r:id="rId21"/>
    <p:sldId id="423" r:id="rId22"/>
    <p:sldId id="424" r:id="rId23"/>
    <p:sldId id="430" r:id="rId24"/>
    <p:sldId id="273" r:id="rId25"/>
    <p:sldId id="286" r:id="rId26"/>
    <p:sldId id="284" r:id="rId27"/>
    <p:sldId id="280" r:id="rId28"/>
    <p:sldId id="287" r:id="rId29"/>
    <p:sldId id="6152" r:id="rId30"/>
    <p:sldId id="289" r:id="rId31"/>
    <p:sldId id="290" r:id="rId32"/>
    <p:sldId id="291" r:id="rId33"/>
    <p:sldId id="292" r:id="rId34"/>
    <p:sldId id="293" r:id="rId35"/>
    <p:sldId id="295" r:id="rId36"/>
    <p:sldId id="805" r:id="rId37"/>
    <p:sldId id="6147" r:id="rId38"/>
    <p:sldId id="6148" r:id="rId39"/>
    <p:sldId id="4564" r:id="rId40"/>
    <p:sldId id="4565" r:id="rId41"/>
    <p:sldId id="285" r:id="rId42"/>
    <p:sldId id="279" r:id="rId43"/>
    <p:sldId id="1949" r:id="rId44"/>
    <p:sldId id="6141" r:id="rId45"/>
    <p:sldId id="1951" r:id="rId46"/>
    <p:sldId id="6154" r:id="rId47"/>
    <p:sldId id="258" r:id="rId48"/>
    <p:sldId id="431" r:id="rId49"/>
    <p:sldId id="6153" r:id="rId50"/>
    <p:sldId id="352" r:id="rId51"/>
    <p:sldId id="257" r:id="rId52"/>
    <p:sldId id="6143" r:id="rId53"/>
    <p:sldId id="6144" r:id="rId54"/>
    <p:sldId id="6151" r:id="rId55"/>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4E9E9"/>
    <a:srgbClr val="E8D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60"/>
  </p:normalViewPr>
  <p:slideViewPr>
    <p:cSldViewPr snapToGrid="0">
      <p:cViewPr varScale="1">
        <p:scale>
          <a:sx n="130" d="100"/>
          <a:sy n="130" d="100"/>
        </p:scale>
        <p:origin x="1212" y="12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7" d="100"/>
          <a:sy n="47"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r>
              <a:rPr lang="en-US" sz="2000" b="1" dirty="0">
                <a:solidFill>
                  <a:srgbClr val="003087"/>
                </a:solidFill>
                <a:latin typeface="+mj-lt"/>
                <a:cs typeface="Arial" panose="020B0604020202020204" pitchFamily="34" charset="0"/>
              </a:rPr>
              <a:t>Service Affiliation</a:t>
            </a:r>
          </a:p>
        </c:rich>
      </c:tx>
      <c:layout>
        <c:manualLayout>
          <c:xMode val="edge"/>
          <c:yMode val="edge"/>
          <c:x val="1.1940737670948996E-2"/>
          <c:y val="2.158253819712731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6370429040880311"/>
          <c:y val="0.18059275469075811"/>
          <c:w val="0.29751402535208976"/>
          <c:h val="0.55149325465019128"/>
        </c:manualLayout>
      </c:layout>
      <c:pieChart>
        <c:varyColors val="1"/>
        <c:ser>
          <c:idx val="0"/>
          <c:order val="0"/>
          <c:tx>
            <c:strRef>
              <c:f>Sheet1!$B$1</c:f>
              <c:strCache>
                <c:ptCount val="1"/>
                <c:pt idx="0">
                  <c:v>Service Affiliation</c:v>
                </c:pt>
              </c:strCache>
            </c:strRef>
          </c:tx>
          <c:spPr>
            <a:ln>
              <a:noFill/>
            </a:ln>
          </c:spPr>
          <c:dPt>
            <c:idx val="0"/>
            <c:bubble3D val="0"/>
            <c:spPr>
              <a:solidFill>
                <a:srgbClr val="E15759"/>
              </a:solidFill>
              <a:ln w="19050">
                <a:noFill/>
              </a:ln>
              <a:effectLst/>
            </c:spPr>
            <c:extLst>
              <c:ext xmlns:c16="http://schemas.microsoft.com/office/drawing/2014/chart" uri="{C3380CC4-5D6E-409C-BE32-E72D297353CC}">
                <c16:uniqueId val="{00000001-1FDC-4141-903C-FC40507C3F86}"/>
              </c:ext>
            </c:extLst>
          </c:dPt>
          <c:dPt>
            <c:idx val="1"/>
            <c:bubble3D val="0"/>
            <c:spPr>
              <a:solidFill>
                <a:srgbClr val="76B7B2"/>
              </a:solidFill>
              <a:ln w="19050">
                <a:noFill/>
              </a:ln>
              <a:effectLst/>
            </c:spPr>
            <c:extLst>
              <c:ext xmlns:c16="http://schemas.microsoft.com/office/drawing/2014/chart" uri="{C3380CC4-5D6E-409C-BE32-E72D297353CC}">
                <c16:uniqueId val="{00000003-1FDC-4141-903C-FC40507C3F86}"/>
              </c:ext>
            </c:extLst>
          </c:dPt>
          <c:dPt>
            <c:idx val="2"/>
            <c:bubble3D val="0"/>
            <c:spPr>
              <a:solidFill>
                <a:srgbClr val="59A14F"/>
              </a:solidFill>
              <a:ln w="19050">
                <a:noFill/>
              </a:ln>
              <a:effectLst/>
            </c:spPr>
            <c:extLst>
              <c:ext xmlns:c16="http://schemas.microsoft.com/office/drawing/2014/chart" uri="{C3380CC4-5D6E-409C-BE32-E72D297353CC}">
                <c16:uniqueId val="{00000005-1FDC-4141-903C-FC40507C3F86}"/>
              </c:ext>
            </c:extLst>
          </c:dPt>
          <c:dPt>
            <c:idx val="3"/>
            <c:bubble3D val="0"/>
            <c:spPr>
              <a:solidFill>
                <a:srgbClr val="F28E2B"/>
              </a:solidFill>
              <a:ln w="19050">
                <a:noFill/>
              </a:ln>
              <a:effectLst/>
            </c:spPr>
            <c:extLst>
              <c:ext xmlns:c16="http://schemas.microsoft.com/office/drawing/2014/chart" uri="{C3380CC4-5D6E-409C-BE32-E72D297353CC}">
                <c16:uniqueId val="{00000007-1FDC-4141-903C-FC40507C3F86}"/>
              </c:ext>
            </c:extLst>
          </c:dPt>
          <c:dPt>
            <c:idx val="4"/>
            <c:bubble3D val="0"/>
            <c:spPr>
              <a:solidFill>
                <a:srgbClr val="EDC948"/>
              </a:solidFill>
              <a:ln w="19050">
                <a:noFill/>
              </a:ln>
              <a:effectLst/>
            </c:spPr>
            <c:extLst>
              <c:ext xmlns:c16="http://schemas.microsoft.com/office/drawing/2014/chart" uri="{C3380CC4-5D6E-409C-BE32-E72D297353CC}">
                <c16:uniqueId val="{00000009-1FDC-4141-903C-FC40507C3F86}"/>
              </c:ext>
            </c:extLst>
          </c:dPt>
          <c:dPt>
            <c:idx val="5"/>
            <c:bubble3D val="0"/>
            <c:spPr>
              <a:solidFill>
                <a:srgbClr val="C198E0"/>
              </a:solidFill>
              <a:ln w="19050">
                <a:noFill/>
              </a:ln>
              <a:effectLst/>
            </c:spPr>
            <c:extLst>
              <c:ext xmlns:c16="http://schemas.microsoft.com/office/drawing/2014/chart" uri="{C3380CC4-5D6E-409C-BE32-E72D297353CC}">
                <c16:uniqueId val="{0000000B-1FDC-4141-903C-FC40507C3F86}"/>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1FDC-4141-903C-FC40507C3F86}"/>
              </c:ext>
            </c:extLst>
          </c:dPt>
          <c:dLbls>
            <c:dLbl>
              <c:idx val="0"/>
              <c:layout>
                <c:manualLayout>
                  <c:x val="-4.2448837479015979E-3"/>
                  <c:y val="8.988910315794492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DC-4141-903C-FC40507C3F86}"/>
                </c:ext>
              </c:extLst>
            </c:dLbl>
            <c:dLbl>
              <c:idx val="2"/>
              <c:layout>
                <c:manualLayout>
                  <c:x val="1.5450699283147355E-2"/>
                  <c:y val="-1.426733620972128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DC-4141-903C-FC40507C3F86}"/>
                </c:ext>
              </c:extLst>
            </c:dLbl>
            <c:dLbl>
              <c:idx val="3"/>
              <c:layout>
                <c:manualLayout>
                  <c:x val="-9.6721577812853687E-3"/>
                  <c:y val="9.875975273609274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FDC-4141-903C-FC40507C3F86}"/>
                </c:ext>
              </c:extLst>
            </c:dLbl>
            <c:dLbl>
              <c:idx val="4"/>
              <c:layout>
                <c:manualLayout>
                  <c:x val="-2.3177965378702436E-3"/>
                  <c:y val="-3.140388810479758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FDC-4141-903C-FC40507C3F86}"/>
                </c:ext>
              </c:extLst>
            </c:dLbl>
            <c:dLbl>
              <c:idx val="5"/>
              <c:delete val="1"/>
              <c:extLst>
                <c:ext xmlns:c15="http://schemas.microsoft.com/office/drawing/2012/chart" uri="{CE6537A1-D6FC-4f65-9D91-7224C49458BB}"/>
                <c:ext xmlns:c16="http://schemas.microsoft.com/office/drawing/2014/chart" uri="{C3380CC4-5D6E-409C-BE32-E72D297353CC}">
                  <c16:uniqueId val="{0000000B-1FDC-4141-903C-FC40507C3F8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3087"/>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6"/>
                <c:pt idx="0">
                  <c:v>Army</c:v>
                </c:pt>
                <c:pt idx="1">
                  <c:v>Marine Corps</c:v>
                </c:pt>
                <c:pt idx="2">
                  <c:v>Navy</c:v>
                </c:pt>
                <c:pt idx="3">
                  <c:v>Air Force</c:v>
                </c:pt>
                <c:pt idx="4">
                  <c:v>Space Force</c:v>
                </c:pt>
                <c:pt idx="5">
                  <c:v>Coast Guard</c:v>
                </c:pt>
              </c:strCache>
            </c:strRef>
          </c:cat>
          <c:val>
            <c:numRef>
              <c:f>Sheet1!$B$2:$B$8</c:f>
              <c:numCache>
                <c:formatCode>General</c:formatCode>
                <c:ptCount val="7"/>
                <c:pt idx="0">
                  <c:v>0.42673246084531219</c:v>
                </c:pt>
                <c:pt idx="1">
                  <c:v>9.3113065865694053E-2</c:v>
                </c:pt>
                <c:pt idx="2">
                  <c:v>0.25380819566616608</c:v>
                </c:pt>
                <c:pt idx="3">
                  <c:v>0.21690624329543018</c:v>
                </c:pt>
                <c:pt idx="4">
                  <c:v>9.4400343273975534E-3</c:v>
                </c:pt>
                <c:pt idx="5">
                  <c:v>4.2909246942716153E-4</c:v>
                </c:pt>
              </c:numCache>
            </c:numRef>
          </c:val>
          <c:extLst>
            <c:ext xmlns:c16="http://schemas.microsoft.com/office/drawing/2014/chart" uri="{C3380CC4-5D6E-409C-BE32-E72D297353CC}">
              <c16:uniqueId val="{0000000E-1FDC-4141-903C-FC40507C3F8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5"/>
        <c:delete val="1"/>
      </c:legendEntry>
      <c:legendEntry>
        <c:idx val="6"/>
        <c:delete val="1"/>
      </c:legendEntry>
      <c:layout>
        <c:manualLayout>
          <c:xMode val="edge"/>
          <c:yMode val="edge"/>
          <c:x val="3.4545628543739784E-2"/>
          <c:y val="0.22504912730561424"/>
          <c:w val="0.38631335333204581"/>
          <c:h val="0.56758207480185208"/>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3087"/>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0" i="0" u="none" strike="noStrike" kern="1200" spc="0" baseline="0">
                <a:solidFill>
                  <a:srgbClr val="003087"/>
                </a:solidFill>
                <a:latin typeface="+mn-lt"/>
                <a:ea typeface="+mn-ea"/>
                <a:cs typeface="+mn-cs"/>
              </a:defRPr>
            </a:pPr>
            <a:r>
              <a:rPr lang="en-US" sz="2000" b="1" dirty="0">
                <a:solidFill>
                  <a:srgbClr val="003087"/>
                </a:solidFill>
                <a:latin typeface="+mj-lt"/>
                <a:cs typeface="Arial" panose="020B0604020202020204" pitchFamily="34" charset="0"/>
              </a:rPr>
              <a:t>Locality</a:t>
            </a:r>
            <a:r>
              <a:rPr lang="en-US" sz="2000" b="1" dirty="0">
                <a:solidFill>
                  <a:srgbClr val="003087"/>
                </a:solidFill>
                <a:latin typeface="Arial" panose="020B0604020202020204" pitchFamily="34" charset="0"/>
                <a:cs typeface="Arial" panose="020B0604020202020204" pitchFamily="34" charset="0"/>
              </a:rPr>
              <a:t> </a:t>
            </a:r>
          </a:p>
        </c:rich>
      </c:tx>
      <c:layout>
        <c:manualLayout>
          <c:xMode val="edge"/>
          <c:yMode val="edge"/>
          <c:x val="0"/>
          <c:y val="3.1586340233327855E-2"/>
        </c:manualLayout>
      </c:layout>
      <c:overlay val="0"/>
      <c:spPr>
        <a:noFill/>
        <a:ln>
          <a:noFill/>
        </a:ln>
        <a:effectLst/>
      </c:spPr>
      <c:txPr>
        <a:bodyPr rot="0" spcFirstLastPara="1" vertOverflow="ellipsis" vert="horz" wrap="square" anchor="ctr" anchorCtr="1"/>
        <a:lstStyle/>
        <a:p>
          <a:pPr algn="l">
            <a:defRPr sz="2000" b="0" i="0" u="none" strike="noStrike" kern="1200" spc="0" baseline="0">
              <a:solidFill>
                <a:srgbClr val="003087"/>
              </a:solidFill>
              <a:latin typeface="+mn-lt"/>
              <a:ea typeface="+mn-ea"/>
              <a:cs typeface="+mn-cs"/>
            </a:defRPr>
          </a:pPr>
          <a:endParaRPr lang="en-US"/>
        </a:p>
      </c:txPr>
    </c:title>
    <c:autoTitleDeleted val="0"/>
    <c:plotArea>
      <c:layout>
        <c:manualLayout>
          <c:layoutTarget val="inner"/>
          <c:xMode val="edge"/>
          <c:yMode val="edge"/>
          <c:x val="0.62504670502706228"/>
          <c:y val="0.13667755859160804"/>
          <c:w val="0.21747510440089945"/>
          <c:h val="0.65100834434267507"/>
        </c:manualLayout>
      </c:layout>
      <c:pieChart>
        <c:varyColors val="1"/>
        <c:ser>
          <c:idx val="0"/>
          <c:order val="0"/>
          <c:tx>
            <c:strRef>
              <c:f>Sheet1!$B$1</c:f>
              <c:strCache>
                <c:ptCount val="1"/>
                <c:pt idx="0">
                  <c:v>Service Affiliation</c:v>
                </c:pt>
              </c:strCache>
            </c:strRef>
          </c:tx>
          <c:spPr>
            <a:ln>
              <a:noFill/>
            </a:ln>
          </c:spPr>
          <c:dPt>
            <c:idx val="0"/>
            <c:bubble3D val="0"/>
            <c:spPr>
              <a:solidFill>
                <a:srgbClr val="375A7D"/>
              </a:solidFill>
              <a:ln w="19050">
                <a:noFill/>
              </a:ln>
              <a:effectLst/>
            </c:spPr>
            <c:extLst>
              <c:ext xmlns:c16="http://schemas.microsoft.com/office/drawing/2014/chart" uri="{C3380CC4-5D6E-409C-BE32-E72D297353CC}">
                <c16:uniqueId val="{00000001-78D7-4D21-BD28-8F408874D0C7}"/>
              </c:ext>
            </c:extLst>
          </c:dPt>
          <c:dPt>
            <c:idx val="1"/>
            <c:bubble3D val="0"/>
            <c:spPr>
              <a:solidFill>
                <a:srgbClr val="BE6E82"/>
              </a:solidFill>
              <a:ln w="19050">
                <a:noFill/>
              </a:ln>
              <a:effectLst/>
            </c:spPr>
            <c:extLst>
              <c:ext xmlns:c16="http://schemas.microsoft.com/office/drawing/2014/chart" uri="{C3380CC4-5D6E-409C-BE32-E72D297353CC}">
                <c16:uniqueId val="{00000003-78D7-4D21-BD28-8F408874D0C7}"/>
              </c:ext>
            </c:extLst>
          </c:dPt>
          <c:dLbls>
            <c:dLbl>
              <c:idx val="0"/>
              <c:layout>
                <c:manualLayout>
                  <c:x val="-1.9125526614344208E-2"/>
                  <c:y val="0.2139090293065167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D7-4D21-BD28-8F408874D0C7}"/>
                </c:ext>
              </c:extLst>
            </c:dLbl>
            <c:dLbl>
              <c:idx val="1"/>
              <c:layout>
                <c:manualLayout>
                  <c:x val="1.2085077392049462E-2"/>
                  <c:y val="-1.265341962623682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D7-4D21-BD28-8F408874D0C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3087"/>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Remote</c:v>
                </c:pt>
                <c:pt idx="1">
                  <c:v>In-person</c:v>
                </c:pt>
              </c:strCache>
            </c:strRef>
          </c:cat>
          <c:val>
            <c:numRef>
              <c:f>Sheet1!$B$2:$B$3</c:f>
              <c:numCache>
                <c:formatCode>General</c:formatCode>
                <c:ptCount val="2"/>
                <c:pt idx="0">
                  <c:v>0.60219780219780217</c:v>
                </c:pt>
                <c:pt idx="1">
                  <c:v>0.39780219780219778</c:v>
                </c:pt>
              </c:numCache>
            </c:numRef>
          </c:val>
          <c:extLst>
            <c:ext xmlns:c16="http://schemas.microsoft.com/office/drawing/2014/chart" uri="{C3380CC4-5D6E-409C-BE32-E72D297353CC}">
              <c16:uniqueId val="{00000004-78D7-4D21-BD28-8F408874D0C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4170900330534455"/>
          <c:w val="0.29143306065684982"/>
          <c:h val="0.3705341352540307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3087"/>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0" i="0" u="none" strike="noStrike" kern="1200" spc="0" baseline="0">
                <a:solidFill>
                  <a:srgbClr val="003087"/>
                </a:solidFill>
                <a:latin typeface="+mj-lt"/>
                <a:ea typeface="+mn-ea"/>
                <a:cs typeface="+mn-cs"/>
              </a:defRPr>
            </a:pPr>
            <a:r>
              <a:rPr lang="en-US" sz="2000" b="1" dirty="0">
                <a:solidFill>
                  <a:srgbClr val="003087"/>
                </a:solidFill>
                <a:latin typeface="+mj-lt"/>
                <a:cs typeface="Arial" panose="020B0604020202020204" pitchFamily="34" charset="0"/>
              </a:rPr>
              <a:t>Education</a:t>
            </a:r>
          </a:p>
        </c:rich>
      </c:tx>
      <c:layout>
        <c:manualLayout>
          <c:xMode val="edge"/>
          <c:yMode val="edge"/>
          <c:x val="2.4797197365428146E-3"/>
          <c:y val="0"/>
        </c:manualLayout>
      </c:layout>
      <c:overlay val="0"/>
      <c:spPr>
        <a:noFill/>
        <a:ln>
          <a:noFill/>
        </a:ln>
        <a:effectLst/>
      </c:spPr>
      <c:txPr>
        <a:bodyPr rot="0" spcFirstLastPara="1" vertOverflow="ellipsis" vert="horz" wrap="square" anchor="ctr" anchorCtr="1"/>
        <a:lstStyle/>
        <a:p>
          <a:pPr algn="l">
            <a:defRPr sz="2000" b="0" i="0" u="none" strike="noStrike" kern="1200" spc="0" baseline="0">
              <a:solidFill>
                <a:srgbClr val="003087"/>
              </a:solidFill>
              <a:latin typeface="+mj-lt"/>
              <a:ea typeface="+mn-ea"/>
              <a:cs typeface="+mn-cs"/>
            </a:defRPr>
          </a:pPr>
          <a:endParaRPr lang="en-US"/>
        </a:p>
      </c:txPr>
    </c:title>
    <c:autoTitleDeleted val="0"/>
    <c:plotArea>
      <c:layout>
        <c:manualLayout>
          <c:layoutTarget val="inner"/>
          <c:xMode val="edge"/>
          <c:yMode val="edge"/>
          <c:x val="0.63816752038952407"/>
          <c:y val="0.33402709956595572"/>
          <c:w val="0.25505355260949159"/>
          <c:h val="0.52190902245018045"/>
        </c:manualLayout>
      </c:layout>
      <c:pieChart>
        <c:varyColors val="1"/>
        <c:ser>
          <c:idx val="0"/>
          <c:order val="0"/>
          <c:tx>
            <c:strRef>
              <c:f>Sheet1!$B$1</c:f>
              <c:strCache>
                <c:ptCount val="1"/>
                <c:pt idx="0">
                  <c:v>Service Affiliation</c:v>
                </c:pt>
              </c:strCache>
            </c:strRef>
          </c:tx>
          <c:spPr>
            <a:ln>
              <a:noFill/>
            </a:ln>
          </c:spPr>
          <c:dPt>
            <c:idx val="0"/>
            <c:bubble3D val="0"/>
            <c:spPr>
              <a:solidFill>
                <a:srgbClr val="398F8B"/>
              </a:solidFill>
              <a:ln w="19050">
                <a:noFill/>
              </a:ln>
              <a:effectLst/>
            </c:spPr>
            <c:extLst>
              <c:ext xmlns:c16="http://schemas.microsoft.com/office/drawing/2014/chart" uri="{C3380CC4-5D6E-409C-BE32-E72D297353CC}">
                <c16:uniqueId val="{00000001-40B4-4CB0-9DCB-8085B6C76E41}"/>
              </c:ext>
            </c:extLst>
          </c:dPt>
          <c:dPt>
            <c:idx val="1"/>
            <c:bubble3D val="0"/>
            <c:spPr>
              <a:solidFill>
                <a:srgbClr val="293241"/>
              </a:solidFill>
              <a:ln w="19050">
                <a:noFill/>
              </a:ln>
              <a:effectLst/>
            </c:spPr>
            <c:extLst>
              <c:ext xmlns:c16="http://schemas.microsoft.com/office/drawing/2014/chart" uri="{C3380CC4-5D6E-409C-BE32-E72D297353CC}">
                <c16:uniqueId val="{00000003-40B4-4CB0-9DCB-8085B6C76E41}"/>
              </c:ext>
            </c:extLst>
          </c:dPt>
          <c:dPt>
            <c:idx val="2"/>
            <c:bubble3D val="0"/>
            <c:spPr>
              <a:solidFill>
                <a:srgbClr val="E64B5F"/>
              </a:solidFill>
              <a:ln w="19050">
                <a:noFill/>
              </a:ln>
              <a:effectLst/>
            </c:spPr>
            <c:extLst>
              <c:ext xmlns:c16="http://schemas.microsoft.com/office/drawing/2014/chart" uri="{C3380CC4-5D6E-409C-BE32-E72D297353CC}">
                <c16:uniqueId val="{00000005-40B4-4CB0-9DCB-8085B6C76E41}"/>
              </c:ext>
            </c:extLst>
          </c:dPt>
          <c:dPt>
            <c:idx val="3"/>
            <c:bubble3D val="0"/>
            <c:spPr>
              <a:solidFill>
                <a:srgbClr val="FF827D"/>
              </a:solidFill>
              <a:ln w="19050">
                <a:noFill/>
              </a:ln>
              <a:effectLst/>
            </c:spPr>
            <c:extLst>
              <c:ext xmlns:c16="http://schemas.microsoft.com/office/drawing/2014/chart" uri="{C3380CC4-5D6E-409C-BE32-E72D297353CC}">
                <c16:uniqueId val="{00000007-40B4-4CB0-9DCB-8085B6C76E41}"/>
              </c:ext>
            </c:extLst>
          </c:dPt>
          <c:dPt>
            <c:idx val="4"/>
            <c:bubble3D val="0"/>
            <c:spPr>
              <a:solidFill>
                <a:srgbClr val="FFCDAA"/>
              </a:solidFill>
              <a:ln w="19050">
                <a:noFill/>
              </a:ln>
              <a:effectLst/>
            </c:spPr>
            <c:extLst>
              <c:ext xmlns:c16="http://schemas.microsoft.com/office/drawing/2014/chart" uri="{C3380CC4-5D6E-409C-BE32-E72D297353CC}">
                <c16:uniqueId val="{00000009-40B4-4CB0-9DCB-8085B6C76E41}"/>
              </c:ext>
            </c:extLst>
          </c:dPt>
          <c:dPt>
            <c:idx val="5"/>
            <c:bubble3D val="0"/>
            <c:spPr>
              <a:solidFill>
                <a:srgbClr val="9BB996"/>
              </a:solidFill>
              <a:ln w="19050">
                <a:noFill/>
              </a:ln>
              <a:effectLst/>
            </c:spPr>
            <c:extLst>
              <c:ext xmlns:c16="http://schemas.microsoft.com/office/drawing/2014/chart" uri="{C3380CC4-5D6E-409C-BE32-E72D297353CC}">
                <c16:uniqueId val="{0000000B-40B4-4CB0-9DCB-8085B6C76E41}"/>
              </c:ext>
            </c:extLst>
          </c:dPt>
          <c:dLbls>
            <c:dLbl>
              <c:idx val="0"/>
              <c:layout>
                <c:manualLayout>
                  <c:x val="0.14317790928277044"/>
                  <c:y val="-0.1084102426096212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B4-4CB0-9DCB-8085B6C76E41}"/>
                </c:ext>
              </c:extLst>
            </c:dLbl>
            <c:dLbl>
              <c:idx val="1"/>
              <c:layout>
                <c:manualLayout>
                  <c:x val="6.6217111496529063E-2"/>
                  <c:y val="-4.438552271476730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B4-4CB0-9DCB-8085B6C76E41}"/>
                </c:ext>
              </c:extLst>
            </c:dLbl>
            <c:dLbl>
              <c:idx val="2"/>
              <c:layout>
                <c:manualLayout>
                  <c:x val="0"/>
                  <c:y val="6.050943935720584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B4-4CB0-9DCB-8085B6C76E41}"/>
                </c:ext>
              </c:extLst>
            </c:dLbl>
            <c:dLbl>
              <c:idx val="3"/>
              <c:layout>
                <c:manualLayout>
                  <c:x val="-5.9705227588661168E-2"/>
                  <c:y val="1.624826098134700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B4-4CB0-9DCB-8085B6C76E41}"/>
                </c:ext>
              </c:extLst>
            </c:dLbl>
            <c:dLbl>
              <c:idx val="4"/>
              <c:layout>
                <c:manualLayout>
                  <c:x val="-9.6721577812853687E-3"/>
                  <c:y val="9.875975273609274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B4-4CB0-9DCB-8085B6C76E41}"/>
                </c:ext>
              </c:extLst>
            </c:dLbl>
            <c:dLbl>
              <c:idx val="5"/>
              <c:layout>
                <c:manualLayout>
                  <c:x val="-3.2582925534454001E-2"/>
                  <c:y val="-0.1358416850279804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B4-4CB0-9DCB-8085B6C76E4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3087"/>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High School Diploma/GED</c:v>
                </c:pt>
                <c:pt idx="1">
                  <c:v>Some College</c:v>
                </c:pt>
                <c:pt idx="2">
                  <c:v>Associates</c:v>
                </c:pt>
                <c:pt idx="3">
                  <c:v>Bachelors</c:v>
                </c:pt>
                <c:pt idx="4">
                  <c:v>Masters</c:v>
                </c:pt>
                <c:pt idx="5">
                  <c:v>Doctorate</c:v>
                </c:pt>
              </c:strCache>
            </c:strRef>
          </c:cat>
          <c:val>
            <c:numRef>
              <c:f>Sheet1!$B$2:$B$7</c:f>
              <c:numCache>
                <c:formatCode>General</c:formatCode>
                <c:ptCount val="6"/>
                <c:pt idx="0">
                  <c:v>1.3186813186813187E-2</c:v>
                </c:pt>
                <c:pt idx="1">
                  <c:v>7.2527472527472533E-2</c:v>
                </c:pt>
                <c:pt idx="2">
                  <c:v>6.5934065934065936E-2</c:v>
                </c:pt>
                <c:pt idx="3">
                  <c:v>0.49450549450549453</c:v>
                </c:pt>
                <c:pt idx="4">
                  <c:v>0.33186813186813185</c:v>
                </c:pt>
                <c:pt idx="5">
                  <c:v>2.197802197802198E-2</c:v>
                </c:pt>
              </c:numCache>
            </c:numRef>
          </c:val>
          <c:extLst>
            <c:ext xmlns:c16="http://schemas.microsoft.com/office/drawing/2014/chart" uri="{C3380CC4-5D6E-409C-BE32-E72D297353CC}">
              <c16:uniqueId val="{0000000C-40B4-4CB0-9DCB-8085B6C76E4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17868221431437611"/>
          <c:w val="0.67439139344058752"/>
          <c:h val="0.7567853081450122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3087"/>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solidFill>
              <a:srgbClr val="022939"/>
            </a:solidFill>
            <a:ln w="19050">
              <a:solidFill>
                <a:schemeClr val="lt1"/>
              </a:solidFill>
            </a:ln>
            <a:effectLst/>
          </c:spPr>
          <c:dLbls>
            <c:delete val="1"/>
          </c:dLbls>
          <c:cat>
            <c:strRef>
              <c:f>Sheet1!$A$2:$A$7</c:f>
              <c:strCache>
                <c:ptCount val="6"/>
                <c:pt idx="0">
                  <c:v>1st Qtr</c:v>
                </c:pt>
                <c:pt idx="1">
                  <c:v>2nd Qtr</c:v>
                </c:pt>
                <c:pt idx="2">
                  <c:v>3rd Qtr</c:v>
                </c:pt>
                <c:pt idx="3">
                  <c:v>4th Qtr</c:v>
                </c:pt>
                <c:pt idx="4">
                  <c:v>5th Qtr</c:v>
                </c:pt>
                <c:pt idx="5">
                  <c:v>6th Qtr</c:v>
                </c:pt>
              </c:strCache>
            </c:strRef>
          </c:cat>
          <c:val>
            <c:numRef>
              <c:f>Sheet1!$B$2:$B$7</c:f>
              <c:numCache>
                <c:formatCode>General</c:formatCode>
                <c:ptCount val="6"/>
                <c:pt idx="0">
                  <c:v>2</c:v>
                </c:pt>
                <c:pt idx="1">
                  <c:v>2</c:v>
                </c:pt>
                <c:pt idx="2">
                  <c:v>2</c:v>
                </c:pt>
                <c:pt idx="3">
                  <c:v>2</c:v>
                </c:pt>
                <c:pt idx="4">
                  <c:v>2</c:v>
                </c:pt>
                <c:pt idx="5">
                  <c:v>2</c:v>
                </c:pt>
              </c:numCache>
            </c:numRef>
          </c:val>
          <c:extLst>
            <c:ext xmlns:c16="http://schemas.microsoft.com/office/drawing/2014/chart" uri="{C3380CC4-5D6E-409C-BE32-E72D297353CC}">
              <c16:uniqueId val="{00000000-4B58-4D4B-A597-33C08C5D8084}"/>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0FFA4-C5E5-4635-BCAA-8F06895AA180}" type="doc">
      <dgm:prSet loTypeId="urn:microsoft.com/office/officeart/2005/8/layout/vList3" loCatId="list" qsTypeId="urn:microsoft.com/office/officeart/2005/8/quickstyle/simple4" qsCatId="simple" csTypeId="urn:microsoft.com/office/officeart/2005/8/colors/accent2_1" csCatId="accent2" phldr="1"/>
      <dgm:spPr/>
      <dgm:t>
        <a:bodyPr/>
        <a:lstStyle/>
        <a:p>
          <a:endParaRPr lang="en-US"/>
        </a:p>
      </dgm:t>
    </dgm:pt>
    <dgm:pt modelId="{3D35F764-502E-4333-9725-6C32B9743281}">
      <dgm:prSet custT="1"/>
      <dgm:spPr/>
      <dgm:t>
        <a:bodyPr/>
        <a:lstStyle/>
        <a:p>
          <a:pPr>
            <a:lnSpc>
              <a:spcPct val="100000"/>
            </a:lnSpc>
            <a:spcAft>
              <a:spcPts val="300"/>
            </a:spcAft>
          </a:pPr>
          <a:r>
            <a:rPr lang="en-US" sz="1500" dirty="0">
              <a:latin typeface="+mn-lt"/>
            </a:rPr>
            <a:t>Station Menu Variety  </a:t>
          </a:r>
        </a:p>
      </dgm:t>
    </dgm:pt>
    <dgm:pt modelId="{133C45A9-7E31-411F-9F88-5B09913F9E4C}" type="parTrans" cxnId="{5E683CC5-BDE8-40E2-9CB9-EBE8DB87C5BB}">
      <dgm:prSet/>
      <dgm:spPr/>
      <dgm:t>
        <a:bodyPr/>
        <a:lstStyle/>
        <a:p>
          <a:endParaRPr lang="en-US"/>
        </a:p>
      </dgm:t>
    </dgm:pt>
    <dgm:pt modelId="{402C56C7-8660-42F7-B2C8-4C8930A30936}" type="sibTrans" cxnId="{5E683CC5-BDE8-40E2-9CB9-EBE8DB87C5BB}">
      <dgm:prSet/>
      <dgm:spPr/>
      <dgm:t>
        <a:bodyPr/>
        <a:lstStyle/>
        <a:p>
          <a:endParaRPr lang="en-US"/>
        </a:p>
      </dgm:t>
    </dgm:pt>
    <dgm:pt modelId="{753D897D-6B5E-4C38-BEDA-BC4C231D104A}">
      <dgm:prSet custT="1"/>
      <dgm:spPr/>
      <dgm:t>
        <a:bodyPr/>
        <a:lstStyle/>
        <a:p>
          <a:pPr rtl="0">
            <a:lnSpc>
              <a:spcPct val="100000"/>
            </a:lnSpc>
            <a:spcAft>
              <a:spcPct val="15000"/>
            </a:spcAft>
          </a:pPr>
          <a:r>
            <a:rPr lang="en-US" sz="1300" dirty="0">
              <a:latin typeface="+mn-lt"/>
            </a:rPr>
            <a:t>Feature 5-7 feeding stations</a:t>
          </a:r>
        </a:p>
      </dgm:t>
    </dgm:pt>
    <dgm:pt modelId="{98BC15DA-7231-426E-87A3-D22F664A3AC1}" type="parTrans" cxnId="{351D9450-512A-4289-A44C-A1B9BCC82C65}">
      <dgm:prSet/>
      <dgm:spPr/>
      <dgm:t>
        <a:bodyPr/>
        <a:lstStyle/>
        <a:p>
          <a:endParaRPr lang="en-US"/>
        </a:p>
      </dgm:t>
    </dgm:pt>
    <dgm:pt modelId="{7F4CBA03-F4CE-41BF-911D-808661741E7D}" type="sibTrans" cxnId="{351D9450-512A-4289-A44C-A1B9BCC82C65}">
      <dgm:prSet/>
      <dgm:spPr/>
      <dgm:t>
        <a:bodyPr/>
        <a:lstStyle/>
        <a:p>
          <a:endParaRPr lang="en-US"/>
        </a:p>
      </dgm:t>
    </dgm:pt>
    <dgm:pt modelId="{6435D906-5795-49EA-8706-DF78F82CA9DA}">
      <dgm:prSet custT="1"/>
      <dgm:spPr/>
      <dgm:t>
        <a:bodyPr/>
        <a:lstStyle/>
        <a:p>
          <a:r>
            <a:rPr lang="en-US" sz="1500" dirty="0"/>
            <a:t>Contract Updates</a:t>
          </a:r>
        </a:p>
      </dgm:t>
    </dgm:pt>
    <dgm:pt modelId="{58DFB271-F08C-4028-B161-DBDA4CDFF001}" type="parTrans" cxnId="{6F788612-5349-495F-9B63-C42F519B6914}">
      <dgm:prSet/>
      <dgm:spPr/>
      <dgm:t>
        <a:bodyPr/>
        <a:lstStyle/>
        <a:p>
          <a:endParaRPr lang="en-US"/>
        </a:p>
      </dgm:t>
    </dgm:pt>
    <dgm:pt modelId="{E9CD5B59-3EDA-4F5B-ADCE-506C04904C49}" type="sibTrans" cxnId="{6F788612-5349-495F-9B63-C42F519B6914}">
      <dgm:prSet/>
      <dgm:spPr/>
      <dgm:t>
        <a:bodyPr/>
        <a:lstStyle/>
        <a:p>
          <a:endParaRPr lang="en-US"/>
        </a:p>
      </dgm:t>
    </dgm:pt>
    <dgm:pt modelId="{C51DA2FD-88D3-4255-A70E-55DEF343EE0F}">
      <dgm:prSet custT="1"/>
      <dgm:spPr/>
      <dgm:t>
        <a:bodyPr tIns="91440" bIns="548640"/>
        <a:lstStyle/>
        <a:p>
          <a:pPr algn="l">
            <a:lnSpc>
              <a:spcPct val="100000"/>
            </a:lnSpc>
          </a:pPr>
          <a:r>
            <a:rPr lang="en-US" sz="1300" dirty="0">
              <a:latin typeface="+mn-lt"/>
              <a:cs typeface="Calibri"/>
            </a:rPr>
            <a:t>High nutrient dense foods and less processed </a:t>
          </a:r>
          <a:endParaRPr lang="en-US" sz="1300" dirty="0">
            <a:latin typeface="+mn-lt"/>
          </a:endParaRPr>
        </a:p>
      </dgm:t>
    </dgm:pt>
    <dgm:pt modelId="{818F2EEB-5306-4D6B-B645-424DD786E558}" type="parTrans" cxnId="{EEE1E300-D78F-4736-8207-488F57019310}">
      <dgm:prSet/>
      <dgm:spPr/>
      <dgm:t>
        <a:bodyPr/>
        <a:lstStyle/>
        <a:p>
          <a:endParaRPr lang="en-US"/>
        </a:p>
      </dgm:t>
    </dgm:pt>
    <dgm:pt modelId="{3FFC55ED-6F85-44D9-A394-C3B94A97C10D}" type="sibTrans" cxnId="{EEE1E300-D78F-4736-8207-488F57019310}">
      <dgm:prSet/>
      <dgm:spPr/>
      <dgm:t>
        <a:bodyPr/>
        <a:lstStyle/>
        <a:p>
          <a:endParaRPr lang="en-US"/>
        </a:p>
      </dgm:t>
    </dgm:pt>
    <dgm:pt modelId="{4D5F794F-C53E-4A69-A1EF-CBBB5CCAAF3F}">
      <dgm:prSet custT="1"/>
      <dgm:spPr/>
      <dgm:t>
        <a:bodyPr tIns="91440" bIns="548640"/>
        <a:lstStyle/>
        <a:p>
          <a:pPr algn="l">
            <a:lnSpc>
              <a:spcPct val="100000"/>
            </a:lnSpc>
          </a:pPr>
          <a:r>
            <a:rPr lang="en-US" sz="1300" dirty="0">
              <a:latin typeface="+mn-lt"/>
            </a:rPr>
            <a:t>Featured in both 2.0 and legacy operations</a:t>
          </a:r>
        </a:p>
      </dgm:t>
    </dgm:pt>
    <dgm:pt modelId="{B96A1FD5-3E8D-4409-B02B-7FC7E860C9E9}" type="parTrans" cxnId="{0F6A8F99-350E-473E-8B4A-F0D3E0B5B6DD}">
      <dgm:prSet/>
      <dgm:spPr/>
      <dgm:t>
        <a:bodyPr/>
        <a:lstStyle/>
        <a:p>
          <a:endParaRPr lang="en-US"/>
        </a:p>
      </dgm:t>
    </dgm:pt>
    <dgm:pt modelId="{D2AD9F82-1FC4-4368-81F9-D429E363C34E}" type="sibTrans" cxnId="{0F6A8F99-350E-473E-8B4A-F0D3E0B5B6DD}">
      <dgm:prSet/>
      <dgm:spPr/>
      <dgm:t>
        <a:bodyPr/>
        <a:lstStyle/>
        <a:p>
          <a:endParaRPr lang="en-US"/>
        </a:p>
      </dgm:t>
    </dgm:pt>
    <dgm:pt modelId="{D934FA92-8F58-49BC-9D7B-FA0A91BE2FEE}">
      <dgm:prSet custT="1"/>
      <dgm:spPr/>
      <dgm:t>
        <a:bodyPr tIns="91440" bIns="548640"/>
        <a:lstStyle/>
        <a:p>
          <a:pPr algn="l">
            <a:lnSpc>
              <a:spcPct val="100000"/>
            </a:lnSpc>
          </a:pPr>
          <a:r>
            <a:rPr lang="en-US" sz="1500" dirty="0">
              <a:latin typeface="+mn-lt"/>
            </a:rPr>
            <a:t>Scratch Cooking </a:t>
          </a:r>
        </a:p>
      </dgm:t>
    </dgm:pt>
    <dgm:pt modelId="{AD73CA95-215D-4939-A924-0A06DFB40E64}" type="sibTrans" cxnId="{AF6723A2-0F88-40EF-9E62-160AD235A9C8}">
      <dgm:prSet/>
      <dgm:spPr/>
      <dgm:t>
        <a:bodyPr/>
        <a:lstStyle/>
        <a:p>
          <a:endParaRPr lang="en-US"/>
        </a:p>
      </dgm:t>
    </dgm:pt>
    <dgm:pt modelId="{9095A147-153F-416B-96F2-843E33AFB4E3}" type="parTrans" cxnId="{AF6723A2-0F88-40EF-9E62-160AD235A9C8}">
      <dgm:prSet/>
      <dgm:spPr/>
      <dgm:t>
        <a:bodyPr/>
        <a:lstStyle/>
        <a:p>
          <a:endParaRPr lang="en-US"/>
        </a:p>
      </dgm:t>
    </dgm:pt>
    <dgm:pt modelId="{6BE3C50B-0870-4EA3-9252-F57EF20A127F}">
      <dgm:prSet/>
      <dgm:spPr/>
      <dgm:t>
        <a:bodyPr/>
        <a:lstStyle/>
        <a:p>
          <a:pPr rtl="0">
            <a:lnSpc>
              <a:spcPct val="100000"/>
            </a:lnSpc>
            <a:spcAft>
              <a:spcPct val="15000"/>
            </a:spcAft>
          </a:pPr>
          <a:endParaRPr lang="en-US" sz="1200" dirty="0">
            <a:latin typeface="+mn-lt"/>
          </a:endParaRPr>
        </a:p>
      </dgm:t>
    </dgm:pt>
    <dgm:pt modelId="{38273F0D-54A3-4239-B058-DA73B0E11A5D}" type="parTrans" cxnId="{C2D9D67F-06DA-4A8E-82D3-19C8C12B974D}">
      <dgm:prSet/>
      <dgm:spPr/>
      <dgm:t>
        <a:bodyPr/>
        <a:lstStyle/>
        <a:p>
          <a:endParaRPr lang="en-US"/>
        </a:p>
      </dgm:t>
    </dgm:pt>
    <dgm:pt modelId="{902360A3-B757-4EE2-B558-EB693ED418FA}" type="sibTrans" cxnId="{C2D9D67F-06DA-4A8E-82D3-19C8C12B974D}">
      <dgm:prSet/>
      <dgm:spPr/>
      <dgm:t>
        <a:bodyPr/>
        <a:lstStyle/>
        <a:p>
          <a:endParaRPr lang="en-US"/>
        </a:p>
      </dgm:t>
    </dgm:pt>
    <dgm:pt modelId="{185B4672-F34D-458C-911B-9EE67C3F066D}">
      <dgm:prSet custT="1"/>
      <dgm:spPr/>
      <dgm:t>
        <a:bodyPr/>
        <a:lstStyle/>
        <a:p>
          <a:pPr rtl="0">
            <a:lnSpc>
              <a:spcPct val="100000"/>
            </a:lnSpc>
            <a:spcAft>
              <a:spcPct val="15000"/>
            </a:spcAft>
          </a:pPr>
          <a:r>
            <a:rPr lang="en-US" sz="1300" dirty="0">
              <a:latin typeface="+mn-lt"/>
            </a:rPr>
            <a:t>Facilitates introduction of new menus such as plant-based &amp; chef inspired offerings</a:t>
          </a:r>
        </a:p>
      </dgm:t>
    </dgm:pt>
    <dgm:pt modelId="{F9E6AA6C-1D36-4352-B022-01A846615E93}" type="parTrans" cxnId="{84856F03-63C6-410B-A59D-00FBFAE56C55}">
      <dgm:prSet/>
      <dgm:spPr/>
      <dgm:t>
        <a:bodyPr/>
        <a:lstStyle/>
        <a:p>
          <a:endParaRPr lang="en-US"/>
        </a:p>
      </dgm:t>
    </dgm:pt>
    <dgm:pt modelId="{CFE5E149-D4FF-4356-8155-348B7936186B}" type="sibTrans" cxnId="{84856F03-63C6-410B-A59D-00FBFAE56C55}">
      <dgm:prSet/>
      <dgm:spPr/>
      <dgm:t>
        <a:bodyPr/>
        <a:lstStyle/>
        <a:p>
          <a:endParaRPr lang="en-US"/>
        </a:p>
      </dgm:t>
    </dgm:pt>
    <dgm:pt modelId="{D19068A9-6547-46DF-8692-A61B509D18AB}">
      <dgm:prSet/>
      <dgm:spPr/>
      <dgm:t>
        <a:bodyPr/>
        <a:lstStyle/>
        <a:p>
          <a:pPr rtl="0"/>
          <a:endParaRPr lang="en-US" sz="1200" dirty="0"/>
        </a:p>
      </dgm:t>
    </dgm:pt>
    <dgm:pt modelId="{B990559A-517E-460A-9F1A-87A7321E4372}" type="parTrans" cxnId="{9B8336EF-4592-48E7-8B0E-24AE3F3218D4}">
      <dgm:prSet/>
      <dgm:spPr/>
      <dgm:t>
        <a:bodyPr/>
        <a:lstStyle/>
        <a:p>
          <a:endParaRPr lang="en-US"/>
        </a:p>
      </dgm:t>
    </dgm:pt>
    <dgm:pt modelId="{C9E03397-F35B-46D8-A847-578E6C131C20}" type="sibTrans" cxnId="{9B8336EF-4592-48E7-8B0E-24AE3F3218D4}">
      <dgm:prSet/>
      <dgm:spPr/>
      <dgm:t>
        <a:bodyPr/>
        <a:lstStyle/>
        <a:p>
          <a:endParaRPr lang="en-US"/>
        </a:p>
      </dgm:t>
    </dgm:pt>
    <dgm:pt modelId="{168A81E6-8FB5-4F6A-9C95-2E4C5017E34A}">
      <dgm:prSet/>
      <dgm:spPr/>
      <dgm:t>
        <a:bodyPr/>
        <a:lstStyle/>
        <a:p>
          <a:pPr rtl="0"/>
          <a:endParaRPr lang="en-US" sz="1200" dirty="0"/>
        </a:p>
      </dgm:t>
    </dgm:pt>
    <dgm:pt modelId="{F7DE7010-9D0E-403D-847A-321798BCDE65}" type="parTrans" cxnId="{B7C9734F-5A0A-467F-9747-83DE6EA078E3}">
      <dgm:prSet/>
      <dgm:spPr/>
      <dgm:t>
        <a:bodyPr/>
        <a:lstStyle/>
        <a:p>
          <a:endParaRPr lang="en-US"/>
        </a:p>
      </dgm:t>
    </dgm:pt>
    <dgm:pt modelId="{3CB387EA-9686-4AA8-BF63-979212F92807}" type="sibTrans" cxnId="{B7C9734F-5A0A-467F-9747-83DE6EA078E3}">
      <dgm:prSet/>
      <dgm:spPr/>
      <dgm:t>
        <a:bodyPr/>
        <a:lstStyle/>
        <a:p>
          <a:endParaRPr lang="en-US"/>
        </a:p>
      </dgm:t>
    </dgm:pt>
    <dgm:pt modelId="{C5A35537-BD83-4004-9184-0B1D2BE5CAB2}">
      <dgm:prSet custT="1"/>
      <dgm:spPr/>
      <dgm:t>
        <a:bodyPr/>
        <a:lstStyle/>
        <a:p>
          <a:pPr rtl="0"/>
          <a:r>
            <a:rPr lang="en-US" sz="1300" dirty="0"/>
            <a:t>Strengthening contract language to enhance Go for Green compliance</a:t>
          </a:r>
        </a:p>
      </dgm:t>
    </dgm:pt>
    <dgm:pt modelId="{BA0E9F72-F0D9-4F05-98D2-2E7445AB3935}" type="sibTrans" cxnId="{188F8967-0E16-4EEF-A31F-2852763DEF21}">
      <dgm:prSet/>
      <dgm:spPr/>
      <dgm:t>
        <a:bodyPr/>
        <a:lstStyle/>
        <a:p>
          <a:endParaRPr lang="en-US"/>
        </a:p>
      </dgm:t>
    </dgm:pt>
    <dgm:pt modelId="{73449167-5E24-4EA3-B160-4EB07ACD3B34}" type="parTrans" cxnId="{188F8967-0E16-4EEF-A31F-2852763DEF21}">
      <dgm:prSet/>
      <dgm:spPr/>
      <dgm:t>
        <a:bodyPr/>
        <a:lstStyle/>
        <a:p>
          <a:endParaRPr lang="en-US"/>
        </a:p>
      </dgm:t>
    </dgm:pt>
    <dgm:pt modelId="{3BF55C7E-040C-4261-B488-CA2315807D8E}">
      <dgm:prSet custT="1"/>
      <dgm:spPr/>
      <dgm:t>
        <a:bodyPr/>
        <a:lstStyle/>
        <a:p>
          <a:pPr rtl="0"/>
          <a:r>
            <a:rPr lang="en-US" sz="1300" dirty="0"/>
            <a:t>Highlighting nutrient vs. calorie dense foods</a:t>
          </a:r>
        </a:p>
      </dgm:t>
    </dgm:pt>
    <dgm:pt modelId="{EDA010AC-B84C-4DF5-B28D-68C76B67AAD9}" type="sibTrans" cxnId="{5BA1B8B5-2431-4761-AEE4-F2FD153E9C60}">
      <dgm:prSet/>
      <dgm:spPr/>
      <dgm:t>
        <a:bodyPr/>
        <a:lstStyle/>
        <a:p>
          <a:endParaRPr lang="en-US"/>
        </a:p>
      </dgm:t>
    </dgm:pt>
    <dgm:pt modelId="{35E5EFC2-EA05-4095-9261-D6DCC5520FC1}" type="parTrans" cxnId="{5BA1B8B5-2431-4761-AEE4-F2FD153E9C60}">
      <dgm:prSet/>
      <dgm:spPr/>
      <dgm:t>
        <a:bodyPr/>
        <a:lstStyle/>
        <a:p>
          <a:endParaRPr lang="en-US"/>
        </a:p>
      </dgm:t>
    </dgm:pt>
    <dgm:pt modelId="{F8B7CD5B-B775-4DD0-AD32-B79947B62FDF}" type="pres">
      <dgm:prSet presAssocID="{C110FFA4-C5E5-4635-BCAA-8F06895AA180}" presName="linearFlow" presStyleCnt="0">
        <dgm:presLayoutVars>
          <dgm:dir/>
          <dgm:resizeHandles val="exact"/>
        </dgm:presLayoutVars>
      </dgm:prSet>
      <dgm:spPr/>
    </dgm:pt>
    <dgm:pt modelId="{6105603D-E003-42F1-B50B-91CE0BE2EDB3}" type="pres">
      <dgm:prSet presAssocID="{D934FA92-8F58-49BC-9D7B-FA0A91BE2FEE}" presName="composite" presStyleCnt="0"/>
      <dgm:spPr/>
    </dgm:pt>
    <dgm:pt modelId="{F8D36033-A27B-47B5-91CA-98A41799F54A}" type="pres">
      <dgm:prSet presAssocID="{D934FA92-8F58-49BC-9D7B-FA0A91BE2FEE}" presName="imgShp" presStyleLbl="fgImgPlace1" presStyleIdx="0" presStyleCnt="3" custLinFactNeighborX="-3252" custLinFactNeighborY="12065"/>
      <dgm:spPr>
        <a:blipFill rotWithShape="1">
          <a:blip xmlns:r="http://schemas.openxmlformats.org/officeDocument/2006/relationships" r:embed="rId1"/>
          <a:srcRect/>
          <a:stretch>
            <a:fillRect l="-6000" r="-6000"/>
          </a:stretch>
        </a:blipFill>
      </dgm:spPr>
    </dgm:pt>
    <dgm:pt modelId="{EF73ED13-802A-4239-91B9-4B9C97C8CCDC}" type="pres">
      <dgm:prSet presAssocID="{D934FA92-8F58-49BC-9D7B-FA0A91BE2FEE}" presName="txShp" presStyleLbl="node1" presStyleIdx="0" presStyleCnt="3" custScaleX="109287" custLinFactNeighborY="6816">
        <dgm:presLayoutVars>
          <dgm:bulletEnabled val="1"/>
        </dgm:presLayoutVars>
      </dgm:prSet>
      <dgm:spPr/>
    </dgm:pt>
    <dgm:pt modelId="{40C64689-37F1-4B0E-BD4C-1F5F48A60516}" type="pres">
      <dgm:prSet presAssocID="{AD73CA95-215D-4939-A924-0A06DFB40E64}" presName="spacing" presStyleCnt="0"/>
      <dgm:spPr/>
    </dgm:pt>
    <dgm:pt modelId="{57CFE5C7-102F-4EC6-8305-2D648402DBB2}" type="pres">
      <dgm:prSet presAssocID="{3D35F764-502E-4333-9725-6C32B9743281}" presName="composite" presStyleCnt="0"/>
      <dgm:spPr/>
    </dgm:pt>
    <dgm:pt modelId="{5B40AFFF-5065-4920-AF18-18BEF9E48F73}" type="pres">
      <dgm:prSet presAssocID="{3D35F764-502E-4333-9725-6C32B9743281}" presName="imgShp" presStyleLbl="fgImgPlace1" presStyleIdx="1" presStyleCnt="3" custLinFactNeighborX="-3340"/>
      <dgm:spPr>
        <a:blipFill rotWithShape="1">
          <a:blip xmlns:r="http://schemas.openxmlformats.org/officeDocument/2006/relationships" r:embed="rId2"/>
          <a:srcRect/>
          <a:stretch>
            <a:fillRect l="-38000" r="-38000"/>
          </a:stretch>
        </a:blipFill>
      </dgm:spPr>
    </dgm:pt>
    <dgm:pt modelId="{638BCD59-BC6C-4FA1-97E2-A45F94A22E5B}" type="pres">
      <dgm:prSet presAssocID="{3D35F764-502E-4333-9725-6C32B9743281}" presName="txShp" presStyleLbl="node1" presStyleIdx="1" presStyleCnt="3" custScaleX="107276">
        <dgm:presLayoutVars>
          <dgm:bulletEnabled val="1"/>
        </dgm:presLayoutVars>
      </dgm:prSet>
      <dgm:spPr/>
    </dgm:pt>
    <dgm:pt modelId="{8D0C65C0-4ECA-4457-8785-1B271FC99A45}" type="pres">
      <dgm:prSet presAssocID="{402C56C7-8660-42F7-B2C8-4C8930A30936}" presName="spacing" presStyleCnt="0"/>
      <dgm:spPr/>
    </dgm:pt>
    <dgm:pt modelId="{A372C63C-ED37-4E08-BF6A-0B49F5F9138C}" type="pres">
      <dgm:prSet presAssocID="{6435D906-5795-49EA-8706-DF78F82CA9DA}" presName="composite" presStyleCnt="0"/>
      <dgm:spPr/>
    </dgm:pt>
    <dgm:pt modelId="{1EC03785-E17C-4EE8-A6F1-5CE23D5C4C42}" type="pres">
      <dgm:prSet presAssocID="{6435D906-5795-49EA-8706-DF78F82CA9DA}" presName="imgShp" presStyleLbl="fgImgPlace1" presStyleIdx="2" presStyleCnt="3" custLinFactNeighborX="844" custLinFactNeighborY="-6816"/>
      <dgm:spPr>
        <a:blipFill rotWithShape="1">
          <a:blip xmlns:r="http://schemas.openxmlformats.org/officeDocument/2006/relationships" r:embed="rId3"/>
          <a:srcRect/>
          <a:stretch>
            <a:fillRect/>
          </a:stretch>
        </a:blipFill>
      </dgm:spPr>
    </dgm:pt>
    <dgm:pt modelId="{B4FFD4FB-29D2-46F5-8EAC-D6A9B7898C5C}" type="pres">
      <dgm:prSet presAssocID="{6435D906-5795-49EA-8706-DF78F82CA9DA}" presName="txShp" presStyleLbl="node1" presStyleIdx="2" presStyleCnt="3" custScaleX="107773" custLinFactNeighborY="-6816">
        <dgm:presLayoutVars>
          <dgm:bulletEnabled val="1"/>
        </dgm:presLayoutVars>
      </dgm:prSet>
      <dgm:spPr/>
    </dgm:pt>
  </dgm:ptLst>
  <dgm:cxnLst>
    <dgm:cxn modelId="{EEE1E300-D78F-4736-8207-488F57019310}" srcId="{D934FA92-8F58-49BC-9D7B-FA0A91BE2FEE}" destId="{C51DA2FD-88D3-4255-A70E-55DEF343EE0F}" srcOrd="1" destOrd="0" parTransId="{818F2EEB-5306-4D6B-B645-424DD786E558}" sibTransId="{3FFC55ED-6F85-44D9-A394-C3B94A97C10D}"/>
    <dgm:cxn modelId="{84856F03-63C6-410B-A59D-00FBFAE56C55}" srcId="{3D35F764-502E-4333-9725-6C32B9743281}" destId="{185B4672-F34D-458C-911B-9EE67C3F066D}" srcOrd="1" destOrd="0" parTransId="{F9E6AA6C-1D36-4352-B022-01A846615E93}" sibTransId="{CFE5E149-D4FF-4356-8155-348B7936186B}"/>
    <dgm:cxn modelId="{D83D1E10-903E-4A6E-9686-A82164F1B127}" type="presOf" srcId="{6BE3C50B-0870-4EA3-9252-F57EF20A127F}" destId="{638BCD59-BC6C-4FA1-97E2-A45F94A22E5B}" srcOrd="0" destOrd="3" presId="urn:microsoft.com/office/officeart/2005/8/layout/vList3"/>
    <dgm:cxn modelId="{6F788612-5349-495F-9B63-C42F519B6914}" srcId="{C110FFA4-C5E5-4635-BCAA-8F06895AA180}" destId="{6435D906-5795-49EA-8706-DF78F82CA9DA}" srcOrd="2" destOrd="0" parTransId="{58DFB271-F08C-4028-B161-DBDA4CDFF001}" sibTransId="{E9CD5B59-3EDA-4F5B-ADCE-506C04904C49}"/>
    <dgm:cxn modelId="{9509D229-9CB3-4BD0-B74B-CEB644E6A983}" type="presOf" srcId="{3BF55C7E-040C-4261-B488-CA2315807D8E}" destId="{B4FFD4FB-29D2-46F5-8EAC-D6A9B7898C5C}" srcOrd="0" destOrd="2" presId="urn:microsoft.com/office/officeart/2005/8/layout/vList3"/>
    <dgm:cxn modelId="{DA45C934-52E9-4C69-B298-924A9AC822E8}" type="presOf" srcId="{753D897D-6B5E-4C38-BEDA-BC4C231D104A}" destId="{638BCD59-BC6C-4FA1-97E2-A45F94A22E5B}" srcOrd="0" destOrd="1" presId="urn:microsoft.com/office/officeart/2005/8/layout/vList3"/>
    <dgm:cxn modelId="{BBCB7F3E-6798-4527-8036-6314B0435ED2}" type="presOf" srcId="{C5A35537-BD83-4004-9184-0B1D2BE5CAB2}" destId="{B4FFD4FB-29D2-46F5-8EAC-D6A9B7898C5C}" srcOrd="0" destOrd="1" presId="urn:microsoft.com/office/officeart/2005/8/layout/vList3"/>
    <dgm:cxn modelId="{699FB465-BD7C-40A0-8166-D7945B7FF882}" type="presOf" srcId="{6435D906-5795-49EA-8706-DF78F82CA9DA}" destId="{B4FFD4FB-29D2-46F5-8EAC-D6A9B7898C5C}" srcOrd="0" destOrd="0" presId="urn:microsoft.com/office/officeart/2005/8/layout/vList3"/>
    <dgm:cxn modelId="{188F8967-0E16-4EEF-A31F-2852763DEF21}" srcId="{6435D906-5795-49EA-8706-DF78F82CA9DA}" destId="{C5A35537-BD83-4004-9184-0B1D2BE5CAB2}" srcOrd="0" destOrd="0" parTransId="{73449167-5E24-4EA3-B160-4EB07ACD3B34}" sibTransId="{BA0E9F72-F0D9-4F05-98D2-2E7445AB3935}"/>
    <dgm:cxn modelId="{B7C9734F-5A0A-467F-9747-83DE6EA078E3}" srcId="{6435D906-5795-49EA-8706-DF78F82CA9DA}" destId="{168A81E6-8FB5-4F6A-9C95-2E4C5017E34A}" srcOrd="2" destOrd="0" parTransId="{F7DE7010-9D0E-403D-847A-321798BCDE65}" sibTransId="{3CB387EA-9686-4AA8-BF63-979212F92807}"/>
    <dgm:cxn modelId="{351D9450-512A-4289-A44C-A1B9BCC82C65}" srcId="{3D35F764-502E-4333-9725-6C32B9743281}" destId="{753D897D-6B5E-4C38-BEDA-BC4C231D104A}" srcOrd="0" destOrd="0" parTransId="{98BC15DA-7231-426E-87A3-D22F664A3AC1}" sibTransId="{7F4CBA03-F4CE-41BF-911D-808661741E7D}"/>
    <dgm:cxn modelId="{E014777B-1AB7-4295-BD12-115569652F39}" type="presOf" srcId="{D934FA92-8F58-49BC-9D7B-FA0A91BE2FEE}" destId="{EF73ED13-802A-4239-91B9-4B9C97C8CCDC}" srcOrd="0" destOrd="0" presId="urn:microsoft.com/office/officeart/2005/8/layout/vList3"/>
    <dgm:cxn modelId="{06A3DE7E-CB5D-4430-ACAE-0F6082AE01DD}" type="presOf" srcId="{C51DA2FD-88D3-4255-A70E-55DEF343EE0F}" destId="{EF73ED13-802A-4239-91B9-4B9C97C8CCDC}" srcOrd="0" destOrd="2" presId="urn:microsoft.com/office/officeart/2005/8/layout/vList3"/>
    <dgm:cxn modelId="{C2D9D67F-06DA-4A8E-82D3-19C8C12B974D}" srcId="{3D35F764-502E-4333-9725-6C32B9743281}" destId="{6BE3C50B-0870-4EA3-9252-F57EF20A127F}" srcOrd="2" destOrd="0" parTransId="{38273F0D-54A3-4239-B058-DA73B0E11A5D}" sibTransId="{902360A3-B757-4EE2-B558-EB693ED418FA}"/>
    <dgm:cxn modelId="{B9688184-2B70-4C50-B011-08C3AE18E5A7}" type="presOf" srcId="{168A81E6-8FB5-4F6A-9C95-2E4C5017E34A}" destId="{B4FFD4FB-29D2-46F5-8EAC-D6A9B7898C5C}" srcOrd="0" destOrd="3" presId="urn:microsoft.com/office/officeart/2005/8/layout/vList3"/>
    <dgm:cxn modelId="{0F6A8F99-350E-473E-8B4A-F0D3E0B5B6DD}" srcId="{D934FA92-8F58-49BC-9D7B-FA0A91BE2FEE}" destId="{4D5F794F-C53E-4A69-A1EF-CBBB5CCAAF3F}" srcOrd="0" destOrd="0" parTransId="{B96A1FD5-3E8D-4409-B02B-7FC7E860C9E9}" sibTransId="{D2AD9F82-1FC4-4368-81F9-D429E363C34E}"/>
    <dgm:cxn modelId="{EBE493A1-A852-47B5-A5BE-A0D0ED5392E0}" type="presOf" srcId="{185B4672-F34D-458C-911B-9EE67C3F066D}" destId="{638BCD59-BC6C-4FA1-97E2-A45F94A22E5B}" srcOrd="0" destOrd="2" presId="urn:microsoft.com/office/officeart/2005/8/layout/vList3"/>
    <dgm:cxn modelId="{AF6723A2-0F88-40EF-9E62-160AD235A9C8}" srcId="{C110FFA4-C5E5-4635-BCAA-8F06895AA180}" destId="{D934FA92-8F58-49BC-9D7B-FA0A91BE2FEE}" srcOrd="0" destOrd="0" parTransId="{9095A147-153F-416B-96F2-843E33AFB4E3}" sibTransId="{AD73CA95-215D-4939-A924-0A06DFB40E64}"/>
    <dgm:cxn modelId="{2D885BAC-61DF-44A0-A11A-3C02646C1714}" type="presOf" srcId="{4D5F794F-C53E-4A69-A1EF-CBBB5CCAAF3F}" destId="{EF73ED13-802A-4239-91B9-4B9C97C8CCDC}" srcOrd="0" destOrd="1" presId="urn:microsoft.com/office/officeart/2005/8/layout/vList3"/>
    <dgm:cxn modelId="{5BA1B8B5-2431-4761-AEE4-F2FD153E9C60}" srcId="{6435D906-5795-49EA-8706-DF78F82CA9DA}" destId="{3BF55C7E-040C-4261-B488-CA2315807D8E}" srcOrd="1" destOrd="0" parTransId="{35E5EFC2-EA05-4095-9261-D6DCC5520FC1}" sibTransId="{EDA010AC-B84C-4DF5-B28D-68C76B67AAD9}"/>
    <dgm:cxn modelId="{70E028BB-CA24-456B-9B75-E655572725BE}" type="presOf" srcId="{C110FFA4-C5E5-4635-BCAA-8F06895AA180}" destId="{F8B7CD5B-B775-4DD0-AD32-B79947B62FDF}" srcOrd="0" destOrd="0" presId="urn:microsoft.com/office/officeart/2005/8/layout/vList3"/>
    <dgm:cxn modelId="{5E683CC5-BDE8-40E2-9CB9-EBE8DB87C5BB}" srcId="{C110FFA4-C5E5-4635-BCAA-8F06895AA180}" destId="{3D35F764-502E-4333-9725-6C32B9743281}" srcOrd="1" destOrd="0" parTransId="{133C45A9-7E31-411F-9F88-5B09913F9E4C}" sibTransId="{402C56C7-8660-42F7-B2C8-4C8930A30936}"/>
    <dgm:cxn modelId="{3308B9E1-F4F3-4A2F-BCC1-3E148E49FCCF}" type="presOf" srcId="{D19068A9-6547-46DF-8692-A61B509D18AB}" destId="{B4FFD4FB-29D2-46F5-8EAC-D6A9B7898C5C}" srcOrd="0" destOrd="4" presId="urn:microsoft.com/office/officeart/2005/8/layout/vList3"/>
    <dgm:cxn modelId="{9B8336EF-4592-48E7-8B0E-24AE3F3218D4}" srcId="{6435D906-5795-49EA-8706-DF78F82CA9DA}" destId="{D19068A9-6547-46DF-8692-A61B509D18AB}" srcOrd="3" destOrd="0" parTransId="{B990559A-517E-460A-9F1A-87A7321E4372}" sibTransId="{C9E03397-F35B-46D8-A847-578E6C131C20}"/>
    <dgm:cxn modelId="{E07428F6-F150-4103-8C89-6592247F043A}" type="presOf" srcId="{3D35F764-502E-4333-9725-6C32B9743281}" destId="{638BCD59-BC6C-4FA1-97E2-A45F94A22E5B}" srcOrd="0" destOrd="0" presId="urn:microsoft.com/office/officeart/2005/8/layout/vList3"/>
    <dgm:cxn modelId="{7AEAA706-A5FC-47F9-AF6D-3322762F94C3}" type="presParOf" srcId="{F8B7CD5B-B775-4DD0-AD32-B79947B62FDF}" destId="{6105603D-E003-42F1-B50B-91CE0BE2EDB3}" srcOrd="0" destOrd="0" presId="urn:microsoft.com/office/officeart/2005/8/layout/vList3"/>
    <dgm:cxn modelId="{20ED2AC3-EE8F-4BE3-B325-D5BCA854690D}" type="presParOf" srcId="{6105603D-E003-42F1-B50B-91CE0BE2EDB3}" destId="{F8D36033-A27B-47B5-91CA-98A41799F54A}" srcOrd="0" destOrd="0" presId="urn:microsoft.com/office/officeart/2005/8/layout/vList3"/>
    <dgm:cxn modelId="{F1F38D63-867A-4AA9-BC03-3ED72424A347}" type="presParOf" srcId="{6105603D-E003-42F1-B50B-91CE0BE2EDB3}" destId="{EF73ED13-802A-4239-91B9-4B9C97C8CCDC}" srcOrd="1" destOrd="0" presId="urn:microsoft.com/office/officeart/2005/8/layout/vList3"/>
    <dgm:cxn modelId="{E038F46A-4B7A-4A5F-A0ED-70178DB6B15C}" type="presParOf" srcId="{F8B7CD5B-B775-4DD0-AD32-B79947B62FDF}" destId="{40C64689-37F1-4B0E-BD4C-1F5F48A60516}" srcOrd="1" destOrd="0" presId="urn:microsoft.com/office/officeart/2005/8/layout/vList3"/>
    <dgm:cxn modelId="{D673DC4C-2EF6-4B3F-AD91-30A06F88DE72}" type="presParOf" srcId="{F8B7CD5B-B775-4DD0-AD32-B79947B62FDF}" destId="{57CFE5C7-102F-4EC6-8305-2D648402DBB2}" srcOrd="2" destOrd="0" presId="urn:microsoft.com/office/officeart/2005/8/layout/vList3"/>
    <dgm:cxn modelId="{92F91E11-7075-4780-BEDC-2CCFCA2C8F40}" type="presParOf" srcId="{57CFE5C7-102F-4EC6-8305-2D648402DBB2}" destId="{5B40AFFF-5065-4920-AF18-18BEF9E48F73}" srcOrd="0" destOrd="0" presId="urn:microsoft.com/office/officeart/2005/8/layout/vList3"/>
    <dgm:cxn modelId="{B3362BAB-4935-4550-A5C5-EE7DE7880033}" type="presParOf" srcId="{57CFE5C7-102F-4EC6-8305-2D648402DBB2}" destId="{638BCD59-BC6C-4FA1-97E2-A45F94A22E5B}" srcOrd="1" destOrd="0" presId="urn:microsoft.com/office/officeart/2005/8/layout/vList3"/>
    <dgm:cxn modelId="{C223D60E-9908-4416-9197-456408CFF277}" type="presParOf" srcId="{F8B7CD5B-B775-4DD0-AD32-B79947B62FDF}" destId="{8D0C65C0-4ECA-4457-8785-1B271FC99A45}" srcOrd="3" destOrd="0" presId="urn:microsoft.com/office/officeart/2005/8/layout/vList3"/>
    <dgm:cxn modelId="{632CB891-5D24-4902-A4DA-E083D2515273}" type="presParOf" srcId="{F8B7CD5B-B775-4DD0-AD32-B79947B62FDF}" destId="{A372C63C-ED37-4E08-BF6A-0B49F5F9138C}" srcOrd="4" destOrd="0" presId="urn:microsoft.com/office/officeart/2005/8/layout/vList3"/>
    <dgm:cxn modelId="{C61BAFAE-329B-4E92-BC52-AB63EB8455A5}" type="presParOf" srcId="{A372C63C-ED37-4E08-BF6A-0B49F5F9138C}" destId="{1EC03785-E17C-4EE8-A6F1-5CE23D5C4C42}" srcOrd="0" destOrd="0" presId="urn:microsoft.com/office/officeart/2005/8/layout/vList3"/>
    <dgm:cxn modelId="{95A7EA15-E048-43B1-B397-6FEF34C0FE98}" type="presParOf" srcId="{A372C63C-ED37-4E08-BF6A-0B49F5F9138C}" destId="{B4FFD4FB-29D2-46F5-8EAC-D6A9B7898C5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3ED13-802A-4239-91B9-4B9C97C8CCDC}">
      <dsp:nvSpPr>
        <dsp:cNvPr id="0" name=""/>
        <dsp:cNvSpPr/>
      </dsp:nvSpPr>
      <dsp:spPr>
        <a:xfrm rot="10800000">
          <a:off x="791852" y="64877"/>
          <a:ext cx="3332151" cy="94497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707" tIns="91440" rIns="106680" bIns="548640" numCol="1" spcCol="1270" anchor="t" anchorCtr="0">
          <a:noAutofit/>
        </a:bodyPr>
        <a:lstStyle/>
        <a:p>
          <a:pPr marL="0" lvl="0" indent="0" algn="l" defTabSz="666750">
            <a:lnSpc>
              <a:spcPct val="100000"/>
            </a:lnSpc>
            <a:spcBef>
              <a:spcPct val="0"/>
            </a:spcBef>
            <a:spcAft>
              <a:spcPct val="35000"/>
            </a:spcAft>
            <a:buNone/>
          </a:pPr>
          <a:r>
            <a:rPr lang="en-US" sz="1500" kern="1200" dirty="0">
              <a:latin typeface="+mn-lt"/>
            </a:rPr>
            <a:t>Scratch Cooking </a:t>
          </a:r>
        </a:p>
        <a:p>
          <a:pPr marL="114300" lvl="1" indent="-114300" algn="l" defTabSz="577850">
            <a:lnSpc>
              <a:spcPct val="100000"/>
            </a:lnSpc>
            <a:spcBef>
              <a:spcPct val="0"/>
            </a:spcBef>
            <a:spcAft>
              <a:spcPct val="15000"/>
            </a:spcAft>
            <a:buChar char="•"/>
          </a:pPr>
          <a:r>
            <a:rPr lang="en-US" sz="1300" kern="1200" dirty="0">
              <a:latin typeface="+mn-lt"/>
            </a:rPr>
            <a:t>Featured in both 2.0 and legacy operations</a:t>
          </a:r>
        </a:p>
        <a:p>
          <a:pPr marL="114300" lvl="1" indent="-114300" algn="l" defTabSz="577850">
            <a:lnSpc>
              <a:spcPct val="100000"/>
            </a:lnSpc>
            <a:spcBef>
              <a:spcPct val="0"/>
            </a:spcBef>
            <a:spcAft>
              <a:spcPct val="15000"/>
            </a:spcAft>
            <a:buChar char="•"/>
          </a:pPr>
          <a:r>
            <a:rPr lang="en-US" sz="1300" kern="1200" dirty="0">
              <a:latin typeface="+mn-lt"/>
              <a:cs typeface="Calibri"/>
            </a:rPr>
            <a:t>High nutrient dense foods and less processed </a:t>
          </a:r>
          <a:endParaRPr lang="en-US" sz="1300" kern="1200" dirty="0">
            <a:latin typeface="+mn-lt"/>
          </a:endParaRPr>
        </a:p>
      </dsp:txBody>
      <dsp:txXfrm rot="10800000">
        <a:off x="1028095" y="64877"/>
        <a:ext cx="3095908" cy="944974"/>
      </dsp:txXfrm>
    </dsp:sp>
    <dsp:sp modelId="{F8D36033-A27B-47B5-91CA-98A41799F54A}">
      <dsp:nvSpPr>
        <dsp:cNvPr id="0" name=""/>
        <dsp:cNvSpPr/>
      </dsp:nvSpPr>
      <dsp:spPr>
        <a:xfrm>
          <a:off x="430215" y="114479"/>
          <a:ext cx="944974" cy="944974"/>
        </a:xfrm>
        <a:prstGeom prst="ellipse">
          <a:avLst/>
        </a:prstGeom>
        <a:blipFill rotWithShape="1">
          <a:blip xmlns:r="http://schemas.openxmlformats.org/officeDocument/2006/relationships" r:embed="rId1"/>
          <a:srcRect/>
          <a:stretch>
            <a:fillRect l="-6000" r="-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38BCD59-BC6C-4FA1-97E2-A45F94A22E5B}">
      <dsp:nvSpPr>
        <dsp:cNvPr id="0" name=""/>
        <dsp:cNvSpPr/>
      </dsp:nvSpPr>
      <dsp:spPr>
        <a:xfrm rot="10800000">
          <a:off x="837839" y="1227524"/>
          <a:ext cx="3270836" cy="94497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707" tIns="57150" rIns="106680" bIns="57150" numCol="1" spcCol="1270" anchor="t" anchorCtr="0">
          <a:noAutofit/>
        </a:bodyPr>
        <a:lstStyle/>
        <a:p>
          <a:pPr marL="0" lvl="0" indent="0" algn="l" defTabSz="666750">
            <a:lnSpc>
              <a:spcPct val="100000"/>
            </a:lnSpc>
            <a:spcBef>
              <a:spcPct val="0"/>
            </a:spcBef>
            <a:spcAft>
              <a:spcPts val="300"/>
            </a:spcAft>
            <a:buNone/>
          </a:pPr>
          <a:r>
            <a:rPr lang="en-US" sz="1500" kern="1200" dirty="0">
              <a:latin typeface="+mn-lt"/>
            </a:rPr>
            <a:t>Station Menu Variety  </a:t>
          </a:r>
        </a:p>
        <a:p>
          <a:pPr marL="114300" lvl="1" indent="-114300" algn="l" defTabSz="577850" rtl="0">
            <a:lnSpc>
              <a:spcPct val="100000"/>
            </a:lnSpc>
            <a:spcBef>
              <a:spcPct val="0"/>
            </a:spcBef>
            <a:spcAft>
              <a:spcPct val="15000"/>
            </a:spcAft>
            <a:buChar char="•"/>
          </a:pPr>
          <a:r>
            <a:rPr lang="en-US" sz="1300" kern="1200" dirty="0">
              <a:latin typeface="+mn-lt"/>
            </a:rPr>
            <a:t>Feature 5-7 feeding stations</a:t>
          </a:r>
        </a:p>
        <a:p>
          <a:pPr marL="114300" lvl="1" indent="-114300" algn="l" defTabSz="577850" rtl="0">
            <a:lnSpc>
              <a:spcPct val="100000"/>
            </a:lnSpc>
            <a:spcBef>
              <a:spcPct val="0"/>
            </a:spcBef>
            <a:spcAft>
              <a:spcPct val="15000"/>
            </a:spcAft>
            <a:buChar char="•"/>
          </a:pPr>
          <a:r>
            <a:rPr lang="en-US" sz="1300" kern="1200" dirty="0">
              <a:latin typeface="+mn-lt"/>
            </a:rPr>
            <a:t>Facilitates introduction of new menus such as plant-based &amp; chef inspired offerings</a:t>
          </a:r>
        </a:p>
        <a:p>
          <a:pPr marL="114300" lvl="1" indent="-114300" algn="l" defTabSz="533400" rtl="0">
            <a:lnSpc>
              <a:spcPct val="100000"/>
            </a:lnSpc>
            <a:spcBef>
              <a:spcPct val="0"/>
            </a:spcBef>
            <a:spcAft>
              <a:spcPct val="15000"/>
            </a:spcAft>
            <a:buChar char="•"/>
          </a:pPr>
          <a:endParaRPr lang="en-US" sz="1200" kern="1200" dirty="0">
            <a:latin typeface="+mn-lt"/>
          </a:endParaRPr>
        </a:p>
      </dsp:txBody>
      <dsp:txXfrm rot="10800000">
        <a:off x="1074082" y="1227524"/>
        <a:ext cx="3034593" cy="944974"/>
      </dsp:txXfrm>
    </dsp:sp>
    <dsp:sp modelId="{5B40AFFF-5065-4920-AF18-18BEF9E48F73}">
      <dsp:nvSpPr>
        <dsp:cNvPr id="0" name=""/>
        <dsp:cNvSpPr/>
      </dsp:nvSpPr>
      <dsp:spPr>
        <a:xfrm>
          <a:off x="444712" y="1227524"/>
          <a:ext cx="944974" cy="944974"/>
        </a:xfrm>
        <a:prstGeom prst="ellipse">
          <a:avLst/>
        </a:prstGeom>
        <a:blipFill rotWithShape="1">
          <a:blip xmlns:r="http://schemas.openxmlformats.org/officeDocument/2006/relationships" r:embed="rId2"/>
          <a:srcRect/>
          <a:stretch>
            <a:fillRect l="-38000" r="-38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4FFD4FB-29D2-46F5-8EAC-D6A9B7898C5C}">
      <dsp:nvSpPr>
        <dsp:cNvPr id="0" name=""/>
        <dsp:cNvSpPr/>
      </dsp:nvSpPr>
      <dsp:spPr>
        <a:xfrm rot="10800000">
          <a:off x="826474" y="2390171"/>
          <a:ext cx="3285989" cy="94497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707" tIns="5715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Contract Updates</a:t>
          </a:r>
        </a:p>
        <a:p>
          <a:pPr marL="114300" lvl="1" indent="-114300" algn="l" defTabSz="577850" rtl="0">
            <a:lnSpc>
              <a:spcPct val="90000"/>
            </a:lnSpc>
            <a:spcBef>
              <a:spcPct val="0"/>
            </a:spcBef>
            <a:spcAft>
              <a:spcPct val="15000"/>
            </a:spcAft>
            <a:buChar char="•"/>
          </a:pPr>
          <a:r>
            <a:rPr lang="en-US" sz="1300" kern="1200" dirty="0"/>
            <a:t>Strengthening contract language to enhance Go for Green compliance</a:t>
          </a:r>
        </a:p>
        <a:p>
          <a:pPr marL="114300" lvl="1" indent="-114300" algn="l" defTabSz="577850" rtl="0">
            <a:lnSpc>
              <a:spcPct val="90000"/>
            </a:lnSpc>
            <a:spcBef>
              <a:spcPct val="0"/>
            </a:spcBef>
            <a:spcAft>
              <a:spcPct val="15000"/>
            </a:spcAft>
            <a:buChar char="•"/>
          </a:pPr>
          <a:r>
            <a:rPr lang="en-US" sz="1300" kern="1200" dirty="0"/>
            <a:t>Highlighting nutrient vs. calorie dense foods</a:t>
          </a:r>
        </a:p>
        <a:p>
          <a:pPr marL="114300" lvl="1" indent="-114300" algn="l" defTabSz="533400" rtl="0">
            <a:lnSpc>
              <a:spcPct val="90000"/>
            </a:lnSpc>
            <a:spcBef>
              <a:spcPct val="0"/>
            </a:spcBef>
            <a:spcAft>
              <a:spcPct val="15000"/>
            </a:spcAft>
            <a:buChar char="•"/>
          </a:pPr>
          <a:endParaRPr lang="en-US" sz="1200" kern="1200" dirty="0"/>
        </a:p>
        <a:p>
          <a:pPr marL="114300" lvl="1" indent="-114300" algn="l" defTabSz="533400" rtl="0">
            <a:lnSpc>
              <a:spcPct val="90000"/>
            </a:lnSpc>
            <a:spcBef>
              <a:spcPct val="0"/>
            </a:spcBef>
            <a:spcAft>
              <a:spcPct val="15000"/>
            </a:spcAft>
            <a:buChar char="•"/>
          </a:pPr>
          <a:endParaRPr lang="en-US" sz="1200" kern="1200" dirty="0"/>
        </a:p>
      </dsp:txBody>
      <dsp:txXfrm rot="10800000">
        <a:off x="1062717" y="2390171"/>
        <a:ext cx="3049746" cy="944974"/>
      </dsp:txXfrm>
    </dsp:sp>
    <dsp:sp modelId="{1EC03785-E17C-4EE8-A6F1-5CE23D5C4C42}">
      <dsp:nvSpPr>
        <dsp:cNvPr id="0" name=""/>
        <dsp:cNvSpPr/>
      </dsp:nvSpPr>
      <dsp:spPr>
        <a:xfrm>
          <a:off x="480461" y="2390171"/>
          <a:ext cx="944974" cy="944974"/>
        </a:xfrm>
        <a:prstGeom prst="ellipse">
          <a:avLst/>
        </a:prstGeom>
        <a:blipFill rotWithShape="1">
          <a:blip xmlns:r="http://schemas.openxmlformats.org/officeDocument/2006/relationships" r:embed="rId3"/>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idx="1"/>
          </p:nvPr>
        </p:nvSpPr>
        <p:spPr>
          <a:xfrm>
            <a:off x="3970939" y="0"/>
            <a:ext cx="3037840" cy="463408"/>
          </a:xfrm>
          <a:prstGeom prst="rect">
            <a:avLst/>
          </a:prstGeom>
        </p:spPr>
        <p:txBody>
          <a:bodyPr vert="horz" lIns="92519" tIns="46259" rIns="92519" bIns="46259" rtlCol="0"/>
          <a:lstStyle>
            <a:lvl1pPr algn="r">
              <a:defRPr sz="1200"/>
            </a:lvl1pPr>
          </a:lstStyle>
          <a:p>
            <a:fld id="{C700E446-8E4D-43A5-941F-987DD2C561A4}" type="datetimeFigureOut">
              <a:rPr lang="en-US" smtClean="0"/>
              <a:t>3/29/2024</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519" tIns="46259" rIns="92519" bIns="46259"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519" tIns="46259" rIns="92519" bIns="46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7"/>
          </a:xfrm>
          <a:prstGeom prst="rect">
            <a:avLst/>
          </a:prstGeom>
        </p:spPr>
        <p:txBody>
          <a:bodyPr vert="horz" lIns="92519" tIns="46259" rIns="92519" bIns="4625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70"/>
            <a:ext cx="3037840" cy="463407"/>
          </a:xfrm>
          <a:prstGeom prst="rect">
            <a:avLst/>
          </a:prstGeom>
        </p:spPr>
        <p:txBody>
          <a:bodyPr vert="horz" lIns="92519" tIns="46259" rIns="92519" bIns="46259" rtlCol="0" anchor="b"/>
          <a:lstStyle>
            <a:lvl1pPr algn="r">
              <a:defRPr sz="1200"/>
            </a:lvl1pPr>
          </a:lstStyle>
          <a:p>
            <a:fld id="{D58A6BED-EBBA-4965-970E-B780894C51CA}" type="slidenum">
              <a:rPr lang="en-US" smtClean="0"/>
              <a:t>‹#›</a:t>
            </a:fld>
            <a:endParaRPr lang="en-US"/>
          </a:p>
        </p:txBody>
      </p:sp>
    </p:spTree>
    <p:extLst>
      <p:ext uri="{BB962C8B-B14F-4D97-AF65-F5344CB8AC3E}">
        <p14:creationId xmlns:p14="http://schemas.microsoft.com/office/powerpoint/2010/main" val="174166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5F116A-F8A3-487E-947C-9E983C6810C2}" type="slidenum">
              <a:rPr kumimoji="0" lang="en-US" sz="1200" b="0" i="0" u="none" strike="noStrike" kern="1200" cap="none" spc="0" normalizeH="0" baseline="0" noProof="0">
                <a:ln>
                  <a:noFill/>
                </a:ln>
                <a:solidFill>
                  <a:prstClr val="black"/>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1" charset="-128"/>
              <a:cs typeface="+mn-cs"/>
            </a:endParaRPr>
          </a:p>
        </p:txBody>
      </p:sp>
      <p:sp>
        <p:nvSpPr>
          <p:cNvPr id="5122" name="Rectangle 2"/>
          <p:cNvSpPr>
            <a:spLocks noGrp="1" noRot="1" noChangeAspect="1" noChangeArrowheads="1" noTextEdit="1"/>
          </p:cNvSpPr>
          <p:nvPr>
            <p:ph type="sldImg"/>
          </p:nvPr>
        </p:nvSpPr>
        <p:spPr>
          <a:xfrm>
            <a:off x="1130300" y="681038"/>
            <a:ext cx="4618038" cy="3463925"/>
          </a:xfrm>
          <a:ln/>
        </p:spPr>
      </p:sp>
      <p:sp>
        <p:nvSpPr>
          <p:cNvPr id="5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87858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BE8D4A-4183-447E-B7B1-3FA75F23063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445271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Hello and welcome to today’s Military Spouse Employment Partnership Potential Partner Overview</a:t>
            </a:r>
          </a:p>
          <a:p>
            <a:pPr marL="171450" indent="-171450">
              <a:buFont typeface="Arial" panose="020B0604020202020204" pitchFamily="34" charset="0"/>
              <a:buChar char="•"/>
            </a:pPr>
            <a:r>
              <a:rPr lang="en-US" dirty="0"/>
              <a:t>I cannot emphasize how appreciative we are that you are not only taking the time out of your schedules to join us today, but that your organization is considering joining more than 600 employer partners that have committed to recruiting, hiring, retaining, and promoting military spouses</a:t>
            </a:r>
          </a:p>
          <a:p>
            <a:pPr marL="171450" indent="-171450">
              <a:buFont typeface="Arial" panose="020B0604020202020204" pitchFamily="34" charset="0"/>
              <a:buChar char="•"/>
            </a:pPr>
            <a:r>
              <a:rPr lang="en-US" dirty="0"/>
              <a:t>As mentioned, my name is Eddy Mentzer and I serve within the Office of the Deputy Assistant Secretary of Defense for Military Community and Family Policy as an Associate Director</a:t>
            </a:r>
          </a:p>
          <a:p>
            <a:pPr marL="171450" indent="-171450">
              <a:buFont typeface="Arial" panose="020B0604020202020204" pitchFamily="34" charset="0"/>
              <a:buChar char="•"/>
            </a:pPr>
            <a:r>
              <a:rPr lang="en-US" dirty="0"/>
              <a:t>In my role, I oversee the Department of Defense’s spouse employment portfolio</a:t>
            </a:r>
          </a:p>
          <a:p>
            <a:pPr marL="171450" indent="-171450">
              <a:buFont typeface="Arial" panose="020B0604020202020204" pitchFamily="34" charset="0"/>
              <a:buChar char="•"/>
            </a:pPr>
            <a:r>
              <a:rPr lang="en-US" dirty="0"/>
              <a:t>I also happen to be a military spouse myself of 2e years and counting and have experienced many of the same challenges that military spouses around the world face in achieving and maintaining meaningful careers</a:t>
            </a:r>
          </a:p>
          <a:p>
            <a:pPr marL="171450" indent="-171450">
              <a:buFont typeface="Arial" panose="020B0604020202020204" pitchFamily="34" charset="0"/>
              <a:buChar char="•"/>
            </a:pPr>
            <a:r>
              <a:rPr lang="en-US" dirty="0"/>
              <a:t>Throughout the presentation, you will see a lot of acronyms because that is how we speak in the DoD…keep me honest and if I do not explain an acronym or spell it out, use the chat pod to let me know</a:t>
            </a:r>
          </a:p>
          <a:p>
            <a:pPr marL="171450" indent="-171450">
              <a:buFont typeface="Arial" panose="020B0604020202020204" pitchFamily="34" charset="0"/>
              <a:buChar char="•"/>
            </a:pPr>
            <a:r>
              <a:rPr lang="en-US" dirty="0"/>
              <a:t>And do not hesitate to put any questions you might have in the3 chat pod.  Today’s presentation is about giving you additional background as you move through the vetting process and if you have a question, I guarantee others probably are thinking the same thing.</a:t>
            </a:r>
          </a:p>
          <a:p>
            <a:pPr marL="171450" indent="-171450">
              <a:buFont typeface="Arial" panose="020B0604020202020204" pitchFamily="34" charset="0"/>
              <a:buChar char="•"/>
            </a:pPr>
            <a:r>
              <a:rPr lang="en-US" dirty="0"/>
              <a:t>We also have a great team in the background that will be answering your questions in the chat, but we will also save some time at the end for additional questions.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571500" rtl="0" eaLnBrk="1" fontAlgn="auto" latinLnBrk="0" hangingPunct="1">
              <a:lnSpc>
                <a:spcPct val="100000"/>
              </a:lnSpc>
              <a:spcBef>
                <a:spcPts val="0"/>
              </a:spcBef>
              <a:spcAft>
                <a:spcPts val="0"/>
              </a:spcAft>
              <a:buClrTx/>
              <a:buSzTx/>
              <a:buFontTx/>
              <a:buNone/>
              <a:tabLst/>
              <a:defRPr/>
            </a:pPr>
            <a:fld id="{C925F789-5C1B-7042-8240-4B2145EBD5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715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876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newest initiative is MSCAP, or the Military Spouse Career Accelerator Pilot</a:t>
            </a:r>
          </a:p>
          <a:p>
            <a:pPr marL="171450" indent="-171450">
              <a:buFont typeface="Arial" panose="020B0604020202020204" pitchFamily="34" charset="0"/>
              <a:buChar char="•"/>
            </a:pPr>
            <a:r>
              <a:rPr lang="en-US" dirty="0"/>
              <a:t>This one might be of particular interest to you as employers.</a:t>
            </a:r>
          </a:p>
          <a:p>
            <a:pPr marL="171450" indent="-171450">
              <a:buFont typeface="Arial" panose="020B0604020202020204" pitchFamily="34" charset="0"/>
              <a:buChar char="•"/>
            </a:pPr>
            <a:r>
              <a:rPr lang="en-US" dirty="0"/>
              <a:t>MSCAP is a competitive, 12-week, paid fellowship where employer hosts can select from an amazing talent pool of military spouses</a:t>
            </a:r>
          </a:p>
          <a:p>
            <a:pPr marL="171450" indent="-171450">
              <a:buFont typeface="Arial" panose="020B0604020202020204" pitchFamily="34" charset="0"/>
              <a:buChar char="•"/>
            </a:pPr>
            <a:r>
              <a:rPr lang="en-US" dirty="0"/>
              <a:t>We currently have more than 600 spouses fully registered in MSCAP and being pushed to employer hosts each month</a:t>
            </a:r>
          </a:p>
          <a:p>
            <a:pPr marL="171450" indent="-171450">
              <a:buFont typeface="Arial" panose="020B0604020202020204" pitchFamily="34" charset="0"/>
              <a:buChar char="•"/>
            </a:pPr>
            <a:r>
              <a:rPr lang="en-US" dirty="0"/>
              <a:t>Let me tell you about the participating spouses</a:t>
            </a:r>
          </a:p>
          <a:p>
            <a:pPr marL="171450" indent="-171450">
              <a:buFont typeface="Arial" panose="020B0604020202020204" pitchFamily="34" charset="0"/>
              <a:buChar char="•"/>
            </a:pPr>
            <a:r>
              <a:rPr lang="en-US" dirty="0"/>
              <a:t>These are career ready military spouses …of the more than 170 that have been placed into fellowships since January of this year, more than 90% have a 4 year degree and more than 30% have advanced degrees.</a:t>
            </a:r>
          </a:p>
          <a:p>
            <a:pPr marL="171450" indent="-171450">
              <a:buFont typeface="Arial" panose="020B0604020202020204" pitchFamily="34" charset="0"/>
              <a:buChar char="•"/>
            </a:pPr>
            <a:r>
              <a:rPr lang="en-US" dirty="0"/>
              <a:t>This is a great opportunity to bring in a potential candidate and have the Department of Defense pay them for 12 weeks.</a:t>
            </a:r>
          </a:p>
          <a:p>
            <a:pPr marL="171450" indent="-171450">
              <a:buFont typeface="Arial" panose="020B0604020202020204" pitchFamily="34" charset="0"/>
              <a:buChar char="•"/>
            </a:pPr>
            <a:r>
              <a:rPr lang="en-US" dirty="0"/>
              <a:t>The goal of the initiative is to have spouses converted from fellow to employed at the conclusion of the fellowship</a:t>
            </a:r>
          </a:p>
          <a:p>
            <a:pPr marL="171450" indent="-171450">
              <a:buFont typeface="Arial" panose="020B0604020202020204" pitchFamily="34" charset="0"/>
              <a:buChar char="•"/>
            </a:pPr>
            <a:r>
              <a:rPr lang="en-US" dirty="0"/>
              <a:t>We are looking for employer hosts who have employment opportunities and want to host MSCAP fellows</a:t>
            </a:r>
          </a:p>
          <a:p>
            <a:pPr marL="171450" indent="-171450">
              <a:buFont typeface="Arial" panose="020B0604020202020204" pitchFamily="34" charset="0"/>
              <a:buChar char="•"/>
            </a:pPr>
            <a:r>
              <a:rPr lang="en-US" dirty="0"/>
              <a:t>The team has dropped information on becoming an MSCAP host in the chat.</a:t>
            </a:r>
          </a:p>
          <a:p>
            <a:pPr marL="171450" indent="-171450">
              <a:buFont typeface="Arial" panose="020B0604020202020204" pitchFamily="34" charset="0"/>
              <a:buChar char="•"/>
            </a:pPr>
            <a:r>
              <a:rPr lang="en-US" dirty="0"/>
              <a:t>MSCAP is a separate initiative from MSEP, but many of our MSEP partners are hosting fellows or becoming employer hosts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571500" rtl="0" eaLnBrk="1" fontAlgn="auto" latinLnBrk="0" hangingPunct="1">
              <a:lnSpc>
                <a:spcPct val="100000"/>
              </a:lnSpc>
              <a:spcBef>
                <a:spcPts val="0"/>
              </a:spcBef>
              <a:spcAft>
                <a:spcPts val="0"/>
              </a:spcAft>
              <a:buClrTx/>
              <a:buSzTx/>
              <a:buFontTx/>
              <a:buNone/>
              <a:tabLst/>
              <a:defRPr/>
            </a:pPr>
            <a:fld id="{C925F789-5C1B-7042-8240-4B2145EBD5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715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413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newest initiative is MSCAP, or the Military Spouse Career Accelerator Pilot</a:t>
            </a:r>
          </a:p>
          <a:p>
            <a:pPr marL="171450" indent="-171450">
              <a:buFont typeface="Arial" panose="020B0604020202020204" pitchFamily="34" charset="0"/>
              <a:buChar char="•"/>
            </a:pPr>
            <a:r>
              <a:rPr lang="en-US" dirty="0"/>
              <a:t>This one might be of particular interest to you as employers.</a:t>
            </a:r>
          </a:p>
          <a:p>
            <a:pPr marL="171450" indent="-171450">
              <a:buFont typeface="Arial" panose="020B0604020202020204" pitchFamily="34" charset="0"/>
              <a:buChar char="•"/>
            </a:pPr>
            <a:r>
              <a:rPr lang="en-US" dirty="0"/>
              <a:t>MSCAP is a competitive, 12-week, paid fellowship where employer hosts can select from an amazing talent pool of military spouses</a:t>
            </a:r>
          </a:p>
          <a:p>
            <a:pPr marL="171450" indent="-171450">
              <a:buFont typeface="Arial" panose="020B0604020202020204" pitchFamily="34" charset="0"/>
              <a:buChar char="•"/>
            </a:pPr>
            <a:r>
              <a:rPr lang="en-US" dirty="0"/>
              <a:t>We currently have more than 600 spouses fully registered in MSCAP and being pushed to employer hosts each month</a:t>
            </a:r>
          </a:p>
          <a:p>
            <a:pPr marL="171450" indent="-171450">
              <a:buFont typeface="Arial" panose="020B0604020202020204" pitchFamily="34" charset="0"/>
              <a:buChar char="•"/>
            </a:pPr>
            <a:r>
              <a:rPr lang="en-US" dirty="0"/>
              <a:t>Let me tell you about the participating spouses</a:t>
            </a:r>
          </a:p>
          <a:p>
            <a:pPr marL="171450" indent="-171450">
              <a:buFont typeface="Arial" panose="020B0604020202020204" pitchFamily="34" charset="0"/>
              <a:buChar char="•"/>
            </a:pPr>
            <a:r>
              <a:rPr lang="en-US" dirty="0"/>
              <a:t>These are career ready military spouses …of the more than 170 that have been placed into fellowships since January of this year, more than 90% have a 4 year degree and more than 30% have advanced degrees.</a:t>
            </a:r>
          </a:p>
          <a:p>
            <a:pPr marL="171450" indent="-171450">
              <a:buFont typeface="Arial" panose="020B0604020202020204" pitchFamily="34" charset="0"/>
              <a:buChar char="•"/>
            </a:pPr>
            <a:r>
              <a:rPr lang="en-US" dirty="0"/>
              <a:t>This is a great opportunity to bring in a potential candidate and have the Department of Defense pay them for 12 weeks.</a:t>
            </a:r>
          </a:p>
          <a:p>
            <a:pPr marL="171450" indent="-171450">
              <a:buFont typeface="Arial" panose="020B0604020202020204" pitchFamily="34" charset="0"/>
              <a:buChar char="•"/>
            </a:pPr>
            <a:r>
              <a:rPr lang="en-US" dirty="0"/>
              <a:t>The goal of the initiative is to have spouses converted from fellow to employed at the conclusion of the fellowship</a:t>
            </a:r>
          </a:p>
          <a:p>
            <a:pPr marL="171450" indent="-171450">
              <a:buFont typeface="Arial" panose="020B0604020202020204" pitchFamily="34" charset="0"/>
              <a:buChar char="•"/>
            </a:pPr>
            <a:r>
              <a:rPr lang="en-US" dirty="0"/>
              <a:t>We are looking for employer hosts who have employment opportunities and want to host MSCAP fellows</a:t>
            </a:r>
          </a:p>
          <a:p>
            <a:pPr marL="171450" indent="-171450">
              <a:buFont typeface="Arial" panose="020B0604020202020204" pitchFamily="34" charset="0"/>
              <a:buChar char="•"/>
            </a:pPr>
            <a:r>
              <a:rPr lang="en-US" dirty="0"/>
              <a:t>The team has dropped information on becoming an MSCAP host in the chat.</a:t>
            </a:r>
          </a:p>
          <a:p>
            <a:pPr marL="171450" indent="-171450">
              <a:buFont typeface="Arial" panose="020B0604020202020204" pitchFamily="34" charset="0"/>
              <a:buChar char="•"/>
            </a:pPr>
            <a:r>
              <a:rPr lang="en-US" dirty="0"/>
              <a:t>MSCAP is a separate initiative from MSEP, but many of our MSEP partners are hosting fellows or becoming employer hosts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571500" rtl="0" eaLnBrk="1" fontAlgn="auto" latinLnBrk="0" hangingPunct="1">
              <a:lnSpc>
                <a:spcPct val="100000"/>
              </a:lnSpc>
              <a:spcBef>
                <a:spcPts val="0"/>
              </a:spcBef>
              <a:spcAft>
                <a:spcPts val="0"/>
              </a:spcAft>
              <a:buClrTx/>
              <a:buSzTx/>
              <a:buFontTx/>
              <a:buNone/>
              <a:tabLst/>
              <a:defRPr/>
            </a:pPr>
            <a:fld id="{C925F789-5C1B-7042-8240-4B2145EBD5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715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42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newest initiative is MSCAP, or the Military Spouse Career Accelerator Pilot</a:t>
            </a:r>
          </a:p>
          <a:p>
            <a:pPr marL="171450" indent="-171450">
              <a:buFont typeface="Arial" panose="020B0604020202020204" pitchFamily="34" charset="0"/>
              <a:buChar char="•"/>
            </a:pPr>
            <a:r>
              <a:rPr lang="en-US" dirty="0"/>
              <a:t>This one might be of particular interest to you as employers.</a:t>
            </a:r>
          </a:p>
          <a:p>
            <a:pPr marL="171450" indent="-171450">
              <a:buFont typeface="Arial" panose="020B0604020202020204" pitchFamily="34" charset="0"/>
              <a:buChar char="•"/>
            </a:pPr>
            <a:r>
              <a:rPr lang="en-US" dirty="0"/>
              <a:t>MSCAP is a competitive, 12-week, paid fellowship where employer hosts can select from an amazing talent pool of military spouses</a:t>
            </a:r>
          </a:p>
          <a:p>
            <a:pPr marL="171450" indent="-171450">
              <a:buFont typeface="Arial" panose="020B0604020202020204" pitchFamily="34" charset="0"/>
              <a:buChar char="•"/>
            </a:pPr>
            <a:r>
              <a:rPr lang="en-US" dirty="0"/>
              <a:t>We currently have more than 600 spouses fully registered in MSCAP and being pushed to employer hosts each month</a:t>
            </a:r>
          </a:p>
          <a:p>
            <a:pPr marL="171450" indent="-171450">
              <a:buFont typeface="Arial" panose="020B0604020202020204" pitchFamily="34" charset="0"/>
              <a:buChar char="•"/>
            </a:pPr>
            <a:r>
              <a:rPr lang="en-US" dirty="0"/>
              <a:t>Let me tell you about the participating spouses</a:t>
            </a:r>
          </a:p>
          <a:p>
            <a:pPr marL="171450" indent="-171450">
              <a:buFont typeface="Arial" panose="020B0604020202020204" pitchFamily="34" charset="0"/>
              <a:buChar char="•"/>
            </a:pPr>
            <a:r>
              <a:rPr lang="en-US" dirty="0"/>
              <a:t>These are career ready military spouses …of the more than 170 that have been placed into fellowships since January of this year, more than 90% have a 4 year degree and more than 30% have advanced degrees.</a:t>
            </a:r>
          </a:p>
          <a:p>
            <a:pPr marL="171450" indent="-171450">
              <a:buFont typeface="Arial" panose="020B0604020202020204" pitchFamily="34" charset="0"/>
              <a:buChar char="•"/>
            </a:pPr>
            <a:r>
              <a:rPr lang="en-US" dirty="0"/>
              <a:t>This is a great opportunity to bring in a potential candidate and have the Department of Defense pay them for 12 weeks.</a:t>
            </a:r>
          </a:p>
          <a:p>
            <a:pPr marL="171450" indent="-171450">
              <a:buFont typeface="Arial" panose="020B0604020202020204" pitchFamily="34" charset="0"/>
              <a:buChar char="•"/>
            </a:pPr>
            <a:r>
              <a:rPr lang="en-US" dirty="0"/>
              <a:t>The goal of the initiative is to have spouses converted from fellow to employed at the conclusion of the fellowship</a:t>
            </a:r>
          </a:p>
          <a:p>
            <a:pPr marL="171450" indent="-171450">
              <a:buFont typeface="Arial" panose="020B0604020202020204" pitchFamily="34" charset="0"/>
              <a:buChar char="•"/>
            </a:pPr>
            <a:r>
              <a:rPr lang="en-US" dirty="0"/>
              <a:t>We are looking for employer hosts who have employment opportunities and want to host MSCAP fellows</a:t>
            </a:r>
          </a:p>
          <a:p>
            <a:pPr marL="171450" indent="-171450">
              <a:buFont typeface="Arial" panose="020B0604020202020204" pitchFamily="34" charset="0"/>
              <a:buChar char="•"/>
            </a:pPr>
            <a:r>
              <a:rPr lang="en-US" dirty="0"/>
              <a:t>The team has dropped information on becoming an MSCAP host in the chat.</a:t>
            </a:r>
          </a:p>
          <a:p>
            <a:pPr marL="171450" indent="-171450">
              <a:buFont typeface="Arial" panose="020B0604020202020204" pitchFamily="34" charset="0"/>
              <a:buChar char="•"/>
            </a:pPr>
            <a:r>
              <a:rPr lang="en-US" dirty="0"/>
              <a:t>MSCAP is a separate initiative from MSEP, but many of our MSEP partners are hosting fellows or becoming employer hosts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571500" rtl="0" eaLnBrk="1" fontAlgn="auto" latinLnBrk="0" hangingPunct="1">
              <a:lnSpc>
                <a:spcPct val="100000"/>
              </a:lnSpc>
              <a:spcBef>
                <a:spcPts val="0"/>
              </a:spcBef>
              <a:spcAft>
                <a:spcPts val="0"/>
              </a:spcAft>
              <a:buClrTx/>
              <a:buSzTx/>
              <a:buFontTx/>
              <a:buNone/>
              <a:tabLst/>
              <a:defRPr/>
            </a:pPr>
            <a:fld id="{C925F789-5C1B-7042-8240-4B2145EBD5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715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95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Hello and welcome to today’s Military Spouse Employment Partnership Potential Partner Overview</a:t>
            </a:r>
          </a:p>
          <a:p>
            <a:pPr marL="171450" indent="-171450">
              <a:buFont typeface="Arial" panose="020B0604020202020204" pitchFamily="34" charset="0"/>
              <a:buChar char="•"/>
            </a:pPr>
            <a:r>
              <a:rPr lang="en-US" dirty="0"/>
              <a:t>I cannot emphasize how appreciative we are that you are not only taking the time out of your schedules to join us today, but that your organization is considering joining more than 600 employer partners that have committed to recruiting, hiring, retaining, and promoting military spouses</a:t>
            </a:r>
          </a:p>
          <a:p>
            <a:pPr marL="171450" indent="-171450">
              <a:buFont typeface="Arial" panose="020B0604020202020204" pitchFamily="34" charset="0"/>
              <a:buChar char="•"/>
            </a:pPr>
            <a:r>
              <a:rPr lang="en-US" dirty="0"/>
              <a:t>As mentioned, my name is Eddy Mentzer and I serve within the Office of the Deputy Assistant Secretary of Defense for Military Community and Family Policy as an Associate Director</a:t>
            </a:r>
          </a:p>
          <a:p>
            <a:pPr marL="171450" indent="-171450">
              <a:buFont typeface="Arial" panose="020B0604020202020204" pitchFamily="34" charset="0"/>
              <a:buChar char="•"/>
            </a:pPr>
            <a:r>
              <a:rPr lang="en-US" dirty="0"/>
              <a:t>In my role, I oversee the Department of Defense’s spouse employment portfolio</a:t>
            </a:r>
          </a:p>
          <a:p>
            <a:pPr marL="171450" indent="-171450">
              <a:buFont typeface="Arial" panose="020B0604020202020204" pitchFamily="34" charset="0"/>
              <a:buChar char="•"/>
            </a:pPr>
            <a:r>
              <a:rPr lang="en-US" dirty="0"/>
              <a:t>I also happen to be a military spouse myself of 2e years and counting and have experienced many of the same challenges that military spouses around the world face in achieving and maintaining meaningful careers</a:t>
            </a:r>
          </a:p>
          <a:p>
            <a:pPr marL="171450" indent="-171450">
              <a:buFont typeface="Arial" panose="020B0604020202020204" pitchFamily="34" charset="0"/>
              <a:buChar char="•"/>
            </a:pPr>
            <a:r>
              <a:rPr lang="en-US" dirty="0"/>
              <a:t>Throughout the presentation, you will see a lot of acronyms because that is how we speak in the DoD…keep me honest and if I do not explain an acronym or spell it out, use the chat pod to let me know</a:t>
            </a:r>
          </a:p>
          <a:p>
            <a:pPr marL="171450" indent="-171450">
              <a:buFont typeface="Arial" panose="020B0604020202020204" pitchFamily="34" charset="0"/>
              <a:buChar char="•"/>
            </a:pPr>
            <a:r>
              <a:rPr lang="en-US" dirty="0"/>
              <a:t>And do not hesitate to put any questions you might have in the3 chat pod.  Today’s presentation is about giving you additional background as you move through the vetting process and if you have a question, I guarantee others probably are thinking the same thing.</a:t>
            </a:r>
          </a:p>
          <a:p>
            <a:pPr marL="171450" indent="-171450">
              <a:buFont typeface="Arial" panose="020B0604020202020204" pitchFamily="34" charset="0"/>
              <a:buChar char="•"/>
            </a:pPr>
            <a:r>
              <a:rPr lang="en-US" dirty="0"/>
              <a:t>We also have a great team in the background that will be answering your questions in the chat, but we will also save some time at the end for additional questions.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571500" rtl="0" eaLnBrk="1" fontAlgn="auto" latinLnBrk="0" hangingPunct="1">
              <a:lnSpc>
                <a:spcPct val="100000"/>
              </a:lnSpc>
              <a:spcBef>
                <a:spcPts val="0"/>
              </a:spcBef>
              <a:spcAft>
                <a:spcPts val="0"/>
              </a:spcAft>
              <a:buClrTx/>
              <a:buSzTx/>
              <a:buFontTx/>
              <a:buNone/>
              <a:tabLst/>
              <a:defRPr/>
            </a:pPr>
            <a:fld id="{C925F789-5C1B-7042-8240-4B2145EBD5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715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480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228600" algn="l" defTabSz="685800" rtl="0" eaLnBrk="1" fontAlgn="auto" latinLnBrk="0" hangingPunct="1">
              <a:lnSpc>
                <a:spcPct val="90000"/>
              </a:lnSpc>
              <a:spcBef>
                <a:spcPts val="375"/>
              </a:spcBef>
              <a:spcAft>
                <a:spcPts val="0"/>
              </a:spcAft>
              <a:buClr>
                <a:srgbClr val="31416A"/>
              </a:buClr>
              <a:buSzPct val="100000"/>
              <a:buFont typeface="+mj-lt"/>
              <a:buAutoNum type="arabicPeriod"/>
              <a:tabLst/>
              <a:defRPr/>
            </a:pPr>
            <a:r>
              <a:rPr kumimoji="0" lang="en-US" alt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Condition</a:t>
            </a:r>
          </a:p>
          <a:p>
            <a:pPr marL="627063" marR="0" lvl="2" indent="-171450" algn="l" defTabSz="685800" rtl="0" eaLnBrk="1" fontAlgn="auto" latinLnBrk="0" hangingPunct="1">
              <a:lnSpc>
                <a:spcPct val="90000"/>
              </a:lnSpc>
              <a:spcBef>
                <a:spcPts val="375"/>
              </a:spcBef>
              <a:spcAft>
                <a:spcPts val="0"/>
              </a:spcAft>
              <a:buClr>
                <a:srgbClr val="31416A"/>
              </a:buClr>
              <a:buSzPct val="100000"/>
              <a:buFont typeface="Arial" panose="020B0604020202020204" pitchFamily="34" charset="0"/>
              <a:buChar char="•"/>
              <a:tabLst/>
              <a:defRPr/>
            </a:pPr>
            <a:r>
              <a:rPr kumimoji="0" lang="en-US" altLang="en-US"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Current financial condition, financial situation compared to 12 months ago, and reasons situation was better/worse than 12 months ago</a:t>
            </a:r>
          </a:p>
          <a:p>
            <a:pPr marL="457200" marR="0" lvl="1" indent="-228600" algn="l" defTabSz="685800" rtl="0" eaLnBrk="1" fontAlgn="auto" latinLnBrk="0" hangingPunct="1">
              <a:lnSpc>
                <a:spcPct val="90000"/>
              </a:lnSpc>
              <a:spcBef>
                <a:spcPts val="375"/>
              </a:spcBef>
              <a:spcAft>
                <a:spcPts val="0"/>
              </a:spcAft>
              <a:buClr>
                <a:srgbClr val="31416A"/>
              </a:buClr>
              <a:buSzPct val="100000"/>
              <a:buFont typeface="+mj-lt"/>
              <a:buAutoNum type="arabicPeriod"/>
              <a:tabLst/>
              <a:defRPr/>
            </a:pPr>
            <a:r>
              <a:rPr kumimoji="0" lang="en-US" alt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Financial Management Activities</a:t>
            </a:r>
          </a:p>
          <a:p>
            <a:pPr marL="627063" marR="0" lvl="2" indent="-171450" algn="l" defTabSz="685800" rtl="0" eaLnBrk="1" fontAlgn="auto" latinLnBrk="0" hangingPunct="1">
              <a:lnSpc>
                <a:spcPct val="90000"/>
              </a:lnSpc>
              <a:spcBef>
                <a:spcPts val="375"/>
              </a:spcBef>
              <a:spcAft>
                <a:spcPts val="0"/>
              </a:spcAft>
              <a:buClr>
                <a:srgbClr val="31416A"/>
              </a:buClr>
              <a:buSzPct val="100000"/>
              <a:buFont typeface="Arial" panose="020B0604020202020204" pitchFamily="34" charset="0"/>
              <a:buChar char="•"/>
              <a:tabLst/>
              <a:defRPr/>
            </a:pPr>
            <a:r>
              <a:rPr kumimoji="0" lang="en-US" altLang="en-US"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Activities used routinely to manage finances</a:t>
            </a:r>
          </a:p>
          <a:p>
            <a:pPr marL="457200" marR="0" lvl="1" indent="-228600" algn="l" defTabSz="685800" rtl="0" eaLnBrk="1" fontAlgn="auto" latinLnBrk="0" hangingPunct="1">
              <a:lnSpc>
                <a:spcPct val="90000"/>
              </a:lnSpc>
              <a:spcBef>
                <a:spcPts val="375"/>
              </a:spcBef>
              <a:spcAft>
                <a:spcPts val="0"/>
              </a:spcAft>
              <a:buClr>
                <a:srgbClr val="31416A"/>
              </a:buClr>
              <a:buSzPct val="100000"/>
              <a:buFont typeface="+mj-lt"/>
              <a:buAutoNum type="arabicPeriod"/>
              <a:tabLst/>
              <a:defRPr/>
            </a:pPr>
            <a:r>
              <a:rPr kumimoji="0" lang="en-US" alt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Saving or Investment Habits and Routine Expenses</a:t>
            </a:r>
          </a:p>
          <a:p>
            <a:pPr marL="627063" marR="0" lvl="2" indent="-171450" algn="l" defTabSz="685800" rtl="0" eaLnBrk="1" fontAlgn="auto" latinLnBrk="0" hangingPunct="1">
              <a:lnSpc>
                <a:spcPct val="90000"/>
              </a:lnSpc>
              <a:spcBef>
                <a:spcPts val="375"/>
              </a:spcBef>
              <a:spcAft>
                <a:spcPts val="0"/>
              </a:spcAft>
              <a:buClr>
                <a:srgbClr val="31416A"/>
              </a:buClr>
              <a:buSzPct val="100000"/>
              <a:buFont typeface="Arial" panose="020B0604020202020204" pitchFamily="34" charset="0"/>
              <a:buChar char="•"/>
              <a:tabLst/>
              <a:defRPr/>
            </a:pPr>
            <a:r>
              <a:rPr kumimoji="0" lang="en-US" altLang="en-US"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Saving or investment habits, financial goals, payment of credit card debt, emergency savings fund, financial problems in past 12 months, and financial products/services used to cover routine expenses in past 12 months</a:t>
            </a:r>
          </a:p>
          <a:p>
            <a:pPr marL="457200" marR="0" lvl="1" indent="-228600" algn="l" defTabSz="685800" rtl="0" eaLnBrk="1" fontAlgn="auto" latinLnBrk="0" hangingPunct="1">
              <a:lnSpc>
                <a:spcPct val="90000"/>
              </a:lnSpc>
              <a:spcBef>
                <a:spcPts val="375"/>
              </a:spcBef>
              <a:spcAft>
                <a:spcPts val="0"/>
              </a:spcAft>
              <a:buClr>
                <a:srgbClr val="31416A"/>
              </a:buClr>
              <a:buSzPct val="100000"/>
              <a:buFont typeface="+mj-lt"/>
              <a:buAutoNum type="arabicPeriod"/>
              <a:tabLst/>
              <a:defRPr/>
            </a:pPr>
            <a:r>
              <a:rPr kumimoji="0" lang="en-US" alt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Consumer Financial Protection Bureau (CFPB) Financial Well-Being Scale</a:t>
            </a:r>
          </a:p>
          <a:p>
            <a:pPr marL="627063" marR="0" lvl="2" indent="-171450" algn="l" defTabSz="685800" rtl="0" eaLnBrk="1" fontAlgn="auto" latinLnBrk="0" hangingPunct="1">
              <a:lnSpc>
                <a:spcPct val="90000"/>
              </a:lnSpc>
              <a:spcBef>
                <a:spcPts val="375"/>
              </a:spcBef>
              <a:spcAft>
                <a:spcPts val="0"/>
              </a:spcAft>
              <a:buClr>
                <a:srgbClr val="31416A"/>
              </a:buClr>
              <a:buSzPct val="100000"/>
              <a:buFont typeface="Arial" panose="020B0604020202020204" pitchFamily="34" charset="0"/>
              <a:buChar char="•"/>
              <a:tabLst/>
              <a:defRPr/>
            </a:pPr>
            <a:r>
              <a:rPr kumimoji="0" lang="en-US" altLang="en-US"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Research-based tool developed by CFPB to measure an individual’s level of financial wellbeing. 5 questions are used to generate a score from 1 to 100.</a:t>
            </a:r>
          </a:p>
          <a:p>
            <a:pPr marL="463550" marR="0" lvl="1" indent="-234950" algn="l" defTabSz="685800" rtl="0" eaLnBrk="1" fontAlgn="auto" latinLnBrk="0" hangingPunct="1">
              <a:lnSpc>
                <a:spcPct val="90000"/>
              </a:lnSpc>
              <a:spcBef>
                <a:spcPts val="375"/>
              </a:spcBef>
              <a:spcAft>
                <a:spcPts val="0"/>
              </a:spcAft>
              <a:buClr>
                <a:srgbClr val="31416A"/>
              </a:buClr>
              <a:buSzPct val="100000"/>
              <a:buFont typeface="+mj-lt"/>
              <a:buAutoNum type="arabicPeriod"/>
              <a:tabLst/>
              <a:defRPr/>
            </a:pPr>
            <a:r>
              <a:rPr kumimoji="0" lang="en-US" altLang="en-US"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Financial Literacy Quiz</a:t>
            </a:r>
          </a:p>
          <a:p>
            <a:pPr marL="627063" marR="0" lvl="2" indent="-171450" algn="l" defTabSz="685800" rtl="0" eaLnBrk="1" fontAlgn="auto" latinLnBrk="0" hangingPunct="1">
              <a:lnSpc>
                <a:spcPct val="90000"/>
              </a:lnSpc>
              <a:spcBef>
                <a:spcPts val="375"/>
              </a:spcBef>
              <a:spcAft>
                <a:spcPts val="0"/>
              </a:spcAft>
              <a:buClr>
                <a:srgbClr val="31416A"/>
              </a:buClr>
              <a:buSzPct val="100000"/>
              <a:buFont typeface="Arial" panose="020B0604020202020204" pitchFamily="34" charset="0"/>
              <a:buChar char="•"/>
              <a:tabLst/>
              <a:defRPr/>
            </a:pPr>
            <a:r>
              <a:rPr kumimoji="0" lang="en-US" altLang="en-US"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10-item financial literacy declarative knowledge quiz that has been administered on surveys of the civilian population.</a:t>
            </a:r>
          </a:p>
          <a:p>
            <a:pPr algn="l"/>
            <a:endParaRPr lang="en-US" dirty="0"/>
          </a:p>
        </p:txBody>
      </p:sp>
      <p:sp>
        <p:nvSpPr>
          <p:cNvPr id="4" name="Slide Number Placeholder 3"/>
          <p:cNvSpPr>
            <a:spLocks noGrp="1"/>
          </p:cNvSpPr>
          <p:nvPr>
            <p:ph type="sldNum" sz="quarter" idx="5"/>
          </p:nvPr>
        </p:nvSpPr>
        <p:spPr/>
        <p:txBody>
          <a:bodyPr/>
          <a:lstStyle/>
          <a:p>
            <a:fld id="{5321DC49-D0C8-4251-B68C-7743BA1D2BBE}" type="slidenum">
              <a:rPr lang="en-US" smtClean="0"/>
              <a:pPr/>
              <a:t>28</a:t>
            </a:fld>
            <a:endParaRPr lang="en-US" dirty="0"/>
          </a:p>
        </p:txBody>
      </p:sp>
    </p:spTree>
    <p:extLst>
      <p:ext uri="{BB962C8B-B14F-4D97-AF65-F5344CB8AC3E}">
        <p14:creationId xmlns:p14="http://schemas.microsoft.com/office/powerpoint/2010/main" val="1037406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7AA67974-DF16-2348-9AD7-BAAD9BE7C5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420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7AA67974-DF16-2348-9AD7-BAAD9BE7C5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026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7AA67974-DF16-2348-9AD7-BAAD9BE7C5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42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BE8D4A-4183-447E-B7B1-3FA75F23063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75703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7AA67974-DF16-2348-9AD7-BAAD9BE7C5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026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180FE-CA1E-4FE6-A8FF-887DB4F9A8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663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9CAF8-1147-2449-A81A-1ADE137BF4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111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BE8D4A-4183-447E-B7B1-3FA75F23063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9106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BE8D4A-4183-447E-B7B1-3FA75F23063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193989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BE8D4A-4183-447E-B7B1-3FA75F23063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126324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BE8D4A-4183-447E-B7B1-3FA75F23063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343557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BE8D4A-4183-447E-B7B1-3FA75F23063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418121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BE8D4A-4183-447E-B7B1-3FA75F23063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357671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BE8D4A-4183-447E-B7B1-3FA75F230638}"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428722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file:///O:\Graphics\BRIEFS\CSSARS\pics&amp;logos\redbar.JPG" TargetMode="External"/><Relationship Id="rId2" Type="http://schemas.openxmlformats.org/officeDocument/2006/relationships/image" Target="../media/image25.jpeg"/><Relationship Id="rId1" Type="http://schemas.openxmlformats.org/officeDocument/2006/relationships/slideMaster" Target="../slideMasters/slideMaster9.xml"/><Relationship Id="rId4" Type="http://schemas.openxmlformats.org/officeDocument/2006/relationships/image" Target="../media/image26.jpe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AA9D9E-2926-4A50-BA7A-0D940DAA408D}" type="datetime1">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568FC-6781-43DA-A457-8F4B6E06217F}" type="slidenum">
              <a:rPr lang="en-US" smtClean="0"/>
              <a:t>‹#›</a:t>
            </a:fld>
            <a:endParaRPr lang="en-US"/>
          </a:p>
        </p:txBody>
      </p:sp>
    </p:spTree>
    <p:extLst>
      <p:ext uri="{BB962C8B-B14F-4D97-AF65-F5344CB8AC3E}">
        <p14:creationId xmlns:p14="http://schemas.microsoft.com/office/powerpoint/2010/main" val="290462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0F904D-E938-436A-91D2-F6F5B0EFFD61}" type="datetime1">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568FC-6781-43DA-A457-8F4B6E06217F}" type="slidenum">
              <a:rPr lang="en-US" smtClean="0"/>
              <a:t>‹#›</a:t>
            </a:fld>
            <a:endParaRPr lang="en-US"/>
          </a:p>
        </p:txBody>
      </p:sp>
    </p:spTree>
    <p:extLst>
      <p:ext uri="{BB962C8B-B14F-4D97-AF65-F5344CB8AC3E}">
        <p14:creationId xmlns:p14="http://schemas.microsoft.com/office/powerpoint/2010/main" val="127232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325BD-82A5-4F84-BE68-B08A5BB1C1E2}" type="datetime1">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568FC-6781-43DA-A457-8F4B6E06217F}" type="slidenum">
              <a:rPr lang="en-US" smtClean="0"/>
              <a:t>‹#›</a:t>
            </a:fld>
            <a:endParaRPr lang="en-US"/>
          </a:p>
        </p:txBody>
      </p:sp>
    </p:spTree>
    <p:extLst>
      <p:ext uri="{BB962C8B-B14F-4D97-AF65-F5344CB8AC3E}">
        <p14:creationId xmlns:p14="http://schemas.microsoft.com/office/powerpoint/2010/main" val="75474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0D8091-3025-1FB2-9598-7A7AB2AE7122}"/>
              </a:ext>
            </a:extLst>
          </p:cNvPr>
          <p:cNvSpPr>
            <a:spLocks noGrp="1"/>
          </p:cNvSpPr>
          <p:nvPr>
            <p:ph type="subTitle" idx="1"/>
          </p:nvPr>
        </p:nvSpPr>
        <p:spPr>
          <a:xfrm>
            <a:off x="1143000" y="1812925"/>
            <a:ext cx="6858000" cy="386715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E398C9B-A8EA-15C9-C143-69931DC36E6C}"/>
              </a:ext>
            </a:extLst>
          </p:cNvPr>
          <p:cNvSpPr>
            <a:spLocks noGrp="1"/>
          </p:cNvSpPr>
          <p:nvPr>
            <p:ph type="dt" sz="half" idx="10"/>
          </p:nvPr>
        </p:nvSpPr>
        <p:spPr>
          <a:xfrm>
            <a:off x="114300" y="6356350"/>
            <a:ext cx="2057400" cy="365125"/>
          </a:xfrm>
        </p:spPr>
        <p:txBody>
          <a:bodyPr/>
          <a:lstStyle/>
          <a:p>
            <a:fld id="{E995FC5C-60DB-499D-A127-811CAEFBF743}" type="datetime1">
              <a:rPr lang="en-US" smtClean="0"/>
              <a:t>3/29/2024</a:t>
            </a:fld>
            <a:endParaRPr lang="en-US"/>
          </a:p>
        </p:txBody>
      </p:sp>
      <p:sp>
        <p:nvSpPr>
          <p:cNvPr id="5" name="Footer Placeholder 4">
            <a:extLst>
              <a:ext uri="{FF2B5EF4-FFF2-40B4-BE49-F238E27FC236}">
                <a16:creationId xmlns:a16="http://schemas.microsoft.com/office/drawing/2014/main" id="{BE857853-BF79-AF9E-BE4D-7CCB0F294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891F6-FD8F-A01F-2136-F874924B8669}"/>
              </a:ext>
            </a:extLst>
          </p:cNvPr>
          <p:cNvSpPr>
            <a:spLocks noGrp="1"/>
          </p:cNvSpPr>
          <p:nvPr>
            <p:ph type="sldNum" sz="quarter" idx="12"/>
          </p:nvPr>
        </p:nvSpPr>
        <p:spPr>
          <a:xfrm>
            <a:off x="6972300" y="6356350"/>
            <a:ext cx="2057400" cy="365125"/>
          </a:xfrm>
        </p:spPr>
        <p:txBody>
          <a:bodyPr/>
          <a:lstStyle/>
          <a:p>
            <a:fld id="{A85568FC-6781-43DA-A457-8F4B6E06217F}" type="slidenum">
              <a:rPr lang="en-US" smtClean="0"/>
              <a:t>‹#›</a:t>
            </a:fld>
            <a:endParaRPr lang="en-US"/>
          </a:p>
        </p:txBody>
      </p:sp>
    </p:spTree>
    <p:extLst>
      <p:ext uri="{BB962C8B-B14F-4D97-AF65-F5344CB8AC3E}">
        <p14:creationId xmlns:p14="http://schemas.microsoft.com/office/powerpoint/2010/main" val="989823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4" name="Picture 3" descr="Spouse Education &amp; Career Opportunties banner">
            <a:extLst>
              <a:ext uri="{FF2B5EF4-FFF2-40B4-BE49-F238E27FC236}">
                <a16:creationId xmlns:a16="http://schemas.microsoft.com/office/drawing/2014/main" id="{07C4E1AF-3A9F-BA7A-9B87-179C7FA40D5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99612"/>
            <a:ext cx="9144000" cy="5019675"/>
          </a:xfrm>
          <a:prstGeom prst="rect">
            <a:avLst/>
          </a:prstGeom>
        </p:spPr>
      </p:pic>
      <p:pic>
        <p:nvPicPr>
          <p:cNvPr id="5" name="Picture 4" descr="U.S Department of Defense logo&#10;Military OneSource logo&#10;Spouse Education &amp; Career Opportunities logo">
            <a:extLst>
              <a:ext uri="{FF2B5EF4-FFF2-40B4-BE49-F238E27FC236}">
                <a16:creationId xmlns:a16="http://schemas.microsoft.com/office/drawing/2014/main" id="{C14D04A9-3C3F-4058-145B-E8229E96C8B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362186" y="6197041"/>
            <a:ext cx="6419628" cy="432361"/>
          </a:xfrm>
          <a:prstGeom prst="rect">
            <a:avLst/>
          </a:prstGeom>
        </p:spPr>
      </p:pic>
      <p:sp>
        <p:nvSpPr>
          <p:cNvPr id="2" name="Holder 2"/>
          <p:cNvSpPr>
            <a:spLocks noGrp="1"/>
          </p:cNvSpPr>
          <p:nvPr>
            <p:ph type="title" hasCustomPrompt="1"/>
          </p:nvPr>
        </p:nvSpPr>
        <p:spPr>
          <a:xfrm>
            <a:off x="2241177" y="4693505"/>
            <a:ext cx="6445624" cy="467277"/>
          </a:xfrm>
          <a:prstGeom prst="rect">
            <a:avLst/>
          </a:prstGeom>
        </p:spPr>
        <p:txBody>
          <a:bodyPr lIns="0" tIns="0" rIns="0" bIns="0"/>
          <a:lstStyle>
            <a:lvl1pPr>
              <a:defRPr sz="2400" b="1" i="0">
                <a:solidFill>
                  <a:srgbClr val="003087"/>
                </a:solidFill>
                <a:latin typeface="Calibri" panose="020F0502020204030204" pitchFamily="34" charset="0"/>
                <a:cs typeface="Calibri" panose="020F0502020204030204" pitchFamily="34" charset="0"/>
              </a:defRPr>
            </a:lvl1pPr>
          </a:lstStyle>
          <a:p>
            <a:r>
              <a:rPr lang="en-US" dirty="0"/>
              <a:t>Title Here</a:t>
            </a:r>
          </a:p>
        </p:txBody>
      </p:sp>
      <p:sp>
        <p:nvSpPr>
          <p:cNvPr id="14" name="Holder 3">
            <a:extLst>
              <a:ext uri="{FF2B5EF4-FFF2-40B4-BE49-F238E27FC236}">
                <a16:creationId xmlns:a16="http://schemas.microsoft.com/office/drawing/2014/main" id="{E0146528-046A-9679-28EF-107CF1B051E4}"/>
              </a:ext>
            </a:extLst>
          </p:cNvPr>
          <p:cNvSpPr>
            <a:spLocks noGrp="1"/>
          </p:cNvSpPr>
          <p:nvPr>
            <p:ph type="body" idx="1" hasCustomPrompt="1"/>
          </p:nvPr>
        </p:nvSpPr>
        <p:spPr>
          <a:xfrm>
            <a:off x="2241177" y="5186917"/>
            <a:ext cx="6445624" cy="260087"/>
          </a:xfrm>
          <a:prstGeom prst="rect">
            <a:avLst/>
          </a:prstGeom>
        </p:spPr>
        <p:txBody>
          <a:bodyPr lIns="0" tIns="0" rIns="0" bIns="0"/>
          <a:lstStyle>
            <a:lvl1pPr>
              <a:defRPr sz="1350" b="1" i="0">
                <a:solidFill>
                  <a:srgbClr val="003087"/>
                </a:solidFill>
                <a:latin typeface="+mn-lt"/>
                <a:cs typeface="Arial"/>
              </a:defRPr>
            </a:lvl1pPr>
          </a:lstStyle>
          <a:p>
            <a:r>
              <a:rPr lang="en-US" dirty="0"/>
              <a:t>Subtitle</a:t>
            </a:r>
            <a:endParaRPr dirty="0"/>
          </a:p>
        </p:txBody>
      </p:sp>
      <p:sp>
        <p:nvSpPr>
          <p:cNvPr id="15" name="Holder 3">
            <a:extLst>
              <a:ext uri="{FF2B5EF4-FFF2-40B4-BE49-F238E27FC236}">
                <a16:creationId xmlns:a16="http://schemas.microsoft.com/office/drawing/2014/main" id="{60E3CE3A-D99F-5F7E-8679-D838F49CBEB1}"/>
              </a:ext>
            </a:extLst>
          </p:cNvPr>
          <p:cNvSpPr>
            <a:spLocks noGrp="1"/>
          </p:cNvSpPr>
          <p:nvPr>
            <p:ph type="body" idx="10" hasCustomPrompt="1"/>
          </p:nvPr>
        </p:nvSpPr>
        <p:spPr>
          <a:xfrm>
            <a:off x="2241177" y="5551409"/>
            <a:ext cx="6445624" cy="260087"/>
          </a:xfrm>
          <a:prstGeom prst="rect">
            <a:avLst/>
          </a:prstGeom>
        </p:spPr>
        <p:txBody>
          <a:bodyPr lIns="0" tIns="0" rIns="0" bIns="0"/>
          <a:lstStyle>
            <a:lvl1pPr>
              <a:defRPr sz="1350" b="0" i="0">
                <a:solidFill>
                  <a:srgbClr val="003087"/>
                </a:solidFill>
                <a:latin typeface="+mn-lt"/>
                <a:cs typeface="Arial"/>
              </a:defRPr>
            </a:lvl1pPr>
          </a:lstStyle>
          <a:p>
            <a:r>
              <a:rPr lang="en-US" dirty="0"/>
              <a:t>Date</a:t>
            </a:r>
            <a:endParaRPr dirty="0"/>
          </a:p>
        </p:txBody>
      </p:sp>
    </p:spTree>
    <p:extLst>
      <p:ext uri="{BB962C8B-B14F-4D97-AF65-F5344CB8AC3E}">
        <p14:creationId xmlns:p14="http://schemas.microsoft.com/office/powerpoint/2010/main" val="428591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OVER">
    <p:bg>
      <p:bgPr>
        <a:solidFill>
          <a:schemeClr val="bg1"/>
        </a:solidFill>
        <a:effectLst/>
      </p:bgPr>
    </p:bg>
    <p:spTree>
      <p:nvGrpSpPr>
        <p:cNvPr id="1" name=""/>
        <p:cNvGrpSpPr/>
        <p:nvPr/>
      </p:nvGrpSpPr>
      <p:grpSpPr>
        <a:xfrm>
          <a:off x="0" y="0"/>
          <a:ext cx="0" cy="0"/>
          <a:chOff x="0" y="0"/>
          <a:chExt cx="0" cy="0"/>
        </a:xfrm>
      </p:grpSpPr>
      <p:pic>
        <p:nvPicPr>
          <p:cNvPr id="4" name="Picture 3" descr="Spouse Education &amp; Career Opportunties banner">
            <a:extLst>
              <a:ext uri="{FF2B5EF4-FFF2-40B4-BE49-F238E27FC236}">
                <a16:creationId xmlns:a16="http://schemas.microsoft.com/office/drawing/2014/main" id="{07C4E1AF-3A9F-BA7A-9B87-179C7FA40D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941" b="42004"/>
          <a:stretch/>
        </p:blipFill>
        <p:spPr>
          <a:xfrm>
            <a:off x="0" y="1052413"/>
            <a:ext cx="9144000" cy="2364693"/>
          </a:xfrm>
          <a:prstGeom prst="rect">
            <a:avLst/>
          </a:prstGeom>
        </p:spPr>
      </p:pic>
      <p:pic>
        <p:nvPicPr>
          <p:cNvPr id="3" name="Picture 2" descr="U.S Department of Defense logo&#10;Military OneSource logo&#10;Spouse Education &amp; Career Opportunities logo">
            <a:extLst>
              <a:ext uri="{FF2B5EF4-FFF2-40B4-BE49-F238E27FC236}">
                <a16:creationId xmlns:a16="http://schemas.microsoft.com/office/drawing/2014/main" id="{E7C08C36-8369-5574-526D-F665B63539C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362186" y="6197041"/>
            <a:ext cx="6419628" cy="432361"/>
          </a:xfrm>
          <a:prstGeom prst="rect">
            <a:avLst/>
          </a:prstGeom>
        </p:spPr>
      </p:pic>
      <p:sp>
        <p:nvSpPr>
          <p:cNvPr id="2" name="Holder 2"/>
          <p:cNvSpPr>
            <a:spLocks noGrp="1"/>
          </p:cNvSpPr>
          <p:nvPr>
            <p:ph type="title" hasCustomPrompt="1"/>
          </p:nvPr>
        </p:nvSpPr>
        <p:spPr>
          <a:xfrm>
            <a:off x="1362186" y="2937127"/>
            <a:ext cx="6445624" cy="514005"/>
          </a:xfrm>
          <a:prstGeom prst="rect">
            <a:avLst/>
          </a:prstGeom>
        </p:spPr>
        <p:txBody>
          <a:bodyPr lIns="0" tIns="0" rIns="0" bIns="0"/>
          <a:lstStyle>
            <a:lvl1pPr algn="ctr">
              <a:defRPr sz="2400" b="1" i="0">
                <a:solidFill>
                  <a:srgbClr val="003087"/>
                </a:solidFill>
                <a:latin typeface="Calibri" panose="020F0502020204030204" pitchFamily="34" charset="0"/>
                <a:cs typeface="Calibri" panose="020F0502020204030204" pitchFamily="34" charset="0"/>
              </a:defRPr>
            </a:lvl1pPr>
          </a:lstStyle>
          <a:p>
            <a:r>
              <a:rPr lang="en-US" dirty="0"/>
              <a:t>Title Here</a:t>
            </a:r>
            <a:endParaRPr dirty="0"/>
          </a:p>
        </p:txBody>
      </p:sp>
      <p:sp>
        <p:nvSpPr>
          <p:cNvPr id="14" name="Holder 3">
            <a:extLst>
              <a:ext uri="{FF2B5EF4-FFF2-40B4-BE49-F238E27FC236}">
                <a16:creationId xmlns:a16="http://schemas.microsoft.com/office/drawing/2014/main" id="{E0146528-046A-9679-28EF-107CF1B051E4}"/>
              </a:ext>
            </a:extLst>
          </p:cNvPr>
          <p:cNvSpPr>
            <a:spLocks noGrp="1"/>
          </p:cNvSpPr>
          <p:nvPr>
            <p:ph type="body" idx="1" hasCustomPrompt="1"/>
          </p:nvPr>
        </p:nvSpPr>
        <p:spPr>
          <a:xfrm>
            <a:off x="1362188" y="3440896"/>
            <a:ext cx="6445624" cy="286096"/>
          </a:xfrm>
          <a:prstGeom prst="rect">
            <a:avLst/>
          </a:prstGeom>
        </p:spPr>
        <p:txBody>
          <a:bodyPr lIns="0" tIns="0" rIns="0" bIns="0"/>
          <a:lstStyle>
            <a:lvl1pPr algn="ctr">
              <a:defRPr sz="1350" b="1" i="0">
                <a:solidFill>
                  <a:srgbClr val="003087"/>
                </a:solidFill>
                <a:latin typeface="+mn-lt"/>
                <a:cs typeface="Arial"/>
              </a:defRPr>
            </a:lvl1pPr>
          </a:lstStyle>
          <a:p>
            <a:r>
              <a:rPr lang="en-US" dirty="0"/>
              <a:t>Subtitle</a:t>
            </a:r>
            <a:endParaRPr dirty="0"/>
          </a:p>
        </p:txBody>
      </p:sp>
      <p:sp>
        <p:nvSpPr>
          <p:cNvPr id="15" name="Holder 3">
            <a:extLst>
              <a:ext uri="{FF2B5EF4-FFF2-40B4-BE49-F238E27FC236}">
                <a16:creationId xmlns:a16="http://schemas.microsoft.com/office/drawing/2014/main" id="{60E3CE3A-D99F-5F7E-8679-D838F49CBEB1}"/>
              </a:ext>
            </a:extLst>
          </p:cNvPr>
          <p:cNvSpPr>
            <a:spLocks noGrp="1"/>
          </p:cNvSpPr>
          <p:nvPr>
            <p:ph type="body" idx="10" hasCustomPrompt="1"/>
          </p:nvPr>
        </p:nvSpPr>
        <p:spPr>
          <a:xfrm>
            <a:off x="1362186" y="3810000"/>
            <a:ext cx="6445624" cy="286096"/>
          </a:xfrm>
          <a:prstGeom prst="rect">
            <a:avLst/>
          </a:prstGeom>
        </p:spPr>
        <p:txBody>
          <a:bodyPr lIns="0" tIns="0" rIns="0" bIns="0"/>
          <a:lstStyle>
            <a:lvl1pPr algn="ctr">
              <a:defRPr sz="1350" b="0" i="0">
                <a:solidFill>
                  <a:srgbClr val="003087"/>
                </a:solidFill>
                <a:latin typeface="+mn-lt"/>
                <a:cs typeface="Arial"/>
              </a:defRPr>
            </a:lvl1pPr>
          </a:lstStyle>
          <a:p>
            <a:r>
              <a:rPr lang="en-US" dirty="0"/>
              <a:t>Date</a:t>
            </a:r>
            <a:endParaRPr dirty="0"/>
          </a:p>
        </p:txBody>
      </p:sp>
    </p:spTree>
    <p:extLst>
      <p:ext uri="{BB962C8B-B14F-4D97-AF65-F5344CB8AC3E}">
        <p14:creationId xmlns:p14="http://schemas.microsoft.com/office/powerpoint/2010/main" val="2790990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bg1"/>
        </a:solidFill>
        <a:effectLst/>
      </p:bgPr>
    </p:bg>
    <p:spTree>
      <p:nvGrpSpPr>
        <p:cNvPr id="1" name=""/>
        <p:cNvGrpSpPr/>
        <p:nvPr/>
      </p:nvGrpSpPr>
      <p:grpSpPr>
        <a:xfrm>
          <a:off x="0" y="0"/>
          <a:ext cx="0" cy="0"/>
          <a:chOff x="0" y="0"/>
          <a:chExt cx="0" cy="0"/>
        </a:xfrm>
      </p:grpSpPr>
      <p:pic>
        <p:nvPicPr>
          <p:cNvPr id="4" name="Picture 3" descr="U.S Department of Defense logo&#10;Military OneSource logo&#10;Spouse Education &amp; Career Opportunities logo">
            <a:extLst>
              <a:ext uri="{FF2B5EF4-FFF2-40B4-BE49-F238E27FC236}">
                <a16:creationId xmlns:a16="http://schemas.microsoft.com/office/drawing/2014/main" id="{F3B911F3-D496-E97C-4D0E-B60EE3CD16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62186" y="6197041"/>
            <a:ext cx="6419628" cy="432361"/>
          </a:xfrm>
          <a:prstGeom prst="rect">
            <a:avLst/>
          </a:prstGeom>
        </p:spPr>
      </p:pic>
      <p:sp>
        <p:nvSpPr>
          <p:cNvPr id="6" name="Picture Placeholder 5">
            <a:extLst>
              <a:ext uri="{FF2B5EF4-FFF2-40B4-BE49-F238E27FC236}">
                <a16:creationId xmlns:a16="http://schemas.microsoft.com/office/drawing/2014/main" id="{3E10D6B3-08CF-BEFE-5759-5E6DD549E60C}"/>
              </a:ext>
            </a:extLst>
          </p:cNvPr>
          <p:cNvSpPr>
            <a:spLocks noGrp="1"/>
          </p:cNvSpPr>
          <p:nvPr>
            <p:ph type="pic" sz="quarter" idx="11"/>
          </p:nvPr>
        </p:nvSpPr>
        <p:spPr>
          <a:xfrm>
            <a:off x="0" y="762003"/>
            <a:ext cx="9144000" cy="3733799"/>
          </a:xfrm>
          <a:prstGeom prst="rect">
            <a:avLst/>
          </a:prstGeom>
        </p:spPr>
        <p:txBody>
          <a:bodyPr anchor="ctr" anchorCtr="0"/>
          <a:lstStyle>
            <a:lvl1pPr algn="ctr">
              <a:defRPr>
                <a:solidFill>
                  <a:srgbClr val="698084"/>
                </a:solidFill>
              </a:defRPr>
            </a:lvl1pPr>
          </a:lstStyle>
          <a:p>
            <a:endParaRPr lang="en-US" dirty="0"/>
          </a:p>
        </p:txBody>
      </p:sp>
      <p:sp>
        <p:nvSpPr>
          <p:cNvPr id="2" name="Holder 2"/>
          <p:cNvSpPr>
            <a:spLocks noGrp="1"/>
          </p:cNvSpPr>
          <p:nvPr>
            <p:ph type="title" hasCustomPrompt="1"/>
          </p:nvPr>
        </p:nvSpPr>
        <p:spPr>
          <a:xfrm>
            <a:off x="1362186" y="4693505"/>
            <a:ext cx="7324614" cy="467277"/>
          </a:xfrm>
          <a:prstGeom prst="rect">
            <a:avLst/>
          </a:prstGeom>
        </p:spPr>
        <p:txBody>
          <a:bodyPr lIns="0" tIns="0" rIns="0" bIns="0"/>
          <a:lstStyle>
            <a:lvl1pPr>
              <a:defRPr sz="2400" b="1" i="0">
                <a:solidFill>
                  <a:srgbClr val="003087"/>
                </a:solidFill>
                <a:latin typeface="Calibri" panose="020F0502020204030204" pitchFamily="34" charset="0"/>
                <a:cs typeface="Calibri" panose="020F0502020204030204" pitchFamily="34" charset="0"/>
              </a:defRPr>
            </a:lvl1pPr>
          </a:lstStyle>
          <a:p>
            <a:r>
              <a:rPr lang="en-US" dirty="0"/>
              <a:t>Title Here</a:t>
            </a:r>
            <a:endParaRPr dirty="0"/>
          </a:p>
        </p:txBody>
      </p:sp>
      <p:sp>
        <p:nvSpPr>
          <p:cNvPr id="14" name="Holder 3">
            <a:extLst>
              <a:ext uri="{FF2B5EF4-FFF2-40B4-BE49-F238E27FC236}">
                <a16:creationId xmlns:a16="http://schemas.microsoft.com/office/drawing/2014/main" id="{E0146528-046A-9679-28EF-107CF1B051E4}"/>
              </a:ext>
            </a:extLst>
          </p:cNvPr>
          <p:cNvSpPr>
            <a:spLocks noGrp="1"/>
          </p:cNvSpPr>
          <p:nvPr>
            <p:ph type="body" idx="1" hasCustomPrompt="1"/>
          </p:nvPr>
        </p:nvSpPr>
        <p:spPr>
          <a:xfrm>
            <a:off x="1362187" y="5186917"/>
            <a:ext cx="7324614" cy="260087"/>
          </a:xfrm>
          <a:prstGeom prst="rect">
            <a:avLst/>
          </a:prstGeom>
        </p:spPr>
        <p:txBody>
          <a:bodyPr lIns="0" tIns="0" rIns="0" bIns="0"/>
          <a:lstStyle>
            <a:lvl1pPr>
              <a:defRPr sz="1350" b="1" i="0">
                <a:solidFill>
                  <a:srgbClr val="003087"/>
                </a:solidFill>
                <a:latin typeface="+mn-lt"/>
                <a:cs typeface="Arial"/>
              </a:defRPr>
            </a:lvl1pPr>
          </a:lstStyle>
          <a:p>
            <a:r>
              <a:rPr lang="en-US" dirty="0"/>
              <a:t>Subtitle</a:t>
            </a:r>
            <a:endParaRPr dirty="0"/>
          </a:p>
        </p:txBody>
      </p:sp>
      <p:sp>
        <p:nvSpPr>
          <p:cNvPr id="15" name="Holder 3">
            <a:extLst>
              <a:ext uri="{FF2B5EF4-FFF2-40B4-BE49-F238E27FC236}">
                <a16:creationId xmlns:a16="http://schemas.microsoft.com/office/drawing/2014/main" id="{60E3CE3A-D99F-5F7E-8679-D838F49CBEB1}"/>
              </a:ext>
            </a:extLst>
          </p:cNvPr>
          <p:cNvSpPr>
            <a:spLocks noGrp="1"/>
          </p:cNvSpPr>
          <p:nvPr>
            <p:ph type="body" idx="10" hasCustomPrompt="1"/>
          </p:nvPr>
        </p:nvSpPr>
        <p:spPr>
          <a:xfrm>
            <a:off x="1362186" y="5551409"/>
            <a:ext cx="7324614" cy="260087"/>
          </a:xfrm>
          <a:prstGeom prst="rect">
            <a:avLst/>
          </a:prstGeom>
        </p:spPr>
        <p:txBody>
          <a:bodyPr lIns="0" tIns="0" rIns="0" bIns="0"/>
          <a:lstStyle>
            <a:lvl1pPr>
              <a:defRPr sz="1350" b="0" i="0">
                <a:solidFill>
                  <a:srgbClr val="003087"/>
                </a:solidFill>
                <a:latin typeface="+mn-lt"/>
                <a:cs typeface="Arial"/>
              </a:defRPr>
            </a:lvl1pPr>
          </a:lstStyle>
          <a:p>
            <a:r>
              <a:rPr lang="en-US" dirty="0"/>
              <a:t>Date</a:t>
            </a:r>
            <a:endParaRPr dirty="0"/>
          </a:p>
        </p:txBody>
      </p:sp>
      <p:pic>
        <p:nvPicPr>
          <p:cNvPr id="5" name="Picture 4">
            <a:extLst>
              <a:ext uri="{FF2B5EF4-FFF2-40B4-BE49-F238E27FC236}">
                <a16:creationId xmlns:a16="http://schemas.microsoft.com/office/drawing/2014/main" id="{F2D818AE-1024-328D-6967-8B7255DC4F9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311" b="311"/>
          <a:stretch/>
        </p:blipFill>
        <p:spPr>
          <a:xfrm>
            <a:off x="2" y="0"/>
            <a:ext cx="9143999" cy="762000"/>
          </a:xfrm>
          <a:prstGeom prst="rect">
            <a:avLst/>
          </a:prstGeom>
        </p:spPr>
      </p:pic>
    </p:spTree>
    <p:extLst>
      <p:ext uri="{BB962C8B-B14F-4D97-AF65-F5344CB8AC3E}">
        <p14:creationId xmlns:p14="http://schemas.microsoft.com/office/powerpoint/2010/main" val="2327797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erior P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06AE1B-F562-3901-DD74-151057AF452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6793" y="4419600"/>
            <a:ext cx="3570283" cy="2438400"/>
          </a:xfrm>
          <a:prstGeom prst="rect">
            <a:avLst/>
          </a:prstGeom>
        </p:spPr>
      </p:pic>
      <p:pic>
        <p:nvPicPr>
          <p:cNvPr id="2" name="Picture 1">
            <a:extLst>
              <a:ext uri="{FF2B5EF4-FFF2-40B4-BE49-F238E27FC236}">
                <a16:creationId xmlns:a16="http://schemas.microsoft.com/office/drawing/2014/main" id="{531EB8FB-9E14-552C-2ABD-6C7FA02DBD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811946"/>
            <a:ext cx="768350" cy="990600"/>
          </a:xfrm>
          <a:prstGeom prst="rect">
            <a:avLst/>
          </a:prstGeom>
        </p:spPr>
      </p:pic>
      <p:sp>
        <p:nvSpPr>
          <p:cNvPr id="6" name="Holder 6"/>
          <p:cNvSpPr>
            <a:spLocks noGrp="1"/>
          </p:cNvSpPr>
          <p:nvPr>
            <p:ph type="sldNum" sz="quarter" idx="7"/>
          </p:nvPr>
        </p:nvSpPr>
        <p:spPr>
          <a:xfrm>
            <a:off x="6583680" y="6494318"/>
            <a:ext cx="2103120" cy="146894"/>
          </a:xfrm>
          <a:prstGeom prst="rect">
            <a:avLst/>
          </a:prstGeom>
        </p:spPr>
        <p:txBody>
          <a:bodyPr lIns="0" tIns="0" rIns="0" bIns="0"/>
          <a:lstStyle>
            <a:lvl1pPr algn="r">
              <a:defRPr sz="617">
                <a:solidFill>
                  <a:srgbClr val="003087"/>
                </a:solidFill>
              </a:defRPr>
            </a:lvl1pPr>
          </a:lstStyle>
          <a:p>
            <a:fld id="{B6F15528-21DE-4FAA-801E-634DDDAF4B2B}" type="slidenum">
              <a:rPr lang="en-US" smtClean="0"/>
              <a:pPr/>
              <a:t>‹#›</a:t>
            </a:fld>
            <a:endParaRPr lang="en-US" dirty="0"/>
          </a:p>
        </p:txBody>
      </p:sp>
      <p:sp>
        <p:nvSpPr>
          <p:cNvPr id="12" name="Content Placeholder 2">
            <a:extLst>
              <a:ext uri="{FF2B5EF4-FFF2-40B4-BE49-F238E27FC236}">
                <a16:creationId xmlns:a16="http://schemas.microsoft.com/office/drawing/2014/main" id="{22CEB8C2-6220-A4C9-C6EA-6D54610EDDC3}"/>
              </a:ext>
            </a:extLst>
          </p:cNvPr>
          <p:cNvSpPr>
            <a:spLocks noGrp="1"/>
          </p:cNvSpPr>
          <p:nvPr>
            <p:ph idx="1" hasCustomPrompt="1"/>
          </p:nvPr>
        </p:nvSpPr>
        <p:spPr>
          <a:xfrm>
            <a:off x="685800" y="1154946"/>
            <a:ext cx="7868706" cy="461665"/>
          </a:xfrm>
          <a:prstGeom prst="rect">
            <a:avLst/>
          </a:prstGeom>
        </p:spPr>
        <p:txBody>
          <a:bodyPr/>
          <a:lstStyle>
            <a:lvl1pPr>
              <a:lnSpc>
                <a:spcPct val="100000"/>
              </a:lnSpc>
              <a:spcBef>
                <a:spcPts val="265"/>
              </a:spcBef>
              <a:defRPr sz="2100" b="1">
                <a:solidFill>
                  <a:srgbClr val="003087"/>
                </a:solidFill>
                <a:latin typeface="Calibri" panose="020F0502020204030204" pitchFamily="34" charset="0"/>
                <a:cs typeface="Calibri" panose="020F0502020204030204" pitchFamily="34" charset="0"/>
              </a:defRPr>
            </a:lvl1pPr>
            <a:lvl2pPr marL="0">
              <a:lnSpc>
                <a:spcPct val="100000"/>
              </a:lnSpc>
              <a:spcBef>
                <a:spcPts val="265"/>
              </a:spcBef>
              <a:defRPr sz="1235" b="1" i="0">
                <a:solidFill>
                  <a:srgbClr val="C00000"/>
                </a:solidFill>
                <a:latin typeface="Calibri" panose="020F0502020204030204" pitchFamily="34" charset="0"/>
                <a:cs typeface="Calibri" panose="020F0502020204030204" pitchFamily="34" charset="0"/>
              </a:defRPr>
            </a:lvl2pPr>
            <a:lvl3pPr marL="0">
              <a:lnSpc>
                <a:spcPct val="100000"/>
              </a:lnSpc>
              <a:spcBef>
                <a:spcPts val="265"/>
              </a:spcBef>
              <a:defRPr sz="1235">
                <a:solidFill>
                  <a:schemeClr val="bg1">
                    <a:lumMod val="50000"/>
                  </a:schemeClr>
                </a:solidFill>
              </a:defRPr>
            </a:lvl3pPr>
            <a:lvl4pPr marL="201694" indent="-121016">
              <a:lnSpc>
                <a:spcPct val="100000"/>
              </a:lnSpc>
              <a:spcBef>
                <a:spcPts val="265"/>
              </a:spcBef>
              <a:buClr>
                <a:srgbClr val="C00000"/>
              </a:buClr>
              <a:buFont typeface="Arial" panose="020B0604020202020204" pitchFamily="34" charset="0"/>
              <a:buChar char="•"/>
              <a:defRPr sz="1235">
                <a:solidFill>
                  <a:schemeClr val="bg1">
                    <a:lumMod val="50000"/>
                  </a:schemeClr>
                </a:solidFill>
              </a:defRPr>
            </a:lvl4pPr>
            <a:lvl5pPr>
              <a:lnSpc>
                <a:spcPct val="100000"/>
              </a:lnSpc>
              <a:spcBef>
                <a:spcPts val="265"/>
              </a:spcBef>
              <a:defRPr sz="1235">
                <a:solidFill>
                  <a:schemeClr val="bg1">
                    <a:lumMod val="50000"/>
                  </a:schemeClr>
                </a:solidFill>
              </a:defRPr>
            </a:lvl5pPr>
          </a:lstStyle>
          <a:p>
            <a:pPr lvl="0"/>
            <a:r>
              <a:rPr lang="en-US" dirty="0"/>
              <a:t>Header</a:t>
            </a:r>
          </a:p>
        </p:txBody>
      </p:sp>
      <p:sp>
        <p:nvSpPr>
          <p:cNvPr id="20" name="Title 1">
            <a:extLst>
              <a:ext uri="{FF2B5EF4-FFF2-40B4-BE49-F238E27FC236}">
                <a16:creationId xmlns:a16="http://schemas.microsoft.com/office/drawing/2014/main" id="{9FD2FA91-13D6-A7A4-DA5F-768679F7C98A}"/>
              </a:ext>
            </a:extLst>
          </p:cNvPr>
          <p:cNvSpPr>
            <a:spLocks noGrp="1"/>
          </p:cNvSpPr>
          <p:nvPr>
            <p:ph type="title" hasCustomPrompt="1"/>
          </p:nvPr>
        </p:nvSpPr>
        <p:spPr>
          <a:xfrm>
            <a:off x="690209" y="1658173"/>
            <a:ext cx="7864298" cy="415636"/>
          </a:xfrm>
          <a:prstGeom prst="rect">
            <a:avLst/>
          </a:prstGeom>
        </p:spPr>
        <p:txBody>
          <a:bodyPr>
            <a:normAutofit/>
          </a:bodyPr>
          <a:lstStyle>
            <a:lvl1pPr algn="l">
              <a:defRPr sz="1500" b="1">
                <a:solidFill>
                  <a:srgbClr val="003087"/>
                </a:solidFill>
              </a:defRPr>
            </a:lvl1pPr>
          </a:lstStyle>
          <a:p>
            <a:r>
              <a:rPr lang="en-US" dirty="0"/>
              <a:t>Subhead</a:t>
            </a:r>
          </a:p>
        </p:txBody>
      </p:sp>
      <p:sp>
        <p:nvSpPr>
          <p:cNvPr id="21" name="Content Placeholder 2">
            <a:extLst>
              <a:ext uri="{FF2B5EF4-FFF2-40B4-BE49-F238E27FC236}">
                <a16:creationId xmlns:a16="http://schemas.microsoft.com/office/drawing/2014/main" id="{04EC1E62-C56D-558E-47D7-BBEC227EC9CF}"/>
              </a:ext>
            </a:extLst>
          </p:cNvPr>
          <p:cNvSpPr>
            <a:spLocks noGrp="1"/>
          </p:cNvSpPr>
          <p:nvPr>
            <p:ph idx="10"/>
          </p:nvPr>
        </p:nvSpPr>
        <p:spPr>
          <a:xfrm>
            <a:off x="690209" y="2073811"/>
            <a:ext cx="7868706" cy="4027565"/>
          </a:xfrm>
          <a:prstGeom prst="rect">
            <a:avLst/>
          </a:prstGeom>
        </p:spPr>
        <p:txBody>
          <a:bodyPr/>
          <a:lstStyle>
            <a:lvl1pPr>
              <a:lnSpc>
                <a:spcPct val="100000"/>
              </a:lnSpc>
              <a:spcBef>
                <a:spcPts val="265"/>
              </a:spcBef>
              <a:defRPr sz="1350">
                <a:solidFill>
                  <a:srgbClr val="003087"/>
                </a:solidFill>
                <a:latin typeface="Calibri" panose="020F0502020204030204" pitchFamily="34" charset="0"/>
                <a:cs typeface="Calibri" panose="020F0502020204030204" pitchFamily="34" charset="0"/>
              </a:defRPr>
            </a:lvl1pPr>
            <a:lvl2pPr marL="201694" indent="-100847">
              <a:lnSpc>
                <a:spcPct val="100000"/>
              </a:lnSpc>
              <a:spcBef>
                <a:spcPts val="265"/>
              </a:spcBef>
              <a:buClr>
                <a:srgbClr val="C00000"/>
              </a:buClr>
              <a:buFont typeface="Arial" panose="020B0604020202020204" pitchFamily="34" charset="0"/>
              <a:buChar char="•"/>
              <a:defRPr sz="1350">
                <a:solidFill>
                  <a:srgbClr val="003087"/>
                </a:solidFill>
                <a:latin typeface="Calibri" panose="020F0502020204030204" pitchFamily="34" charset="0"/>
                <a:cs typeface="Calibri" panose="020F0502020204030204" pitchFamily="34" charset="0"/>
              </a:defRPr>
            </a:lvl2pPr>
            <a:lvl3pPr marL="403388" indent="-141186">
              <a:lnSpc>
                <a:spcPct val="100000"/>
              </a:lnSpc>
              <a:spcBef>
                <a:spcPts val="265"/>
              </a:spcBef>
              <a:spcAft>
                <a:spcPts val="0"/>
              </a:spcAft>
              <a:buClr>
                <a:srgbClr val="C00000"/>
              </a:buClr>
              <a:buFont typeface="Wingdings" pitchFamily="2" charset="2"/>
              <a:buChar char="Ø"/>
              <a:defRPr sz="1350">
                <a:solidFill>
                  <a:srgbClr val="003087"/>
                </a:solidFill>
                <a:latin typeface="Calibri" panose="020F0502020204030204" pitchFamily="34" charset="0"/>
                <a:cs typeface="Calibri" panose="020F0502020204030204" pitchFamily="34" charset="0"/>
              </a:defRPr>
            </a:lvl3pPr>
            <a:lvl4pPr marL="201694" indent="-141186">
              <a:lnSpc>
                <a:spcPct val="100000"/>
              </a:lnSpc>
              <a:spcBef>
                <a:spcPts val="265"/>
              </a:spcBef>
              <a:defRPr sz="1059">
                <a:solidFill>
                  <a:schemeClr val="bg1">
                    <a:lumMod val="50000"/>
                  </a:schemeClr>
                </a:solidFill>
                <a:latin typeface="Calibri" panose="020F0502020204030204" pitchFamily="34" charset="0"/>
                <a:cs typeface="Calibri" panose="020F0502020204030204" pitchFamily="34" charset="0"/>
              </a:defRPr>
            </a:lvl4pPr>
            <a:lvl5pPr marL="201694" indent="-141186">
              <a:lnSpc>
                <a:spcPct val="100000"/>
              </a:lnSpc>
              <a:spcBef>
                <a:spcPts val="265"/>
              </a:spcBef>
              <a:defRPr sz="1059">
                <a:solidFill>
                  <a:schemeClr val="bg1">
                    <a:lumMod val="50000"/>
                  </a:schemeClr>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First bullet</a:t>
            </a:r>
          </a:p>
          <a:p>
            <a:pPr lvl="2"/>
            <a:r>
              <a:rPr lang="en-US" dirty="0"/>
              <a:t>Second bullet</a:t>
            </a:r>
          </a:p>
        </p:txBody>
      </p:sp>
      <p:pic>
        <p:nvPicPr>
          <p:cNvPr id="4" name="Picture 3">
            <a:extLst>
              <a:ext uri="{FF2B5EF4-FFF2-40B4-BE49-F238E27FC236}">
                <a16:creationId xmlns:a16="http://schemas.microsoft.com/office/drawing/2014/main" id="{8B2A7BD2-B110-1DAD-E3C4-9060792024B1}"/>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311" b="311"/>
          <a:stretch/>
        </p:blipFill>
        <p:spPr>
          <a:xfrm>
            <a:off x="2" y="0"/>
            <a:ext cx="9143999" cy="762000"/>
          </a:xfrm>
          <a:prstGeom prst="rect">
            <a:avLst/>
          </a:prstGeom>
        </p:spPr>
      </p:pic>
    </p:spTree>
    <p:extLst>
      <p:ext uri="{BB962C8B-B14F-4D97-AF65-F5344CB8AC3E}">
        <p14:creationId xmlns:p14="http://schemas.microsoft.com/office/powerpoint/2010/main" val="2577794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Title 1">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F6B646-0B9F-C28A-6C14-C32D0164265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99612"/>
            <a:ext cx="9144000" cy="5019675"/>
          </a:xfrm>
          <a:prstGeom prst="rect">
            <a:avLst/>
          </a:prstGeom>
        </p:spPr>
      </p:pic>
      <p:sp>
        <p:nvSpPr>
          <p:cNvPr id="7" name="Holder 2">
            <a:extLst>
              <a:ext uri="{FF2B5EF4-FFF2-40B4-BE49-F238E27FC236}">
                <a16:creationId xmlns:a16="http://schemas.microsoft.com/office/drawing/2014/main" id="{2886BAC5-C517-FD2D-58E6-27C832692219}"/>
              </a:ext>
            </a:extLst>
          </p:cNvPr>
          <p:cNvSpPr>
            <a:spLocks noGrp="1"/>
          </p:cNvSpPr>
          <p:nvPr>
            <p:ph type="title" hasCustomPrompt="1"/>
          </p:nvPr>
        </p:nvSpPr>
        <p:spPr>
          <a:xfrm>
            <a:off x="2" y="2894677"/>
            <a:ext cx="9143999" cy="629543"/>
          </a:xfrm>
          <a:prstGeom prst="rect">
            <a:avLst/>
          </a:prstGeom>
        </p:spPr>
        <p:txBody>
          <a:bodyPr lIns="0" tIns="0" rIns="0" bIns="0"/>
          <a:lstStyle>
            <a:lvl1pPr algn="ctr">
              <a:defRPr sz="2647" b="1" i="0">
                <a:solidFill>
                  <a:schemeClr val="bg1"/>
                </a:solidFill>
                <a:latin typeface="+mn-lt"/>
                <a:cs typeface="Arial"/>
              </a:defRPr>
            </a:lvl1pPr>
          </a:lstStyle>
          <a:p>
            <a:r>
              <a:rPr lang="en-US" dirty="0"/>
              <a:t>Chapter Title</a:t>
            </a:r>
          </a:p>
        </p:txBody>
      </p:sp>
      <p:sp>
        <p:nvSpPr>
          <p:cNvPr id="6" name="Holder 6"/>
          <p:cNvSpPr>
            <a:spLocks noGrp="1"/>
          </p:cNvSpPr>
          <p:nvPr>
            <p:ph type="sldNum" sz="quarter" idx="7"/>
          </p:nvPr>
        </p:nvSpPr>
        <p:spPr>
          <a:xfrm>
            <a:off x="6583680" y="6494318"/>
            <a:ext cx="2103120" cy="146894"/>
          </a:xfrm>
          <a:prstGeom prst="rect">
            <a:avLst/>
          </a:prstGeom>
        </p:spPr>
        <p:txBody>
          <a:bodyPr lIns="0" tIns="0" rIns="0" bIns="0"/>
          <a:lstStyle>
            <a:lvl1pPr algn="r">
              <a:defRPr sz="617">
                <a:solidFill>
                  <a:srgbClr val="003087"/>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77316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Title 3">
    <p:bg>
      <p:bgPr>
        <a:solidFill>
          <a:schemeClr val="bg1"/>
        </a:solidFill>
        <a:effectLst/>
      </p:bgPr>
    </p:bg>
    <p:spTree>
      <p:nvGrpSpPr>
        <p:cNvPr id="1" name=""/>
        <p:cNvGrpSpPr/>
        <p:nvPr/>
      </p:nvGrpSpPr>
      <p:grpSpPr>
        <a:xfrm>
          <a:off x="0" y="0"/>
          <a:ext cx="0" cy="0"/>
          <a:chOff x="0" y="0"/>
          <a:chExt cx="0" cy="0"/>
        </a:xfrm>
      </p:grpSpPr>
      <p:sp>
        <p:nvSpPr>
          <p:cNvPr id="9" name="Holder 2">
            <a:extLst>
              <a:ext uri="{FF2B5EF4-FFF2-40B4-BE49-F238E27FC236}">
                <a16:creationId xmlns:a16="http://schemas.microsoft.com/office/drawing/2014/main" id="{C4C4F3D7-FA0E-56AE-2B30-210CF254D0A6}"/>
              </a:ext>
            </a:extLst>
          </p:cNvPr>
          <p:cNvSpPr>
            <a:spLocks noGrp="1"/>
          </p:cNvSpPr>
          <p:nvPr>
            <p:ph type="title" hasCustomPrompt="1"/>
          </p:nvPr>
        </p:nvSpPr>
        <p:spPr>
          <a:xfrm>
            <a:off x="2" y="2799459"/>
            <a:ext cx="9143999" cy="629543"/>
          </a:xfrm>
          <a:prstGeom prst="rect">
            <a:avLst/>
          </a:prstGeom>
        </p:spPr>
        <p:txBody>
          <a:bodyPr lIns="0" tIns="0" rIns="0" bIns="0"/>
          <a:lstStyle>
            <a:lvl1pPr algn="ctr">
              <a:defRPr sz="2647" b="1" i="0">
                <a:solidFill>
                  <a:srgbClr val="003087"/>
                </a:solidFill>
                <a:latin typeface="+mn-lt"/>
                <a:cs typeface="Arial"/>
              </a:defRPr>
            </a:lvl1pPr>
          </a:lstStyle>
          <a:p>
            <a:r>
              <a:rPr lang="en-US" dirty="0"/>
              <a:t>Chapter Title</a:t>
            </a:r>
            <a:endParaRPr dirty="0"/>
          </a:p>
        </p:txBody>
      </p:sp>
      <p:sp>
        <p:nvSpPr>
          <p:cNvPr id="6" name="Holder 6"/>
          <p:cNvSpPr>
            <a:spLocks noGrp="1"/>
          </p:cNvSpPr>
          <p:nvPr>
            <p:ph type="sldNum" sz="quarter" idx="7"/>
          </p:nvPr>
        </p:nvSpPr>
        <p:spPr>
          <a:xfrm>
            <a:off x="6583680" y="6494318"/>
            <a:ext cx="2103120" cy="146894"/>
          </a:xfrm>
          <a:prstGeom prst="rect">
            <a:avLst/>
          </a:prstGeom>
        </p:spPr>
        <p:txBody>
          <a:bodyPr lIns="0" tIns="0" rIns="0" bIns="0"/>
          <a:lstStyle>
            <a:lvl1pPr algn="r">
              <a:defRPr sz="617">
                <a:solidFill>
                  <a:srgbClr val="003087"/>
                </a:solidFill>
              </a:defRPr>
            </a:lvl1pPr>
          </a:lstStyle>
          <a:p>
            <a:fld id="{B6F15528-21DE-4FAA-801E-634DDDAF4B2B}" type="slidenum">
              <a:rPr lang="en-US" smtClean="0"/>
              <a:pPr/>
              <a:t>‹#›</a:t>
            </a:fld>
            <a:endParaRPr lang="en-US" dirty="0"/>
          </a:p>
        </p:txBody>
      </p:sp>
      <p:pic>
        <p:nvPicPr>
          <p:cNvPr id="2" name="Picture 1">
            <a:extLst>
              <a:ext uri="{FF2B5EF4-FFF2-40B4-BE49-F238E27FC236}">
                <a16:creationId xmlns:a16="http://schemas.microsoft.com/office/drawing/2014/main" id="{F6670565-B4FE-4DCF-82E6-3B45D358679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11" b="311"/>
          <a:stretch/>
        </p:blipFill>
        <p:spPr>
          <a:xfrm>
            <a:off x="2" y="0"/>
            <a:ext cx="9143999" cy="762000"/>
          </a:xfrm>
          <a:prstGeom prst="rect">
            <a:avLst/>
          </a:prstGeom>
        </p:spPr>
      </p:pic>
    </p:spTree>
    <p:extLst>
      <p:ext uri="{BB962C8B-B14F-4D97-AF65-F5344CB8AC3E}">
        <p14:creationId xmlns:p14="http://schemas.microsoft.com/office/powerpoint/2010/main" val="1152831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9CB52B-926F-6D0A-A35D-4DBD5CE7628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8125" y="5702234"/>
            <a:ext cx="7767750" cy="523157"/>
          </a:xfrm>
          <a:prstGeom prst="rect">
            <a:avLst/>
          </a:prstGeom>
        </p:spPr>
      </p:pic>
      <p:sp>
        <p:nvSpPr>
          <p:cNvPr id="6" name="Holder 6"/>
          <p:cNvSpPr>
            <a:spLocks noGrp="1"/>
          </p:cNvSpPr>
          <p:nvPr>
            <p:ph type="sldNum" sz="quarter" idx="7"/>
          </p:nvPr>
        </p:nvSpPr>
        <p:spPr>
          <a:xfrm>
            <a:off x="6583680" y="6494318"/>
            <a:ext cx="2103120" cy="146894"/>
          </a:xfrm>
          <a:prstGeom prst="rect">
            <a:avLst/>
          </a:prstGeom>
        </p:spPr>
        <p:txBody>
          <a:bodyPr lIns="0" tIns="0" rIns="0" bIns="0"/>
          <a:lstStyle>
            <a:lvl1pPr algn="r">
              <a:defRPr sz="617">
                <a:solidFill>
                  <a:srgbClr val="003087"/>
                </a:solidFill>
              </a:defRPr>
            </a:lvl1pPr>
          </a:lstStyle>
          <a:p>
            <a:fld id="{B6F15528-21DE-4FAA-801E-634DDDAF4B2B}" type="slidenum">
              <a:rPr lang="en-US" smtClean="0"/>
              <a:pPr/>
              <a:t>‹#›</a:t>
            </a:fld>
            <a:endParaRPr lang="en-US" dirty="0"/>
          </a:p>
        </p:txBody>
      </p:sp>
      <p:sp>
        <p:nvSpPr>
          <p:cNvPr id="9" name="Holder 2">
            <a:extLst>
              <a:ext uri="{FF2B5EF4-FFF2-40B4-BE49-F238E27FC236}">
                <a16:creationId xmlns:a16="http://schemas.microsoft.com/office/drawing/2014/main" id="{C4C4F3D7-FA0E-56AE-2B30-210CF254D0A6}"/>
              </a:ext>
            </a:extLst>
          </p:cNvPr>
          <p:cNvSpPr>
            <a:spLocks noGrp="1"/>
          </p:cNvSpPr>
          <p:nvPr>
            <p:ph type="title" hasCustomPrompt="1"/>
          </p:nvPr>
        </p:nvSpPr>
        <p:spPr>
          <a:xfrm>
            <a:off x="2" y="2799459"/>
            <a:ext cx="9143999" cy="629543"/>
          </a:xfrm>
          <a:prstGeom prst="rect">
            <a:avLst/>
          </a:prstGeom>
        </p:spPr>
        <p:txBody>
          <a:bodyPr lIns="0" tIns="0" rIns="0" bIns="0"/>
          <a:lstStyle>
            <a:lvl1pPr algn="ctr">
              <a:defRPr sz="2647" b="1" i="0">
                <a:solidFill>
                  <a:srgbClr val="003087"/>
                </a:solidFill>
                <a:latin typeface="+mn-lt"/>
                <a:cs typeface="Arial"/>
              </a:defRPr>
            </a:lvl1pPr>
          </a:lstStyle>
          <a:p>
            <a:r>
              <a:rPr lang="en-US" dirty="0"/>
              <a:t>Questions?</a:t>
            </a:r>
            <a:endParaRPr dirty="0"/>
          </a:p>
        </p:txBody>
      </p:sp>
      <p:pic>
        <p:nvPicPr>
          <p:cNvPr id="2" name="Picture 1">
            <a:extLst>
              <a:ext uri="{FF2B5EF4-FFF2-40B4-BE49-F238E27FC236}">
                <a16:creationId xmlns:a16="http://schemas.microsoft.com/office/drawing/2014/main" id="{7AD9177C-596D-D672-010B-3DF52E5646E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311" b="311"/>
          <a:stretch/>
        </p:blipFill>
        <p:spPr>
          <a:xfrm>
            <a:off x="2" y="0"/>
            <a:ext cx="9143999" cy="762000"/>
          </a:xfrm>
          <a:prstGeom prst="rect">
            <a:avLst/>
          </a:prstGeom>
        </p:spPr>
      </p:pic>
    </p:spTree>
    <p:extLst>
      <p:ext uri="{BB962C8B-B14F-4D97-AF65-F5344CB8AC3E}">
        <p14:creationId xmlns:p14="http://schemas.microsoft.com/office/powerpoint/2010/main" val="52698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0BA35A-53E1-49F8-A2CE-A5D49B4216D8}" type="datetime1">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568FC-6781-43DA-A457-8F4B6E06217F}" type="slidenum">
              <a:rPr lang="en-US" smtClean="0"/>
              <a:t>‹#›</a:t>
            </a:fld>
            <a:endParaRPr lang="en-US"/>
          </a:p>
        </p:txBody>
      </p:sp>
    </p:spTree>
    <p:extLst>
      <p:ext uri="{BB962C8B-B14F-4D97-AF65-F5344CB8AC3E}">
        <p14:creationId xmlns:p14="http://schemas.microsoft.com/office/powerpoint/2010/main" val="149403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asic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0"/>
            <a:ext cx="9144000" cy="1088136"/>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295BD42B-DBA5-5281-C848-CA1AEC8B6BE9}"/>
              </a:ext>
            </a:extLst>
          </p:cNvPr>
          <p:cNvPicPr>
            <a:picLocks noChangeAspect="1"/>
          </p:cNvPicPr>
          <p:nvPr userDrawn="1"/>
        </p:nvPicPr>
        <p:blipFill>
          <a:blip r:embed="rId2"/>
          <a:stretch>
            <a:fillRect/>
          </a:stretch>
        </p:blipFill>
        <p:spPr>
          <a:xfrm>
            <a:off x="8402463" y="242646"/>
            <a:ext cx="666020" cy="666020"/>
          </a:xfrm>
          <a:prstGeom prst="rect">
            <a:avLst/>
          </a:prstGeom>
        </p:spPr>
      </p:pic>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237221"/>
            <a:ext cx="8087688" cy="461665"/>
          </a:xfrm>
          <a:prstGeom prst="rect">
            <a:avLst/>
          </a:prstGeom>
        </p:spPr>
        <p:txBody>
          <a:bodyPr wrap="square" lIns="91440" tIns="45720" rIns="91440" bIns="45720">
            <a:spAutoFit/>
          </a:bodyPr>
          <a:lstStyle>
            <a:lvl1pPr marL="0" indent="0">
              <a:lnSpc>
                <a:spcPct val="100000"/>
              </a:lnSpc>
              <a:spcBef>
                <a:spcPts val="0"/>
              </a:spcBef>
              <a:buNone/>
              <a:defRPr sz="2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39259" y="692108"/>
            <a:ext cx="8087688" cy="307777"/>
          </a:xfrm>
          <a:prstGeom prst="rect">
            <a:avLst/>
          </a:prstGeom>
        </p:spPr>
        <p:txBody>
          <a:bodyPr wrap="square">
            <a:spAutoFit/>
          </a:bodyPr>
          <a:lstStyle>
            <a:lvl1pPr marL="0" indent="0">
              <a:lnSpc>
                <a:spcPct val="100000"/>
              </a:lnSpc>
              <a:spcBef>
                <a:spcPts val="0"/>
              </a:spcBef>
              <a:buNone/>
              <a:defRPr sz="1400" i="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9" name="Content Placeholder 2">
            <a:extLst>
              <a:ext uri="{FF2B5EF4-FFF2-40B4-BE49-F238E27FC236}">
                <a16:creationId xmlns:a16="http://schemas.microsoft.com/office/drawing/2014/main" id="{0D5ED377-0187-1DAD-C317-EFC85CCE7708}"/>
              </a:ext>
            </a:extLst>
          </p:cNvPr>
          <p:cNvSpPr txBox="1">
            <a:spLocks/>
          </p:cNvSpPr>
          <p:nvPr userDrawn="1"/>
        </p:nvSpPr>
        <p:spPr>
          <a:xfrm>
            <a:off x="1828980" y="6460067"/>
            <a:ext cx="5486401" cy="184666"/>
          </a:xfrm>
          <a:prstGeom prst="rect">
            <a:avLst/>
          </a:prstGeom>
        </p:spPr>
        <p:txBody>
          <a:bodyPr vert="horz" lIns="0" tIns="0" rIns="0" bIns="0" rtlCol="0" anchor="ctr" anchorCtr="0">
            <a:sp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3200" kern="1200" spc="-30">
                <a:solidFill>
                  <a:schemeClr val="tx1"/>
                </a:solidFill>
                <a:latin typeface="Lato"/>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800" kern="1200" spc="-30">
                <a:solidFill>
                  <a:schemeClr val="tx1"/>
                </a:solidFill>
                <a:latin typeface="Lato"/>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400" kern="1200" spc="-30">
                <a:solidFill>
                  <a:schemeClr val="tx1"/>
                </a:solidFill>
                <a:latin typeface="Lato"/>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254267"/>
                </a:solidFill>
                <a:latin typeface="Arial" panose="020B0604020202020204" pitchFamily="34" charset="0"/>
                <a:cs typeface="Arial" panose="020B0604020202020204" pitchFamily="34" charset="0"/>
              </a:rPr>
              <a:t>Excellence  |  People-Centric  |  Integrity  |  Collaboration  |  Respect</a:t>
            </a:r>
          </a:p>
        </p:txBody>
      </p:sp>
      <p:sp>
        <p:nvSpPr>
          <p:cNvPr id="11" name="Slide Number Placeholder 5">
            <a:extLst>
              <a:ext uri="{FF2B5EF4-FFF2-40B4-BE49-F238E27FC236}">
                <a16:creationId xmlns:a16="http://schemas.microsoft.com/office/drawing/2014/main" id="{DD6EAF16-8851-ABF9-05CD-08A66D461E7B}"/>
              </a:ext>
            </a:extLst>
          </p:cNvPr>
          <p:cNvSpPr>
            <a:spLocks noGrp="1"/>
          </p:cNvSpPr>
          <p:nvPr>
            <p:ph type="sldNum" sz="quarter" idx="4"/>
          </p:nvPr>
        </p:nvSpPr>
        <p:spPr>
          <a:xfrm>
            <a:off x="7870371" y="6544631"/>
            <a:ext cx="1273629" cy="261610"/>
          </a:xfrm>
          <a:prstGeom prst="rect">
            <a:avLst/>
          </a:prstGeom>
        </p:spPr>
        <p:txBody>
          <a:bodyPr anchor="ctr" anchorCtr="0"/>
          <a:lstStyle>
            <a:lvl1pPr algn="r">
              <a:defRPr sz="1100">
                <a:latin typeface="+mn-lt"/>
              </a:defRPr>
            </a:lvl1pPr>
          </a:lstStyle>
          <a:p>
            <a:fld id="{013ABC06-DC28-4A3B-9742-53C76D274B4A}" type="slidenum">
              <a:rPr lang="en-US" smtClean="0"/>
              <a:pPr/>
              <a:t>‹#›</a:t>
            </a:fld>
            <a:endParaRPr lang="en-US" dirty="0"/>
          </a:p>
        </p:txBody>
      </p:sp>
      <p:sp>
        <p:nvSpPr>
          <p:cNvPr id="3" name="TextBox 2">
            <a:extLst>
              <a:ext uri="{FF2B5EF4-FFF2-40B4-BE49-F238E27FC236}">
                <a16:creationId xmlns:a16="http://schemas.microsoft.com/office/drawing/2014/main" id="{F20BDBEB-0A66-E760-4EAC-A1C38CD02913}"/>
              </a:ext>
            </a:extLst>
          </p:cNvPr>
          <p:cNvSpPr txBox="1"/>
          <p:nvPr userDrawn="1"/>
        </p:nvSpPr>
        <p:spPr>
          <a:xfrm>
            <a:off x="491808" y="1153773"/>
            <a:ext cx="3191918" cy="2024856"/>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423986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49399" indent="0" algn="ctr">
              <a:buNone/>
              <a:defRPr/>
            </a:lvl2pPr>
            <a:lvl3pPr marL="898800" indent="0" algn="ctr">
              <a:buNone/>
              <a:defRPr/>
            </a:lvl3pPr>
            <a:lvl4pPr marL="1348200" indent="0" algn="ctr">
              <a:buNone/>
              <a:defRPr/>
            </a:lvl4pPr>
            <a:lvl5pPr marL="1797601" indent="0" algn="ctr">
              <a:buNone/>
              <a:defRPr/>
            </a:lvl5pPr>
            <a:lvl6pPr marL="2247002" indent="0" algn="ctr">
              <a:buNone/>
              <a:defRPr/>
            </a:lvl6pPr>
            <a:lvl7pPr marL="2696401" indent="0" algn="ctr">
              <a:buNone/>
              <a:defRPr/>
            </a:lvl7pPr>
            <a:lvl8pPr marL="3145802" indent="0" algn="ctr">
              <a:buNone/>
              <a:defRPr/>
            </a:lvl8pPr>
            <a:lvl9pPr marL="359520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FE092A-BFDF-463F-BFD1-B6B7F15D958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8985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9722E0-83DE-45C1-B480-90BAA050BF5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60438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941"/>
            </a:lvl1pPr>
            <a:lvl2pPr marL="449399" indent="0">
              <a:buNone/>
              <a:defRPr sz="1765"/>
            </a:lvl2pPr>
            <a:lvl3pPr marL="898800" indent="0">
              <a:buNone/>
              <a:defRPr sz="1588"/>
            </a:lvl3pPr>
            <a:lvl4pPr marL="1348200" indent="0">
              <a:buNone/>
              <a:defRPr sz="1412"/>
            </a:lvl4pPr>
            <a:lvl5pPr marL="1797601" indent="0">
              <a:buNone/>
              <a:defRPr sz="1412"/>
            </a:lvl5pPr>
            <a:lvl6pPr marL="2247002" indent="0">
              <a:buNone/>
              <a:defRPr sz="1412"/>
            </a:lvl6pPr>
            <a:lvl7pPr marL="2696401" indent="0">
              <a:buNone/>
              <a:defRPr sz="1412"/>
            </a:lvl7pPr>
            <a:lvl8pPr marL="3145802" indent="0">
              <a:buNone/>
              <a:defRPr sz="1412"/>
            </a:lvl8pPr>
            <a:lvl9pPr marL="3595201" indent="0">
              <a:buNone/>
              <a:defRPr sz="1412"/>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47786B-8864-4AC7-920F-8FDD8456A3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0578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52A6EB-D67C-4041-A134-566D8A03A5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45627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382" b="1"/>
            </a:lvl1pPr>
            <a:lvl2pPr marL="449399" indent="0">
              <a:buNone/>
              <a:defRPr sz="1941" b="1"/>
            </a:lvl2pPr>
            <a:lvl3pPr marL="898800" indent="0">
              <a:buNone/>
              <a:defRPr sz="1765" b="1"/>
            </a:lvl3pPr>
            <a:lvl4pPr marL="1348200" indent="0">
              <a:buNone/>
              <a:defRPr sz="1588" b="1"/>
            </a:lvl4pPr>
            <a:lvl5pPr marL="1797601" indent="0">
              <a:buNone/>
              <a:defRPr sz="1588" b="1"/>
            </a:lvl5pPr>
            <a:lvl6pPr marL="2247002" indent="0">
              <a:buNone/>
              <a:defRPr sz="1588" b="1"/>
            </a:lvl6pPr>
            <a:lvl7pPr marL="2696401" indent="0">
              <a:buNone/>
              <a:defRPr sz="1588" b="1"/>
            </a:lvl7pPr>
            <a:lvl8pPr marL="3145802" indent="0">
              <a:buNone/>
              <a:defRPr sz="1588" b="1"/>
            </a:lvl8pPr>
            <a:lvl9pPr marL="3595201" indent="0">
              <a:buNone/>
              <a:defRPr sz="1588"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382" b="1"/>
            </a:lvl1pPr>
            <a:lvl2pPr marL="449399" indent="0">
              <a:buNone/>
              <a:defRPr sz="1941" b="1"/>
            </a:lvl2pPr>
            <a:lvl3pPr marL="898800" indent="0">
              <a:buNone/>
              <a:defRPr sz="1765" b="1"/>
            </a:lvl3pPr>
            <a:lvl4pPr marL="1348200" indent="0">
              <a:buNone/>
              <a:defRPr sz="1588" b="1"/>
            </a:lvl4pPr>
            <a:lvl5pPr marL="1797601" indent="0">
              <a:buNone/>
              <a:defRPr sz="1588" b="1"/>
            </a:lvl5pPr>
            <a:lvl6pPr marL="2247002" indent="0">
              <a:buNone/>
              <a:defRPr sz="1588" b="1"/>
            </a:lvl6pPr>
            <a:lvl7pPr marL="2696401" indent="0">
              <a:buNone/>
              <a:defRPr sz="1588" b="1"/>
            </a:lvl7pPr>
            <a:lvl8pPr marL="3145802" indent="0">
              <a:buNone/>
              <a:defRPr sz="1588" b="1"/>
            </a:lvl8pPr>
            <a:lvl9pPr marL="3595201" indent="0">
              <a:buNone/>
              <a:defRPr sz="1588"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829A67C-236A-448A-936F-90A579BB03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7245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51C9A4-C07A-4EF8-AF3B-7EB733C6D1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2042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D229CB-09E2-4A9C-B56E-36CAAA328C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4380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941"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12"/>
            </a:lvl1pPr>
            <a:lvl2pPr marL="449399" indent="0">
              <a:buNone/>
              <a:defRPr sz="1147"/>
            </a:lvl2pPr>
            <a:lvl3pPr marL="898800" indent="0">
              <a:buNone/>
              <a:defRPr sz="971"/>
            </a:lvl3pPr>
            <a:lvl4pPr marL="1348200" indent="0">
              <a:buNone/>
              <a:defRPr sz="882"/>
            </a:lvl4pPr>
            <a:lvl5pPr marL="1797601" indent="0">
              <a:buNone/>
              <a:defRPr sz="882"/>
            </a:lvl5pPr>
            <a:lvl6pPr marL="2247002" indent="0">
              <a:buNone/>
              <a:defRPr sz="882"/>
            </a:lvl6pPr>
            <a:lvl7pPr marL="2696401" indent="0">
              <a:buNone/>
              <a:defRPr sz="882"/>
            </a:lvl7pPr>
            <a:lvl8pPr marL="3145802" indent="0">
              <a:buNone/>
              <a:defRPr sz="882"/>
            </a:lvl8pPr>
            <a:lvl9pPr marL="3595201" indent="0">
              <a:buNone/>
              <a:defRPr sz="88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B89F46-471D-4604-8481-92682E04DE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5706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177"/>
            </a:lvl1pPr>
            <a:lvl2pPr marL="449399" indent="0">
              <a:buNone/>
              <a:defRPr sz="2735"/>
            </a:lvl2pPr>
            <a:lvl3pPr marL="898800" indent="0">
              <a:buNone/>
              <a:defRPr sz="2382"/>
            </a:lvl3pPr>
            <a:lvl4pPr marL="1348200" indent="0">
              <a:buNone/>
              <a:defRPr sz="1941"/>
            </a:lvl4pPr>
            <a:lvl5pPr marL="1797601" indent="0">
              <a:buNone/>
              <a:defRPr sz="1941"/>
            </a:lvl5pPr>
            <a:lvl6pPr marL="2247002" indent="0">
              <a:buNone/>
              <a:defRPr sz="1941"/>
            </a:lvl6pPr>
            <a:lvl7pPr marL="2696401" indent="0">
              <a:buNone/>
              <a:defRPr sz="1941"/>
            </a:lvl7pPr>
            <a:lvl8pPr marL="3145802" indent="0">
              <a:buNone/>
              <a:defRPr sz="1941"/>
            </a:lvl8pPr>
            <a:lvl9pPr marL="3595201" indent="0">
              <a:buNone/>
              <a:defRPr sz="1941"/>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12"/>
            </a:lvl1pPr>
            <a:lvl2pPr marL="449399" indent="0">
              <a:buNone/>
              <a:defRPr sz="1147"/>
            </a:lvl2pPr>
            <a:lvl3pPr marL="898800" indent="0">
              <a:buNone/>
              <a:defRPr sz="971"/>
            </a:lvl3pPr>
            <a:lvl4pPr marL="1348200" indent="0">
              <a:buNone/>
              <a:defRPr sz="882"/>
            </a:lvl4pPr>
            <a:lvl5pPr marL="1797601" indent="0">
              <a:buNone/>
              <a:defRPr sz="882"/>
            </a:lvl5pPr>
            <a:lvl6pPr marL="2247002" indent="0">
              <a:buNone/>
              <a:defRPr sz="882"/>
            </a:lvl6pPr>
            <a:lvl7pPr marL="2696401" indent="0">
              <a:buNone/>
              <a:defRPr sz="882"/>
            </a:lvl7pPr>
            <a:lvl8pPr marL="3145802" indent="0">
              <a:buNone/>
              <a:defRPr sz="882"/>
            </a:lvl8pPr>
            <a:lvl9pPr marL="3595201" indent="0">
              <a:buNone/>
              <a:defRPr sz="88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8F05EA-DE8D-4959-B1C7-8F4C3488F1E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4083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BEA1B3-168B-457E-811B-412BA5E7AF4D}" type="datetime1">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5568FC-6781-43DA-A457-8F4B6E06217F}" type="slidenum">
              <a:rPr lang="en-US" smtClean="0"/>
              <a:t>‹#›</a:t>
            </a:fld>
            <a:endParaRPr lang="en-US"/>
          </a:p>
        </p:txBody>
      </p:sp>
    </p:spTree>
    <p:extLst>
      <p:ext uri="{BB962C8B-B14F-4D97-AF65-F5344CB8AC3E}">
        <p14:creationId xmlns:p14="http://schemas.microsoft.com/office/powerpoint/2010/main" val="4188993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9CF239-C773-4C19-979B-9656A1F399E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0806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76200"/>
            <a:ext cx="21145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1912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7774ED-ED7E-4CB5-954E-BCC140716E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45509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id="{1F2FBACA-8525-49E0-C37D-A345DACB4BCE}"/>
              </a:ext>
            </a:extLst>
          </p:cNvPr>
          <p:cNvSpPr>
            <a:spLocks noGrp="1"/>
          </p:cNvSpPr>
          <p:nvPr>
            <p:ph sz="half" idx="13" hasCustomPrompt="1"/>
          </p:nvPr>
        </p:nvSpPr>
        <p:spPr>
          <a:xfrm>
            <a:off x="398192" y="1542479"/>
            <a:ext cx="8324589" cy="551243"/>
          </a:xfrm>
        </p:spPr>
        <p:txBody>
          <a:bodyPr>
            <a:normAutofit/>
          </a:bodyPr>
          <a:lstStyle>
            <a:lvl1pPr>
              <a:defRPr sz="1310"/>
            </a:lvl1pPr>
            <a:lvl4pPr marL="0" indent="0">
              <a:buNone/>
              <a:defRPr/>
            </a:lvl4pPr>
            <a:lvl5pPr marL="499249">
              <a:defRPr/>
            </a:lvl5pPr>
            <a:lvl6pPr marL="835548" indent="-166416">
              <a:buFont typeface="Symbol" panose="05050102010706020507" pitchFamily="18" charset="2"/>
              <a:buChar char="-"/>
              <a:defRPr/>
            </a:lvl6pPr>
          </a:lstStyle>
          <a:p>
            <a:pPr lvl="0"/>
            <a:r>
              <a:rPr lang="en-US" dirty="0"/>
              <a:t>Click to add text</a:t>
            </a:r>
          </a:p>
        </p:txBody>
      </p:sp>
      <p:sp>
        <p:nvSpPr>
          <p:cNvPr id="8" name="Content Placeholder 2">
            <a:extLst>
              <a:ext uri="{FF2B5EF4-FFF2-40B4-BE49-F238E27FC236}">
                <a16:creationId xmlns:a16="http://schemas.microsoft.com/office/drawing/2014/main" id="{4F145973-2F18-4260-5273-C77FC6A79752}"/>
              </a:ext>
            </a:extLst>
          </p:cNvPr>
          <p:cNvSpPr>
            <a:spLocks noGrp="1"/>
          </p:cNvSpPr>
          <p:nvPr>
            <p:ph sz="half" idx="14"/>
          </p:nvPr>
        </p:nvSpPr>
        <p:spPr>
          <a:xfrm>
            <a:off x="398189" y="2173802"/>
            <a:ext cx="8324589" cy="3450844"/>
          </a:xfrm>
        </p:spPr>
        <p:txBody>
          <a:bodyPr>
            <a:normAutofit/>
          </a:bodyPr>
          <a:lstStyle>
            <a:lvl1pPr marL="208021" indent="-208021">
              <a:buFont typeface="Arial" panose="020B0604020202020204" pitchFamily="34" charset="0"/>
              <a:buChar char="•"/>
              <a:defRPr sz="1310" b="0" i="0">
                <a:latin typeface="Myriad Pro" panose="020B0503030403020204" pitchFamily="34" charset="0"/>
              </a:defRPr>
            </a:lvl1pPr>
            <a:lvl2pPr marL="499249" indent="-166416">
              <a:buFont typeface="Courier New" panose="02070309020205020404" pitchFamily="49" charset="0"/>
              <a:buChar char="o"/>
              <a:defRPr sz="1310"/>
            </a:lvl2pPr>
            <a:lvl3pPr marL="740552" indent="-208021">
              <a:buFont typeface="System Font Regular"/>
              <a:buChar char="–"/>
              <a:defRPr sz="1310"/>
            </a:lvl3pPr>
            <a:lvl4pPr marL="940252" indent="-208021">
              <a:buFont typeface="Wingdings" pitchFamily="2" charset="2"/>
              <a:buChar char="§"/>
              <a:defRPr/>
            </a:lvl4pPr>
            <a:lvl5pPr marL="499249" indent="-166416">
              <a:buFont typeface="Courier New" panose="02070309020205020404" pitchFamily="49" charset="0"/>
              <a:buChar char="o"/>
              <a:defRPr b="0" i="0">
                <a:latin typeface="Myriad Pro" panose="020B0503030403020204" pitchFamily="34" charset="0"/>
              </a:defRPr>
            </a:lvl5pPr>
            <a:lvl6pPr marL="66913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3" name="Red color block">
            <a:extLst>
              <a:ext uri="{FF2B5EF4-FFF2-40B4-BE49-F238E27FC236}">
                <a16:creationId xmlns:a16="http://schemas.microsoft.com/office/drawing/2014/main" id="{6335F553-6088-0108-9F02-F48CF2A2231E}"/>
              </a:ext>
              <a:ext uri="{C183D7F6-B498-43B3-948B-1728B52AA6E4}">
                <adec:decorative xmlns:adec="http://schemas.microsoft.com/office/drawing/2017/decorative" val="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0" dirty="0">
              <a:solidFill>
                <a:srgbClr val="C8102E"/>
              </a:solidFill>
            </a:endParaRPr>
          </a:p>
        </p:txBody>
      </p:sp>
      <p:pic>
        <p:nvPicPr>
          <p:cNvPr id="7" name="MC&amp;FP seal" descr="Military Community and Family Policy seal">
            <a:extLst>
              <a:ext uri="{FF2B5EF4-FFF2-40B4-BE49-F238E27FC236}">
                <a16:creationId xmlns:a16="http://schemas.microsoft.com/office/drawing/2014/main" id="{AB58E006-CF16-8741-922E-451D577470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3" y="5880775"/>
            <a:ext cx="809371" cy="809372"/>
          </a:xfrm>
          <a:prstGeom prst="rect">
            <a:avLst/>
          </a:prstGeom>
        </p:spPr>
      </p:pic>
      <p:sp>
        <p:nvSpPr>
          <p:cNvPr id="6" name="Slide Number"/>
          <p:cNvSpPr>
            <a:spLocks noGrp="1"/>
          </p:cNvSpPr>
          <p:nvPr>
            <p:ph type="sldNum" sz="quarter" idx="12"/>
          </p:nvPr>
        </p:nvSpPr>
        <p:spPr/>
        <p:txBody>
          <a:bodyPr/>
          <a:lstStyle/>
          <a:p>
            <a:fld id="{D0065ADE-FCD2-CC46-A891-715FECD506BF}" type="slidenum">
              <a:rPr lang="en-US" smtClean="0"/>
              <a:t>‹#›</a:t>
            </a:fld>
            <a:endParaRPr lang="en-US"/>
          </a:p>
        </p:txBody>
      </p:sp>
      <p:sp>
        <p:nvSpPr>
          <p:cNvPr id="5" name="Tagline">
            <a:extLst>
              <a:ext uri="{FF2B5EF4-FFF2-40B4-BE49-F238E27FC236}">
                <a16:creationId xmlns:a16="http://schemas.microsoft.com/office/drawing/2014/main" id="{E56D71C6-7B21-FC18-62F6-24E4341D0E8A}"/>
              </a:ext>
            </a:extLst>
          </p:cNvPr>
          <p:cNvSpPr/>
          <p:nvPr userDrawn="1"/>
        </p:nvSpPr>
        <p:spPr>
          <a:xfrm>
            <a:off x="1107440" y="6167179"/>
            <a:ext cx="8036560" cy="256673"/>
          </a:xfrm>
          <a:prstGeom prst="rect">
            <a:avLst/>
          </a:prstGeom>
        </p:spPr>
        <p:txBody>
          <a:bodyPr wrap="square">
            <a:spAutoFit/>
          </a:bodyPr>
          <a:lstStyle/>
          <a:p>
            <a:pPr algn="l"/>
            <a:r>
              <a:rPr lang="en-US" sz="1068" dirty="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spTree>
    <p:extLst>
      <p:ext uri="{BB962C8B-B14F-4D97-AF65-F5344CB8AC3E}">
        <p14:creationId xmlns:p14="http://schemas.microsoft.com/office/powerpoint/2010/main" val="126240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692518"/>
            <a:ext cx="8253805" cy="2387600"/>
          </a:xfrm>
        </p:spPr>
        <p:txBody>
          <a:bodyPr anchor="b"/>
          <a:lstStyle>
            <a:lvl1pPr algn="ctr">
              <a:defRPr sz="6000" b="1" i="0">
                <a:solidFill>
                  <a:schemeClr val="bg1"/>
                </a:solidFill>
                <a:latin typeface="Franklin Gothic Demi Cond" panose="020B0603020102020204" pitchFamily="34" charset="0"/>
              </a:defRPr>
            </a:lvl1pPr>
          </a:lstStyle>
          <a:p>
            <a:r>
              <a:rPr lang="en-US" dirty="0"/>
              <a:t>Click to edit Master title</a:t>
            </a:r>
          </a:p>
        </p:txBody>
      </p:sp>
      <p:sp>
        <p:nvSpPr>
          <p:cNvPr id="3" name="Subtitle 2"/>
          <p:cNvSpPr>
            <a:spLocks noGrp="1"/>
          </p:cNvSpPr>
          <p:nvPr>
            <p:ph type="subTitle" idx="1"/>
          </p:nvPr>
        </p:nvSpPr>
        <p:spPr>
          <a:xfrm>
            <a:off x="628650" y="4481037"/>
            <a:ext cx="8253804" cy="1442243"/>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FA786C68-907E-0872-6DC9-440BEF66B88A}"/>
              </a:ext>
            </a:extLst>
          </p:cNvPr>
          <p:cNvSpPr>
            <a:spLocks noGrp="1"/>
          </p:cNvSpPr>
          <p:nvPr>
            <p:ph type="body" sz="quarter" idx="10" hasCustomPrompt="1"/>
          </p:nvPr>
        </p:nvSpPr>
        <p:spPr>
          <a:xfrm>
            <a:off x="111125" y="6319520"/>
            <a:ext cx="8910638" cy="547688"/>
          </a:xfrm>
        </p:spPr>
        <p:txBody>
          <a:bodyPr>
            <a:noAutofit/>
          </a:bodyPr>
          <a:lstStyle>
            <a:lvl1pPr marL="0" indent="0" algn="ctr">
              <a:buNone/>
              <a:defRPr sz="100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US" sz="1100" dirty="0">
                <a:solidFill>
                  <a:schemeClr val="accent1"/>
                </a:solidFill>
              </a:rPr>
              <a:t>Released by</a:t>
            </a:r>
            <a:r>
              <a:rPr lang="en-US" sz="1100" dirty="0">
                <a:solidFill>
                  <a:srgbClr val="FF0000"/>
                </a:solidFill>
              </a:rPr>
              <a:t> XXXX </a:t>
            </a:r>
            <a:r>
              <a:rPr lang="en-US" sz="1100" dirty="0">
                <a:solidFill>
                  <a:schemeClr val="accent1"/>
                </a:solidFill>
              </a:rPr>
              <a:t>Program, OPNAV N17</a:t>
            </a:r>
            <a:r>
              <a:rPr lang="en-US" sz="1100" dirty="0">
                <a:solidFill>
                  <a:srgbClr val="FF0000"/>
                </a:solidFill>
              </a:rPr>
              <a:t>X</a:t>
            </a:r>
            <a:r>
              <a:rPr lang="en-US" sz="1100" dirty="0">
                <a:solidFill>
                  <a:schemeClr val="accent1"/>
                </a:solidFill>
              </a:rPr>
              <a:t> </a:t>
            </a:r>
          </a:p>
        </p:txBody>
      </p:sp>
    </p:spTree>
    <p:extLst>
      <p:ext uri="{BB962C8B-B14F-4D97-AF65-F5344CB8AC3E}">
        <p14:creationId xmlns:p14="http://schemas.microsoft.com/office/powerpoint/2010/main" val="484920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08058"/>
            <a:ext cx="7886700" cy="4786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descr="A black background with blue and yellow text&#10;&#10;Description automatically generated">
            <a:extLst>
              <a:ext uri="{FF2B5EF4-FFF2-40B4-BE49-F238E27FC236}">
                <a16:creationId xmlns:a16="http://schemas.microsoft.com/office/drawing/2014/main" id="{A6C48EC2-DDD9-B48D-C7E7-122D72F00A5A}"/>
              </a:ext>
            </a:extLst>
          </p:cNvPr>
          <p:cNvPicPr>
            <a:picLocks noChangeAspect="1"/>
          </p:cNvPicPr>
          <p:nvPr userDrawn="1"/>
        </p:nvPicPr>
        <p:blipFill rotWithShape="1">
          <a:blip r:embed="rId2"/>
          <a:srcRect l="8837" t="31116" r="21335" b="18159"/>
          <a:stretch/>
        </p:blipFill>
        <p:spPr>
          <a:xfrm>
            <a:off x="124225" y="6254177"/>
            <a:ext cx="865479" cy="466114"/>
          </a:xfrm>
          <a:prstGeom prst="rect">
            <a:avLst/>
          </a:prstGeom>
        </p:spPr>
      </p:pic>
      <p:pic>
        <p:nvPicPr>
          <p:cNvPr id="21" name="Picture 20" descr="A blue and yellow arrows in a circle&#10;&#10;Description automatically generated">
            <a:extLst>
              <a:ext uri="{FF2B5EF4-FFF2-40B4-BE49-F238E27FC236}">
                <a16:creationId xmlns:a16="http://schemas.microsoft.com/office/drawing/2014/main" id="{B8CEE51E-4F73-237F-9C91-5BF556A365E0}"/>
              </a:ext>
            </a:extLst>
          </p:cNvPr>
          <p:cNvPicPr>
            <a:picLocks noChangeAspect="1"/>
          </p:cNvPicPr>
          <p:nvPr userDrawn="1"/>
        </p:nvPicPr>
        <p:blipFill>
          <a:blip r:embed="rId3"/>
          <a:stretch>
            <a:fillRect/>
          </a:stretch>
        </p:blipFill>
        <p:spPr>
          <a:xfrm>
            <a:off x="8354502" y="6096542"/>
            <a:ext cx="665273" cy="665273"/>
          </a:xfrm>
          <a:prstGeom prst="rect">
            <a:avLst/>
          </a:prstGeom>
        </p:spPr>
      </p:pic>
      <p:grpSp>
        <p:nvGrpSpPr>
          <p:cNvPr id="6" name="Group 5">
            <a:extLst>
              <a:ext uri="{FF2B5EF4-FFF2-40B4-BE49-F238E27FC236}">
                <a16:creationId xmlns:a16="http://schemas.microsoft.com/office/drawing/2014/main" id="{FC9C8802-B27C-AB97-2B68-98990D13D533}"/>
              </a:ext>
            </a:extLst>
          </p:cNvPr>
          <p:cNvGrpSpPr/>
          <p:nvPr userDrawn="1"/>
        </p:nvGrpSpPr>
        <p:grpSpPr>
          <a:xfrm>
            <a:off x="0" y="12705"/>
            <a:ext cx="9144000" cy="1431650"/>
            <a:chOff x="0" y="12705"/>
            <a:chExt cx="9144000" cy="1431650"/>
          </a:xfrm>
        </p:grpSpPr>
        <p:sp>
          <p:nvSpPr>
            <p:cNvPr id="11" name="Rectangle 10">
              <a:extLst>
                <a:ext uri="{FF2B5EF4-FFF2-40B4-BE49-F238E27FC236}">
                  <a16:creationId xmlns:a16="http://schemas.microsoft.com/office/drawing/2014/main" id="{57986E05-7E39-866F-397A-4112842B188D}"/>
                </a:ext>
              </a:extLst>
            </p:cNvPr>
            <p:cNvSpPr/>
            <p:nvPr userDrawn="1"/>
          </p:nvSpPr>
          <p:spPr>
            <a:xfrm>
              <a:off x="0" y="12705"/>
              <a:ext cx="9144000" cy="1066800"/>
            </a:xfrm>
            <a:prstGeom prst="rect">
              <a:avLst/>
            </a:prstGeom>
            <a:solidFill>
              <a:srgbClr val="79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128EF85-FBAB-21D8-0585-F59F02251322}"/>
                </a:ext>
              </a:extLst>
            </p:cNvPr>
            <p:cNvSpPr/>
            <p:nvPr userDrawn="1"/>
          </p:nvSpPr>
          <p:spPr>
            <a:xfrm>
              <a:off x="0" y="189480"/>
              <a:ext cx="8829040" cy="1095729"/>
            </a:xfrm>
            <a:prstGeom prst="rect">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04DEE83-BAEB-C2AB-B92C-F07DCFB7407C}"/>
                </a:ext>
              </a:extLst>
            </p:cNvPr>
            <p:cNvSpPr/>
            <p:nvPr userDrawn="1"/>
          </p:nvSpPr>
          <p:spPr>
            <a:xfrm>
              <a:off x="314960" y="348626"/>
              <a:ext cx="8829040" cy="109572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628650" y="288029"/>
            <a:ext cx="7886700" cy="1247634"/>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60856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2F4B5F7-0CEC-7344-1D55-5B00C3828187}"/>
              </a:ext>
            </a:extLst>
          </p:cNvPr>
          <p:cNvGrpSpPr/>
          <p:nvPr userDrawn="1"/>
        </p:nvGrpSpPr>
        <p:grpSpPr>
          <a:xfrm>
            <a:off x="0" y="12705"/>
            <a:ext cx="9144000" cy="1431650"/>
            <a:chOff x="0" y="12705"/>
            <a:chExt cx="9144000" cy="1431650"/>
          </a:xfrm>
        </p:grpSpPr>
        <p:sp>
          <p:nvSpPr>
            <p:cNvPr id="16" name="Rectangle 15">
              <a:extLst>
                <a:ext uri="{FF2B5EF4-FFF2-40B4-BE49-F238E27FC236}">
                  <a16:creationId xmlns:a16="http://schemas.microsoft.com/office/drawing/2014/main" id="{83C2D508-F0F1-8A79-4139-FA1060692413}"/>
                </a:ext>
              </a:extLst>
            </p:cNvPr>
            <p:cNvSpPr/>
            <p:nvPr userDrawn="1"/>
          </p:nvSpPr>
          <p:spPr>
            <a:xfrm>
              <a:off x="0" y="12705"/>
              <a:ext cx="9144000" cy="1066800"/>
            </a:xfrm>
            <a:prstGeom prst="rect">
              <a:avLst/>
            </a:prstGeom>
            <a:solidFill>
              <a:srgbClr val="79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8023E4B-2F4A-C6E1-E538-F25FE28FFDB0}"/>
                </a:ext>
              </a:extLst>
            </p:cNvPr>
            <p:cNvSpPr/>
            <p:nvPr userDrawn="1"/>
          </p:nvSpPr>
          <p:spPr>
            <a:xfrm>
              <a:off x="0" y="189480"/>
              <a:ext cx="8829040" cy="1095729"/>
            </a:xfrm>
            <a:prstGeom prst="rect">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51A5136-D901-7507-B128-C829C7870C3F}"/>
                </a:ext>
              </a:extLst>
            </p:cNvPr>
            <p:cNvSpPr/>
            <p:nvPr userDrawn="1"/>
          </p:nvSpPr>
          <p:spPr>
            <a:xfrm>
              <a:off x="314960" y="348626"/>
              <a:ext cx="8829040" cy="109572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descr="A black background with blue and yellow text&#10;&#10;Description automatically generated">
            <a:extLst>
              <a:ext uri="{FF2B5EF4-FFF2-40B4-BE49-F238E27FC236}">
                <a16:creationId xmlns:a16="http://schemas.microsoft.com/office/drawing/2014/main" id="{8196596E-727F-635B-B9DD-590101D7DA10}"/>
              </a:ext>
            </a:extLst>
          </p:cNvPr>
          <p:cNvPicPr>
            <a:picLocks noChangeAspect="1"/>
          </p:cNvPicPr>
          <p:nvPr userDrawn="1"/>
        </p:nvPicPr>
        <p:blipFill rotWithShape="1">
          <a:blip r:embed="rId2"/>
          <a:srcRect l="8837" t="31116" r="21335" b="18159"/>
          <a:stretch/>
        </p:blipFill>
        <p:spPr>
          <a:xfrm>
            <a:off x="124225" y="6254177"/>
            <a:ext cx="865479" cy="466114"/>
          </a:xfrm>
          <a:prstGeom prst="rect">
            <a:avLst/>
          </a:prstGeom>
        </p:spPr>
      </p:pic>
      <p:pic>
        <p:nvPicPr>
          <p:cNvPr id="10" name="Picture 9" descr="A blue and yellow arrows in a circle&#10;&#10;Description automatically generated">
            <a:extLst>
              <a:ext uri="{FF2B5EF4-FFF2-40B4-BE49-F238E27FC236}">
                <a16:creationId xmlns:a16="http://schemas.microsoft.com/office/drawing/2014/main" id="{5A7DE3E2-A80D-5611-65AE-D197A09B9F6F}"/>
              </a:ext>
            </a:extLst>
          </p:cNvPr>
          <p:cNvPicPr>
            <a:picLocks noChangeAspect="1"/>
          </p:cNvPicPr>
          <p:nvPr userDrawn="1"/>
        </p:nvPicPr>
        <p:blipFill>
          <a:blip r:embed="rId3"/>
          <a:stretch>
            <a:fillRect/>
          </a:stretch>
        </p:blipFill>
        <p:spPr>
          <a:xfrm>
            <a:off x="8354502" y="6096542"/>
            <a:ext cx="665273" cy="665273"/>
          </a:xfrm>
          <a:prstGeom prst="rect">
            <a:avLst/>
          </a:prstGeom>
        </p:spPr>
      </p:pic>
      <p:sp>
        <p:nvSpPr>
          <p:cNvPr id="19" name="Title 1">
            <a:extLst>
              <a:ext uri="{FF2B5EF4-FFF2-40B4-BE49-F238E27FC236}">
                <a16:creationId xmlns:a16="http://schemas.microsoft.com/office/drawing/2014/main" id="{0EE23B18-C701-749E-6098-1AECF906E60E}"/>
              </a:ext>
            </a:extLst>
          </p:cNvPr>
          <p:cNvSpPr txBox="1">
            <a:spLocks/>
          </p:cNvSpPr>
          <p:nvPr userDrawn="1"/>
        </p:nvSpPr>
        <p:spPr>
          <a:xfrm>
            <a:off x="628650" y="288029"/>
            <a:ext cx="7886700" cy="1247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Franklin Gothic Demi Cond" panose="020B06030201020202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497392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9103E55-CC6B-16FA-0099-69B722CE6102}"/>
              </a:ext>
            </a:extLst>
          </p:cNvPr>
          <p:cNvGrpSpPr/>
          <p:nvPr userDrawn="1"/>
        </p:nvGrpSpPr>
        <p:grpSpPr>
          <a:xfrm>
            <a:off x="0" y="12705"/>
            <a:ext cx="9144000" cy="1431650"/>
            <a:chOff x="0" y="12705"/>
            <a:chExt cx="9144000" cy="1431650"/>
          </a:xfrm>
        </p:grpSpPr>
        <p:sp>
          <p:nvSpPr>
            <p:cNvPr id="16" name="Rectangle 15">
              <a:extLst>
                <a:ext uri="{FF2B5EF4-FFF2-40B4-BE49-F238E27FC236}">
                  <a16:creationId xmlns:a16="http://schemas.microsoft.com/office/drawing/2014/main" id="{D036EB6D-67C0-D447-3D70-174EC6785EFD}"/>
                </a:ext>
              </a:extLst>
            </p:cNvPr>
            <p:cNvSpPr/>
            <p:nvPr userDrawn="1"/>
          </p:nvSpPr>
          <p:spPr>
            <a:xfrm>
              <a:off x="0" y="12705"/>
              <a:ext cx="9144000" cy="1066800"/>
            </a:xfrm>
            <a:prstGeom prst="rect">
              <a:avLst/>
            </a:prstGeom>
            <a:solidFill>
              <a:srgbClr val="79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14FAD22-A2D3-5967-D6AB-B651409DBC48}"/>
                </a:ext>
              </a:extLst>
            </p:cNvPr>
            <p:cNvSpPr/>
            <p:nvPr userDrawn="1"/>
          </p:nvSpPr>
          <p:spPr>
            <a:xfrm>
              <a:off x="0" y="189480"/>
              <a:ext cx="8829040" cy="1095729"/>
            </a:xfrm>
            <a:prstGeom prst="rect">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94F712E-36EA-38EC-DCB9-384C5D78D448}"/>
                </a:ext>
              </a:extLst>
            </p:cNvPr>
            <p:cNvSpPr/>
            <p:nvPr userDrawn="1"/>
          </p:nvSpPr>
          <p:spPr>
            <a:xfrm>
              <a:off x="314960" y="348626"/>
              <a:ext cx="8829040" cy="109572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black background with blue and yellow text&#10;&#10;Description automatically generated">
            <a:extLst>
              <a:ext uri="{FF2B5EF4-FFF2-40B4-BE49-F238E27FC236}">
                <a16:creationId xmlns:a16="http://schemas.microsoft.com/office/drawing/2014/main" id="{9F864286-ADF9-FFC5-2D80-846BEFFEE91F}"/>
              </a:ext>
            </a:extLst>
          </p:cNvPr>
          <p:cNvPicPr>
            <a:picLocks noChangeAspect="1"/>
          </p:cNvPicPr>
          <p:nvPr userDrawn="1"/>
        </p:nvPicPr>
        <p:blipFill rotWithShape="1">
          <a:blip r:embed="rId2"/>
          <a:srcRect l="8837" t="31116" r="21335" b="18159"/>
          <a:stretch/>
        </p:blipFill>
        <p:spPr>
          <a:xfrm>
            <a:off x="124225" y="6254177"/>
            <a:ext cx="865479" cy="466114"/>
          </a:xfrm>
          <a:prstGeom prst="rect">
            <a:avLst/>
          </a:prstGeom>
        </p:spPr>
      </p:pic>
      <p:pic>
        <p:nvPicPr>
          <p:cNvPr id="13" name="Picture 12" descr="A blue and yellow arrows in a circle&#10;&#10;Description automatically generated">
            <a:extLst>
              <a:ext uri="{FF2B5EF4-FFF2-40B4-BE49-F238E27FC236}">
                <a16:creationId xmlns:a16="http://schemas.microsoft.com/office/drawing/2014/main" id="{D31F6E80-7E83-E467-AA55-364A7F62A792}"/>
              </a:ext>
            </a:extLst>
          </p:cNvPr>
          <p:cNvPicPr>
            <a:picLocks noChangeAspect="1"/>
          </p:cNvPicPr>
          <p:nvPr userDrawn="1"/>
        </p:nvPicPr>
        <p:blipFill>
          <a:blip r:embed="rId3"/>
          <a:stretch>
            <a:fillRect/>
          </a:stretch>
        </p:blipFill>
        <p:spPr>
          <a:xfrm>
            <a:off x="8354502" y="6096542"/>
            <a:ext cx="665273" cy="665273"/>
          </a:xfrm>
          <a:prstGeom prst="rect">
            <a:avLst/>
          </a:prstGeom>
        </p:spPr>
      </p:pic>
      <p:sp>
        <p:nvSpPr>
          <p:cNvPr id="19" name="Title 1">
            <a:extLst>
              <a:ext uri="{FF2B5EF4-FFF2-40B4-BE49-F238E27FC236}">
                <a16:creationId xmlns:a16="http://schemas.microsoft.com/office/drawing/2014/main" id="{7B9C54C3-10ED-7FCA-1BB8-A644C26F6E4E}"/>
              </a:ext>
            </a:extLst>
          </p:cNvPr>
          <p:cNvSpPr>
            <a:spLocks noGrp="1"/>
          </p:cNvSpPr>
          <p:nvPr>
            <p:ph type="title"/>
          </p:nvPr>
        </p:nvSpPr>
        <p:spPr>
          <a:xfrm>
            <a:off x="628650" y="288029"/>
            <a:ext cx="7886700" cy="1247634"/>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5328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1D04D8F-6700-8BD9-0CB0-6C07EF5A1A5B}"/>
              </a:ext>
            </a:extLst>
          </p:cNvPr>
          <p:cNvGrpSpPr/>
          <p:nvPr userDrawn="1"/>
        </p:nvGrpSpPr>
        <p:grpSpPr>
          <a:xfrm>
            <a:off x="0" y="12705"/>
            <a:ext cx="9144000" cy="1431650"/>
            <a:chOff x="0" y="12705"/>
            <a:chExt cx="9144000" cy="1431650"/>
          </a:xfrm>
        </p:grpSpPr>
        <p:sp>
          <p:nvSpPr>
            <p:cNvPr id="18" name="Rectangle 17">
              <a:extLst>
                <a:ext uri="{FF2B5EF4-FFF2-40B4-BE49-F238E27FC236}">
                  <a16:creationId xmlns:a16="http://schemas.microsoft.com/office/drawing/2014/main" id="{5783F8B2-9004-F68C-6226-082F185CA18E}"/>
                </a:ext>
              </a:extLst>
            </p:cNvPr>
            <p:cNvSpPr/>
            <p:nvPr userDrawn="1"/>
          </p:nvSpPr>
          <p:spPr>
            <a:xfrm>
              <a:off x="0" y="12705"/>
              <a:ext cx="9144000" cy="1066800"/>
            </a:xfrm>
            <a:prstGeom prst="rect">
              <a:avLst/>
            </a:prstGeom>
            <a:solidFill>
              <a:srgbClr val="79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E4928D4-3553-F7F0-927E-BAFCAFD30DAE}"/>
                </a:ext>
              </a:extLst>
            </p:cNvPr>
            <p:cNvSpPr/>
            <p:nvPr userDrawn="1"/>
          </p:nvSpPr>
          <p:spPr>
            <a:xfrm>
              <a:off x="0" y="189480"/>
              <a:ext cx="8829040" cy="1095729"/>
            </a:xfrm>
            <a:prstGeom prst="rect">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C46E8AE-224F-45DB-5817-0925B1F925EE}"/>
                </a:ext>
              </a:extLst>
            </p:cNvPr>
            <p:cNvSpPr/>
            <p:nvPr userDrawn="1"/>
          </p:nvSpPr>
          <p:spPr>
            <a:xfrm>
              <a:off x="314960" y="348626"/>
              <a:ext cx="8829040" cy="109572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p:cNvSpPr>
            <a:spLocks noGrp="1"/>
          </p:cNvSpPr>
          <p:nvPr userDrawn="1">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userDrawn="1">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userDrawn="1">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userDrawn="1">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A black background with blue and yellow text&#10;&#10;Description automatically generated">
            <a:extLst>
              <a:ext uri="{FF2B5EF4-FFF2-40B4-BE49-F238E27FC236}">
                <a16:creationId xmlns:a16="http://schemas.microsoft.com/office/drawing/2014/main" id="{917D9E67-1D85-40A2-EF28-DFC7EA8CECE7}"/>
              </a:ext>
            </a:extLst>
          </p:cNvPr>
          <p:cNvPicPr>
            <a:picLocks noChangeAspect="1"/>
          </p:cNvPicPr>
          <p:nvPr userDrawn="1"/>
        </p:nvPicPr>
        <p:blipFill rotWithShape="1">
          <a:blip r:embed="rId2"/>
          <a:srcRect l="8837" t="31116" r="21335" b="18159"/>
          <a:stretch/>
        </p:blipFill>
        <p:spPr>
          <a:xfrm>
            <a:off x="124225" y="6254177"/>
            <a:ext cx="865479" cy="466114"/>
          </a:xfrm>
          <a:prstGeom prst="rect">
            <a:avLst/>
          </a:prstGeom>
        </p:spPr>
      </p:pic>
      <p:pic>
        <p:nvPicPr>
          <p:cNvPr id="15" name="Picture 14" descr="A blue and yellow arrows in a circle&#10;&#10;Description automatically generated">
            <a:extLst>
              <a:ext uri="{FF2B5EF4-FFF2-40B4-BE49-F238E27FC236}">
                <a16:creationId xmlns:a16="http://schemas.microsoft.com/office/drawing/2014/main" id="{D70D1C06-19E7-8132-F1AC-B1D681E70EBC}"/>
              </a:ext>
            </a:extLst>
          </p:cNvPr>
          <p:cNvPicPr>
            <a:picLocks noChangeAspect="1"/>
          </p:cNvPicPr>
          <p:nvPr userDrawn="1"/>
        </p:nvPicPr>
        <p:blipFill>
          <a:blip r:embed="rId3"/>
          <a:stretch>
            <a:fillRect/>
          </a:stretch>
        </p:blipFill>
        <p:spPr>
          <a:xfrm>
            <a:off x="8354502" y="6096542"/>
            <a:ext cx="665273" cy="665273"/>
          </a:xfrm>
          <a:prstGeom prst="rect">
            <a:avLst/>
          </a:prstGeom>
        </p:spPr>
      </p:pic>
      <p:sp>
        <p:nvSpPr>
          <p:cNvPr id="21" name="Title 1">
            <a:extLst>
              <a:ext uri="{FF2B5EF4-FFF2-40B4-BE49-F238E27FC236}">
                <a16:creationId xmlns:a16="http://schemas.microsoft.com/office/drawing/2014/main" id="{6D3F329A-6825-9905-FF71-4C2EF4E536E7}"/>
              </a:ext>
            </a:extLst>
          </p:cNvPr>
          <p:cNvSpPr>
            <a:spLocks noGrp="1"/>
          </p:cNvSpPr>
          <p:nvPr>
            <p:ph type="title"/>
          </p:nvPr>
        </p:nvSpPr>
        <p:spPr>
          <a:xfrm>
            <a:off x="628650" y="288029"/>
            <a:ext cx="7886700" cy="1247634"/>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89185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1D04D8F-6700-8BD9-0CB0-6C07EF5A1A5B}"/>
              </a:ext>
            </a:extLst>
          </p:cNvPr>
          <p:cNvGrpSpPr/>
          <p:nvPr userDrawn="1"/>
        </p:nvGrpSpPr>
        <p:grpSpPr>
          <a:xfrm>
            <a:off x="0" y="12705"/>
            <a:ext cx="9144000" cy="1431650"/>
            <a:chOff x="0" y="12705"/>
            <a:chExt cx="9144000" cy="1431650"/>
          </a:xfrm>
        </p:grpSpPr>
        <p:sp>
          <p:nvSpPr>
            <p:cNvPr id="18" name="Rectangle 17">
              <a:extLst>
                <a:ext uri="{FF2B5EF4-FFF2-40B4-BE49-F238E27FC236}">
                  <a16:creationId xmlns:a16="http://schemas.microsoft.com/office/drawing/2014/main" id="{5783F8B2-9004-F68C-6226-082F185CA18E}"/>
                </a:ext>
              </a:extLst>
            </p:cNvPr>
            <p:cNvSpPr/>
            <p:nvPr userDrawn="1"/>
          </p:nvSpPr>
          <p:spPr>
            <a:xfrm>
              <a:off x="0" y="12705"/>
              <a:ext cx="9144000" cy="1066800"/>
            </a:xfrm>
            <a:prstGeom prst="rect">
              <a:avLst/>
            </a:prstGeom>
            <a:solidFill>
              <a:srgbClr val="79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E4928D4-3553-F7F0-927E-BAFCAFD30DAE}"/>
                </a:ext>
              </a:extLst>
            </p:cNvPr>
            <p:cNvSpPr/>
            <p:nvPr userDrawn="1"/>
          </p:nvSpPr>
          <p:spPr>
            <a:xfrm>
              <a:off x="0" y="189480"/>
              <a:ext cx="8829040" cy="1095729"/>
            </a:xfrm>
            <a:prstGeom prst="rect">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C46E8AE-224F-45DB-5817-0925B1F925EE}"/>
                </a:ext>
              </a:extLst>
            </p:cNvPr>
            <p:cNvSpPr/>
            <p:nvPr userDrawn="1"/>
          </p:nvSpPr>
          <p:spPr>
            <a:xfrm>
              <a:off x="314960" y="348626"/>
              <a:ext cx="8829040" cy="109572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p:cNvSpPr>
            <a:spLocks noGrp="1"/>
          </p:cNvSpPr>
          <p:nvPr userDrawn="1">
            <p:ph type="body" idx="1"/>
          </p:nvPr>
        </p:nvSpPr>
        <p:spPr>
          <a:xfrm>
            <a:off x="328392" y="1694809"/>
            <a:ext cx="275054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userDrawn="1">
            <p:ph sz="half" idx="2"/>
          </p:nvPr>
        </p:nvSpPr>
        <p:spPr>
          <a:xfrm>
            <a:off x="328392" y="2518721"/>
            <a:ext cx="2750546" cy="1584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userDrawn="1">
            <p:ph type="body" sz="quarter" idx="3"/>
          </p:nvPr>
        </p:nvSpPr>
        <p:spPr>
          <a:xfrm>
            <a:off x="3189954" y="1694809"/>
            <a:ext cx="27640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userDrawn="1">
            <p:ph sz="quarter" idx="4"/>
          </p:nvPr>
        </p:nvSpPr>
        <p:spPr>
          <a:xfrm>
            <a:off x="3189954" y="2518721"/>
            <a:ext cx="2764092" cy="1584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A black background with blue and yellow text&#10;&#10;Description automatically generated">
            <a:extLst>
              <a:ext uri="{FF2B5EF4-FFF2-40B4-BE49-F238E27FC236}">
                <a16:creationId xmlns:a16="http://schemas.microsoft.com/office/drawing/2014/main" id="{917D9E67-1D85-40A2-EF28-DFC7EA8CECE7}"/>
              </a:ext>
            </a:extLst>
          </p:cNvPr>
          <p:cNvPicPr>
            <a:picLocks noChangeAspect="1"/>
          </p:cNvPicPr>
          <p:nvPr userDrawn="1"/>
        </p:nvPicPr>
        <p:blipFill rotWithShape="1">
          <a:blip r:embed="rId2"/>
          <a:srcRect l="8837" t="31116" r="21335" b="18159"/>
          <a:stretch/>
        </p:blipFill>
        <p:spPr>
          <a:xfrm>
            <a:off x="124225" y="6254177"/>
            <a:ext cx="865479" cy="466114"/>
          </a:xfrm>
          <a:prstGeom prst="rect">
            <a:avLst/>
          </a:prstGeom>
        </p:spPr>
      </p:pic>
      <p:pic>
        <p:nvPicPr>
          <p:cNvPr id="15" name="Picture 14" descr="A blue and yellow arrows in a circle&#10;&#10;Description automatically generated">
            <a:extLst>
              <a:ext uri="{FF2B5EF4-FFF2-40B4-BE49-F238E27FC236}">
                <a16:creationId xmlns:a16="http://schemas.microsoft.com/office/drawing/2014/main" id="{D70D1C06-19E7-8132-F1AC-B1D681E70EBC}"/>
              </a:ext>
            </a:extLst>
          </p:cNvPr>
          <p:cNvPicPr>
            <a:picLocks noChangeAspect="1"/>
          </p:cNvPicPr>
          <p:nvPr userDrawn="1"/>
        </p:nvPicPr>
        <p:blipFill>
          <a:blip r:embed="rId3"/>
          <a:stretch>
            <a:fillRect/>
          </a:stretch>
        </p:blipFill>
        <p:spPr>
          <a:xfrm>
            <a:off x="8354502" y="6096542"/>
            <a:ext cx="665273" cy="665273"/>
          </a:xfrm>
          <a:prstGeom prst="rect">
            <a:avLst/>
          </a:prstGeom>
        </p:spPr>
      </p:pic>
      <p:sp>
        <p:nvSpPr>
          <p:cNvPr id="21" name="Title 1">
            <a:extLst>
              <a:ext uri="{FF2B5EF4-FFF2-40B4-BE49-F238E27FC236}">
                <a16:creationId xmlns:a16="http://schemas.microsoft.com/office/drawing/2014/main" id="{6D3F329A-6825-9905-FF71-4C2EF4E536E7}"/>
              </a:ext>
            </a:extLst>
          </p:cNvPr>
          <p:cNvSpPr>
            <a:spLocks noGrp="1"/>
          </p:cNvSpPr>
          <p:nvPr>
            <p:ph type="title"/>
          </p:nvPr>
        </p:nvSpPr>
        <p:spPr>
          <a:xfrm>
            <a:off x="628650" y="288029"/>
            <a:ext cx="7886700" cy="1247634"/>
          </a:xfrm>
        </p:spPr>
        <p:txBody>
          <a:bodyPr/>
          <a:lstStyle>
            <a:lvl1pPr>
              <a:defRPr>
                <a:solidFill>
                  <a:schemeClr val="bg1"/>
                </a:solidFill>
              </a:defRPr>
            </a:lvl1pPr>
          </a:lstStyle>
          <a:p>
            <a:r>
              <a:rPr lang="en-US" dirty="0"/>
              <a:t>Click to edit Master title style</a:t>
            </a:r>
          </a:p>
        </p:txBody>
      </p:sp>
      <p:sp>
        <p:nvSpPr>
          <p:cNvPr id="2" name="Text Placeholder 4">
            <a:extLst>
              <a:ext uri="{FF2B5EF4-FFF2-40B4-BE49-F238E27FC236}">
                <a16:creationId xmlns:a16="http://schemas.microsoft.com/office/drawing/2014/main" id="{9AB7F7C9-6D8D-FE10-8C0D-FEEB5D23FBE0}"/>
              </a:ext>
            </a:extLst>
          </p:cNvPr>
          <p:cNvSpPr>
            <a:spLocks noGrp="1"/>
          </p:cNvSpPr>
          <p:nvPr>
            <p:ph type="body" sz="quarter" idx="10"/>
          </p:nvPr>
        </p:nvSpPr>
        <p:spPr>
          <a:xfrm>
            <a:off x="6064948" y="1694809"/>
            <a:ext cx="27640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a:extLst>
              <a:ext uri="{FF2B5EF4-FFF2-40B4-BE49-F238E27FC236}">
                <a16:creationId xmlns:a16="http://schemas.microsoft.com/office/drawing/2014/main" id="{BA39A43D-0770-8FCA-6295-5213619D5E3B}"/>
              </a:ext>
            </a:extLst>
          </p:cNvPr>
          <p:cNvSpPr>
            <a:spLocks noGrp="1"/>
          </p:cNvSpPr>
          <p:nvPr>
            <p:ph sz="quarter" idx="11"/>
          </p:nvPr>
        </p:nvSpPr>
        <p:spPr>
          <a:xfrm>
            <a:off x="6064948" y="2518721"/>
            <a:ext cx="2764092" cy="1584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a:extLst>
              <a:ext uri="{FF2B5EF4-FFF2-40B4-BE49-F238E27FC236}">
                <a16:creationId xmlns:a16="http://schemas.microsoft.com/office/drawing/2014/main" id="{436CB716-F285-37E6-7C7C-81D4866AB3A3}"/>
              </a:ext>
            </a:extLst>
          </p:cNvPr>
          <p:cNvSpPr>
            <a:spLocks noGrp="1"/>
          </p:cNvSpPr>
          <p:nvPr>
            <p:ph type="body" idx="12"/>
          </p:nvPr>
        </p:nvSpPr>
        <p:spPr>
          <a:xfrm>
            <a:off x="314960" y="4196753"/>
            <a:ext cx="275054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DF1DFCA5-6737-2F09-D1D8-BAA108ED4B19}"/>
              </a:ext>
            </a:extLst>
          </p:cNvPr>
          <p:cNvSpPr>
            <a:spLocks noGrp="1"/>
          </p:cNvSpPr>
          <p:nvPr>
            <p:ph sz="half" idx="13"/>
          </p:nvPr>
        </p:nvSpPr>
        <p:spPr>
          <a:xfrm>
            <a:off x="314960" y="5020665"/>
            <a:ext cx="2750546" cy="1584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DE3AA638-C4C2-1FA5-3058-FA19D0596CA3}"/>
              </a:ext>
            </a:extLst>
          </p:cNvPr>
          <p:cNvSpPr>
            <a:spLocks noGrp="1"/>
          </p:cNvSpPr>
          <p:nvPr>
            <p:ph type="body" sz="quarter" idx="14"/>
          </p:nvPr>
        </p:nvSpPr>
        <p:spPr>
          <a:xfrm>
            <a:off x="3176522" y="4196753"/>
            <a:ext cx="27640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B6C033DD-F585-6209-076D-A7C750C9CF6F}"/>
              </a:ext>
            </a:extLst>
          </p:cNvPr>
          <p:cNvSpPr>
            <a:spLocks noGrp="1"/>
          </p:cNvSpPr>
          <p:nvPr>
            <p:ph sz="quarter" idx="15"/>
          </p:nvPr>
        </p:nvSpPr>
        <p:spPr>
          <a:xfrm>
            <a:off x="3176522" y="5020665"/>
            <a:ext cx="2764092" cy="1584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63D7C9C1-44BB-4031-4EC0-7DEFBD1AA60B}"/>
              </a:ext>
            </a:extLst>
          </p:cNvPr>
          <p:cNvSpPr>
            <a:spLocks noGrp="1"/>
          </p:cNvSpPr>
          <p:nvPr>
            <p:ph type="body" sz="quarter" idx="16"/>
          </p:nvPr>
        </p:nvSpPr>
        <p:spPr>
          <a:xfrm>
            <a:off x="6051516" y="4196753"/>
            <a:ext cx="27640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D5C6A026-5331-0017-B209-4D8EC05D80FD}"/>
              </a:ext>
            </a:extLst>
          </p:cNvPr>
          <p:cNvSpPr>
            <a:spLocks noGrp="1"/>
          </p:cNvSpPr>
          <p:nvPr>
            <p:ph sz="quarter" idx="17"/>
          </p:nvPr>
        </p:nvSpPr>
        <p:spPr>
          <a:xfrm>
            <a:off x="6051516" y="5020665"/>
            <a:ext cx="2764092" cy="1584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58156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5975B8B-3920-051B-BF4A-0BA7FF5E1896}"/>
              </a:ext>
            </a:extLst>
          </p:cNvPr>
          <p:cNvGrpSpPr/>
          <p:nvPr userDrawn="1"/>
        </p:nvGrpSpPr>
        <p:grpSpPr>
          <a:xfrm>
            <a:off x="0" y="12705"/>
            <a:ext cx="9144000" cy="1431650"/>
            <a:chOff x="0" y="12705"/>
            <a:chExt cx="9144000" cy="1431650"/>
          </a:xfrm>
        </p:grpSpPr>
        <p:sp>
          <p:nvSpPr>
            <p:cNvPr id="14" name="Rectangle 13">
              <a:extLst>
                <a:ext uri="{FF2B5EF4-FFF2-40B4-BE49-F238E27FC236}">
                  <a16:creationId xmlns:a16="http://schemas.microsoft.com/office/drawing/2014/main" id="{5371161A-6292-6A09-2ECF-76643D87D3D2}"/>
                </a:ext>
              </a:extLst>
            </p:cNvPr>
            <p:cNvSpPr/>
            <p:nvPr userDrawn="1"/>
          </p:nvSpPr>
          <p:spPr>
            <a:xfrm>
              <a:off x="0" y="12705"/>
              <a:ext cx="9144000" cy="1066800"/>
            </a:xfrm>
            <a:prstGeom prst="rect">
              <a:avLst/>
            </a:prstGeom>
            <a:solidFill>
              <a:srgbClr val="79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132C60-B562-7F11-30EA-05106D1A1801}"/>
                </a:ext>
              </a:extLst>
            </p:cNvPr>
            <p:cNvSpPr/>
            <p:nvPr userDrawn="1"/>
          </p:nvSpPr>
          <p:spPr>
            <a:xfrm>
              <a:off x="0" y="189480"/>
              <a:ext cx="8829040" cy="1095729"/>
            </a:xfrm>
            <a:prstGeom prst="rect">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8E245F5-B98C-3F0F-3C90-8518AA5DA699}"/>
                </a:ext>
              </a:extLst>
            </p:cNvPr>
            <p:cNvSpPr/>
            <p:nvPr userDrawn="1"/>
          </p:nvSpPr>
          <p:spPr>
            <a:xfrm>
              <a:off x="314960" y="348626"/>
              <a:ext cx="8829040" cy="109572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descr="A black background with blue and yellow text&#10;&#10;Description automatically generated">
            <a:extLst>
              <a:ext uri="{FF2B5EF4-FFF2-40B4-BE49-F238E27FC236}">
                <a16:creationId xmlns:a16="http://schemas.microsoft.com/office/drawing/2014/main" id="{2ADDB5D9-F6D7-2B4C-FDED-161FC49EE687}"/>
              </a:ext>
            </a:extLst>
          </p:cNvPr>
          <p:cNvPicPr>
            <a:picLocks noChangeAspect="1"/>
          </p:cNvPicPr>
          <p:nvPr userDrawn="1"/>
        </p:nvPicPr>
        <p:blipFill rotWithShape="1">
          <a:blip r:embed="rId2"/>
          <a:srcRect l="8837" t="31116" r="21335" b="18159"/>
          <a:stretch/>
        </p:blipFill>
        <p:spPr>
          <a:xfrm>
            <a:off x="124225" y="6254177"/>
            <a:ext cx="865479" cy="466114"/>
          </a:xfrm>
          <a:prstGeom prst="rect">
            <a:avLst/>
          </a:prstGeom>
        </p:spPr>
      </p:pic>
      <p:pic>
        <p:nvPicPr>
          <p:cNvPr id="11" name="Picture 10" descr="A blue and yellow arrows in a circle&#10;&#10;Description automatically generated">
            <a:extLst>
              <a:ext uri="{FF2B5EF4-FFF2-40B4-BE49-F238E27FC236}">
                <a16:creationId xmlns:a16="http://schemas.microsoft.com/office/drawing/2014/main" id="{9257028A-B87A-DBCF-683B-9C2BE8B2EAFE}"/>
              </a:ext>
            </a:extLst>
          </p:cNvPr>
          <p:cNvPicPr>
            <a:picLocks noChangeAspect="1"/>
          </p:cNvPicPr>
          <p:nvPr userDrawn="1"/>
        </p:nvPicPr>
        <p:blipFill>
          <a:blip r:embed="rId3"/>
          <a:stretch>
            <a:fillRect/>
          </a:stretch>
        </p:blipFill>
        <p:spPr>
          <a:xfrm>
            <a:off x="8354502" y="6096542"/>
            <a:ext cx="665273" cy="665273"/>
          </a:xfrm>
          <a:prstGeom prst="rect">
            <a:avLst/>
          </a:prstGeom>
        </p:spPr>
      </p:pic>
      <p:sp>
        <p:nvSpPr>
          <p:cNvPr id="17" name="Title 1">
            <a:extLst>
              <a:ext uri="{FF2B5EF4-FFF2-40B4-BE49-F238E27FC236}">
                <a16:creationId xmlns:a16="http://schemas.microsoft.com/office/drawing/2014/main" id="{21E6648E-F2EB-1BDA-ADB1-1B1165C65AB8}"/>
              </a:ext>
            </a:extLst>
          </p:cNvPr>
          <p:cNvSpPr>
            <a:spLocks noGrp="1"/>
          </p:cNvSpPr>
          <p:nvPr>
            <p:ph type="title"/>
          </p:nvPr>
        </p:nvSpPr>
        <p:spPr>
          <a:xfrm>
            <a:off x="628650" y="288029"/>
            <a:ext cx="7886700" cy="1247634"/>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2093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9C5EC9-D130-48AA-8336-739FB1351B72}" type="datetime1">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568FC-6781-43DA-A457-8F4B6E06217F}" type="slidenum">
              <a:rPr lang="en-US" smtClean="0"/>
              <a:t>‹#›</a:t>
            </a:fld>
            <a:endParaRPr lang="en-US"/>
          </a:p>
        </p:txBody>
      </p:sp>
    </p:spTree>
    <p:extLst>
      <p:ext uri="{BB962C8B-B14F-4D97-AF65-F5344CB8AC3E}">
        <p14:creationId xmlns:p14="http://schemas.microsoft.com/office/powerpoint/2010/main" val="4082443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E9E9F71-A2FE-3365-8B18-FFB6C25CAB30}"/>
              </a:ext>
            </a:extLst>
          </p:cNvPr>
          <p:cNvGrpSpPr/>
          <p:nvPr userDrawn="1"/>
        </p:nvGrpSpPr>
        <p:grpSpPr>
          <a:xfrm>
            <a:off x="0" y="12705"/>
            <a:ext cx="9144000" cy="1431650"/>
            <a:chOff x="0" y="12705"/>
            <a:chExt cx="9144000" cy="1431650"/>
          </a:xfrm>
        </p:grpSpPr>
        <p:sp>
          <p:nvSpPr>
            <p:cNvPr id="14" name="Rectangle 13">
              <a:extLst>
                <a:ext uri="{FF2B5EF4-FFF2-40B4-BE49-F238E27FC236}">
                  <a16:creationId xmlns:a16="http://schemas.microsoft.com/office/drawing/2014/main" id="{30348349-2258-06BB-FF92-F0DC1454E87B}"/>
                </a:ext>
              </a:extLst>
            </p:cNvPr>
            <p:cNvSpPr/>
            <p:nvPr userDrawn="1"/>
          </p:nvSpPr>
          <p:spPr>
            <a:xfrm>
              <a:off x="0" y="12705"/>
              <a:ext cx="9144000" cy="1066800"/>
            </a:xfrm>
            <a:prstGeom prst="rect">
              <a:avLst/>
            </a:prstGeom>
            <a:solidFill>
              <a:srgbClr val="79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3EB35CE-2F28-E564-F4A0-7E55DA8680AC}"/>
                </a:ext>
              </a:extLst>
            </p:cNvPr>
            <p:cNvSpPr/>
            <p:nvPr userDrawn="1"/>
          </p:nvSpPr>
          <p:spPr>
            <a:xfrm>
              <a:off x="0" y="189480"/>
              <a:ext cx="8829040" cy="1095729"/>
            </a:xfrm>
            <a:prstGeom prst="rect">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9B0AA9B-C11B-9A84-CED8-5FAC24571844}"/>
                </a:ext>
              </a:extLst>
            </p:cNvPr>
            <p:cNvSpPr/>
            <p:nvPr userDrawn="1"/>
          </p:nvSpPr>
          <p:spPr>
            <a:xfrm>
              <a:off x="314960" y="348626"/>
              <a:ext cx="8829040" cy="109572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descr="A black background with blue and yellow text&#10;&#10;Description automatically generated">
            <a:extLst>
              <a:ext uri="{FF2B5EF4-FFF2-40B4-BE49-F238E27FC236}">
                <a16:creationId xmlns:a16="http://schemas.microsoft.com/office/drawing/2014/main" id="{990C232A-EF0A-0E3D-3734-33C1A9893BD6}"/>
              </a:ext>
            </a:extLst>
          </p:cNvPr>
          <p:cNvPicPr>
            <a:picLocks noChangeAspect="1"/>
          </p:cNvPicPr>
          <p:nvPr userDrawn="1"/>
        </p:nvPicPr>
        <p:blipFill rotWithShape="1">
          <a:blip r:embed="rId2"/>
          <a:srcRect l="8837" t="31116" r="21335" b="18159"/>
          <a:stretch/>
        </p:blipFill>
        <p:spPr>
          <a:xfrm>
            <a:off x="124225" y="6254177"/>
            <a:ext cx="865479" cy="466114"/>
          </a:xfrm>
          <a:prstGeom prst="rect">
            <a:avLst/>
          </a:prstGeom>
        </p:spPr>
      </p:pic>
      <p:pic>
        <p:nvPicPr>
          <p:cNvPr id="10" name="Picture 9" descr="A blue and yellow arrows in a circle&#10;&#10;Description automatically generated">
            <a:extLst>
              <a:ext uri="{FF2B5EF4-FFF2-40B4-BE49-F238E27FC236}">
                <a16:creationId xmlns:a16="http://schemas.microsoft.com/office/drawing/2014/main" id="{487B80A6-4FA6-72DB-2356-528D039A9A79}"/>
              </a:ext>
            </a:extLst>
          </p:cNvPr>
          <p:cNvPicPr>
            <a:picLocks noChangeAspect="1"/>
          </p:cNvPicPr>
          <p:nvPr userDrawn="1"/>
        </p:nvPicPr>
        <p:blipFill>
          <a:blip r:embed="rId3"/>
          <a:stretch>
            <a:fillRect/>
          </a:stretch>
        </p:blipFill>
        <p:spPr>
          <a:xfrm>
            <a:off x="8354502" y="6096542"/>
            <a:ext cx="665273" cy="665273"/>
          </a:xfrm>
          <a:prstGeom prst="rect">
            <a:avLst/>
          </a:prstGeom>
        </p:spPr>
      </p:pic>
      <p:sp>
        <p:nvSpPr>
          <p:cNvPr id="17" name="Title 1">
            <a:extLst>
              <a:ext uri="{FF2B5EF4-FFF2-40B4-BE49-F238E27FC236}">
                <a16:creationId xmlns:a16="http://schemas.microsoft.com/office/drawing/2014/main" id="{8E2CC170-0C55-6D6E-9233-B5317330F8B9}"/>
              </a:ext>
            </a:extLst>
          </p:cNvPr>
          <p:cNvSpPr>
            <a:spLocks noGrp="1"/>
          </p:cNvSpPr>
          <p:nvPr>
            <p:ph type="title"/>
          </p:nvPr>
        </p:nvSpPr>
        <p:spPr>
          <a:xfrm>
            <a:off x="628650" y="288029"/>
            <a:ext cx="7886700" cy="1247634"/>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43661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E59BAD5-3C88-B434-4169-73C1A83206F4}"/>
              </a:ext>
            </a:extLst>
          </p:cNvPr>
          <p:cNvGrpSpPr/>
          <p:nvPr userDrawn="1"/>
        </p:nvGrpSpPr>
        <p:grpSpPr>
          <a:xfrm>
            <a:off x="0" y="12705"/>
            <a:ext cx="9144000" cy="1431650"/>
            <a:chOff x="0" y="12705"/>
            <a:chExt cx="9144000" cy="1431650"/>
          </a:xfrm>
        </p:grpSpPr>
        <p:sp>
          <p:nvSpPr>
            <p:cNvPr id="17" name="Rectangle 16">
              <a:extLst>
                <a:ext uri="{FF2B5EF4-FFF2-40B4-BE49-F238E27FC236}">
                  <a16:creationId xmlns:a16="http://schemas.microsoft.com/office/drawing/2014/main" id="{1B9EAA75-B256-3F7B-B184-8FD79044C11F}"/>
                </a:ext>
              </a:extLst>
            </p:cNvPr>
            <p:cNvSpPr/>
            <p:nvPr userDrawn="1"/>
          </p:nvSpPr>
          <p:spPr>
            <a:xfrm>
              <a:off x="0" y="12705"/>
              <a:ext cx="9144000" cy="1066800"/>
            </a:xfrm>
            <a:prstGeom prst="rect">
              <a:avLst/>
            </a:prstGeom>
            <a:solidFill>
              <a:srgbClr val="79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972198B-6675-342C-E544-334B506C3A7C}"/>
                </a:ext>
              </a:extLst>
            </p:cNvPr>
            <p:cNvSpPr/>
            <p:nvPr userDrawn="1"/>
          </p:nvSpPr>
          <p:spPr>
            <a:xfrm>
              <a:off x="0" y="189480"/>
              <a:ext cx="8829040" cy="1095729"/>
            </a:xfrm>
            <a:prstGeom prst="rect">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8A09319-AA19-5667-5DF9-2E4E14E76753}"/>
                </a:ext>
              </a:extLst>
            </p:cNvPr>
            <p:cNvSpPr/>
            <p:nvPr userDrawn="1"/>
          </p:nvSpPr>
          <p:spPr>
            <a:xfrm>
              <a:off x="314960" y="348626"/>
              <a:ext cx="8829040" cy="109572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629841" y="1524264"/>
            <a:ext cx="2949178" cy="1092958"/>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759863"/>
            <a:ext cx="4629150" cy="33287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661511"/>
            <a:ext cx="2949178" cy="26033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descr="A black background with blue and yellow text&#10;&#10;Description automatically generated">
            <a:extLst>
              <a:ext uri="{FF2B5EF4-FFF2-40B4-BE49-F238E27FC236}">
                <a16:creationId xmlns:a16="http://schemas.microsoft.com/office/drawing/2014/main" id="{263777AF-6B22-83DE-6B57-6FF42EA59E51}"/>
              </a:ext>
            </a:extLst>
          </p:cNvPr>
          <p:cNvPicPr>
            <a:picLocks noChangeAspect="1"/>
          </p:cNvPicPr>
          <p:nvPr userDrawn="1"/>
        </p:nvPicPr>
        <p:blipFill rotWithShape="1">
          <a:blip r:embed="rId2"/>
          <a:srcRect l="8837" t="31116" r="21335" b="18159"/>
          <a:stretch/>
        </p:blipFill>
        <p:spPr>
          <a:xfrm>
            <a:off x="124225" y="6254177"/>
            <a:ext cx="865479" cy="466114"/>
          </a:xfrm>
          <a:prstGeom prst="rect">
            <a:avLst/>
          </a:prstGeom>
        </p:spPr>
      </p:pic>
      <p:pic>
        <p:nvPicPr>
          <p:cNvPr id="13" name="Picture 12" descr="A blue and yellow arrows in a circle&#10;&#10;Description automatically generated">
            <a:extLst>
              <a:ext uri="{FF2B5EF4-FFF2-40B4-BE49-F238E27FC236}">
                <a16:creationId xmlns:a16="http://schemas.microsoft.com/office/drawing/2014/main" id="{3AA18834-E9F4-013A-2D52-F362B6F4CDBA}"/>
              </a:ext>
            </a:extLst>
          </p:cNvPr>
          <p:cNvPicPr>
            <a:picLocks noChangeAspect="1"/>
          </p:cNvPicPr>
          <p:nvPr userDrawn="1"/>
        </p:nvPicPr>
        <p:blipFill>
          <a:blip r:embed="rId3"/>
          <a:stretch>
            <a:fillRect/>
          </a:stretch>
        </p:blipFill>
        <p:spPr>
          <a:xfrm>
            <a:off x="8354502" y="6096542"/>
            <a:ext cx="665273" cy="665273"/>
          </a:xfrm>
          <a:prstGeom prst="rect">
            <a:avLst/>
          </a:prstGeom>
        </p:spPr>
      </p:pic>
      <p:sp>
        <p:nvSpPr>
          <p:cNvPr id="20" name="Title 1">
            <a:extLst>
              <a:ext uri="{FF2B5EF4-FFF2-40B4-BE49-F238E27FC236}">
                <a16:creationId xmlns:a16="http://schemas.microsoft.com/office/drawing/2014/main" id="{43070BA3-29E3-0767-65EC-4F2EF89D9597}"/>
              </a:ext>
            </a:extLst>
          </p:cNvPr>
          <p:cNvSpPr txBox="1">
            <a:spLocks/>
          </p:cNvSpPr>
          <p:nvPr userDrawn="1"/>
        </p:nvSpPr>
        <p:spPr>
          <a:xfrm>
            <a:off x="628650" y="288029"/>
            <a:ext cx="7886700" cy="1247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Franklin Gothic Demi Cond" panose="020B06030201020202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04610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2601A76-68A8-3749-03C0-6D2E4AF77F79}"/>
              </a:ext>
            </a:extLst>
          </p:cNvPr>
          <p:cNvGrpSpPr/>
          <p:nvPr userDrawn="1"/>
        </p:nvGrpSpPr>
        <p:grpSpPr>
          <a:xfrm>
            <a:off x="0" y="12705"/>
            <a:ext cx="9144000" cy="1431650"/>
            <a:chOff x="0" y="12705"/>
            <a:chExt cx="9144000" cy="1431650"/>
          </a:xfrm>
        </p:grpSpPr>
        <p:sp>
          <p:nvSpPr>
            <p:cNvPr id="17" name="Rectangle 16">
              <a:extLst>
                <a:ext uri="{FF2B5EF4-FFF2-40B4-BE49-F238E27FC236}">
                  <a16:creationId xmlns:a16="http://schemas.microsoft.com/office/drawing/2014/main" id="{2E74E1FD-09B8-BDEF-AE33-04240FDA7F5A}"/>
                </a:ext>
              </a:extLst>
            </p:cNvPr>
            <p:cNvSpPr/>
            <p:nvPr userDrawn="1"/>
          </p:nvSpPr>
          <p:spPr>
            <a:xfrm>
              <a:off x="0" y="12705"/>
              <a:ext cx="9144000" cy="1066800"/>
            </a:xfrm>
            <a:prstGeom prst="rect">
              <a:avLst/>
            </a:prstGeom>
            <a:solidFill>
              <a:srgbClr val="797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2046EB9-85DC-26B2-47D5-A443DACA954E}"/>
                </a:ext>
              </a:extLst>
            </p:cNvPr>
            <p:cNvSpPr/>
            <p:nvPr userDrawn="1"/>
          </p:nvSpPr>
          <p:spPr>
            <a:xfrm>
              <a:off x="0" y="189480"/>
              <a:ext cx="8829040" cy="1095729"/>
            </a:xfrm>
            <a:prstGeom prst="rect">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229C289-A35E-DC3A-9F13-A8DFAF46AB6C}"/>
                </a:ext>
              </a:extLst>
            </p:cNvPr>
            <p:cNvSpPr/>
            <p:nvPr userDrawn="1"/>
          </p:nvSpPr>
          <p:spPr>
            <a:xfrm>
              <a:off x="314960" y="348626"/>
              <a:ext cx="8829040" cy="109572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629841" y="1245271"/>
            <a:ext cx="2949178" cy="1202254"/>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4462992" y="1593425"/>
            <a:ext cx="3477949" cy="366162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531343"/>
            <a:ext cx="2949178" cy="28637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1" name="Picture 10">
            <a:extLst>
              <a:ext uri="{FF2B5EF4-FFF2-40B4-BE49-F238E27FC236}">
                <a16:creationId xmlns:a16="http://schemas.microsoft.com/office/drawing/2014/main" id="{036B62A8-F663-22CC-ED68-82B8EE904F2E}"/>
              </a:ext>
            </a:extLst>
          </p:cNvPr>
          <p:cNvPicPr>
            <a:picLocks noChangeAspect="1"/>
          </p:cNvPicPr>
          <p:nvPr userDrawn="1"/>
        </p:nvPicPr>
        <p:blipFill rotWithShape="1">
          <a:blip r:embed="rId2"/>
          <a:srcRect l="18955" t="24848" r="9934" b="18787"/>
          <a:stretch/>
        </p:blipFill>
        <p:spPr>
          <a:xfrm>
            <a:off x="9433922" y="546100"/>
            <a:ext cx="1127892" cy="662783"/>
          </a:xfrm>
          <a:prstGeom prst="rect">
            <a:avLst/>
          </a:prstGeom>
        </p:spPr>
      </p:pic>
      <p:pic>
        <p:nvPicPr>
          <p:cNvPr id="12" name="Picture 11" descr="A black background with blue and yellow text&#10;&#10;Description automatically generated">
            <a:extLst>
              <a:ext uri="{FF2B5EF4-FFF2-40B4-BE49-F238E27FC236}">
                <a16:creationId xmlns:a16="http://schemas.microsoft.com/office/drawing/2014/main" id="{A6528CA4-8D5E-194B-A39A-87A2FCA7C1F3}"/>
              </a:ext>
            </a:extLst>
          </p:cNvPr>
          <p:cNvPicPr>
            <a:picLocks noChangeAspect="1"/>
          </p:cNvPicPr>
          <p:nvPr userDrawn="1"/>
        </p:nvPicPr>
        <p:blipFill rotWithShape="1">
          <a:blip r:embed="rId3"/>
          <a:srcRect l="8837" t="31116" r="21335" b="18159"/>
          <a:stretch/>
        </p:blipFill>
        <p:spPr>
          <a:xfrm>
            <a:off x="124225" y="6254177"/>
            <a:ext cx="865479" cy="466114"/>
          </a:xfrm>
          <a:prstGeom prst="rect">
            <a:avLst/>
          </a:prstGeom>
        </p:spPr>
      </p:pic>
      <p:pic>
        <p:nvPicPr>
          <p:cNvPr id="13" name="Picture 12" descr="A blue and yellow arrows in a circle&#10;&#10;Description automatically generated">
            <a:extLst>
              <a:ext uri="{FF2B5EF4-FFF2-40B4-BE49-F238E27FC236}">
                <a16:creationId xmlns:a16="http://schemas.microsoft.com/office/drawing/2014/main" id="{822CC28B-9E37-1C20-7006-27F1B8525799}"/>
              </a:ext>
            </a:extLst>
          </p:cNvPr>
          <p:cNvPicPr>
            <a:picLocks noChangeAspect="1"/>
          </p:cNvPicPr>
          <p:nvPr userDrawn="1"/>
        </p:nvPicPr>
        <p:blipFill>
          <a:blip r:embed="rId4"/>
          <a:stretch>
            <a:fillRect/>
          </a:stretch>
        </p:blipFill>
        <p:spPr>
          <a:xfrm>
            <a:off x="8354502" y="6096542"/>
            <a:ext cx="665273" cy="665273"/>
          </a:xfrm>
          <a:prstGeom prst="rect">
            <a:avLst/>
          </a:prstGeom>
        </p:spPr>
      </p:pic>
      <p:sp>
        <p:nvSpPr>
          <p:cNvPr id="20" name="Title 1">
            <a:extLst>
              <a:ext uri="{FF2B5EF4-FFF2-40B4-BE49-F238E27FC236}">
                <a16:creationId xmlns:a16="http://schemas.microsoft.com/office/drawing/2014/main" id="{BD9A8535-5049-F87B-CD36-0E2BA7F27F7D}"/>
              </a:ext>
            </a:extLst>
          </p:cNvPr>
          <p:cNvSpPr txBox="1">
            <a:spLocks/>
          </p:cNvSpPr>
          <p:nvPr userDrawn="1"/>
        </p:nvSpPr>
        <p:spPr>
          <a:xfrm>
            <a:off x="628650" y="288029"/>
            <a:ext cx="7886700" cy="1247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Franklin Gothic Demi Cond" panose="020B06030201020202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562087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764C03-23AF-4FFC-B536-2BAB121C5272}"/>
              </a:ext>
            </a:extLst>
          </p:cNvPr>
          <p:cNvSpPr/>
          <p:nvPr userDrawn="1"/>
        </p:nvSpPr>
        <p:spPr>
          <a:xfrm>
            <a:off x="0" y="0"/>
            <a:ext cx="9144000" cy="1752600"/>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n-lt"/>
              <a:ea typeface="+mn-ea"/>
              <a:cs typeface="+mn-cs"/>
            </a:endParaRPr>
          </a:p>
        </p:txBody>
      </p:sp>
      <p:pic>
        <p:nvPicPr>
          <p:cNvPr id="7" name="Picture 6" descr="Logo&#10;&#10;Description automatically generated">
            <a:extLst>
              <a:ext uri="{FF2B5EF4-FFF2-40B4-BE49-F238E27FC236}">
                <a16:creationId xmlns:a16="http://schemas.microsoft.com/office/drawing/2014/main" id="{EE88031B-FC87-4C93-AEE8-4880DBFBA0C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84280" y="2311185"/>
            <a:ext cx="3521894" cy="3524501"/>
          </a:xfrm>
          <a:prstGeom prst="rect">
            <a:avLst/>
          </a:prstGeom>
        </p:spPr>
      </p:pic>
      <p:sp>
        <p:nvSpPr>
          <p:cNvPr id="8" name="Title 1">
            <a:extLst>
              <a:ext uri="{FF2B5EF4-FFF2-40B4-BE49-F238E27FC236}">
                <a16:creationId xmlns:a16="http://schemas.microsoft.com/office/drawing/2014/main" id="{3B14BF67-6406-4D37-BBB9-9C6891D3463D}"/>
              </a:ext>
            </a:extLst>
          </p:cNvPr>
          <p:cNvSpPr>
            <a:spLocks noGrp="1"/>
          </p:cNvSpPr>
          <p:nvPr>
            <p:ph type="ctrTitle" hasCustomPrompt="1"/>
          </p:nvPr>
        </p:nvSpPr>
        <p:spPr>
          <a:xfrm>
            <a:off x="234042" y="160018"/>
            <a:ext cx="8675915" cy="1418615"/>
          </a:xfrm>
          <a:prstGeom prst="rect">
            <a:avLst/>
          </a:prstGeom>
        </p:spPr>
        <p:txBody>
          <a:bodyPr anchor="ctr" anchorCtr="0"/>
          <a:lstStyle>
            <a:lvl1pPr algn="ctr">
              <a:defRPr sz="4800">
                <a:solidFill>
                  <a:schemeClr val="bg1"/>
                </a:solidFill>
                <a:latin typeface="+mn-lt"/>
              </a:defRPr>
            </a:lvl1pPr>
          </a:lstStyle>
          <a:p>
            <a:r>
              <a:rPr lang="en-US" dirty="0"/>
              <a:t>Title</a:t>
            </a:r>
          </a:p>
        </p:txBody>
      </p:sp>
      <p:sp>
        <p:nvSpPr>
          <p:cNvPr id="9" name="Subtitle 2">
            <a:extLst>
              <a:ext uri="{FF2B5EF4-FFF2-40B4-BE49-F238E27FC236}">
                <a16:creationId xmlns:a16="http://schemas.microsoft.com/office/drawing/2014/main" id="{93570A6A-EF2E-4C38-9607-6599D8410BA9}"/>
              </a:ext>
            </a:extLst>
          </p:cNvPr>
          <p:cNvSpPr>
            <a:spLocks noGrp="1"/>
          </p:cNvSpPr>
          <p:nvPr>
            <p:ph type="subTitle" idx="1" hasCustomPrompt="1"/>
          </p:nvPr>
        </p:nvSpPr>
        <p:spPr>
          <a:xfrm>
            <a:off x="4244195" y="3398236"/>
            <a:ext cx="4572000" cy="1379994"/>
          </a:xfrm>
          <a:prstGeom prst="rect">
            <a:avLst/>
          </a:prstGeom>
        </p:spPr>
        <p:txBody>
          <a:bodyPr anchor="ctr" anchorCtr="0"/>
          <a:lstStyle>
            <a:lvl1pPr marL="0" indent="0" algn="ctr">
              <a:buNone/>
              <a:defRPr sz="3600">
                <a:solidFill>
                  <a:srgbClr val="333333"/>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Briefer or Author</a:t>
            </a:r>
          </a:p>
          <a:p>
            <a:r>
              <a:rPr lang="en-US" dirty="0"/>
              <a:t>Job Title</a:t>
            </a:r>
          </a:p>
          <a:p>
            <a:r>
              <a:rPr lang="en-US" dirty="0"/>
              <a:t>Date (Month #, Year)</a:t>
            </a:r>
          </a:p>
        </p:txBody>
      </p:sp>
      <p:sp>
        <p:nvSpPr>
          <p:cNvPr id="12" name="Slide Number Placeholder 5">
            <a:extLst>
              <a:ext uri="{FF2B5EF4-FFF2-40B4-BE49-F238E27FC236}">
                <a16:creationId xmlns:a16="http://schemas.microsoft.com/office/drawing/2014/main" id="{AC172FE0-D382-4677-81D8-293E3333FCFB}"/>
              </a:ext>
            </a:extLst>
          </p:cNvPr>
          <p:cNvSpPr>
            <a:spLocks noGrp="1"/>
          </p:cNvSpPr>
          <p:nvPr>
            <p:ph type="sldNum" sz="quarter" idx="4"/>
          </p:nvPr>
        </p:nvSpPr>
        <p:spPr>
          <a:xfrm>
            <a:off x="7870371" y="6492874"/>
            <a:ext cx="1273629" cy="365125"/>
          </a:xfrm>
          <a:prstGeom prst="rect">
            <a:avLst/>
          </a:prstGeom>
        </p:spPr>
        <p:txBody>
          <a:bodyPr/>
          <a:lstStyle>
            <a:lvl1pPr algn="r">
              <a:defRPr sz="1200">
                <a:latin typeface="+mn-lt"/>
              </a:defRPr>
            </a:lvl1pPr>
          </a:lstStyle>
          <a:p>
            <a:fld id="{013ABC06-DC28-4A3B-9742-53C76D274B4A}" type="slidenum">
              <a:rPr lang="en-US" smtClean="0"/>
              <a:pPr/>
              <a:t>‹#›</a:t>
            </a:fld>
            <a:endParaRPr lang="en-US" dirty="0"/>
          </a:p>
        </p:txBody>
      </p:sp>
      <p:sp>
        <p:nvSpPr>
          <p:cNvPr id="16" name="Text Placeholder 15">
            <a:extLst>
              <a:ext uri="{FF2B5EF4-FFF2-40B4-BE49-F238E27FC236}">
                <a16:creationId xmlns:a16="http://schemas.microsoft.com/office/drawing/2014/main" id="{EA2EEDFC-C6D3-4D82-BC37-CC1A40498C0A}"/>
              </a:ext>
            </a:extLst>
          </p:cNvPr>
          <p:cNvSpPr>
            <a:spLocks noGrp="1"/>
          </p:cNvSpPr>
          <p:nvPr>
            <p:ph type="body" sz="quarter" idx="10" hasCustomPrompt="1"/>
          </p:nvPr>
        </p:nvSpPr>
        <p:spPr>
          <a:xfrm>
            <a:off x="6047657" y="5305177"/>
            <a:ext cx="3010080" cy="1061019"/>
          </a:xfrm>
          <a:prstGeom prst="rect">
            <a:avLst/>
          </a:prstGeom>
        </p:spPr>
        <p:txBody>
          <a:bodyPr/>
          <a:lstStyle>
            <a:lvl1pPr marL="0" indent="0">
              <a:buNone/>
              <a:defRPr sz="1100">
                <a:latin typeface="+mn-lt"/>
              </a:defRPr>
            </a:lvl1pPr>
            <a:lvl2pPr marL="457200" indent="0">
              <a:buNone/>
              <a:defRPr sz="1050"/>
            </a:lvl2pPr>
            <a:lvl3pPr marL="914400" indent="0">
              <a:buNone/>
              <a:defRPr sz="1000"/>
            </a:lvl3pPr>
            <a:lvl4pPr marL="1371600" indent="0">
              <a:buNone/>
              <a:defRPr sz="900"/>
            </a:lvl4pPr>
            <a:lvl5pPr marL="1828800" indent="0">
              <a:buNone/>
              <a:defRPr sz="900"/>
            </a:lvl5pPr>
          </a:lstStyle>
          <a:p>
            <a:pPr algn="l">
              <a:lnSpc>
                <a:spcPct val="100000"/>
              </a:lnSpc>
              <a:spcBef>
                <a:spcPts val="0"/>
              </a:spcBef>
            </a:pPr>
            <a:r>
              <a:rPr lang="en-US" sz="1100" dirty="0"/>
              <a:t>Controlled by: OUSD(P&amp;R)</a:t>
            </a:r>
          </a:p>
          <a:p>
            <a:pPr algn="l">
              <a:lnSpc>
                <a:spcPct val="100000"/>
              </a:lnSpc>
              <a:spcBef>
                <a:spcPts val="0"/>
              </a:spcBef>
            </a:pPr>
            <a:r>
              <a:rPr lang="en-US" sz="1100" dirty="0"/>
              <a:t>Controlled by: INSERT OFFICE</a:t>
            </a:r>
          </a:p>
          <a:p>
            <a:pPr algn="l">
              <a:lnSpc>
                <a:spcPct val="100000"/>
              </a:lnSpc>
              <a:spcBef>
                <a:spcPts val="0"/>
              </a:spcBef>
            </a:pPr>
            <a:r>
              <a:rPr lang="en-US" sz="1100" dirty="0"/>
              <a:t>CUI Category(</a:t>
            </a:r>
            <a:r>
              <a:rPr lang="en-US" sz="1100" dirty="0" err="1"/>
              <a:t>ies</a:t>
            </a:r>
            <a:r>
              <a:rPr lang="en-US" sz="1100" dirty="0"/>
              <a:t>):PRVCY</a:t>
            </a:r>
          </a:p>
          <a:p>
            <a:pPr algn="l">
              <a:lnSpc>
                <a:spcPct val="100000"/>
              </a:lnSpc>
              <a:spcBef>
                <a:spcPts val="0"/>
              </a:spcBef>
            </a:pPr>
            <a:r>
              <a:rPr lang="en-US" sz="1100" dirty="0"/>
              <a:t>Distribution Statement A</a:t>
            </a:r>
          </a:p>
          <a:p>
            <a:pPr algn="l">
              <a:lnSpc>
                <a:spcPct val="100000"/>
              </a:lnSpc>
              <a:spcBef>
                <a:spcPts val="0"/>
              </a:spcBef>
            </a:pPr>
            <a:r>
              <a:rPr lang="en-US" sz="1100" dirty="0"/>
              <a:t>POC: John Smith, 703-693-1234</a:t>
            </a:r>
            <a:endParaRPr lang="en-US" sz="1800" dirty="0"/>
          </a:p>
        </p:txBody>
      </p:sp>
    </p:spTree>
    <p:extLst>
      <p:ext uri="{BB962C8B-B14F-4D97-AF65-F5344CB8AC3E}">
        <p14:creationId xmlns:p14="http://schemas.microsoft.com/office/powerpoint/2010/main" val="3697463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sic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49744"/>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964339"/>
            <a:ext cx="8675914" cy="5384209"/>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1129930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925452"/>
            <a:ext cx="4168611" cy="5052160"/>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1" name="Content Placeholder 2">
            <a:extLst>
              <a:ext uri="{FF2B5EF4-FFF2-40B4-BE49-F238E27FC236}">
                <a16:creationId xmlns:a16="http://schemas.microsoft.com/office/drawing/2014/main" id="{2144D2F2-3D48-4696-A86C-04722B24F54A}"/>
              </a:ext>
            </a:extLst>
          </p:cNvPr>
          <p:cNvSpPr>
            <a:spLocks noGrp="1"/>
          </p:cNvSpPr>
          <p:nvPr>
            <p:ph sz="half" idx="14" hasCustomPrompt="1"/>
          </p:nvPr>
        </p:nvSpPr>
        <p:spPr>
          <a:xfrm>
            <a:off x="4741653" y="925452"/>
            <a:ext cx="4168611" cy="5052160"/>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8532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63132"/>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29963" y="925456"/>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9" name="Content Placeholder 2">
            <a:extLst>
              <a:ext uri="{FF2B5EF4-FFF2-40B4-BE49-F238E27FC236}">
                <a16:creationId xmlns:a16="http://schemas.microsoft.com/office/drawing/2014/main" id="{472EC43D-CF57-4338-993A-4274EEAD270A}"/>
              </a:ext>
            </a:extLst>
          </p:cNvPr>
          <p:cNvSpPr>
            <a:spLocks noGrp="1"/>
          </p:cNvSpPr>
          <p:nvPr>
            <p:ph sz="half" idx="14" hasCustomPrompt="1"/>
          </p:nvPr>
        </p:nvSpPr>
        <p:spPr>
          <a:xfrm>
            <a:off x="4748012" y="928007"/>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0CBDD156-47B6-4D84-BC31-CB5FB0AF772C}"/>
              </a:ext>
            </a:extLst>
          </p:cNvPr>
          <p:cNvSpPr>
            <a:spLocks noGrp="1"/>
          </p:cNvSpPr>
          <p:nvPr>
            <p:ph sz="half" idx="15" hasCustomPrompt="1"/>
          </p:nvPr>
        </p:nvSpPr>
        <p:spPr>
          <a:xfrm>
            <a:off x="230980" y="3778159"/>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FA446C14-1E65-46CF-B4E1-8E6AE4400ED4}"/>
              </a:ext>
            </a:extLst>
          </p:cNvPr>
          <p:cNvSpPr>
            <a:spLocks noGrp="1"/>
          </p:cNvSpPr>
          <p:nvPr>
            <p:ph sz="half" idx="16" hasCustomPrompt="1"/>
          </p:nvPr>
        </p:nvSpPr>
        <p:spPr>
          <a:xfrm>
            <a:off x="4748013" y="3778159"/>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9D9FAC8-E8E2-43D3-8FCF-F17CE4E20489}"/>
              </a:ext>
            </a:extLst>
          </p:cNvPr>
          <p:cNvCxnSpPr>
            <a:cxnSpLocks/>
          </p:cNvCxnSpPr>
          <p:nvPr userDrawn="1"/>
        </p:nvCxnSpPr>
        <p:spPr>
          <a:xfrm flipH="1" flipV="1">
            <a:off x="4572000" y="924223"/>
            <a:ext cx="5444" cy="5534147"/>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247E04-5DB9-4A43-88BE-4F566CCF762C}"/>
              </a:ext>
            </a:extLst>
          </p:cNvPr>
          <p:cNvCxnSpPr>
            <a:cxnSpLocks/>
          </p:cNvCxnSpPr>
          <p:nvPr userDrawn="1"/>
        </p:nvCxnSpPr>
        <p:spPr>
          <a:xfrm>
            <a:off x="228599" y="3693953"/>
            <a:ext cx="868227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5019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3" name="Chart Placeholder 2">
            <a:extLst>
              <a:ext uri="{FF2B5EF4-FFF2-40B4-BE49-F238E27FC236}">
                <a16:creationId xmlns:a16="http://schemas.microsoft.com/office/drawing/2014/main" id="{F98AE137-6100-48EE-8247-B0CFFEF8A1C5}"/>
              </a:ext>
            </a:extLst>
          </p:cNvPr>
          <p:cNvSpPr>
            <a:spLocks noGrp="1"/>
          </p:cNvSpPr>
          <p:nvPr>
            <p:ph type="chart" sz="quarter" idx="14"/>
          </p:nvPr>
        </p:nvSpPr>
        <p:spPr>
          <a:xfrm>
            <a:off x="239713" y="1087439"/>
            <a:ext cx="8664575" cy="4728756"/>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icon to add chart</a:t>
            </a:r>
          </a:p>
        </p:txBody>
      </p:sp>
      <p:sp>
        <p:nvSpPr>
          <p:cNvPr id="19" name="Text Placeholder 5">
            <a:extLst>
              <a:ext uri="{FF2B5EF4-FFF2-40B4-BE49-F238E27FC236}">
                <a16:creationId xmlns:a16="http://schemas.microsoft.com/office/drawing/2014/main" id="{E70E3727-9146-4C4C-8018-F39874897CB9}"/>
              </a:ext>
            </a:extLst>
          </p:cNvPr>
          <p:cNvSpPr>
            <a:spLocks noGrp="1"/>
          </p:cNvSpPr>
          <p:nvPr>
            <p:ph type="body" sz="quarter" idx="15" hasCustomPrompt="1"/>
          </p:nvPr>
        </p:nvSpPr>
        <p:spPr>
          <a:xfrm>
            <a:off x="239713" y="5830888"/>
            <a:ext cx="8664575" cy="444500"/>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pPr lvl="0"/>
            <a:r>
              <a:rPr lang="en-US" dirty="0"/>
              <a:t>Caption</a:t>
            </a:r>
          </a:p>
        </p:txBody>
      </p:sp>
    </p:spTree>
    <p:extLst>
      <p:ext uri="{BB962C8B-B14F-4D97-AF65-F5344CB8AC3E}">
        <p14:creationId xmlns:p14="http://schemas.microsoft.com/office/powerpoint/2010/main" val="15597165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4" name="Picture Placeholder 3">
            <a:extLst>
              <a:ext uri="{FF2B5EF4-FFF2-40B4-BE49-F238E27FC236}">
                <a16:creationId xmlns:a16="http://schemas.microsoft.com/office/drawing/2014/main" id="{013F79EB-650E-4046-B743-0CB86EEAA894}"/>
              </a:ext>
            </a:extLst>
          </p:cNvPr>
          <p:cNvSpPr>
            <a:spLocks noGrp="1"/>
          </p:cNvSpPr>
          <p:nvPr>
            <p:ph type="pic" sz="quarter" idx="14"/>
          </p:nvPr>
        </p:nvSpPr>
        <p:spPr>
          <a:xfrm>
            <a:off x="239713" y="1017588"/>
            <a:ext cx="8664575" cy="4813299"/>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icon to add picture</a:t>
            </a:r>
          </a:p>
        </p:txBody>
      </p:sp>
      <p:sp>
        <p:nvSpPr>
          <p:cNvPr id="6" name="Text Placeholder 5">
            <a:extLst>
              <a:ext uri="{FF2B5EF4-FFF2-40B4-BE49-F238E27FC236}">
                <a16:creationId xmlns:a16="http://schemas.microsoft.com/office/drawing/2014/main" id="{7ABCB079-28A8-4ED1-9020-B5A0B279DC8C}"/>
              </a:ext>
            </a:extLst>
          </p:cNvPr>
          <p:cNvSpPr>
            <a:spLocks noGrp="1"/>
          </p:cNvSpPr>
          <p:nvPr>
            <p:ph type="body" sz="quarter" idx="15" hasCustomPrompt="1"/>
          </p:nvPr>
        </p:nvSpPr>
        <p:spPr>
          <a:xfrm>
            <a:off x="239713" y="5830888"/>
            <a:ext cx="8664575" cy="444500"/>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pPr lvl="0"/>
            <a:r>
              <a:rPr lang="en-US" dirty="0"/>
              <a:t>Caption</a:t>
            </a:r>
          </a:p>
        </p:txBody>
      </p:sp>
    </p:spTree>
    <p:extLst>
      <p:ext uri="{BB962C8B-B14F-4D97-AF65-F5344CB8AC3E}">
        <p14:creationId xmlns:p14="http://schemas.microsoft.com/office/powerpoint/2010/main" val="1396877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Transi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28599" y="3104276"/>
            <a:ext cx="8675914" cy="656842"/>
          </a:xfrm>
          <a:prstGeom prst="rect">
            <a:avLst/>
          </a:prstGeom>
        </p:spPr>
        <p:txBody>
          <a:bodyPr/>
          <a:lstStyle>
            <a:lvl1pPr marL="0" indent="0" algn="ctr">
              <a:buNone/>
              <a:defRPr sz="36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Lato"/>
              </a:defRPr>
            </a:lvl2pPr>
            <a:lvl3pPr>
              <a:defRPr sz="2400">
                <a:solidFill>
                  <a:srgbClr val="333333"/>
                </a:solidFill>
                <a:latin typeface="Lato"/>
              </a:defRPr>
            </a:lvl3pPr>
            <a:lvl4pPr>
              <a:defRPr sz="2000">
                <a:solidFill>
                  <a:srgbClr val="333333"/>
                </a:solidFill>
                <a:latin typeface="Lato"/>
              </a:defRPr>
            </a:lvl4pPr>
            <a:lvl5pPr>
              <a:defRPr sz="2000">
                <a:solidFill>
                  <a:srgbClr val="333333"/>
                </a:solidFill>
                <a:latin typeface="Lato"/>
              </a:defRPr>
            </a:lvl5pPr>
          </a:lstStyle>
          <a:p>
            <a:pPr lvl="0"/>
            <a:r>
              <a:rPr lang="en-US" dirty="0"/>
              <a:t>Section Transition</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90890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B521FC-F837-4188-8542-61C63F165213}" type="datetime1">
              <a:rPr lang="en-US" smtClean="0"/>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5568FC-6781-43DA-A457-8F4B6E06217F}" type="slidenum">
              <a:rPr lang="en-US" smtClean="0"/>
              <a:t>‹#›</a:t>
            </a:fld>
            <a:endParaRPr lang="en-US"/>
          </a:p>
        </p:txBody>
      </p:sp>
    </p:spTree>
    <p:extLst>
      <p:ext uri="{BB962C8B-B14F-4D97-AF65-F5344CB8AC3E}">
        <p14:creationId xmlns:p14="http://schemas.microsoft.com/office/powerpoint/2010/main" val="22812469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C437DE-2FD6-D9DA-CA0E-56A487D854E7}"/>
              </a:ext>
            </a:extLst>
          </p:cNvPr>
          <p:cNvPicPr>
            <a:picLocks noChangeAspect="1"/>
          </p:cNvPicPr>
          <p:nvPr userDrawn="1"/>
        </p:nvPicPr>
        <p:blipFill>
          <a:blip r:embed="rId2"/>
          <a:stretch>
            <a:fillRect/>
          </a:stretch>
        </p:blipFill>
        <p:spPr>
          <a:xfrm>
            <a:off x="1206590" y="2934799"/>
            <a:ext cx="2277274" cy="2277274"/>
          </a:xfrm>
          <a:prstGeom prst="rect">
            <a:avLst/>
          </a:prstGeom>
        </p:spPr>
      </p:pic>
      <p:sp>
        <p:nvSpPr>
          <p:cNvPr id="10" name="Rectangle 9">
            <a:extLst>
              <a:ext uri="{FF2B5EF4-FFF2-40B4-BE49-F238E27FC236}">
                <a16:creationId xmlns:a16="http://schemas.microsoft.com/office/drawing/2014/main" id="{AF764C03-23AF-4FFC-B536-2BAB121C5272}"/>
              </a:ext>
            </a:extLst>
          </p:cNvPr>
          <p:cNvSpPr/>
          <p:nvPr userDrawn="1"/>
        </p:nvSpPr>
        <p:spPr>
          <a:xfrm>
            <a:off x="0" y="0"/>
            <a:ext cx="9144000" cy="1378889"/>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n-lt"/>
              <a:ea typeface="+mn-ea"/>
              <a:cs typeface="+mn-cs"/>
            </a:endParaRPr>
          </a:p>
        </p:txBody>
      </p:sp>
      <p:sp>
        <p:nvSpPr>
          <p:cNvPr id="8" name="Title 1">
            <a:extLst>
              <a:ext uri="{FF2B5EF4-FFF2-40B4-BE49-F238E27FC236}">
                <a16:creationId xmlns:a16="http://schemas.microsoft.com/office/drawing/2014/main" id="{3B14BF67-6406-4D37-BBB9-9C6891D3463D}"/>
              </a:ext>
            </a:extLst>
          </p:cNvPr>
          <p:cNvSpPr>
            <a:spLocks noGrp="1"/>
          </p:cNvSpPr>
          <p:nvPr>
            <p:ph type="ctrTitle" hasCustomPrompt="1"/>
          </p:nvPr>
        </p:nvSpPr>
        <p:spPr>
          <a:xfrm>
            <a:off x="234042" y="576937"/>
            <a:ext cx="8675915" cy="584775"/>
          </a:xfrm>
          <a:prstGeom prst="rect">
            <a:avLst/>
          </a:prstGeom>
        </p:spPr>
        <p:txBody>
          <a:bodyPr anchor="ctr" anchorCtr="0">
            <a:spAutoFit/>
          </a:bodyPr>
          <a:lstStyle>
            <a:lvl1pPr algn="ctr">
              <a:lnSpc>
                <a:spcPct val="100000"/>
              </a:lnSpc>
              <a:defRPr sz="3200" b="1">
                <a:solidFill>
                  <a:schemeClr val="bg1"/>
                </a:solidFill>
                <a:latin typeface="+mn-lt"/>
              </a:defRPr>
            </a:lvl1pPr>
          </a:lstStyle>
          <a:p>
            <a:r>
              <a:rPr lang="en-US" dirty="0"/>
              <a:t>Title</a:t>
            </a:r>
          </a:p>
        </p:txBody>
      </p:sp>
      <p:sp>
        <p:nvSpPr>
          <p:cNvPr id="9" name="Subtitle 2">
            <a:extLst>
              <a:ext uri="{FF2B5EF4-FFF2-40B4-BE49-F238E27FC236}">
                <a16:creationId xmlns:a16="http://schemas.microsoft.com/office/drawing/2014/main" id="{93570A6A-EF2E-4C38-9607-6599D8410BA9}"/>
              </a:ext>
            </a:extLst>
          </p:cNvPr>
          <p:cNvSpPr>
            <a:spLocks noGrp="1"/>
          </p:cNvSpPr>
          <p:nvPr>
            <p:ph type="subTitle" idx="1" hasCustomPrompt="1"/>
          </p:nvPr>
        </p:nvSpPr>
        <p:spPr>
          <a:xfrm>
            <a:off x="4289054" y="2940078"/>
            <a:ext cx="4572000" cy="461665"/>
          </a:xfrm>
          <a:prstGeom prst="rect">
            <a:avLst/>
          </a:prstGeom>
        </p:spPr>
        <p:txBody>
          <a:bodyPr anchor="ctr" anchorCtr="0">
            <a:spAutoFit/>
          </a:bodyPr>
          <a:lstStyle>
            <a:lvl1pPr marL="0" indent="0" algn="ctr">
              <a:lnSpc>
                <a:spcPct val="100000"/>
              </a:lnSpc>
              <a:spcBef>
                <a:spcPts val="0"/>
              </a:spcBef>
              <a:buNone/>
              <a:defRPr sz="2400">
                <a:solidFill>
                  <a:srgbClr val="333333"/>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Briefer(s)</a:t>
            </a:r>
          </a:p>
        </p:txBody>
      </p:sp>
      <p:sp>
        <p:nvSpPr>
          <p:cNvPr id="2" name="Subtitle 2">
            <a:extLst>
              <a:ext uri="{FF2B5EF4-FFF2-40B4-BE49-F238E27FC236}">
                <a16:creationId xmlns:a16="http://schemas.microsoft.com/office/drawing/2014/main" id="{8BEF0671-FA39-95AA-3725-9A705F310330}"/>
              </a:ext>
            </a:extLst>
          </p:cNvPr>
          <p:cNvSpPr txBox="1">
            <a:spLocks/>
          </p:cNvSpPr>
          <p:nvPr userDrawn="1"/>
        </p:nvSpPr>
        <p:spPr>
          <a:xfrm>
            <a:off x="4289054" y="4002218"/>
            <a:ext cx="4572000" cy="369332"/>
          </a:xfrm>
          <a:prstGeom prst="rect">
            <a:avLst/>
          </a:prstGeom>
        </p:spPr>
        <p:txBody>
          <a:bodyPr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3333"/>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1800" i="1" dirty="0"/>
              <a:t>Day Month Year</a:t>
            </a:r>
          </a:p>
        </p:txBody>
      </p:sp>
      <p:sp>
        <p:nvSpPr>
          <p:cNvPr id="3" name="Subtitle 2">
            <a:extLst>
              <a:ext uri="{FF2B5EF4-FFF2-40B4-BE49-F238E27FC236}">
                <a16:creationId xmlns:a16="http://schemas.microsoft.com/office/drawing/2014/main" id="{FA8032B3-7785-B699-ADA2-AA876233E468}"/>
              </a:ext>
            </a:extLst>
          </p:cNvPr>
          <p:cNvSpPr txBox="1">
            <a:spLocks/>
          </p:cNvSpPr>
          <p:nvPr userDrawn="1"/>
        </p:nvSpPr>
        <p:spPr>
          <a:xfrm>
            <a:off x="4289054" y="3467406"/>
            <a:ext cx="4572000" cy="400110"/>
          </a:xfrm>
          <a:prstGeom prst="rect">
            <a:avLst/>
          </a:prstGeom>
        </p:spPr>
        <p:txBody>
          <a:bodyPr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33333"/>
                </a:solidFill>
                <a:latin typeface="+mn-lt"/>
                <a:ea typeface="+mn-ea"/>
                <a:cs typeface="+mn-cs"/>
              </a:defRPr>
            </a:lvl1pPr>
            <a:lvl2pPr marL="457178"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dirty="0"/>
              <a:t>Location</a:t>
            </a:r>
          </a:p>
        </p:txBody>
      </p:sp>
      <p:sp>
        <p:nvSpPr>
          <p:cNvPr id="11" name="Content Placeholder 2">
            <a:extLst>
              <a:ext uri="{FF2B5EF4-FFF2-40B4-BE49-F238E27FC236}">
                <a16:creationId xmlns:a16="http://schemas.microsoft.com/office/drawing/2014/main" id="{BFF7E22B-A00D-B08C-48A2-F1B4201CBAFD}"/>
              </a:ext>
            </a:extLst>
          </p:cNvPr>
          <p:cNvSpPr txBox="1">
            <a:spLocks/>
          </p:cNvSpPr>
          <p:nvPr userDrawn="1"/>
        </p:nvSpPr>
        <p:spPr>
          <a:xfrm>
            <a:off x="1828980" y="6460067"/>
            <a:ext cx="5486401" cy="184666"/>
          </a:xfrm>
          <a:prstGeom prst="rect">
            <a:avLst/>
          </a:prstGeom>
        </p:spPr>
        <p:txBody>
          <a:bodyPr vert="horz" lIns="0" tIns="0" rIns="0" bIns="0" rtlCol="0" anchor="ctr" anchorCtr="0">
            <a:sp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3200" kern="1200" spc="-30">
                <a:solidFill>
                  <a:schemeClr val="tx1"/>
                </a:solidFill>
                <a:latin typeface="Lato"/>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800" kern="1200" spc="-30">
                <a:solidFill>
                  <a:schemeClr val="tx1"/>
                </a:solidFill>
                <a:latin typeface="Lato"/>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400" kern="1200" spc="-30">
                <a:solidFill>
                  <a:schemeClr val="tx1"/>
                </a:solidFill>
                <a:latin typeface="Lato"/>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254267"/>
                </a:solidFill>
                <a:latin typeface="Arial" panose="020B0604020202020204" pitchFamily="34" charset="0"/>
                <a:cs typeface="Arial" panose="020B0604020202020204" pitchFamily="34" charset="0"/>
              </a:rPr>
              <a:t>Excellence  |  People-Centric  |  Integrity  |  Collaboration  |  Respect</a:t>
            </a:r>
          </a:p>
        </p:txBody>
      </p:sp>
      <p:sp>
        <p:nvSpPr>
          <p:cNvPr id="16" name="Text Placeholder 15">
            <a:extLst>
              <a:ext uri="{FF2B5EF4-FFF2-40B4-BE49-F238E27FC236}">
                <a16:creationId xmlns:a16="http://schemas.microsoft.com/office/drawing/2014/main" id="{EA2EEDFC-C6D3-4D82-BC37-CC1A40498C0A}"/>
              </a:ext>
            </a:extLst>
          </p:cNvPr>
          <p:cNvSpPr>
            <a:spLocks noGrp="1"/>
          </p:cNvSpPr>
          <p:nvPr>
            <p:ph type="body" sz="quarter" idx="10" hasCustomPrompt="1"/>
          </p:nvPr>
        </p:nvSpPr>
        <p:spPr>
          <a:xfrm>
            <a:off x="6047657" y="5305177"/>
            <a:ext cx="3010080" cy="938719"/>
          </a:xfrm>
          <a:prstGeom prst="rect">
            <a:avLst/>
          </a:prstGeom>
          <a:ln>
            <a:solidFill>
              <a:schemeClr val="accent1"/>
            </a:solidFill>
          </a:ln>
        </p:spPr>
        <p:txBody>
          <a:bodyPr>
            <a:spAutoFit/>
          </a:bodyPr>
          <a:lstStyle>
            <a:lvl1pPr marL="0" indent="0">
              <a:buNone/>
              <a:defRPr sz="1100">
                <a:latin typeface="+mn-lt"/>
              </a:defRPr>
            </a:lvl1pPr>
            <a:lvl2pPr marL="457200" indent="0">
              <a:buNone/>
              <a:defRPr sz="1050"/>
            </a:lvl2pPr>
            <a:lvl3pPr marL="914400" indent="0">
              <a:buNone/>
              <a:defRPr sz="1000"/>
            </a:lvl3pPr>
            <a:lvl4pPr marL="1371600" indent="0">
              <a:buNone/>
              <a:defRPr sz="900"/>
            </a:lvl4pPr>
            <a:lvl5pPr marL="1828800" indent="0">
              <a:buNone/>
              <a:defRPr sz="900"/>
            </a:lvl5pPr>
          </a:lstStyle>
          <a:p>
            <a:pPr algn="l">
              <a:lnSpc>
                <a:spcPct val="100000"/>
              </a:lnSpc>
              <a:spcBef>
                <a:spcPts val="0"/>
              </a:spcBef>
            </a:pPr>
            <a:r>
              <a:rPr lang="en-US" sz="1100" dirty="0"/>
              <a:t>Controlled by: OUSD(P&amp;R)</a:t>
            </a:r>
          </a:p>
          <a:p>
            <a:pPr algn="l">
              <a:lnSpc>
                <a:spcPct val="100000"/>
              </a:lnSpc>
              <a:spcBef>
                <a:spcPts val="0"/>
              </a:spcBef>
            </a:pPr>
            <a:r>
              <a:rPr lang="en-US" sz="1100" dirty="0"/>
              <a:t>Controlled by: INSERT OFFICE</a:t>
            </a:r>
          </a:p>
          <a:p>
            <a:pPr algn="l">
              <a:lnSpc>
                <a:spcPct val="100000"/>
              </a:lnSpc>
              <a:spcBef>
                <a:spcPts val="0"/>
              </a:spcBef>
            </a:pPr>
            <a:r>
              <a:rPr lang="en-US" sz="1100" dirty="0"/>
              <a:t>CUI Category(</a:t>
            </a:r>
            <a:r>
              <a:rPr lang="en-US" sz="1100" dirty="0" err="1"/>
              <a:t>ies</a:t>
            </a:r>
            <a:r>
              <a:rPr lang="en-US" sz="1100" dirty="0"/>
              <a:t>):PRVCY</a:t>
            </a:r>
          </a:p>
          <a:p>
            <a:pPr algn="l">
              <a:lnSpc>
                <a:spcPct val="100000"/>
              </a:lnSpc>
              <a:spcBef>
                <a:spcPts val="0"/>
              </a:spcBef>
            </a:pPr>
            <a:r>
              <a:rPr lang="en-US" sz="1100" dirty="0"/>
              <a:t>Distribution Statement A</a:t>
            </a:r>
          </a:p>
          <a:p>
            <a:pPr algn="l">
              <a:lnSpc>
                <a:spcPct val="100000"/>
              </a:lnSpc>
              <a:spcBef>
                <a:spcPts val="0"/>
              </a:spcBef>
            </a:pPr>
            <a:r>
              <a:rPr lang="en-US" sz="1100" dirty="0"/>
              <a:t>POC: John Smith, 703-693-1234</a:t>
            </a:r>
            <a:endParaRPr lang="en-US" sz="1800" dirty="0"/>
          </a:p>
        </p:txBody>
      </p:sp>
    </p:spTree>
    <p:extLst>
      <p:ext uri="{BB962C8B-B14F-4D97-AF65-F5344CB8AC3E}">
        <p14:creationId xmlns:p14="http://schemas.microsoft.com/office/powerpoint/2010/main" val="18158766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sic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0"/>
            <a:ext cx="9144000" cy="1088136"/>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295BD42B-DBA5-5281-C848-CA1AEC8B6BE9}"/>
              </a:ext>
            </a:extLst>
          </p:cNvPr>
          <p:cNvPicPr>
            <a:picLocks noChangeAspect="1"/>
          </p:cNvPicPr>
          <p:nvPr userDrawn="1"/>
        </p:nvPicPr>
        <p:blipFill>
          <a:blip r:embed="rId2"/>
          <a:stretch>
            <a:fillRect/>
          </a:stretch>
        </p:blipFill>
        <p:spPr>
          <a:xfrm>
            <a:off x="8402463" y="242646"/>
            <a:ext cx="666020" cy="666020"/>
          </a:xfrm>
          <a:prstGeom prst="rect">
            <a:avLst/>
          </a:prstGeom>
        </p:spPr>
      </p:pic>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1363109"/>
            <a:ext cx="8675914" cy="1015663"/>
          </a:xfrm>
          <a:prstGeom prst="rect">
            <a:avLst/>
          </a:prstGeom>
        </p:spPr>
        <p:txBody>
          <a:bodyPr>
            <a:spAutoFit/>
          </a:bodyPr>
          <a:lstStyle>
            <a:lvl1pPr>
              <a:lnSpc>
                <a:spcPct val="100000"/>
              </a:lnSpc>
              <a:spcBef>
                <a:spcPts val="600"/>
              </a:spcBef>
              <a:defRPr sz="1800">
                <a:solidFill>
                  <a:srgbClr val="333333"/>
                </a:solidFill>
                <a:latin typeface="Arial" panose="020B0604020202020204" pitchFamily="34" charset="0"/>
                <a:cs typeface="Arial" panose="020B0604020202020204" pitchFamily="34" charset="0"/>
              </a:defRPr>
            </a:lvl1pPr>
            <a:lvl2pPr marL="741363" indent="-284163">
              <a:lnSpc>
                <a:spcPct val="100000"/>
              </a:lnSpc>
              <a:spcBef>
                <a:spcPts val="600"/>
              </a:spcBef>
              <a:buFont typeface="Wingdings" panose="05000000000000000000" pitchFamily="2" charset="2"/>
              <a:buChar char="Ø"/>
              <a:defRPr sz="1600">
                <a:solidFill>
                  <a:srgbClr val="333333"/>
                </a:solidFill>
                <a:latin typeface="Arial" panose="020B0604020202020204" pitchFamily="34" charset="0"/>
                <a:cs typeface="Arial" panose="020B0604020202020204" pitchFamily="34" charset="0"/>
              </a:defRPr>
            </a:lvl2pPr>
            <a:lvl3pPr marL="1143000" indent="-228600">
              <a:lnSpc>
                <a:spcPct val="100000"/>
              </a:lnSpc>
              <a:spcBef>
                <a:spcPts val="600"/>
              </a:spcBef>
              <a:buFont typeface="Symbol" panose="05050102010706020507" pitchFamily="18" charset="2"/>
              <a:buChar char=""/>
              <a:defRPr sz="1600">
                <a:solidFill>
                  <a:srgbClr val="333333"/>
                </a:solidFill>
                <a:latin typeface="Arial" panose="020B0604020202020204" pitchFamily="34" charset="0"/>
                <a:cs typeface="Arial" panose="020B0604020202020204" pitchFamily="34" charset="0"/>
              </a:defRPr>
            </a:lvl3pPr>
            <a:lvl4pPr>
              <a:defRPr sz="1400">
                <a:solidFill>
                  <a:srgbClr val="333333"/>
                </a:solidFill>
                <a:latin typeface="Arial" panose="020B0604020202020204" pitchFamily="34" charset="0"/>
                <a:cs typeface="Arial" panose="020B0604020202020204" pitchFamily="34" charset="0"/>
              </a:defRPr>
            </a:lvl4pPr>
            <a:lvl5pPr>
              <a:defRPr sz="14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237221"/>
            <a:ext cx="8087688" cy="461665"/>
          </a:xfrm>
          <a:prstGeom prst="rect">
            <a:avLst/>
          </a:prstGeom>
        </p:spPr>
        <p:txBody>
          <a:bodyPr wrap="square" lIns="91440" tIns="45720" rIns="91440" bIns="45720">
            <a:spAutoFit/>
          </a:bodyPr>
          <a:lstStyle>
            <a:lvl1pPr marL="0" indent="0">
              <a:lnSpc>
                <a:spcPct val="100000"/>
              </a:lnSpc>
              <a:spcBef>
                <a:spcPts val="0"/>
              </a:spcBef>
              <a:buNone/>
              <a:defRPr sz="2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39259" y="692108"/>
            <a:ext cx="8087688" cy="307777"/>
          </a:xfrm>
          <a:prstGeom prst="rect">
            <a:avLst/>
          </a:prstGeom>
        </p:spPr>
        <p:txBody>
          <a:bodyPr wrap="square">
            <a:spAutoFit/>
          </a:bodyPr>
          <a:lstStyle>
            <a:lvl1pPr marL="0" indent="0">
              <a:lnSpc>
                <a:spcPct val="100000"/>
              </a:lnSpc>
              <a:spcBef>
                <a:spcPts val="0"/>
              </a:spcBef>
              <a:buNone/>
              <a:defRPr sz="1400" i="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9" name="Content Placeholder 2">
            <a:extLst>
              <a:ext uri="{FF2B5EF4-FFF2-40B4-BE49-F238E27FC236}">
                <a16:creationId xmlns:a16="http://schemas.microsoft.com/office/drawing/2014/main" id="{0D5ED377-0187-1DAD-C317-EFC85CCE7708}"/>
              </a:ext>
            </a:extLst>
          </p:cNvPr>
          <p:cNvSpPr txBox="1">
            <a:spLocks/>
          </p:cNvSpPr>
          <p:nvPr userDrawn="1"/>
        </p:nvSpPr>
        <p:spPr>
          <a:xfrm>
            <a:off x="1828980" y="6460067"/>
            <a:ext cx="5486401" cy="184666"/>
          </a:xfrm>
          <a:prstGeom prst="rect">
            <a:avLst/>
          </a:prstGeom>
        </p:spPr>
        <p:txBody>
          <a:bodyPr vert="horz" lIns="0" tIns="0" rIns="0" bIns="0" rtlCol="0" anchor="ctr" anchorCtr="0">
            <a:sp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3200" kern="1200" spc="-30">
                <a:solidFill>
                  <a:schemeClr val="tx1"/>
                </a:solidFill>
                <a:latin typeface="Lato"/>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800" kern="1200" spc="-30">
                <a:solidFill>
                  <a:schemeClr val="tx1"/>
                </a:solidFill>
                <a:latin typeface="Lato"/>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400" kern="1200" spc="-30">
                <a:solidFill>
                  <a:schemeClr val="tx1"/>
                </a:solidFill>
                <a:latin typeface="Lato"/>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254267"/>
                </a:solidFill>
                <a:latin typeface="Arial" panose="020B0604020202020204" pitchFamily="34" charset="0"/>
                <a:cs typeface="Arial" panose="020B0604020202020204" pitchFamily="34" charset="0"/>
              </a:rPr>
              <a:t>Excellence  |  People-Centric  |  Integrity  |  Collaboration  |  Respect</a:t>
            </a:r>
          </a:p>
        </p:txBody>
      </p:sp>
      <p:sp>
        <p:nvSpPr>
          <p:cNvPr id="11" name="Slide Number Placeholder 5">
            <a:extLst>
              <a:ext uri="{FF2B5EF4-FFF2-40B4-BE49-F238E27FC236}">
                <a16:creationId xmlns:a16="http://schemas.microsoft.com/office/drawing/2014/main" id="{DD6EAF16-8851-ABF9-05CD-08A66D461E7B}"/>
              </a:ext>
            </a:extLst>
          </p:cNvPr>
          <p:cNvSpPr>
            <a:spLocks noGrp="1"/>
          </p:cNvSpPr>
          <p:nvPr>
            <p:ph type="sldNum" sz="quarter" idx="4"/>
          </p:nvPr>
        </p:nvSpPr>
        <p:spPr>
          <a:xfrm>
            <a:off x="7870371" y="6544631"/>
            <a:ext cx="1273629" cy="261610"/>
          </a:xfrm>
          <a:prstGeom prst="rect">
            <a:avLst/>
          </a:prstGeom>
        </p:spPr>
        <p:txBody>
          <a:bodyPr anchor="ctr" anchorCtr="0"/>
          <a:lstStyle>
            <a:lvl1pPr algn="r">
              <a:defRPr sz="1100">
                <a:latin typeface="+mn-lt"/>
              </a:defRPr>
            </a:lvl1pPr>
          </a:lstStyle>
          <a:p>
            <a:fld id="{013ABC06-DC28-4A3B-9742-53C76D274B4A}" type="slidenum">
              <a:rPr lang="en-US" smtClean="0"/>
              <a:pPr/>
              <a:t>‹#›</a:t>
            </a:fld>
            <a:endParaRPr lang="en-US" dirty="0"/>
          </a:p>
        </p:txBody>
      </p:sp>
    </p:spTree>
    <p:extLst>
      <p:ext uri="{BB962C8B-B14F-4D97-AF65-F5344CB8AC3E}">
        <p14:creationId xmlns:p14="http://schemas.microsoft.com/office/powerpoint/2010/main" val="2848585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1263780"/>
            <a:ext cx="4168611" cy="1015663"/>
          </a:xfrm>
          <a:prstGeom prst="rect">
            <a:avLst/>
          </a:prstGeom>
        </p:spPr>
        <p:txBody>
          <a:bodyPr>
            <a:spAutoFit/>
          </a:bodyPr>
          <a:lstStyle>
            <a:lvl1pPr>
              <a:lnSpc>
                <a:spcPct val="100000"/>
              </a:lnSpc>
              <a:spcBef>
                <a:spcPts val="600"/>
              </a:spcBef>
              <a:defRPr sz="1800">
                <a:solidFill>
                  <a:srgbClr val="333333"/>
                </a:solidFill>
                <a:latin typeface="Arial" panose="020B0604020202020204" pitchFamily="34" charset="0"/>
                <a:cs typeface="Arial" panose="020B0604020202020204" pitchFamily="34" charset="0"/>
              </a:defRPr>
            </a:lvl1pPr>
            <a:lvl2pPr marL="685800" indent="-228600">
              <a:lnSpc>
                <a:spcPct val="100000"/>
              </a:lnSpc>
              <a:spcBef>
                <a:spcPts val="600"/>
              </a:spcBef>
              <a:buFont typeface="Wingdings" panose="05000000000000000000" pitchFamily="2" charset="2"/>
              <a:buChar char="Ø"/>
              <a:defRPr sz="1600">
                <a:solidFill>
                  <a:srgbClr val="333333"/>
                </a:solidFill>
                <a:latin typeface="Arial" panose="020B0604020202020204" pitchFamily="34" charset="0"/>
                <a:cs typeface="Arial" panose="020B0604020202020204" pitchFamily="34" charset="0"/>
              </a:defRPr>
            </a:lvl2pPr>
            <a:lvl3pPr marL="1200150" indent="-285750">
              <a:lnSpc>
                <a:spcPct val="100000"/>
              </a:lnSpc>
              <a:spcBef>
                <a:spcPts val="600"/>
              </a:spcBef>
              <a:buFont typeface="Symbol" panose="05050102010706020507" pitchFamily="18" charset="2"/>
              <a:buChar char=""/>
              <a:defRPr sz="16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2144D2F2-3D48-4696-A86C-04722B24F54A}"/>
              </a:ext>
            </a:extLst>
          </p:cNvPr>
          <p:cNvSpPr>
            <a:spLocks noGrp="1"/>
          </p:cNvSpPr>
          <p:nvPr>
            <p:ph sz="half" idx="14" hasCustomPrompt="1"/>
          </p:nvPr>
        </p:nvSpPr>
        <p:spPr>
          <a:xfrm>
            <a:off x="4741653" y="1263780"/>
            <a:ext cx="4168611" cy="1015663"/>
          </a:xfrm>
          <a:prstGeom prst="rect">
            <a:avLst/>
          </a:prstGeom>
        </p:spPr>
        <p:txBody>
          <a:bodyPr>
            <a:spAutoFit/>
          </a:bodyPr>
          <a:lstStyle>
            <a:lvl1pPr>
              <a:lnSpc>
                <a:spcPct val="100000"/>
              </a:lnSpc>
              <a:spcBef>
                <a:spcPts val="600"/>
              </a:spcBef>
              <a:defRPr sz="1800">
                <a:solidFill>
                  <a:srgbClr val="333333"/>
                </a:solidFill>
                <a:latin typeface="Arial" panose="020B0604020202020204" pitchFamily="34" charset="0"/>
                <a:cs typeface="Arial" panose="020B0604020202020204" pitchFamily="34" charset="0"/>
              </a:defRPr>
            </a:lvl1pPr>
            <a:lvl2pPr marL="685800" indent="-228600">
              <a:lnSpc>
                <a:spcPct val="100000"/>
              </a:lnSpc>
              <a:spcBef>
                <a:spcPts val="600"/>
              </a:spcBef>
              <a:buFont typeface="Wingdings" panose="05000000000000000000" pitchFamily="2" charset="2"/>
              <a:buChar char="Ø"/>
              <a:defRPr sz="1600">
                <a:solidFill>
                  <a:srgbClr val="333333"/>
                </a:solidFill>
                <a:latin typeface="Arial" panose="020B0604020202020204" pitchFamily="34" charset="0"/>
                <a:cs typeface="Arial" panose="020B0604020202020204" pitchFamily="34" charset="0"/>
              </a:defRPr>
            </a:lvl2pPr>
            <a:lvl3pPr marL="1143000" indent="-228600">
              <a:lnSpc>
                <a:spcPct val="100000"/>
              </a:lnSpc>
              <a:spcBef>
                <a:spcPts val="600"/>
              </a:spcBef>
              <a:buFont typeface="Symbol" panose="05050102010706020507" pitchFamily="18" charset="2"/>
              <a:buChar char=""/>
              <a:defRPr sz="16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94EAED3E-A825-EED8-49FE-4CCBF848AC90}"/>
              </a:ext>
            </a:extLst>
          </p:cNvPr>
          <p:cNvSpPr/>
          <p:nvPr userDrawn="1"/>
        </p:nvSpPr>
        <p:spPr>
          <a:xfrm>
            <a:off x="0" y="0"/>
            <a:ext cx="9144000" cy="1088136"/>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 Placeholder 8">
            <a:extLst>
              <a:ext uri="{FF2B5EF4-FFF2-40B4-BE49-F238E27FC236}">
                <a16:creationId xmlns:a16="http://schemas.microsoft.com/office/drawing/2014/main" id="{F9A5043B-C165-9790-0FBF-44BADFED6CC0}"/>
              </a:ext>
            </a:extLst>
          </p:cNvPr>
          <p:cNvSpPr>
            <a:spLocks noGrp="1"/>
          </p:cNvSpPr>
          <p:nvPr>
            <p:ph type="body" sz="quarter" idx="12"/>
          </p:nvPr>
        </p:nvSpPr>
        <p:spPr>
          <a:xfrm>
            <a:off x="239259" y="237221"/>
            <a:ext cx="8087688" cy="461665"/>
          </a:xfrm>
          <a:prstGeom prst="rect">
            <a:avLst/>
          </a:prstGeom>
        </p:spPr>
        <p:txBody>
          <a:bodyPr wrap="square" lIns="91440" tIns="45720" rIns="91440" bIns="45720">
            <a:spAutoFit/>
          </a:bodyPr>
          <a:lstStyle>
            <a:lvl1pPr marL="0" indent="0">
              <a:lnSpc>
                <a:spcPct val="100000"/>
              </a:lnSpc>
              <a:spcBef>
                <a:spcPts val="0"/>
              </a:spcBef>
              <a:buNone/>
              <a:defRPr sz="2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9" name="Text Placeholder 8">
            <a:extLst>
              <a:ext uri="{FF2B5EF4-FFF2-40B4-BE49-F238E27FC236}">
                <a16:creationId xmlns:a16="http://schemas.microsoft.com/office/drawing/2014/main" id="{C8AD07A9-6AAB-A941-195A-850C7617A743}"/>
              </a:ext>
            </a:extLst>
          </p:cNvPr>
          <p:cNvSpPr>
            <a:spLocks noGrp="1"/>
          </p:cNvSpPr>
          <p:nvPr>
            <p:ph type="body" sz="quarter" idx="13"/>
          </p:nvPr>
        </p:nvSpPr>
        <p:spPr>
          <a:xfrm>
            <a:off x="239259" y="692108"/>
            <a:ext cx="8087688" cy="307777"/>
          </a:xfrm>
          <a:prstGeom prst="rect">
            <a:avLst/>
          </a:prstGeom>
        </p:spPr>
        <p:txBody>
          <a:bodyPr wrap="square">
            <a:spAutoFit/>
          </a:bodyPr>
          <a:lstStyle>
            <a:lvl1pPr marL="0" indent="0">
              <a:lnSpc>
                <a:spcPct val="100000"/>
              </a:lnSpc>
              <a:spcBef>
                <a:spcPts val="0"/>
              </a:spcBef>
              <a:buNone/>
              <a:defRPr sz="1400" i="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2" name="Content Placeholder 2">
            <a:extLst>
              <a:ext uri="{FF2B5EF4-FFF2-40B4-BE49-F238E27FC236}">
                <a16:creationId xmlns:a16="http://schemas.microsoft.com/office/drawing/2014/main" id="{03FCF35D-28EB-0824-877B-26E262FC2A96}"/>
              </a:ext>
            </a:extLst>
          </p:cNvPr>
          <p:cNvSpPr txBox="1">
            <a:spLocks/>
          </p:cNvSpPr>
          <p:nvPr userDrawn="1"/>
        </p:nvSpPr>
        <p:spPr>
          <a:xfrm>
            <a:off x="1828980" y="6460067"/>
            <a:ext cx="5486401" cy="184666"/>
          </a:xfrm>
          <a:prstGeom prst="rect">
            <a:avLst/>
          </a:prstGeom>
        </p:spPr>
        <p:txBody>
          <a:bodyPr vert="horz" lIns="0" tIns="0" rIns="0" bIns="0" rtlCol="0" anchor="ctr" anchorCtr="0">
            <a:sp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3200" kern="1200" spc="-30">
                <a:solidFill>
                  <a:schemeClr val="tx1"/>
                </a:solidFill>
                <a:latin typeface="Lato"/>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800" kern="1200" spc="-30">
                <a:solidFill>
                  <a:schemeClr val="tx1"/>
                </a:solidFill>
                <a:latin typeface="Lato"/>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400" kern="1200" spc="-30">
                <a:solidFill>
                  <a:schemeClr val="tx1"/>
                </a:solidFill>
                <a:latin typeface="Lato"/>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254267"/>
                </a:solidFill>
                <a:latin typeface="Arial" panose="020B0604020202020204" pitchFamily="34" charset="0"/>
                <a:cs typeface="Arial" panose="020B0604020202020204" pitchFamily="34" charset="0"/>
              </a:rPr>
              <a:t>Excellence  |  People-Centric  |  Integrity  |  Collaboration  |  Respect</a:t>
            </a:r>
          </a:p>
        </p:txBody>
      </p:sp>
      <p:sp>
        <p:nvSpPr>
          <p:cNvPr id="20" name="Slide Number Placeholder 5">
            <a:extLst>
              <a:ext uri="{FF2B5EF4-FFF2-40B4-BE49-F238E27FC236}">
                <a16:creationId xmlns:a16="http://schemas.microsoft.com/office/drawing/2014/main" id="{3E17F137-0DBC-A193-DB95-E4F0401B1015}"/>
              </a:ext>
            </a:extLst>
          </p:cNvPr>
          <p:cNvSpPr>
            <a:spLocks noGrp="1"/>
          </p:cNvSpPr>
          <p:nvPr>
            <p:ph type="sldNum" sz="quarter" idx="4"/>
          </p:nvPr>
        </p:nvSpPr>
        <p:spPr>
          <a:xfrm>
            <a:off x="7870371" y="6544631"/>
            <a:ext cx="1273629" cy="261610"/>
          </a:xfrm>
          <a:prstGeom prst="rect">
            <a:avLst/>
          </a:prstGeom>
        </p:spPr>
        <p:txBody>
          <a:bodyPr anchor="ctr" anchorCtr="0"/>
          <a:lstStyle>
            <a:lvl1pPr algn="r">
              <a:defRPr sz="1100">
                <a:latin typeface="+mn-lt"/>
              </a:defRPr>
            </a:lvl1pPr>
          </a:lstStyle>
          <a:p>
            <a:fld id="{013ABC06-DC28-4A3B-9742-53C76D274B4A}" type="slidenum">
              <a:rPr lang="en-US" smtClean="0"/>
              <a:pPr/>
              <a:t>‹#›</a:t>
            </a:fld>
            <a:endParaRPr lang="en-US" dirty="0"/>
          </a:p>
        </p:txBody>
      </p:sp>
      <p:pic>
        <p:nvPicPr>
          <p:cNvPr id="2" name="Picture 1">
            <a:extLst>
              <a:ext uri="{FF2B5EF4-FFF2-40B4-BE49-F238E27FC236}">
                <a16:creationId xmlns:a16="http://schemas.microsoft.com/office/drawing/2014/main" id="{B6AB20BE-B7EE-8310-AD34-BC26E79628B1}"/>
              </a:ext>
            </a:extLst>
          </p:cNvPr>
          <p:cNvPicPr>
            <a:picLocks noChangeAspect="1"/>
          </p:cNvPicPr>
          <p:nvPr userDrawn="1"/>
        </p:nvPicPr>
        <p:blipFill>
          <a:blip r:embed="rId2"/>
          <a:stretch>
            <a:fillRect/>
          </a:stretch>
        </p:blipFill>
        <p:spPr>
          <a:xfrm>
            <a:off x="8402463" y="242646"/>
            <a:ext cx="666020" cy="666020"/>
          </a:xfrm>
          <a:prstGeom prst="rect">
            <a:avLst/>
          </a:prstGeom>
        </p:spPr>
      </p:pic>
    </p:spTree>
    <p:extLst>
      <p:ext uri="{BB962C8B-B14F-4D97-AF65-F5344CB8AC3E}">
        <p14:creationId xmlns:p14="http://schemas.microsoft.com/office/powerpoint/2010/main" val="1485291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29963" y="1190632"/>
            <a:ext cx="4162861" cy="1015663"/>
          </a:xfrm>
          <a:prstGeom prst="rect">
            <a:avLst/>
          </a:prstGeom>
        </p:spPr>
        <p:txBody>
          <a:bodyPr>
            <a:spAutoFit/>
          </a:bodyPr>
          <a:lstStyle>
            <a:lvl1pPr>
              <a:lnSpc>
                <a:spcPct val="100000"/>
              </a:lnSpc>
              <a:spcBef>
                <a:spcPts val="600"/>
              </a:spcBef>
              <a:defRPr sz="1800">
                <a:solidFill>
                  <a:srgbClr val="333333"/>
                </a:solidFill>
                <a:latin typeface="Arial" panose="020B0604020202020204" pitchFamily="34" charset="0"/>
                <a:cs typeface="Arial" panose="020B0604020202020204" pitchFamily="34" charset="0"/>
              </a:defRPr>
            </a:lvl1pPr>
            <a:lvl2pPr marL="685800" indent="-228600">
              <a:lnSpc>
                <a:spcPct val="100000"/>
              </a:lnSpc>
              <a:spcBef>
                <a:spcPts val="600"/>
              </a:spcBef>
              <a:buFont typeface="Wingdings" panose="05000000000000000000" pitchFamily="2" charset="2"/>
              <a:buChar char="Ø"/>
              <a:defRPr sz="1600">
                <a:solidFill>
                  <a:srgbClr val="333333"/>
                </a:solidFill>
                <a:latin typeface="Arial" panose="020B0604020202020204" pitchFamily="34" charset="0"/>
                <a:cs typeface="Arial" panose="020B0604020202020204" pitchFamily="34" charset="0"/>
              </a:defRPr>
            </a:lvl2pPr>
            <a:lvl3pPr marL="1143000" indent="-228600">
              <a:lnSpc>
                <a:spcPct val="100000"/>
              </a:lnSpc>
              <a:spcBef>
                <a:spcPts val="600"/>
              </a:spcBef>
              <a:buFont typeface="Symbol" panose="05050102010706020507" pitchFamily="18" charset="2"/>
              <a:buChar char=""/>
              <a:defRPr sz="16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p:txBody>
      </p:sp>
      <p:sp>
        <p:nvSpPr>
          <p:cNvPr id="19" name="Content Placeholder 2">
            <a:extLst>
              <a:ext uri="{FF2B5EF4-FFF2-40B4-BE49-F238E27FC236}">
                <a16:creationId xmlns:a16="http://schemas.microsoft.com/office/drawing/2014/main" id="{472EC43D-CF57-4338-993A-4274EEAD270A}"/>
              </a:ext>
            </a:extLst>
          </p:cNvPr>
          <p:cNvSpPr>
            <a:spLocks noGrp="1"/>
          </p:cNvSpPr>
          <p:nvPr>
            <p:ph sz="half" idx="14" hasCustomPrompt="1"/>
          </p:nvPr>
        </p:nvSpPr>
        <p:spPr>
          <a:xfrm>
            <a:off x="4748012" y="1193183"/>
            <a:ext cx="4162861" cy="1015663"/>
          </a:xfrm>
          <a:prstGeom prst="rect">
            <a:avLst/>
          </a:prstGeom>
        </p:spPr>
        <p:txBody>
          <a:bodyPr>
            <a:spAutoFit/>
          </a:bodyPr>
          <a:lstStyle>
            <a:lvl1pPr>
              <a:lnSpc>
                <a:spcPct val="100000"/>
              </a:lnSpc>
              <a:spcBef>
                <a:spcPts val="600"/>
              </a:spcBef>
              <a:defRPr sz="1800">
                <a:solidFill>
                  <a:srgbClr val="333333"/>
                </a:solidFill>
                <a:latin typeface="Arial" panose="020B0604020202020204" pitchFamily="34" charset="0"/>
                <a:cs typeface="Arial" panose="020B0604020202020204" pitchFamily="34" charset="0"/>
              </a:defRPr>
            </a:lvl1pPr>
            <a:lvl2pPr marL="685800" indent="-228600">
              <a:lnSpc>
                <a:spcPct val="100000"/>
              </a:lnSpc>
              <a:spcBef>
                <a:spcPts val="600"/>
              </a:spcBef>
              <a:buFont typeface="Wingdings" panose="05000000000000000000" pitchFamily="2" charset="2"/>
              <a:buChar char="Ø"/>
              <a:defRPr sz="1600">
                <a:solidFill>
                  <a:srgbClr val="333333"/>
                </a:solidFill>
                <a:latin typeface="Arial" panose="020B0604020202020204" pitchFamily="34" charset="0"/>
                <a:cs typeface="Arial" panose="020B0604020202020204" pitchFamily="34" charset="0"/>
              </a:defRPr>
            </a:lvl2pPr>
            <a:lvl3pPr marL="1143000" indent="-228600">
              <a:lnSpc>
                <a:spcPct val="100000"/>
              </a:lnSpc>
              <a:spcBef>
                <a:spcPts val="600"/>
              </a:spcBef>
              <a:buFont typeface="Symbol" panose="05050102010706020507" pitchFamily="18" charset="2"/>
              <a:buChar char="-"/>
              <a:defRPr sz="1600">
                <a:solidFill>
                  <a:srgbClr val="333333"/>
                </a:solidFill>
                <a:latin typeface="Arial" panose="020B0604020202020204" pitchFamily="34" charset="0"/>
                <a:cs typeface="Arial" panose="020B0604020202020204" pitchFamily="34" charset="0"/>
              </a:defRPr>
            </a:lvl3pPr>
            <a:lvl4pPr marL="1371600" indent="0">
              <a:buNone/>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p:txBody>
      </p:sp>
      <p:sp>
        <p:nvSpPr>
          <p:cNvPr id="20" name="Content Placeholder 2">
            <a:extLst>
              <a:ext uri="{FF2B5EF4-FFF2-40B4-BE49-F238E27FC236}">
                <a16:creationId xmlns:a16="http://schemas.microsoft.com/office/drawing/2014/main" id="{0CBDD156-47B6-4D84-BC31-CB5FB0AF772C}"/>
              </a:ext>
            </a:extLst>
          </p:cNvPr>
          <p:cNvSpPr>
            <a:spLocks noGrp="1"/>
          </p:cNvSpPr>
          <p:nvPr>
            <p:ph sz="half" idx="15" hasCustomPrompt="1"/>
          </p:nvPr>
        </p:nvSpPr>
        <p:spPr>
          <a:xfrm>
            <a:off x="230980" y="3778159"/>
            <a:ext cx="4162861" cy="1015663"/>
          </a:xfrm>
          <a:prstGeom prst="rect">
            <a:avLst/>
          </a:prstGeom>
        </p:spPr>
        <p:txBody>
          <a:bodyPr>
            <a:spAutoFit/>
          </a:bodyPr>
          <a:lstStyle>
            <a:lvl1pPr>
              <a:lnSpc>
                <a:spcPct val="100000"/>
              </a:lnSpc>
              <a:spcBef>
                <a:spcPts val="600"/>
              </a:spcBef>
              <a:defRPr sz="1800">
                <a:solidFill>
                  <a:srgbClr val="333333"/>
                </a:solidFill>
                <a:latin typeface="Arial" panose="020B0604020202020204" pitchFamily="34" charset="0"/>
                <a:cs typeface="Arial" panose="020B0604020202020204" pitchFamily="34" charset="0"/>
              </a:defRPr>
            </a:lvl1pPr>
            <a:lvl2pPr marL="685800" indent="-228600">
              <a:lnSpc>
                <a:spcPct val="100000"/>
              </a:lnSpc>
              <a:spcBef>
                <a:spcPts val="600"/>
              </a:spcBef>
              <a:buFont typeface="Wingdings" panose="05000000000000000000" pitchFamily="2" charset="2"/>
              <a:buChar char="Ø"/>
              <a:defRPr sz="1600">
                <a:solidFill>
                  <a:srgbClr val="333333"/>
                </a:solidFill>
                <a:latin typeface="Arial" panose="020B0604020202020204" pitchFamily="34" charset="0"/>
                <a:cs typeface="Arial" panose="020B0604020202020204" pitchFamily="34" charset="0"/>
              </a:defRPr>
            </a:lvl2pPr>
            <a:lvl3pPr marL="1143000" indent="-228600">
              <a:lnSpc>
                <a:spcPct val="100000"/>
              </a:lnSpc>
              <a:spcBef>
                <a:spcPts val="600"/>
              </a:spcBef>
              <a:buFont typeface="Symbol" panose="05050102010706020507" pitchFamily="18" charset="2"/>
              <a:buChar char="-"/>
              <a:defRPr sz="16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p:txBody>
      </p:sp>
      <p:sp>
        <p:nvSpPr>
          <p:cNvPr id="21" name="Content Placeholder 2">
            <a:extLst>
              <a:ext uri="{FF2B5EF4-FFF2-40B4-BE49-F238E27FC236}">
                <a16:creationId xmlns:a16="http://schemas.microsoft.com/office/drawing/2014/main" id="{FA446C14-1E65-46CF-B4E1-8E6AE4400ED4}"/>
              </a:ext>
            </a:extLst>
          </p:cNvPr>
          <p:cNvSpPr>
            <a:spLocks noGrp="1"/>
          </p:cNvSpPr>
          <p:nvPr>
            <p:ph sz="half" idx="16" hasCustomPrompt="1"/>
          </p:nvPr>
        </p:nvSpPr>
        <p:spPr>
          <a:xfrm>
            <a:off x="4748013" y="3778159"/>
            <a:ext cx="4162861" cy="1015663"/>
          </a:xfrm>
          <a:prstGeom prst="rect">
            <a:avLst/>
          </a:prstGeom>
        </p:spPr>
        <p:txBody>
          <a:bodyPr>
            <a:spAutoFit/>
          </a:bodyPr>
          <a:lstStyle>
            <a:lvl1pPr>
              <a:lnSpc>
                <a:spcPct val="100000"/>
              </a:lnSpc>
              <a:spcBef>
                <a:spcPts val="600"/>
              </a:spcBef>
              <a:defRPr sz="1800">
                <a:solidFill>
                  <a:srgbClr val="333333"/>
                </a:solidFill>
                <a:latin typeface="Arial" panose="020B0604020202020204" pitchFamily="34" charset="0"/>
                <a:cs typeface="Arial" panose="020B0604020202020204" pitchFamily="34" charset="0"/>
              </a:defRPr>
            </a:lvl1pPr>
            <a:lvl2pPr marL="685800" indent="-228600">
              <a:lnSpc>
                <a:spcPct val="100000"/>
              </a:lnSpc>
              <a:spcBef>
                <a:spcPts val="600"/>
              </a:spcBef>
              <a:buFont typeface="Wingdings" panose="05000000000000000000" pitchFamily="2" charset="2"/>
              <a:buChar char="Ø"/>
              <a:defRPr sz="1600">
                <a:solidFill>
                  <a:srgbClr val="333333"/>
                </a:solidFill>
                <a:latin typeface="Arial" panose="020B0604020202020204" pitchFamily="34" charset="0"/>
                <a:cs typeface="Arial" panose="020B0604020202020204" pitchFamily="34" charset="0"/>
              </a:defRPr>
            </a:lvl2pPr>
            <a:lvl3pPr marL="1143000" indent="-228600">
              <a:lnSpc>
                <a:spcPct val="100000"/>
              </a:lnSpc>
              <a:spcBef>
                <a:spcPts val="600"/>
              </a:spcBef>
              <a:buFont typeface="Symbol" panose="05050102010706020507" pitchFamily="18" charset="2"/>
              <a:buChar char="-"/>
              <a:defRPr sz="16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p:txBody>
      </p:sp>
      <p:cxnSp>
        <p:nvCxnSpPr>
          <p:cNvPr id="3" name="Straight Connector 2">
            <a:extLst>
              <a:ext uri="{FF2B5EF4-FFF2-40B4-BE49-F238E27FC236}">
                <a16:creationId xmlns:a16="http://schemas.microsoft.com/office/drawing/2014/main" id="{B9D9FAC8-E8E2-43D3-8FCF-F17CE4E20489}"/>
              </a:ext>
            </a:extLst>
          </p:cNvPr>
          <p:cNvCxnSpPr>
            <a:cxnSpLocks/>
          </p:cNvCxnSpPr>
          <p:nvPr userDrawn="1"/>
        </p:nvCxnSpPr>
        <p:spPr>
          <a:xfrm flipH="1" flipV="1">
            <a:off x="4572000" y="924223"/>
            <a:ext cx="5444" cy="5534147"/>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247E04-5DB9-4A43-88BE-4F566CCF762C}"/>
              </a:ext>
            </a:extLst>
          </p:cNvPr>
          <p:cNvCxnSpPr>
            <a:cxnSpLocks/>
          </p:cNvCxnSpPr>
          <p:nvPr userDrawn="1"/>
        </p:nvCxnSpPr>
        <p:spPr>
          <a:xfrm>
            <a:off x="228599" y="3693953"/>
            <a:ext cx="868227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09A79C4-45B9-DA60-B59A-626D0E3776F4}"/>
              </a:ext>
            </a:extLst>
          </p:cNvPr>
          <p:cNvSpPr/>
          <p:nvPr userDrawn="1"/>
        </p:nvSpPr>
        <p:spPr>
          <a:xfrm>
            <a:off x="0" y="0"/>
            <a:ext cx="9144000" cy="1088136"/>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 Placeholder 8">
            <a:extLst>
              <a:ext uri="{FF2B5EF4-FFF2-40B4-BE49-F238E27FC236}">
                <a16:creationId xmlns:a16="http://schemas.microsoft.com/office/drawing/2014/main" id="{F4ECE18B-E8DD-B4EB-2D63-5738F6E89FE2}"/>
              </a:ext>
            </a:extLst>
          </p:cNvPr>
          <p:cNvSpPr>
            <a:spLocks noGrp="1"/>
          </p:cNvSpPr>
          <p:nvPr>
            <p:ph type="body" sz="quarter" idx="12"/>
          </p:nvPr>
        </p:nvSpPr>
        <p:spPr>
          <a:xfrm>
            <a:off x="239259" y="237221"/>
            <a:ext cx="8087688" cy="461665"/>
          </a:xfrm>
          <a:prstGeom prst="rect">
            <a:avLst/>
          </a:prstGeom>
        </p:spPr>
        <p:txBody>
          <a:bodyPr wrap="square" lIns="91440" tIns="45720" rIns="91440" bIns="45720">
            <a:spAutoFit/>
          </a:bodyPr>
          <a:lstStyle>
            <a:lvl1pPr marL="0" indent="0">
              <a:lnSpc>
                <a:spcPct val="100000"/>
              </a:lnSpc>
              <a:spcBef>
                <a:spcPts val="0"/>
              </a:spcBef>
              <a:buNone/>
              <a:defRPr sz="2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0" name="Text Placeholder 8">
            <a:extLst>
              <a:ext uri="{FF2B5EF4-FFF2-40B4-BE49-F238E27FC236}">
                <a16:creationId xmlns:a16="http://schemas.microsoft.com/office/drawing/2014/main" id="{30969C9D-9CA8-DA0F-7355-0789EB912324}"/>
              </a:ext>
            </a:extLst>
          </p:cNvPr>
          <p:cNvSpPr>
            <a:spLocks noGrp="1"/>
          </p:cNvSpPr>
          <p:nvPr>
            <p:ph type="body" sz="quarter" idx="13"/>
          </p:nvPr>
        </p:nvSpPr>
        <p:spPr>
          <a:xfrm>
            <a:off x="239259" y="692108"/>
            <a:ext cx="8087688" cy="338554"/>
          </a:xfrm>
          <a:prstGeom prst="rect">
            <a:avLst/>
          </a:prstGeom>
        </p:spPr>
        <p:txBody>
          <a:bodyPr wrap="square">
            <a:spAutoFit/>
          </a:bodyPr>
          <a:lstStyle>
            <a:lvl1pPr marL="0" indent="0">
              <a:lnSpc>
                <a:spcPct val="100000"/>
              </a:lnSpc>
              <a:spcBef>
                <a:spcPts val="0"/>
              </a:spcBef>
              <a:buNone/>
              <a:defRPr sz="1600" i="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2" name="Content Placeholder 2">
            <a:extLst>
              <a:ext uri="{FF2B5EF4-FFF2-40B4-BE49-F238E27FC236}">
                <a16:creationId xmlns:a16="http://schemas.microsoft.com/office/drawing/2014/main" id="{C5B312AB-8579-EE0E-5A29-A12B01FA450A}"/>
              </a:ext>
            </a:extLst>
          </p:cNvPr>
          <p:cNvSpPr txBox="1">
            <a:spLocks/>
          </p:cNvSpPr>
          <p:nvPr userDrawn="1"/>
        </p:nvSpPr>
        <p:spPr>
          <a:xfrm>
            <a:off x="1828980" y="6460067"/>
            <a:ext cx="5486401" cy="184666"/>
          </a:xfrm>
          <a:prstGeom prst="rect">
            <a:avLst/>
          </a:prstGeom>
        </p:spPr>
        <p:txBody>
          <a:bodyPr vert="horz" lIns="0" tIns="0" rIns="0" bIns="0" rtlCol="0" anchor="ctr" anchorCtr="0">
            <a:sp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3200" kern="1200" spc="-30">
                <a:solidFill>
                  <a:schemeClr val="tx1"/>
                </a:solidFill>
                <a:latin typeface="Lato"/>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800" kern="1200" spc="-30">
                <a:solidFill>
                  <a:schemeClr val="tx1"/>
                </a:solidFill>
                <a:latin typeface="Lato"/>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400" kern="1200" spc="-30">
                <a:solidFill>
                  <a:schemeClr val="tx1"/>
                </a:solidFill>
                <a:latin typeface="Lato"/>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254267"/>
                </a:solidFill>
                <a:latin typeface="Arial" panose="020B0604020202020204" pitchFamily="34" charset="0"/>
                <a:cs typeface="Arial" panose="020B0604020202020204" pitchFamily="34" charset="0"/>
              </a:rPr>
              <a:t>Excellence  |  People-Centric  |  Integrity  |  Collaboration  |  Respect</a:t>
            </a:r>
          </a:p>
        </p:txBody>
      </p:sp>
      <p:sp>
        <p:nvSpPr>
          <p:cNvPr id="23" name="Slide Number Placeholder 5">
            <a:extLst>
              <a:ext uri="{FF2B5EF4-FFF2-40B4-BE49-F238E27FC236}">
                <a16:creationId xmlns:a16="http://schemas.microsoft.com/office/drawing/2014/main" id="{2D17A3F9-5747-F8FB-DA66-C5BC0C335444}"/>
              </a:ext>
            </a:extLst>
          </p:cNvPr>
          <p:cNvSpPr>
            <a:spLocks noGrp="1"/>
          </p:cNvSpPr>
          <p:nvPr>
            <p:ph type="sldNum" sz="quarter" idx="4"/>
          </p:nvPr>
        </p:nvSpPr>
        <p:spPr>
          <a:xfrm>
            <a:off x="7870371" y="6544631"/>
            <a:ext cx="1273629" cy="261610"/>
          </a:xfrm>
          <a:prstGeom prst="rect">
            <a:avLst/>
          </a:prstGeom>
        </p:spPr>
        <p:txBody>
          <a:bodyPr anchor="ctr" anchorCtr="0"/>
          <a:lstStyle>
            <a:lvl1pPr algn="r">
              <a:defRPr sz="1100">
                <a:latin typeface="+mn-lt"/>
              </a:defRPr>
            </a:lvl1pPr>
          </a:lstStyle>
          <a:p>
            <a:fld id="{013ABC06-DC28-4A3B-9742-53C76D274B4A}" type="slidenum">
              <a:rPr lang="en-US" smtClean="0"/>
              <a:pPr/>
              <a:t>‹#›</a:t>
            </a:fld>
            <a:endParaRPr lang="en-US" dirty="0"/>
          </a:p>
        </p:txBody>
      </p:sp>
      <p:pic>
        <p:nvPicPr>
          <p:cNvPr id="2" name="Picture 1">
            <a:extLst>
              <a:ext uri="{FF2B5EF4-FFF2-40B4-BE49-F238E27FC236}">
                <a16:creationId xmlns:a16="http://schemas.microsoft.com/office/drawing/2014/main" id="{3E51F7A5-55EB-1836-AD49-909C1F660815}"/>
              </a:ext>
            </a:extLst>
          </p:cNvPr>
          <p:cNvPicPr>
            <a:picLocks noChangeAspect="1"/>
          </p:cNvPicPr>
          <p:nvPr userDrawn="1"/>
        </p:nvPicPr>
        <p:blipFill>
          <a:blip r:embed="rId2"/>
          <a:stretch>
            <a:fillRect/>
          </a:stretch>
        </p:blipFill>
        <p:spPr>
          <a:xfrm>
            <a:off x="8402463" y="242646"/>
            <a:ext cx="666020" cy="666020"/>
          </a:xfrm>
          <a:prstGeom prst="rect">
            <a:avLst/>
          </a:prstGeom>
        </p:spPr>
      </p:pic>
    </p:spTree>
    <p:extLst>
      <p:ext uri="{BB962C8B-B14F-4D97-AF65-F5344CB8AC3E}">
        <p14:creationId xmlns:p14="http://schemas.microsoft.com/office/powerpoint/2010/main" val="3591265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3" name="Chart Placeholder 2">
            <a:extLst>
              <a:ext uri="{FF2B5EF4-FFF2-40B4-BE49-F238E27FC236}">
                <a16:creationId xmlns:a16="http://schemas.microsoft.com/office/drawing/2014/main" id="{F98AE137-6100-48EE-8247-B0CFFEF8A1C5}"/>
              </a:ext>
            </a:extLst>
          </p:cNvPr>
          <p:cNvSpPr>
            <a:spLocks noGrp="1"/>
          </p:cNvSpPr>
          <p:nvPr>
            <p:ph type="chart" sz="quarter" idx="14"/>
          </p:nvPr>
        </p:nvSpPr>
        <p:spPr>
          <a:xfrm>
            <a:off x="246887" y="1315238"/>
            <a:ext cx="8664575" cy="4263050"/>
          </a:xfrm>
          <a:prstGeom prst="rect">
            <a:avLst/>
          </a:prstGeom>
        </p:spPr>
        <p:txBody>
          <a:bodyPr/>
          <a:lstStyle>
            <a:lvl1pPr>
              <a:lnSpc>
                <a:spcPct val="100000"/>
              </a:lnSpc>
              <a:spcBef>
                <a:spcPts val="600"/>
              </a:spcBef>
              <a:defRPr sz="1800">
                <a:latin typeface="Arial" panose="020B0604020202020204" pitchFamily="34" charset="0"/>
                <a:cs typeface="Arial" panose="020B0604020202020204" pitchFamily="34" charset="0"/>
              </a:defRPr>
            </a:lvl1pPr>
          </a:lstStyle>
          <a:p>
            <a:r>
              <a:rPr lang="en-US" dirty="0"/>
              <a:t>Click icon to add chart</a:t>
            </a:r>
          </a:p>
        </p:txBody>
      </p:sp>
      <p:sp>
        <p:nvSpPr>
          <p:cNvPr id="19" name="Text Placeholder 5">
            <a:extLst>
              <a:ext uri="{FF2B5EF4-FFF2-40B4-BE49-F238E27FC236}">
                <a16:creationId xmlns:a16="http://schemas.microsoft.com/office/drawing/2014/main" id="{E70E3727-9146-4C4C-8018-F39874897CB9}"/>
              </a:ext>
            </a:extLst>
          </p:cNvPr>
          <p:cNvSpPr>
            <a:spLocks noGrp="1"/>
          </p:cNvSpPr>
          <p:nvPr>
            <p:ph type="body" sz="quarter" idx="15" hasCustomPrompt="1"/>
          </p:nvPr>
        </p:nvSpPr>
        <p:spPr>
          <a:xfrm>
            <a:off x="243426" y="5638826"/>
            <a:ext cx="8664575" cy="369332"/>
          </a:xfrm>
          <a:prstGeom prst="rect">
            <a:avLst/>
          </a:prstGeom>
        </p:spPr>
        <p:txBody>
          <a:bodyPr anchor="ctr" anchorCtr="0">
            <a:spAutoFit/>
          </a:bodyPr>
          <a:lstStyle>
            <a:lvl1pPr marL="0" indent="0" algn="ctr">
              <a:lnSpc>
                <a:spcPct val="100000"/>
              </a:lnSpc>
              <a:spcBef>
                <a:spcPts val="600"/>
              </a:spcBef>
              <a:buNone/>
              <a:defRPr sz="1800" b="1">
                <a:latin typeface="Arial" panose="020B0604020202020204" pitchFamily="34" charset="0"/>
                <a:cs typeface="Arial" panose="020B0604020202020204" pitchFamily="34" charset="0"/>
              </a:defRPr>
            </a:lvl1pPr>
          </a:lstStyle>
          <a:p>
            <a:pPr lvl="0"/>
            <a:r>
              <a:rPr lang="en-US" dirty="0"/>
              <a:t>Caption</a:t>
            </a:r>
          </a:p>
        </p:txBody>
      </p:sp>
      <p:sp>
        <p:nvSpPr>
          <p:cNvPr id="9" name="Rectangle 8">
            <a:extLst>
              <a:ext uri="{FF2B5EF4-FFF2-40B4-BE49-F238E27FC236}">
                <a16:creationId xmlns:a16="http://schemas.microsoft.com/office/drawing/2014/main" id="{7BF8F516-D632-48A3-1BBA-73B85DD083E3}"/>
              </a:ext>
            </a:extLst>
          </p:cNvPr>
          <p:cNvSpPr/>
          <p:nvPr userDrawn="1"/>
        </p:nvSpPr>
        <p:spPr>
          <a:xfrm>
            <a:off x="0" y="0"/>
            <a:ext cx="9144000" cy="1088136"/>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ext Placeholder 8">
            <a:extLst>
              <a:ext uri="{FF2B5EF4-FFF2-40B4-BE49-F238E27FC236}">
                <a16:creationId xmlns:a16="http://schemas.microsoft.com/office/drawing/2014/main" id="{C8CA9151-BF98-3D5C-E625-243F4C4C36FC}"/>
              </a:ext>
            </a:extLst>
          </p:cNvPr>
          <p:cNvSpPr>
            <a:spLocks noGrp="1"/>
          </p:cNvSpPr>
          <p:nvPr>
            <p:ph type="body" sz="quarter" idx="12"/>
          </p:nvPr>
        </p:nvSpPr>
        <p:spPr>
          <a:xfrm>
            <a:off x="239259" y="191501"/>
            <a:ext cx="8087688" cy="461665"/>
          </a:xfrm>
          <a:prstGeom prst="rect">
            <a:avLst/>
          </a:prstGeom>
        </p:spPr>
        <p:txBody>
          <a:bodyPr wrap="square" lIns="91440" tIns="45720" rIns="91440" bIns="45720">
            <a:spAutoFit/>
          </a:bodyPr>
          <a:lstStyle>
            <a:lvl1pPr marL="0" indent="0">
              <a:lnSpc>
                <a:spcPct val="100000"/>
              </a:lnSpc>
              <a:spcBef>
                <a:spcPts val="0"/>
              </a:spcBef>
              <a:buNone/>
              <a:defRPr sz="2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2" name="Text Placeholder 8">
            <a:extLst>
              <a:ext uri="{FF2B5EF4-FFF2-40B4-BE49-F238E27FC236}">
                <a16:creationId xmlns:a16="http://schemas.microsoft.com/office/drawing/2014/main" id="{40F0D618-E51C-C038-1E96-9355977E28FA}"/>
              </a:ext>
            </a:extLst>
          </p:cNvPr>
          <p:cNvSpPr>
            <a:spLocks noGrp="1"/>
          </p:cNvSpPr>
          <p:nvPr>
            <p:ph type="body" sz="quarter" idx="13"/>
          </p:nvPr>
        </p:nvSpPr>
        <p:spPr>
          <a:xfrm>
            <a:off x="239259" y="646388"/>
            <a:ext cx="8087688" cy="369332"/>
          </a:xfrm>
          <a:prstGeom prst="rect">
            <a:avLst/>
          </a:prstGeom>
        </p:spPr>
        <p:txBody>
          <a:bodyPr wrap="square">
            <a:spAutoFit/>
          </a:bodyPr>
          <a:lstStyle>
            <a:lvl1pPr marL="0" indent="0">
              <a:lnSpc>
                <a:spcPct val="100000"/>
              </a:lnSpc>
              <a:spcBef>
                <a:spcPts val="0"/>
              </a:spcBef>
              <a:buNone/>
              <a:defRPr sz="1800" i="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20" name="Content Placeholder 2">
            <a:extLst>
              <a:ext uri="{FF2B5EF4-FFF2-40B4-BE49-F238E27FC236}">
                <a16:creationId xmlns:a16="http://schemas.microsoft.com/office/drawing/2014/main" id="{039FE67A-B7BA-40FD-3DF3-380231082AC3}"/>
              </a:ext>
            </a:extLst>
          </p:cNvPr>
          <p:cNvSpPr txBox="1">
            <a:spLocks/>
          </p:cNvSpPr>
          <p:nvPr userDrawn="1"/>
        </p:nvSpPr>
        <p:spPr>
          <a:xfrm>
            <a:off x="1828980" y="6460067"/>
            <a:ext cx="5486401" cy="184666"/>
          </a:xfrm>
          <a:prstGeom prst="rect">
            <a:avLst/>
          </a:prstGeom>
        </p:spPr>
        <p:txBody>
          <a:bodyPr vert="horz" lIns="0" tIns="0" rIns="0" bIns="0" rtlCol="0" anchor="ctr" anchorCtr="0">
            <a:sp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3200" kern="1200" spc="-30">
                <a:solidFill>
                  <a:schemeClr val="tx1"/>
                </a:solidFill>
                <a:latin typeface="Lato"/>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800" kern="1200" spc="-30">
                <a:solidFill>
                  <a:schemeClr val="tx1"/>
                </a:solidFill>
                <a:latin typeface="Lato"/>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400" kern="1200" spc="-30">
                <a:solidFill>
                  <a:schemeClr val="tx1"/>
                </a:solidFill>
                <a:latin typeface="Lato"/>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254267"/>
                </a:solidFill>
                <a:latin typeface="Arial" panose="020B0604020202020204" pitchFamily="34" charset="0"/>
                <a:cs typeface="Arial" panose="020B0604020202020204" pitchFamily="34" charset="0"/>
              </a:rPr>
              <a:t>Excellence  |  People-Centric  |  Integrity  |  Collaboration  |  Respect</a:t>
            </a:r>
          </a:p>
        </p:txBody>
      </p:sp>
      <p:sp>
        <p:nvSpPr>
          <p:cNvPr id="22" name="Slide Number Placeholder 5">
            <a:extLst>
              <a:ext uri="{FF2B5EF4-FFF2-40B4-BE49-F238E27FC236}">
                <a16:creationId xmlns:a16="http://schemas.microsoft.com/office/drawing/2014/main" id="{0D498FAB-DE67-E09E-2BC8-F66A6E5B5B8E}"/>
              </a:ext>
            </a:extLst>
          </p:cNvPr>
          <p:cNvSpPr>
            <a:spLocks noGrp="1"/>
          </p:cNvSpPr>
          <p:nvPr>
            <p:ph type="sldNum" sz="quarter" idx="4"/>
          </p:nvPr>
        </p:nvSpPr>
        <p:spPr>
          <a:xfrm>
            <a:off x="7870371" y="6544631"/>
            <a:ext cx="1273629" cy="261610"/>
          </a:xfrm>
          <a:prstGeom prst="rect">
            <a:avLst/>
          </a:prstGeom>
        </p:spPr>
        <p:txBody>
          <a:bodyPr anchor="ctr" anchorCtr="0"/>
          <a:lstStyle>
            <a:lvl1pPr algn="r">
              <a:defRPr sz="1100">
                <a:latin typeface="+mn-lt"/>
              </a:defRPr>
            </a:lvl1pPr>
          </a:lstStyle>
          <a:p>
            <a:fld id="{013ABC06-DC28-4A3B-9742-53C76D274B4A}" type="slidenum">
              <a:rPr lang="en-US" smtClean="0"/>
              <a:pPr/>
              <a:t>‹#›</a:t>
            </a:fld>
            <a:endParaRPr lang="en-US" dirty="0"/>
          </a:p>
        </p:txBody>
      </p:sp>
      <p:pic>
        <p:nvPicPr>
          <p:cNvPr id="2" name="Picture 1">
            <a:extLst>
              <a:ext uri="{FF2B5EF4-FFF2-40B4-BE49-F238E27FC236}">
                <a16:creationId xmlns:a16="http://schemas.microsoft.com/office/drawing/2014/main" id="{95881F85-732E-3ED5-E06B-41C256EB2CA9}"/>
              </a:ext>
            </a:extLst>
          </p:cNvPr>
          <p:cNvPicPr>
            <a:picLocks noChangeAspect="1"/>
          </p:cNvPicPr>
          <p:nvPr userDrawn="1"/>
        </p:nvPicPr>
        <p:blipFill>
          <a:blip r:embed="rId2"/>
          <a:stretch>
            <a:fillRect/>
          </a:stretch>
        </p:blipFill>
        <p:spPr>
          <a:xfrm>
            <a:off x="8402463" y="242646"/>
            <a:ext cx="666020" cy="666020"/>
          </a:xfrm>
          <a:prstGeom prst="rect">
            <a:avLst/>
          </a:prstGeom>
        </p:spPr>
      </p:pic>
    </p:spTree>
    <p:extLst>
      <p:ext uri="{BB962C8B-B14F-4D97-AF65-F5344CB8AC3E}">
        <p14:creationId xmlns:p14="http://schemas.microsoft.com/office/powerpoint/2010/main" val="4051037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013F79EB-650E-4046-B743-0CB86EEAA894}"/>
              </a:ext>
            </a:extLst>
          </p:cNvPr>
          <p:cNvSpPr>
            <a:spLocks noGrp="1"/>
          </p:cNvSpPr>
          <p:nvPr>
            <p:ph type="pic" sz="quarter" idx="14"/>
          </p:nvPr>
        </p:nvSpPr>
        <p:spPr>
          <a:xfrm>
            <a:off x="239713" y="1301053"/>
            <a:ext cx="8664575" cy="4235436"/>
          </a:xfrm>
          <a:prstGeom prst="rect">
            <a:avLst/>
          </a:prstGeom>
        </p:spPr>
        <p:txBody>
          <a:bodyPr/>
          <a:lstStyle>
            <a:lvl1pPr>
              <a:lnSpc>
                <a:spcPct val="100000"/>
              </a:lnSpc>
              <a:spcBef>
                <a:spcPts val="600"/>
              </a:spcBef>
              <a:defRPr sz="1800">
                <a:latin typeface="Arial" panose="020B0604020202020204" pitchFamily="34" charset="0"/>
                <a:cs typeface="Arial" panose="020B0604020202020204" pitchFamily="34" charset="0"/>
              </a:defRPr>
            </a:lvl1pPr>
          </a:lstStyle>
          <a:p>
            <a:r>
              <a:rPr lang="en-US" dirty="0"/>
              <a:t>Click icon to add picture</a:t>
            </a:r>
          </a:p>
        </p:txBody>
      </p:sp>
      <p:sp>
        <p:nvSpPr>
          <p:cNvPr id="6" name="Text Placeholder 5">
            <a:extLst>
              <a:ext uri="{FF2B5EF4-FFF2-40B4-BE49-F238E27FC236}">
                <a16:creationId xmlns:a16="http://schemas.microsoft.com/office/drawing/2014/main" id="{7ABCB079-28A8-4ED1-9020-B5A0B279DC8C}"/>
              </a:ext>
            </a:extLst>
          </p:cNvPr>
          <p:cNvSpPr>
            <a:spLocks noGrp="1"/>
          </p:cNvSpPr>
          <p:nvPr>
            <p:ph type="body" sz="quarter" idx="15" hasCustomPrompt="1"/>
          </p:nvPr>
        </p:nvSpPr>
        <p:spPr>
          <a:xfrm>
            <a:off x="239713" y="5634158"/>
            <a:ext cx="8664575" cy="369332"/>
          </a:xfrm>
          <a:prstGeom prst="rect">
            <a:avLst/>
          </a:prstGeom>
        </p:spPr>
        <p:txBody>
          <a:bodyPr anchor="ctr" anchorCtr="0">
            <a:spAutoFit/>
          </a:bodyPr>
          <a:lstStyle>
            <a:lvl1pPr marL="0" indent="0" algn="ctr">
              <a:lnSpc>
                <a:spcPct val="100000"/>
              </a:lnSpc>
              <a:spcBef>
                <a:spcPts val="600"/>
              </a:spcBef>
              <a:buNone/>
              <a:defRPr sz="1800" b="1">
                <a:latin typeface="Arial" panose="020B0604020202020204" pitchFamily="34" charset="0"/>
                <a:cs typeface="Arial" panose="020B0604020202020204" pitchFamily="34" charset="0"/>
              </a:defRPr>
            </a:lvl1pPr>
          </a:lstStyle>
          <a:p>
            <a:pPr lvl="0"/>
            <a:r>
              <a:rPr lang="en-US" dirty="0"/>
              <a:t>Caption</a:t>
            </a:r>
          </a:p>
        </p:txBody>
      </p:sp>
      <p:sp>
        <p:nvSpPr>
          <p:cNvPr id="5" name="Rectangle 4">
            <a:extLst>
              <a:ext uri="{FF2B5EF4-FFF2-40B4-BE49-F238E27FC236}">
                <a16:creationId xmlns:a16="http://schemas.microsoft.com/office/drawing/2014/main" id="{F1F02119-3F42-626B-B4B9-48EC665A139C}"/>
              </a:ext>
            </a:extLst>
          </p:cNvPr>
          <p:cNvSpPr/>
          <p:nvPr userDrawn="1"/>
        </p:nvSpPr>
        <p:spPr>
          <a:xfrm>
            <a:off x="0" y="0"/>
            <a:ext cx="9144000" cy="1088136"/>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 Placeholder 8">
            <a:extLst>
              <a:ext uri="{FF2B5EF4-FFF2-40B4-BE49-F238E27FC236}">
                <a16:creationId xmlns:a16="http://schemas.microsoft.com/office/drawing/2014/main" id="{B2C02D07-4FE9-501F-6D3E-7EB6DE3A870C}"/>
              </a:ext>
            </a:extLst>
          </p:cNvPr>
          <p:cNvSpPr>
            <a:spLocks noGrp="1"/>
          </p:cNvSpPr>
          <p:nvPr>
            <p:ph type="body" sz="quarter" idx="12"/>
          </p:nvPr>
        </p:nvSpPr>
        <p:spPr>
          <a:xfrm>
            <a:off x="239259" y="237221"/>
            <a:ext cx="8087688" cy="461665"/>
          </a:xfrm>
          <a:prstGeom prst="rect">
            <a:avLst/>
          </a:prstGeom>
        </p:spPr>
        <p:txBody>
          <a:bodyPr wrap="square" lIns="91440" tIns="45720" rIns="91440" bIns="45720">
            <a:spAutoFit/>
          </a:bodyPr>
          <a:lstStyle>
            <a:lvl1pPr marL="0" indent="0">
              <a:lnSpc>
                <a:spcPct val="100000"/>
              </a:lnSpc>
              <a:spcBef>
                <a:spcPts val="0"/>
              </a:spcBef>
              <a:buNone/>
              <a:defRPr sz="2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1" name="Text Placeholder 8">
            <a:extLst>
              <a:ext uri="{FF2B5EF4-FFF2-40B4-BE49-F238E27FC236}">
                <a16:creationId xmlns:a16="http://schemas.microsoft.com/office/drawing/2014/main" id="{683E47BC-CC90-64C3-0E8B-E06151E399CD}"/>
              </a:ext>
            </a:extLst>
          </p:cNvPr>
          <p:cNvSpPr>
            <a:spLocks noGrp="1"/>
          </p:cNvSpPr>
          <p:nvPr>
            <p:ph type="body" sz="quarter" idx="13"/>
          </p:nvPr>
        </p:nvSpPr>
        <p:spPr>
          <a:xfrm>
            <a:off x="239259" y="692108"/>
            <a:ext cx="8087688" cy="338554"/>
          </a:xfrm>
          <a:prstGeom prst="rect">
            <a:avLst/>
          </a:prstGeom>
        </p:spPr>
        <p:txBody>
          <a:bodyPr wrap="square">
            <a:spAutoFit/>
          </a:bodyPr>
          <a:lstStyle>
            <a:lvl1pPr marL="0" indent="0">
              <a:lnSpc>
                <a:spcPct val="100000"/>
              </a:lnSpc>
              <a:spcBef>
                <a:spcPts val="0"/>
              </a:spcBef>
              <a:buNone/>
              <a:defRPr sz="1600" i="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5" name="Content Placeholder 2">
            <a:extLst>
              <a:ext uri="{FF2B5EF4-FFF2-40B4-BE49-F238E27FC236}">
                <a16:creationId xmlns:a16="http://schemas.microsoft.com/office/drawing/2014/main" id="{A89304A8-AB54-0B3A-27E5-688C8333FEDD}"/>
              </a:ext>
            </a:extLst>
          </p:cNvPr>
          <p:cNvSpPr txBox="1">
            <a:spLocks/>
          </p:cNvSpPr>
          <p:nvPr userDrawn="1"/>
        </p:nvSpPr>
        <p:spPr>
          <a:xfrm>
            <a:off x="1828980" y="6460067"/>
            <a:ext cx="5486401" cy="184666"/>
          </a:xfrm>
          <a:prstGeom prst="rect">
            <a:avLst/>
          </a:prstGeom>
        </p:spPr>
        <p:txBody>
          <a:bodyPr vert="horz" lIns="0" tIns="0" rIns="0" bIns="0" rtlCol="0" anchor="ctr" anchorCtr="0">
            <a:sp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3200" kern="1200" spc="-30">
                <a:solidFill>
                  <a:schemeClr val="tx1"/>
                </a:solidFill>
                <a:latin typeface="Lato"/>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800" kern="1200" spc="-30">
                <a:solidFill>
                  <a:schemeClr val="tx1"/>
                </a:solidFill>
                <a:latin typeface="Lato"/>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400" kern="1200" spc="-30">
                <a:solidFill>
                  <a:schemeClr val="tx1"/>
                </a:solidFill>
                <a:latin typeface="Lato"/>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254267"/>
                </a:solidFill>
                <a:latin typeface="Arial" panose="020B0604020202020204" pitchFamily="34" charset="0"/>
                <a:cs typeface="Arial" panose="020B0604020202020204" pitchFamily="34" charset="0"/>
              </a:rPr>
              <a:t>Excellence  |  People-Centric  |  Integrity  |  Collaboration  |  Respect</a:t>
            </a:r>
          </a:p>
        </p:txBody>
      </p:sp>
      <p:sp>
        <p:nvSpPr>
          <p:cNvPr id="20" name="Slide Number Placeholder 5">
            <a:extLst>
              <a:ext uri="{FF2B5EF4-FFF2-40B4-BE49-F238E27FC236}">
                <a16:creationId xmlns:a16="http://schemas.microsoft.com/office/drawing/2014/main" id="{3F2523F9-6AE0-A82D-ADD2-C419680F22F7}"/>
              </a:ext>
            </a:extLst>
          </p:cNvPr>
          <p:cNvSpPr>
            <a:spLocks noGrp="1"/>
          </p:cNvSpPr>
          <p:nvPr>
            <p:ph type="sldNum" sz="quarter" idx="4"/>
          </p:nvPr>
        </p:nvSpPr>
        <p:spPr>
          <a:xfrm>
            <a:off x="7870371" y="6544631"/>
            <a:ext cx="1273629" cy="261610"/>
          </a:xfrm>
          <a:prstGeom prst="rect">
            <a:avLst/>
          </a:prstGeom>
        </p:spPr>
        <p:txBody>
          <a:bodyPr anchor="ctr" anchorCtr="0"/>
          <a:lstStyle>
            <a:lvl1pPr algn="r">
              <a:defRPr sz="1100">
                <a:latin typeface="+mn-lt"/>
              </a:defRPr>
            </a:lvl1pPr>
          </a:lstStyle>
          <a:p>
            <a:fld id="{013ABC06-DC28-4A3B-9742-53C76D274B4A}" type="slidenum">
              <a:rPr lang="en-US" smtClean="0"/>
              <a:pPr/>
              <a:t>‹#›</a:t>
            </a:fld>
            <a:endParaRPr lang="en-US" dirty="0"/>
          </a:p>
        </p:txBody>
      </p:sp>
      <p:pic>
        <p:nvPicPr>
          <p:cNvPr id="2" name="Picture 1">
            <a:extLst>
              <a:ext uri="{FF2B5EF4-FFF2-40B4-BE49-F238E27FC236}">
                <a16:creationId xmlns:a16="http://schemas.microsoft.com/office/drawing/2014/main" id="{56C87D29-3EAD-F59A-CFAA-370633D3105A}"/>
              </a:ext>
            </a:extLst>
          </p:cNvPr>
          <p:cNvPicPr>
            <a:picLocks noChangeAspect="1"/>
          </p:cNvPicPr>
          <p:nvPr userDrawn="1"/>
        </p:nvPicPr>
        <p:blipFill>
          <a:blip r:embed="rId2"/>
          <a:stretch>
            <a:fillRect/>
          </a:stretch>
        </p:blipFill>
        <p:spPr>
          <a:xfrm>
            <a:off x="8402463" y="242646"/>
            <a:ext cx="666020" cy="666020"/>
          </a:xfrm>
          <a:prstGeom prst="rect">
            <a:avLst/>
          </a:prstGeom>
        </p:spPr>
      </p:pic>
    </p:spTree>
    <p:extLst>
      <p:ext uri="{BB962C8B-B14F-4D97-AF65-F5344CB8AC3E}">
        <p14:creationId xmlns:p14="http://schemas.microsoft.com/office/powerpoint/2010/main" val="2380248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Transition">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05CE3D4-089F-F1CB-EBF1-CE311978FEA0}"/>
              </a:ext>
            </a:extLst>
          </p:cNvPr>
          <p:cNvSpPr/>
          <p:nvPr userDrawn="1"/>
        </p:nvSpPr>
        <p:spPr>
          <a:xfrm>
            <a:off x="0" y="0"/>
            <a:ext cx="9144000" cy="1088136"/>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Content Placeholder 2">
            <a:extLst>
              <a:ext uri="{FF2B5EF4-FFF2-40B4-BE49-F238E27FC236}">
                <a16:creationId xmlns:a16="http://schemas.microsoft.com/office/drawing/2014/main" id="{C756B98F-0E64-6102-0D9E-5E19E8CD599F}"/>
              </a:ext>
            </a:extLst>
          </p:cNvPr>
          <p:cNvSpPr txBox="1">
            <a:spLocks/>
          </p:cNvSpPr>
          <p:nvPr userDrawn="1"/>
        </p:nvSpPr>
        <p:spPr>
          <a:xfrm>
            <a:off x="1828980" y="6460067"/>
            <a:ext cx="5486401" cy="184666"/>
          </a:xfrm>
          <a:prstGeom prst="rect">
            <a:avLst/>
          </a:prstGeom>
        </p:spPr>
        <p:txBody>
          <a:bodyPr vert="horz" lIns="0" tIns="0" rIns="0" bIns="0" rtlCol="0" anchor="ctr" anchorCtr="0">
            <a:sp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3200" kern="1200" spc="-30">
                <a:solidFill>
                  <a:schemeClr val="tx1"/>
                </a:solidFill>
                <a:latin typeface="Lato"/>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800" kern="1200" spc="-30">
                <a:solidFill>
                  <a:schemeClr val="tx1"/>
                </a:solidFill>
                <a:latin typeface="Lato"/>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400" kern="1200" spc="-30">
                <a:solidFill>
                  <a:schemeClr val="tx1"/>
                </a:solidFill>
                <a:latin typeface="Lato"/>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254267"/>
                </a:solidFill>
                <a:latin typeface="Arial" panose="020B0604020202020204" pitchFamily="34" charset="0"/>
                <a:cs typeface="Arial" panose="020B0604020202020204" pitchFamily="34" charset="0"/>
              </a:rPr>
              <a:t>Excellence  |  People-Centric  |  Integrity  |  Collaboration  |  Respect</a:t>
            </a:r>
          </a:p>
        </p:txBody>
      </p:sp>
      <p:sp>
        <p:nvSpPr>
          <p:cNvPr id="19" name="Slide Number Placeholder 5">
            <a:extLst>
              <a:ext uri="{FF2B5EF4-FFF2-40B4-BE49-F238E27FC236}">
                <a16:creationId xmlns:a16="http://schemas.microsoft.com/office/drawing/2014/main" id="{3F6F6737-51D4-C44A-AD49-D800F1B1CCF5}"/>
              </a:ext>
            </a:extLst>
          </p:cNvPr>
          <p:cNvSpPr>
            <a:spLocks noGrp="1"/>
          </p:cNvSpPr>
          <p:nvPr>
            <p:ph type="sldNum" sz="quarter" idx="4"/>
          </p:nvPr>
        </p:nvSpPr>
        <p:spPr>
          <a:xfrm>
            <a:off x="7870371" y="6544631"/>
            <a:ext cx="1273629" cy="261610"/>
          </a:xfrm>
          <a:prstGeom prst="rect">
            <a:avLst/>
          </a:prstGeom>
        </p:spPr>
        <p:txBody>
          <a:bodyPr anchor="ctr" anchorCtr="0"/>
          <a:lstStyle>
            <a:lvl1pPr algn="r">
              <a:defRPr sz="1100">
                <a:latin typeface="+mn-lt"/>
              </a:defRPr>
            </a:lvl1pPr>
          </a:lstStyle>
          <a:p>
            <a:fld id="{013ABC06-DC28-4A3B-9742-53C76D274B4A}" type="slidenum">
              <a:rPr lang="en-US" smtClean="0"/>
              <a:pPr/>
              <a:t>‹#›</a:t>
            </a:fld>
            <a:endParaRPr lang="en-US" dirty="0"/>
          </a:p>
        </p:txBody>
      </p:sp>
      <p:sp>
        <p:nvSpPr>
          <p:cNvPr id="23" name="Text Placeholder 8">
            <a:extLst>
              <a:ext uri="{FF2B5EF4-FFF2-40B4-BE49-F238E27FC236}">
                <a16:creationId xmlns:a16="http://schemas.microsoft.com/office/drawing/2014/main" id="{A8613D62-02F8-0EB7-D971-56BD4CD498ED}"/>
              </a:ext>
            </a:extLst>
          </p:cNvPr>
          <p:cNvSpPr>
            <a:spLocks noGrp="1"/>
          </p:cNvSpPr>
          <p:nvPr>
            <p:ph type="body" sz="quarter" idx="14"/>
          </p:nvPr>
        </p:nvSpPr>
        <p:spPr>
          <a:xfrm>
            <a:off x="528156" y="2691548"/>
            <a:ext cx="8087688" cy="523220"/>
          </a:xfrm>
          <a:prstGeom prst="rect">
            <a:avLst/>
          </a:prstGeom>
        </p:spPr>
        <p:txBody>
          <a:bodyPr wrap="square" anchor="ctr" anchorCtr="0">
            <a:spAutoFit/>
          </a:bodyPr>
          <a:lstStyle>
            <a:lvl1pPr marL="0" indent="0" algn="ctr">
              <a:lnSpc>
                <a:spcPct val="100000"/>
              </a:lnSpc>
              <a:spcBef>
                <a:spcPts val="600"/>
              </a:spcBef>
              <a:buNone/>
              <a:defRPr sz="2800" b="1" i="0">
                <a:solidFill>
                  <a:schemeClr val="tx1"/>
                </a:solidFill>
                <a:latin typeface="Arial" panose="020B0604020202020204" pitchFamily="34" charset="0"/>
                <a:cs typeface="Arial" panose="020B0604020202020204" pitchFamily="34" charset="0"/>
              </a:defRPr>
            </a:lvl1pPr>
            <a:lvl2pPr marL="457200" indent="0">
              <a:buNone/>
              <a:defRPr/>
            </a:lvl2pPr>
          </a:lstStyle>
          <a:p>
            <a:pPr lvl="0"/>
            <a:endParaRPr lang="en-US" dirty="0"/>
          </a:p>
        </p:txBody>
      </p:sp>
      <p:pic>
        <p:nvPicPr>
          <p:cNvPr id="2" name="Picture 1">
            <a:extLst>
              <a:ext uri="{FF2B5EF4-FFF2-40B4-BE49-F238E27FC236}">
                <a16:creationId xmlns:a16="http://schemas.microsoft.com/office/drawing/2014/main" id="{097C7842-7E72-DBF9-FB3B-15FEC58A4367}"/>
              </a:ext>
            </a:extLst>
          </p:cNvPr>
          <p:cNvPicPr>
            <a:picLocks noChangeAspect="1"/>
          </p:cNvPicPr>
          <p:nvPr userDrawn="1"/>
        </p:nvPicPr>
        <p:blipFill>
          <a:blip r:embed="rId2"/>
          <a:stretch>
            <a:fillRect/>
          </a:stretch>
        </p:blipFill>
        <p:spPr>
          <a:xfrm>
            <a:off x="8402463" y="242646"/>
            <a:ext cx="666020" cy="666020"/>
          </a:xfrm>
          <a:prstGeom prst="rect">
            <a:avLst/>
          </a:prstGeom>
        </p:spPr>
      </p:pic>
    </p:spTree>
    <p:extLst>
      <p:ext uri="{BB962C8B-B14F-4D97-AF65-F5344CB8AC3E}">
        <p14:creationId xmlns:p14="http://schemas.microsoft.com/office/powerpoint/2010/main" val="21368367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 name="Picture 9" descr="FINRED shield heade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
            <a:ext cx="9144000" cy="1358031"/>
          </a:xfrm>
          <a:prstGeom prst="rect">
            <a:avLst/>
          </a:prstGeom>
        </p:spPr>
      </p:pic>
      <p:sp>
        <p:nvSpPr>
          <p:cNvPr id="13" name="Content Placeholder 2"/>
          <p:cNvSpPr>
            <a:spLocks noGrp="1"/>
          </p:cNvSpPr>
          <p:nvPr userDrawn="1">
            <p:ph sz="half" idx="1" hasCustomPrompt="1"/>
          </p:nvPr>
        </p:nvSpPr>
        <p:spPr>
          <a:xfrm>
            <a:off x="628650" y="1690691"/>
            <a:ext cx="7886700" cy="4233032"/>
          </a:xfrm>
        </p:spPr>
        <p:txBody>
          <a:bodyPr/>
          <a:lstStyle>
            <a:lvl1pPr marL="170672" indent="-170672">
              <a:buClr>
                <a:srgbClr val="31416A"/>
              </a:buClr>
              <a:buFont typeface="Wingdings" charset="2"/>
              <a:buChar char="§"/>
              <a:defRPr b="0" i="0" baseline="0">
                <a:solidFill>
                  <a:srgbClr val="31416A"/>
                </a:solidFill>
                <a:latin typeface="Calibri" charset="0"/>
              </a:defRPr>
            </a:lvl1pPr>
            <a:lvl2pPr marL="512017" indent="-170672">
              <a:buClr>
                <a:srgbClr val="31416A"/>
              </a:buClr>
              <a:buFont typeface="Arial" charset="0"/>
              <a:buChar char="•"/>
              <a:defRPr/>
            </a:lvl2pPr>
            <a:lvl3pPr marL="853362" indent="-170672">
              <a:buClr>
                <a:srgbClr val="31416A"/>
              </a:buClr>
              <a:buFont typeface="Courier New" charset="0"/>
              <a:buChar char="o"/>
              <a:defRPr>
                <a:solidFill>
                  <a:srgbClr val="31416A"/>
                </a:solidFill>
              </a:defRPr>
            </a:lvl3pPr>
            <a:lvl4pPr marL="1194706" indent="-170672">
              <a:buClr>
                <a:schemeClr val="tx1"/>
              </a:buClr>
              <a:buFont typeface=".AppleSystemUIFont" charset="-120"/>
              <a:buChar char="–"/>
              <a:defRPr i="1"/>
            </a:lvl4pPr>
            <a:lvl5pPr marL="1536050" indent="-170672">
              <a:buFont typeface="Arial" charset="0"/>
              <a:buChar char="•"/>
              <a:defRPr/>
            </a:lvl5pPr>
          </a:lstStyle>
          <a:p>
            <a:pPr lvl="0"/>
            <a:r>
              <a:rPr lang="en-US" dirty="0"/>
              <a:t>First level</a:t>
            </a:r>
          </a:p>
          <a:p>
            <a:pPr lvl="1"/>
            <a:r>
              <a:rPr lang="en-US" dirty="0"/>
              <a:t>Second level</a:t>
            </a:r>
          </a:p>
          <a:p>
            <a:pPr lvl="2"/>
            <a:r>
              <a:rPr lang="en-US" dirty="0"/>
              <a:t>Third level</a:t>
            </a:r>
          </a:p>
        </p:txBody>
      </p:sp>
      <p:sp>
        <p:nvSpPr>
          <p:cNvPr id="3" name="Title 2"/>
          <p:cNvSpPr>
            <a:spLocks noGrp="1"/>
          </p:cNvSpPr>
          <p:nvPr>
            <p:ph type="title"/>
          </p:nvPr>
        </p:nvSpPr>
        <p:spPr>
          <a:xfrm>
            <a:off x="154091" y="4"/>
            <a:ext cx="7538799" cy="1212575"/>
          </a:xfrm>
        </p:spPr>
        <p:txBody>
          <a:bodyPr/>
          <a:lstStyle/>
          <a:p>
            <a:r>
              <a:rPr lang="en-US" dirty="0"/>
              <a:t>Click to edit Master title style</a:t>
            </a:r>
          </a:p>
        </p:txBody>
      </p:sp>
      <p:sp>
        <p:nvSpPr>
          <p:cNvPr id="2" name="Slide Number Placeholder 5">
            <a:extLst>
              <a:ext uri="{FF2B5EF4-FFF2-40B4-BE49-F238E27FC236}">
                <a16:creationId xmlns:a16="http://schemas.microsoft.com/office/drawing/2014/main" id="{BD43BB4E-0477-1C03-1E64-3969AF7C6038}"/>
              </a:ext>
            </a:extLst>
          </p:cNvPr>
          <p:cNvSpPr>
            <a:spLocks noGrp="1"/>
          </p:cNvSpPr>
          <p:nvPr>
            <p:ph type="sldNum" sz="quarter" idx="4"/>
          </p:nvPr>
        </p:nvSpPr>
        <p:spPr>
          <a:xfrm>
            <a:off x="8264769" y="6400801"/>
            <a:ext cx="703385" cy="365125"/>
          </a:xfrm>
          <a:prstGeom prst="rect">
            <a:avLst/>
          </a:prstGeom>
        </p:spPr>
        <p:txBody>
          <a:bodyPr vert="horz" lIns="91440" tIns="45720" rIns="91440" bIns="45720" rtlCol="0" anchor="ctr"/>
          <a:lstStyle>
            <a:lvl1pPr algn="r">
              <a:defRPr sz="896" baseline="0">
                <a:solidFill>
                  <a:schemeClr val="tx1"/>
                </a:solidFill>
              </a:defRPr>
            </a:lvl1pPr>
          </a:lstStyle>
          <a:p>
            <a:fld id="{49804197-5285-2944-8D29-2F3AC2E1E827}" type="slidenum">
              <a:rPr lang="en-US" smtClean="0"/>
              <a:pPr/>
              <a:t>‹#›</a:t>
            </a:fld>
            <a:endParaRPr lang="en-US" dirty="0"/>
          </a:p>
        </p:txBody>
      </p:sp>
    </p:spTree>
    <p:extLst>
      <p:ext uri="{BB962C8B-B14F-4D97-AF65-F5344CB8AC3E}">
        <p14:creationId xmlns:p14="http://schemas.microsoft.com/office/powerpoint/2010/main" val="3618924123"/>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4"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pic>
        <p:nvPicPr>
          <p:cNvPr id="5"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6571" y="3018727"/>
            <a:ext cx="232864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381000" y="500064"/>
            <a:ext cx="8382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2700" b="1" i="1" dirty="0"/>
              <a:t>Department of the Air Force</a:t>
            </a:r>
          </a:p>
        </p:txBody>
      </p:sp>
      <p:sp>
        <p:nvSpPr>
          <p:cNvPr id="7" name="Text Box 1029"/>
          <p:cNvSpPr txBox="1">
            <a:spLocks noChangeArrowheads="1"/>
          </p:cNvSpPr>
          <p:nvPr userDrawn="1"/>
        </p:nvSpPr>
        <p:spPr bwMode="auto">
          <a:xfrm>
            <a:off x="381000" y="1280444"/>
            <a:ext cx="838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200" b="1" i="1" dirty="0">
                <a:latin typeface="Century Schoolbook" panose="02040604050505020304" pitchFamily="18" charset="0"/>
              </a:rPr>
              <a:t>I n t e g r i t y  -  S e r v i c e  -  E x c e l </a:t>
            </a:r>
            <a:r>
              <a:rPr lang="en-US" altLang="en-US" sz="1200" b="1" i="1" dirty="0" err="1">
                <a:latin typeface="Century Schoolbook" panose="02040604050505020304" pitchFamily="18" charset="0"/>
              </a:rPr>
              <a:t>l</a:t>
            </a:r>
            <a:r>
              <a:rPr lang="en-US" altLang="en-US" sz="1200" b="1" i="1" dirty="0">
                <a:latin typeface="Century Schoolbook" panose="02040604050505020304" pitchFamily="18" charset="0"/>
              </a:rPr>
              <a:t> e n c e</a:t>
            </a:r>
          </a:p>
        </p:txBody>
      </p:sp>
      <p:sp>
        <p:nvSpPr>
          <p:cNvPr id="50191" name="Rectangle 15"/>
          <p:cNvSpPr>
            <a:spLocks noGrp="1" noChangeArrowheads="1"/>
          </p:cNvSpPr>
          <p:nvPr>
            <p:ph type="ctrTitle"/>
          </p:nvPr>
        </p:nvSpPr>
        <p:spPr>
          <a:xfrm>
            <a:off x="276225" y="2054429"/>
            <a:ext cx="8486775" cy="1600200"/>
          </a:xfrm>
        </p:spPr>
        <p:txBody>
          <a:bodyPr/>
          <a:lstStyle>
            <a:lvl1pPr>
              <a:defRPr sz="3300" i="0"/>
            </a:lvl1pPr>
          </a:lstStyle>
          <a:p>
            <a:r>
              <a:rPr lang="en-US"/>
              <a:t>Click to edit Master title style</a:t>
            </a:r>
            <a:endParaRPr lang="en-US" dirty="0"/>
          </a:p>
        </p:txBody>
      </p:sp>
      <p:sp>
        <p:nvSpPr>
          <p:cNvPr id="8" name="Date Placeholder 6"/>
          <p:cNvSpPr>
            <a:spLocks noGrp="1" noChangeArrowheads="1"/>
          </p:cNvSpPr>
          <p:nvPr>
            <p:ph type="dt" sz="half" idx="10"/>
          </p:nvPr>
        </p:nvSpPr>
        <p:spPr/>
        <p:txBody>
          <a:bodyPr/>
          <a:lstStyle>
            <a:lvl1pPr>
              <a:defRPr/>
            </a:lvl1pPr>
          </a:lstStyle>
          <a:p>
            <a:pPr>
              <a:defRPr/>
            </a:pPr>
            <a:r>
              <a:rPr lang="en-US"/>
              <a:t>As of: </a:t>
            </a:r>
          </a:p>
        </p:txBody>
      </p:sp>
      <p:sp>
        <p:nvSpPr>
          <p:cNvPr id="9" name="Slide Number Placeholder 7"/>
          <p:cNvSpPr>
            <a:spLocks noGrp="1" noChangeArrowheads="1"/>
          </p:cNvSpPr>
          <p:nvPr>
            <p:ph type="sldNum" sz="quarter" idx="11"/>
          </p:nvPr>
        </p:nvSpPr>
        <p:spPr/>
        <p:txBody>
          <a:bodyPr/>
          <a:lstStyle>
            <a:lvl1pPr>
              <a:defRPr/>
            </a:lvl1pPr>
          </a:lstStyle>
          <a:p>
            <a:pPr>
              <a:defRPr/>
            </a:pPr>
            <a:fld id="{4005F756-8005-40BC-BDB4-25D0D689C1DD}"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388297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47256DB1-98A0-4C5B-B461-C003FBFE3B0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29301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59705A-A824-49E4-AD2C-B414FC35D4C2}" type="datetime1">
              <a:rPr lang="en-US" smtClean="0"/>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5568FC-6781-43DA-A457-8F4B6E06217F}" type="slidenum">
              <a:rPr lang="en-US" smtClean="0"/>
              <a:t>‹#›</a:t>
            </a:fld>
            <a:endParaRPr lang="en-US"/>
          </a:p>
        </p:txBody>
      </p:sp>
    </p:spTree>
    <p:extLst>
      <p:ext uri="{BB962C8B-B14F-4D97-AF65-F5344CB8AC3E}">
        <p14:creationId xmlns:p14="http://schemas.microsoft.com/office/powerpoint/2010/main" val="21989110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1AA3360C-AE3B-4A8A-9E7D-39D4F0D2B7E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9604306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225" y="1504950"/>
            <a:ext cx="4122738" cy="47434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1364" y="1504950"/>
            <a:ext cx="4122737" cy="47434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241983CB-FF2E-4ABB-9D4A-533B2E07245C}"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656993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a:lvl1pPr>
          </a:lstStyle>
          <a:p>
            <a:pPr>
              <a:defRPr/>
            </a:pPr>
            <a:fld id="{508CC8AD-DEDE-45A8-AB78-F8B699CF4FFF}"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3317817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F4520405-4A19-4BC4-9193-41F6583A41F2}"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6229205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85E9C438-D4A3-4372-96AC-CB86D778BA59}"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7476875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6C62C073-046A-4B57-9E0E-48AE818F95F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2867498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9" y="76200"/>
            <a:ext cx="2132012"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26" y="76200"/>
            <a:ext cx="6246813"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06266AB3-AFB6-47EB-BDC7-CB5A8F58DCC1}"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8114625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7" name="Group 6"/>
          <p:cNvGrpSpPr>
            <a:grpSpLocks/>
          </p:cNvGrpSpPr>
          <p:nvPr userDrawn="1"/>
        </p:nvGrpSpPr>
        <p:grpSpPr bwMode="auto">
          <a:xfrm>
            <a:off x="0" y="645627"/>
            <a:ext cx="9144000" cy="90354"/>
            <a:chOff x="0" y="576"/>
            <a:chExt cx="5282" cy="189"/>
          </a:xfrm>
        </p:grpSpPr>
        <p:grpSp>
          <p:nvGrpSpPr>
            <p:cNvPr id="18" name="Group 7"/>
            <p:cNvGrpSpPr>
              <a:grpSpLocks/>
            </p:cNvGrpSpPr>
            <p:nvPr/>
          </p:nvGrpSpPr>
          <p:grpSpPr bwMode="auto">
            <a:xfrm>
              <a:off x="5158" y="576"/>
              <a:ext cx="124" cy="189"/>
              <a:chOff x="5158" y="576"/>
              <a:chExt cx="124" cy="189"/>
            </a:xfrm>
          </p:grpSpPr>
          <p:sp>
            <p:nvSpPr>
              <p:cNvPr id="36" name="Rectangle 8"/>
              <p:cNvSpPr>
                <a:spLocks noChangeArrowheads="1"/>
              </p:cNvSpPr>
              <p:nvPr/>
            </p:nvSpPr>
            <p:spPr bwMode="auto">
              <a:xfrm>
                <a:off x="5252" y="576"/>
                <a:ext cx="30"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7" name="Rectangle 9"/>
              <p:cNvSpPr>
                <a:spLocks noChangeArrowheads="1"/>
              </p:cNvSpPr>
              <p:nvPr/>
            </p:nvSpPr>
            <p:spPr bwMode="auto">
              <a:xfrm>
                <a:off x="5158" y="576"/>
                <a:ext cx="60"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1" name="Group 10"/>
            <p:cNvGrpSpPr>
              <a:grpSpLocks/>
            </p:cNvGrpSpPr>
            <p:nvPr/>
          </p:nvGrpSpPr>
          <p:grpSpPr bwMode="auto">
            <a:xfrm>
              <a:off x="4848" y="576"/>
              <a:ext cx="263" cy="189"/>
              <a:chOff x="4848" y="576"/>
              <a:chExt cx="263" cy="189"/>
            </a:xfrm>
          </p:grpSpPr>
          <p:sp>
            <p:nvSpPr>
              <p:cNvPr id="34" name="Rectangle 11"/>
              <p:cNvSpPr>
                <a:spLocks noChangeArrowheads="1"/>
              </p:cNvSpPr>
              <p:nvPr/>
            </p:nvSpPr>
            <p:spPr bwMode="auto">
              <a:xfrm>
                <a:off x="5018" y="576"/>
                <a:ext cx="93"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5" name="Rectangle 12"/>
              <p:cNvSpPr>
                <a:spLocks noChangeArrowheads="1"/>
              </p:cNvSpPr>
              <p:nvPr/>
            </p:nvSpPr>
            <p:spPr bwMode="auto">
              <a:xfrm>
                <a:off x="4848" y="576"/>
                <a:ext cx="126"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2" name="Group 13"/>
            <p:cNvGrpSpPr>
              <a:grpSpLocks/>
            </p:cNvGrpSpPr>
            <p:nvPr/>
          </p:nvGrpSpPr>
          <p:grpSpPr bwMode="auto">
            <a:xfrm>
              <a:off x="4418" y="576"/>
              <a:ext cx="386" cy="189"/>
              <a:chOff x="4418" y="576"/>
              <a:chExt cx="386" cy="189"/>
            </a:xfrm>
          </p:grpSpPr>
          <p:sp>
            <p:nvSpPr>
              <p:cNvPr id="32" name="Rectangle 14"/>
              <p:cNvSpPr>
                <a:spLocks noChangeArrowheads="1"/>
              </p:cNvSpPr>
              <p:nvPr/>
            </p:nvSpPr>
            <p:spPr bwMode="auto">
              <a:xfrm>
                <a:off x="4650" y="576"/>
                <a:ext cx="154"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3" name="Rectangle 15"/>
              <p:cNvSpPr>
                <a:spLocks noChangeArrowheads="1"/>
              </p:cNvSpPr>
              <p:nvPr/>
            </p:nvSpPr>
            <p:spPr bwMode="auto">
              <a:xfrm>
                <a:off x="4418" y="576"/>
                <a:ext cx="187"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4" name="Group 16"/>
            <p:cNvGrpSpPr>
              <a:grpSpLocks/>
            </p:cNvGrpSpPr>
            <p:nvPr/>
          </p:nvGrpSpPr>
          <p:grpSpPr bwMode="auto">
            <a:xfrm>
              <a:off x="3183" y="576"/>
              <a:ext cx="1190" cy="189"/>
              <a:chOff x="3183" y="576"/>
              <a:chExt cx="1190" cy="189"/>
            </a:xfrm>
          </p:grpSpPr>
          <p:sp>
            <p:nvSpPr>
              <p:cNvPr id="28" name="Rectangle 17"/>
              <p:cNvSpPr>
                <a:spLocks noChangeArrowheads="1"/>
              </p:cNvSpPr>
              <p:nvPr/>
            </p:nvSpPr>
            <p:spPr bwMode="auto">
              <a:xfrm>
                <a:off x="3558" y="576"/>
                <a:ext cx="250"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29" name="Rectangle 18"/>
              <p:cNvSpPr>
                <a:spLocks noChangeArrowheads="1"/>
              </p:cNvSpPr>
              <p:nvPr/>
            </p:nvSpPr>
            <p:spPr bwMode="auto">
              <a:xfrm>
                <a:off x="4155" y="576"/>
                <a:ext cx="218"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0" name="Rectangle 19"/>
              <p:cNvSpPr>
                <a:spLocks noChangeArrowheads="1"/>
              </p:cNvSpPr>
              <p:nvPr/>
            </p:nvSpPr>
            <p:spPr bwMode="auto">
              <a:xfrm>
                <a:off x="3864" y="576"/>
                <a:ext cx="250"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1" name="Rectangle 20"/>
              <p:cNvSpPr>
                <a:spLocks noChangeArrowheads="1"/>
              </p:cNvSpPr>
              <p:nvPr/>
            </p:nvSpPr>
            <p:spPr bwMode="auto">
              <a:xfrm>
                <a:off x="3183" y="576"/>
                <a:ext cx="314"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5" name="Group 21"/>
            <p:cNvGrpSpPr>
              <a:grpSpLocks/>
            </p:cNvGrpSpPr>
            <p:nvPr/>
          </p:nvGrpSpPr>
          <p:grpSpPr bwMode="auto">
            <a:xfrm>
              <a:off x="0" y="576"/>
              <a:ext cx="3143" cy="189"/>
              <a:chOff x="0" y="576"/>
              <a:chExt cx="3143" cy="189"/>
            </a:xfrm>
          </p:grpSpPr>
          <p:sp>
            <p:nvSpPr>
              <p:cNvPr id="26" name="Rectangle 22"/>
              <p:cNvSpPr>
                <a:spLocks noChangeArrowheads="1"/>
              </p:cNvSpPr>
              <p:nvPr/>
            </p:nvSpPr>
            <p:spPr bwMode="auto">
              <a:xfrm>
                <a:off x="2798" y="576"/>
                <a:ext cx="345"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0" y="576"/>
                <a:ext cx="2756"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pic>
        <p:nvPicPr>
          <p:cNvPr id="38" name="Picture 26" descr="HQDA logo"/>
          <p:cNvPicPr>
            <a:picLocks noChangeAspect="1" noChangeArrowheads="1"/>
          </p:cNvPicPr>
          <p:nvPr userDrawn="1"/>
        </p:nvPicPr>
        <p:blipFill>
          <a:blip r:embed="rId2" cstate="print"/>
          <a:srcRect/>
          <a:stretch>
            <a:fillRect/>
          </a:stretch>
        </p:blipFill>
        <p:spPr bwMode="auto">
          <a:xfrm>
            <a:off x="189571" y="189910"/>
            <a:ext cx="734616" cy="979488"/>
          </a:xfrm>
          <a:prstGeom prst="rect">
            <a:avLst/>
          </a:prstGeom>
          <a:noFill/>
          <a:ln w="9525">
            <a:noFill/>
            <a:miter lim="800000"/>
            <a:headEnd/>
            <a:tailEnd/>
          </a:ln>
        </p:spPr>
      </p:pic>
      <p:sp>
        <p:nvSpPr>
          <p:cNvPr id="39" name="Rectangle 22"/>
          <p:cNvSpPr>
            <a:spLocks noChangeArrowheads="1"/>
          </p:cNvSpPr>
          <p:nvPr userDrawn="1"/>
        </p:nvSpPr>
        <p:spPr bwMode="auto">
          <a:xfrm>
            <a:off x="0" y="6095081"/>
            <a:ext cx="9151454" cy="55756"/>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 name="Slide Number Placeholder 64">
            <a:extLst>
              <a:ext uri="{FF2B5EF4-FFF2-40B4-BE49-F238E27FC236}">
                <a16:creationId xmlns:a16="http://schemas.microsoft.com/office/drawing/2014/main" id="{8C5F0300-278E-F3AA-AA6A-DE2D0DABC868}"/>
              </a:ext>
            </a:extLst>
          </p:cNvPr>
          <p:cNvSpPr>
            <a:spLocks noGrp="1"/>
          </p:cNvSpPr>
          <p:nvPr>
            <p:ph type="sldNum" sz="quarter" idx="12"/>
          </p:nvPr>
        </p:nvSpPr>
        <p:spPr>
          <a:xfrm>
            <a:off x="8610802" y="6530627"/>
            <a:ext cx="507641" cy="365125"/>
          </a:xfr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fld id="{746E844B-9983-4E9B-9CE1-4051B70BE9F4}" type="slidenum">
              <a:rPr lang="en-US" smtClean="0"/>
              <a:pPr/>
              <a:t>‹#›</a:t>
            </a:fld>
            <a:endParaRPr lang="en-US" dirty="0"/>
          </a:p>
        </p:txBody>
      </p:sp>
    </p:spTree>
    <p:extLst>
      <p:ext uri="{BB962C8B-B14F-4D97-AF65-F5344CB8AC3E}">
        <p14:creationId xmlns:p14="http://schemas.microsoft.com/office/powerpoint/2010/main" val="29026480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7" name="Group 6"/>
          <p:cNvGrpSpPr>
            <a:grpSpLocks/>
          </p:cNvGrpSpPr>
          <p:nvPr userDrawn="1"/>
        </p:nvGrpSpPr>
        <p:grpSpPr bwMode="auto">
          <a:xfrm>
            <a:off x="0" y="645627"/>
            <a:ext cx="9144000" cy="90354"/>
            <a:chOff x="0" y="576"/>
            <a:chExt cx="5282" cy="189"/>
          </a:xfrm>
        </p:grpSpPr>
        <p:grpSp>
          <p:nvGrpSpPr>
            <p:cNvPr id="18" name="Group 7"/>
            <p:cNvGrpSpPr>
              <a:grpSpLocks/>
            </p:cNvGrpSpPr>
            <p:nvPr/>
          </p:nvGrpSpPr>
          <p:grpSpPr bwMode="auto">
            <a:xfrm>
              <a:off x="5158" y="576"/>
              <a:ext cx="124" cy="189"/>
              <a:chOff x="5158" y="576"/>
              <a:chExt cx="124" cy="189"/>
            </a:xfrm>
          </p:grpSpPr>
          <p:sp>
            <p:nvSpPr>
              <p:cNvPr id="36" name="Rectangle 8"/>
              <p:cNvSpPr>
                <a:spLocks noChangeArrowheads="1"/>
              </p:cNvSpPr>
              <p:nvPr/>
            </p:nvSpPr>
            <p:spPr bwMode="auto">
              <a:xfrm>
                <a:off x="5252" y="576"/>
                <a:ext cx="3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7" name="Rectangle 9"/>
              <p:cNvSpPr>
                <a:spLocks noChangeArrowheads="1"/>
              </p:cNvSpPr>
              <p:nvPr/>
            </p:nvSpPr>
            <p:spPr bwMode="auto">
              <a:xfrm>
                <a:off x="5158" y="576"/>
                <a:ext cx="6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1" name="Group 10"/>
            <p:cNvGrpSpPr>
              <a:grpSpLocks/>
            </p:cNvGrpSpPr>
            <p:nvPr/>
          </p:nvGrpSpPr>
          <p:grpSpPr bwMode="auto">
            <a:xfrm>
              <a:off x="4848" y="576"/>
              <a:ext cx="263" cy="189"/>
              <a:chOff x="4848" y="576"/>
              <a:chExt cx="263" cy="189"/>
            </a:xfrm>
          </p:grpSpPr>
          <p:sp>
            <p:nvSpPr>
              <p:cNvPr id="34" name="Rectangle 11"/>
              <p:cNvSpPr>
                <a:spLocks noChangeArrowheads="1"/>
              </p:cNvSpPr>
              <p:nvPr/>
            </p:nvSpPr>
            <p:spPr bwMode="auto">
              <a:xfrm>
                <a:off x="5018" y="576"/>
                <a:ext cx="93"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5" name="Rectangle 12"/>
              <p:cNvSpPr>
                <a:spLocks noChangeArrowheads="1"/>
              </p:cNvSpPr>
              <p:nvPr/>
            </p:nvSpPr>
            <p:spPr bwMode="auto">
              <a:xfrm>
                <a:off x="4848" y="576"/>
                <a:ext cx="126"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2" name="Group 13"/>
            <p:cNvGrpSpPr>
              <a:grpSpLocks/>
            </p:cNvGrpSpPr>
            <p:nvPr/>
          </p:nvGrpSpPr>
          <p:grpSpPr bwMode="auto">
            <a:xfrm>
              <a:off x="4418" y="576"/>
              <a:ext cx="386" cy="189"/>
              <a:chOff x="4418" y="576"/>
              <a:chExt cx="386" cy="189"/>
            </a:xfrm>
          </p:grpSpPr>
          <p:sp>
            <p:nvSpPr>
              <p:cNvPr id="32" name="Rectangle 14"/>
              <p:cNvSpPr>
                <a:spLocks noChangeArrowheads="1"/>
              </p:cNvSpPr>
              <p:nvPr/>
            </p:nvSpPr>
            <p:spPr bwMode="auto">
              <a:xfrm>
                <a:off x="4650" y="576"/>
                <a:ext cx="154"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3" name="Rectangle 15"/>
              <p:cNvSpPr>
                <a:spLocks noChangeArrowheads="1"/>
              </p:cNvSpPr>
              <p:nvPr/>
            </p:nvSpPr>
            <p:spPr bwMode="auto">
              <a:xfrm>
                <a:off x="4418" y="576"/>
                <a:ext cx="187"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4" name="Group 16"/>
            <p:cNvGrpSpPr>
              <a:grpSpLocks/>
            </p:cNvGrpSpPr>
            <p:nvPr/>
          </p:nvGrpSpPr>
          <p:grpSpPr bwMode="auto">
            <a:xfrm>
              <a:off x="3183" y="576"/>
              <a:ext cx="1190" cy="189"/>
              <a:chOff x="3183" y="576"/>
              <a:chExt cx="1190" cy="189"/>
            </a:xfrm>
          </p:grpSpPr>
          <p:sp>
            <p:nvSpPr>
              <p:cNvPr id="28" name="Rectangle 17"/>
              <p:cNvSpPr>
                <a:spLocks noChangeArrowheads="1"/>
              </p:cNvSpPr>
              <p:nvPr/>
            </p:nvSpPr>
            <p:spPr bwMode="auto">
              <a:xfrm>
                <a:off x="3558" y="576"/>
                <a:ext cx="25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29" name="Rectangle 18"/>
              <p:cNvSpPr>
                <a:spLocks noChangeArrowheads="1"/>
              </p:cNvSpPr>
              <p:nvPr/>
            </p:nvSpPr>
            <p:spPr bwMode="auto">
              <a:xfrm>
                <a:off x="4155" y="576"/>
                <a:ext cx="218"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0" name="Rectangle 19"/>
              <p:cNvSpPr>
                <a:spLocks noChangeArrowheads="1"/>
              </p:cNvSpPr>
              <p:nvPr/>
            </p:nvSpPr>
            <p:spPr bwMode="auto">
              <a:xfrm>
                <a:off x="3864" y="576"/>
                <a:ext cx="25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1" name="Rectangle 20"/>
              <p:cNvSpPr>
                <a:spLocks noChangeArrowheads="1"/>
              </p:cNvSpPr>
              <p:nvPr/>
            </p:nvSpPr>
            <p:spPr bwMode="auto">
              <a:xfrm>
                <a:off x="3183" y="576"/>
                <a:ext cx="314"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5" name="Group 21"/>
            <p:cNvGrpSpPr>
              <a:grpSpLocks/>
            </p:cNvGrpSpPr>
            <p:nvPr/>
          </p:nvGrpSpPr>
          <p:grpSpPr bwMode="auto">
            <a:xfrm>
              <a:off x="0" y="576"/>
              <a:ext cx="3143" cy="189"/>
              <a:chOff x="0" y="576"/>
              <a:chExt cx="3143" cy="189"/>
            </a:xfrm>
          </p:grpSpPr>
          <p:sp>
            <p:nvSpPr>
              <p:cNvPr id="26" name="Rectangle 22"/>
              <p:cNvSpPr>
                <a:spLocks noChangeArrowheads="1"/>
              </p:cNvSpPr>
              <p:nvPr/>
            </p:nvSpPr>
            <p:spPr bwMode="auto">
              <a:xfrm>
                <a:off x="2798" y="576"/>
                <a:ext cx="345"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0" y="576"/>
                <a:ext cx="2756" cy="189"/>
              </a:xfrm>
              <a:prstGeom prst="rect">
                <a:avLst/>
              </a:prstGeom>
              <a:gradFill rotWithShape="0">
                <a:gsLst>
                  <a:gs pos="96000">
                    <a:srgbClr val="FFCC01"/>
                  </a:gs>
                  <a:gs pos="0">
                    <a:schemeClr val="tx1"/>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sp>
        <p:nvSpPr>
          <p:cNvPr id="39" name="Rectangle 22"/>
          <p:cNvSpPr>
            <a:spLocks noChangeArrowheads="1"/>
          </p:cNvSpPr>
          <p:nvPr userDrawn="1"/>
        </p:nvSpPr>
        <p:spPr bwMode="auto">
          <a:xfrm>
            <a:off x="0" y="6095081"/>
            <a:ext cx="9151454" cy="91440"/>
          </a:xfrm>
          <a:prstGeom prst="rect">
            <a:avLst/>
          </a:prstGeom>
          <a:gradFill>
            <a:gsLst>
              <a:gs pos="32000">
                <a:srgbClr val="FFCC01"/>
              </a:gs>
              <a:gs pos="0">
                <a:schemeClr val="tx1"/>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pic>
        <p:nvPicPr>
          <p:cNvPr id="41" name="U.S. Army" descr="U.S. Army">
            <a:extLst>
              <a:ext uri="{FF2B5EF4-FFF2-40B4-BE49-F238E27FC236}">
                <a16:creationId xmlns:a16="http://schemas.microsoft.com/office/drawing/2014/main" id="{6848452B-75D3-481A-BB3C-5AD290EBF10C}"/>
              </a:ext>
            </a:extLst>
          </p:cNvPr>
          <p:cNvPicPr>
            <a:picLocks noChangeAspect="1"/>
          </p:cNvPicPr>
          <p:nvPr userDrawn="1"/>
        </p:nvPicPr>
        <p:blipFill rotWithShape="1">
          <a:blip r:embed="rId2"/>
          <a:srcRect l="7608" t="20855" r="3722" b="18426"/>
          <a:stretch/>
        </p:blipFill>
        <p:spPr bwMode="black">
          <a:xfrm>
            <a:off x="296029" y="245807"/>
            <a:ext cx="2158760" cy="744302"/>
          </a:xfrm>
          <a:prstGeom prst="rect">
            <a:avLst/>
          </a:prstGeom>
          <a:solidFill>
            <a:schemeClr val="bg1"/>
          </a:solidFill>
        </p:spPr>
      </p:pic>
      <p:sp>
        <p:nvSpPr>
          <p:cNvPr id="2" name="Rectangle 1">
            <a:extLst>
              <a:ext uri="{FF2B5EF4-FFF2-40B4-BE49-F238E27FC236}">
                <a16:creationId xmlns:a16="http://schemas.microsoft.com/office/drawing/2014/main" id="{3E4C6D04-622B-3439-389A-65118924B34D}"/>
              </a:ext>
            </a:extLst>
          </p:cNvPr>
          <p:cNvSpPr/>
          <p:nvPr userDrawn="1"/>
        </p:nvSpPr>
        <p:spPr>
          <a:xfrm>
            <a:off x="-1" y="6594854"/>
            <a:ext cx="1271239" cy="230832"/>
          </a:xfrm>
          <a:prstGeom prst="rect">
            <a:avLst/>
          </a:prstGeom>
        </p:spPr>
        <p:txBody>
          <a:bodyPr wrap="square">
            <a:spAutoFit/>
          </a:bodyPr>
          <a:lstStyle/>
          <a:p>
            <a:pPr algn="ctr"/>
            <a:r>
              <a:rPr lang="en-US" sz="900" b="1" dirty="0">
                <a:solidFill>
                  <a:srgbClr val="333333"/>
                </a:solidFill>
                <a:latin typeface="Times New Roman" panose="02020603050405020304" pitchFamily="18" charset="0"/>
                <a:cs typeface="Times New Roman" panose="02020603050405020304" pitchFamily="18" charset="0"/>
              </a:rPr>
              <a:t>DATE</a:t>
            </a:r>
            <a:r>
              <a:rPr lang="en-US" sz="900" dirty="0">
                <a:solidFill>
                  <a:srgbClr val="333333"/>
                </a:solidFill>
                <a:latin typeface="Times New Roman" panose="02020603050405020304" pitchFamily="18" charset="0"/>
                <a:cs typeface="Times New Roman" panose="02020603050405020304" pitchFamily="18" charset="0"/>
              </a:rPr>
              <a:t>: 15MAR24</a:t>
            </a:r>
            <a:endParaRPr lang="en-US" sz="900" b="0" i="1" dirty="0">
              <a:solidFill>
                <a:srgbClr val="333333"/>
              </a:solidFill>
              <a:effectLst/>
              <a:latin typeface="Times New Roman" panose="02020603050405020304" pitchFamily="18" charset="0"/>
              <a:cs typeface="Times New Roman" panose="02020603050405020304" pitchFamily="18" charset="0"/>
            </a:endParaRPr>
          </a:p>
        </p:txBody>
      </p:sp>
      <p:sp>
        <p:nvSpPr>
          <p:cNvPr id="3" name="Slide Number Placeholder 64">
            <a:extLst>
              <a:ext uri="{FF2B5EF4-FFF2-40B4-BE49-F238E27FC236}">
                <a16:creationId xmlns:a16="http://schemas.microsoft.com/office/drawing/2014/main" id="{47930968-5230-B8FC-3B9D-5222E9430459}"/>
              </a:ext>
            </a:extLst>
          </p:cNvPr>
          <p:cNvSpPr>
            <a:spLocks noGrp="1"/>
          </p:cNvSpPr>
          <p:nvPr>
            <p:ph type="sldNum" sz="quarter" idx="12"/>
          </p:nvPr>
        </p:nvSpPr>
        <p:spPr>
          <a:xfrm>
            <a:off x="8610802" y="6530627"/>
            <a:ext cx="507641" cy="365125"/>
          </a:xfr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fld id="{746E844B-9983-4E9B-9CE1-4051B70BE9F4}" type="slidenum">
              <a:rPr lang="en-US" smtClean="0"/>
              <a:pPr/>
              <a:t>‹#›</a:t>
            </a:fld>
            <a:endParaRPr lang="en-US" dirty="0"/>
          </a:p>
        </p:txBody>
      </p:sp>
    </p:spTree>
    <p:extLst>
      <p:ext uri="{BB962C8B-B14F-4D97-AF65-F5344CB8AC3E}">
        <p14:creationId xmlns:p14="http://schemas.microsoft.com/office/powerpoint/2010/main" val="19152201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17" name="Group 6"/>
          <p:cNvGrpSpPr>
            <a:grpSpLocks/>
          </p:cNvGrpSpPr>
          <p:nvPr userDrawn="1"/>
        </p:nvGrpSpPr>
        <p:grpSpPr bwMode="auto">
          <a:xfrm>
            <a:off x="0" y="645627"/>
            <a:ext cx="9144000" cy="90354"/>
            <a:chOff x="0" y="576"/>
            <a:chExt cx="5282" cy="189"/>
          </a:xfrm>
        </p:grpSpPr>
        <p:grpSp>
          <p:nvGrpSpPr>
            <p:cNvPr id="18" name="Group 7"/>
            <p:cNvGrpSpPr>
              <a:grpSpLocks/>
            </p:cNvGrpSpPr>
            <p:nvPr/>
          </p:nvGrpSpPr>
          <p:grpSpPr bwMode="auto">
            <a:xfrm>
              <a:off x="5158" y="576"/>
              <a:ext cx="124" cy="189"/>
              <a:chOff x="5158" y="576"/>
              <a:chExt cx="124" cy="189"/>
            </a:xfrm>
          </p:grpSpPr>
          <p:sp>
            <p:nvSpPr>
              <p:cNvPr id="36" name="Rectangle 8"/>
              <p:cNvSpPr>
                <a:spLocks noChangeArrowheads="1"/>
              </p:cNvSpPr>
              <p:nvPr/>
            </p:nvSpPr>
            <p:spPr bwMode="auto">
              <a:xfrm>
                <a:off x="5252" y="576"/>
                <a:ext cx="3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7" name="Rectangle 9"/>
              <p:cNvSpPr>
                <a:spLocks noChangeArrowheads="1"/>
              </p:cNvSpPr>
              <p:nvPr/>
            </p:nvSpPr>
            <p:spPr bwMode="auto">
              <a:xfrm>
                <a:off x="5158" y="576"/>
                <a:ext cx="6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1" name="Group 10"/>
            <p:cNvGrpSpPr>
              <a:grpSpLocks/>
            </p:cNvGrpSpPr>
            <p:nvPr/>
          </p:nvGrpSpPr>
          <p:grpSpPr bwMode="auto">
            <a:xfrm>
              <a:off x="4848" y="576"/>
              <a:ext cx="263" cy="189"/>
              <a:chOff x="4848" y="576"/>
              <a:chExt cx="263" cy="189"/>
            </a:xfrm>
          </p:grpSpPr>
          <p:sp>
            <p:nvSpPr>
              <p:cNvPr id="34" name="Rectangle 11"/>
              <p:cNvSpPr>
                <a:spLocks noChangeArrowheads="1"/>
              </p:cNvSpPr>
              <p:nvPr/>
            </p:nvSpPr>
            <p:spPr bwMode="auto">
              <a:xfrm>
                <a:off x="5018" y="576"/>
                <a:ext cx="93"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5" name="Rectangle 12"/>
              <p:cNvSpPr>
                <a:spLocks noChangeArrowheads="1"/>
              </p:cNvSpPr>
              <p:nvPr/>
            </p:nvSpPr>
            <p:spPr bwMode="auto">
              <a:xfrm>
                <a:off x="4848" y="576"/>
                <a:ext cx="126"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2" name="Group 13"/>
            <p:cNvGrpSpPr>
              <a:grpSpLocks/>
            </p:cNvGrpSpPr>
            <p:nvPr/>
          </p:nvGrpSpPr>
          <p:grpSpPr bwMode="auto">
            <a:xfrm>
              <a:off x="4418" y="576"/>
              <a:ext cx="386" cy="189"/>
              <a:chOff x="4418" y="576"/>
              <a:chExt cx="386" cy="189"/>
            </a:xfrm>
          </p:grpSpPr>
          <p:sp>
            <p:nvSpPr>
              <p:cNvPr id="32" name="Rectangle 14"/>
              <p:cNvSpPr>
                <a:spLocks noChangeArrowheads="1"/>
              </p:cNvSpPr>
              <p:nvPr/>
            </p:nvSpPr>
            <p:spPr bwMode="auto">
              <a:xfrm>
                <a:off x="4650" y="576"/>
                <a:ext cx="154"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3" name="Rectangle 15"/>
              <p:cNvSpPr>
                <a:spLocks noChangeArrowheads="1"/>
              </p:cNvSpPr>
              <p:nvPr/>
            </p:nvSpPr>
            <p:spPr bwMode="auto">
              <a:xfrm>
                <a:off x="4418" y="576"/>
                <a:ext cx="187"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4" name="Group 16"/>
            <p:cNvGrpSpPr>
              <a:grpSpLocks/>
            </p:cNvGrpSpPr>
            <p:nvPr/>
          </p:nvGrpSpPr>
          <p:grpSpPr bwMode="auto">
            <a:xfrm>
              <a:off x="3183" y="576"/>
              <a:ext cx="1190" cy="189"/>
              <a:chOff x="3183" y="576"/>
              <a:chExt cx="1190" cy="189"/>
            </a:xfrm>
          </p:grpSpPr>
          <p:sp>
            <p:nvSpPr>
              <p:cNvPr id="28" name="Rectangle 17"/>
              <p:cNvSpPr>
                <a:spLocks noChangeArrowheads="1"/>
              </p:cNvSpPr>
              <p:nvPr/>
            </p:nvSpPr>
            <p:spPr bwMode="auto">
              <a:xfrm>
                <a:off x="3558" y="576"/>
                <a:ext cx="25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29" name="Rectangle 18"/>
              <p:cNvSpPr>
                <a:spLocks noChangeArrowheads="1"/>
              </p:cNvSpPr>
              <p:nvPr/>
            </p:nvSpPr>
            <p:spPr bwMode="auto">
              <a:xfrm>
                <a:off x="4155" y="576"/>
                <a:ext cx="218"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0" name="Rectangle 19"/>
              <p:cNvSpPr>
                <a:spLocks noChangeArrowheads="1"/>
              </p:cNvSpPr>
              <p:nvPr/>
            </p:nvSpPr>
            <p:spPr bwMode="auto">
              <a:xfrm>
                <a:off x="3864" y="576"/>
                <a:ext cx="25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1" name="Rectangle 20"/>
              <p:cNvSpPr>
                <a:spLocks noChangeArrowheads="1"/>
              </p:cNvSpPr>
              <p:nvPr/>
            </p:nvSpPr>
            <p:spPr bwMode="auto">
              <a:xfrm>
                <a:off x="3183" y="576"/>
                <a:ext cx="314"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5" name="Group 21"/>
            <p:cNvGrpSpPr>
              <a:grpSpLocks/>
            </p:cNvGrpSpPr>
            <p:nvPr/>
          </p:nvGrpSpPr>
          <p:grpSpPr bwMode="auto">
            <a:xfrm>
              <a:off x="0" y="576"/>
              <a:ext cx="3143" cy="189"/>
              <a:chOff x="0" y="576"/>
              <a:chExt cx="3143" cy="189"/>
            </a:xfrm>
          </p:grpSpPr>
          <p:sp>
            <p:nvSpPr>
              <p:cNvPr id="26" name="Rectangle 22"/>
              <p:cNvSpPr>
                <a:spLocks noChangeArrowheads="1"/>
              </p:cNvSpPr>
              <p:nvPr/>
            </p:nvSpPr>
            <p:spPr bwMode="auto">
              <a:xfrm>
                <a:off x="2798" y="576"/>
                <a:ext cx="345"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0" y="576"/>
                <a:ext cx="2756" cy="189"/>
              </a:xfrm>
              <a:prstGeom prst="rect">
                <a:avLst/>
              </a:prstGeom>
              <a:gradFill rotWithShape="0">
                <a:gsLst>
                  <a:gs pos="96000">
                    <a:srgbClr val="FFCC01"/>
                  </a:gs>
                  <a:gs pos="0">
                    <a:schemeClr val="tx1"/>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sp>
        <p:nvSpPr>
          <p:cNvPr id="39" name="Rectangle 22"/>
          <p:cNvSpPr>
            <a:spLocks noChangeArrowheads="1"/>
          </p:cNvSpPr>
          <p:nvPr userDrawn="1"/>
        </p:nvSpPr>
        <p:spPr bwMode="auto">
          <a:xfrm>
            <a:off x="0" y="6095081"/>
            <a:ext cx="9151454" cy="91440"/>
          </a:xfrm>
          <a:prstGeom prst="rect">
            <a:avLst/>
          </a:prstGeom>
          <a:gradFill>
            <a:gsLst>
              <a:gs pos="32000">
                <a:srgbClr val="FFCC01"/>
              </a:gs>
              <a:gs pos="0">
                <a:schemeClr val="tx1"/>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pic>
        <p:nvPicPr>
          <p:cNvPr id="41" name="U.S. Army" descr="U.S. Army">
            <a:extLst>
              <a:ext uri="{FF2B5EF4-FFF2-40B4-BE49-F238E27FC236}">
                <a16:creationId xmlns:a16="http://schemas.microsoft.com/office/drawing/2014/main" id="{6848452B-75D3-481A-BB3C-5AD290EBF10C}"/>
              </a:ext>
            </a:extLst>
          </p:cNvPr>
          <p:cNvPicPr>
            <a:picLocks noChangeAspect="1"/>
          </p:cNvPicPr>
          <p:nvPr userDrawn="1"/>
        </p:nvPicPr>
        <p:blipFill rotWithShape="1">
          <a:blip r:embed="rId2"/>
          <a:srcRect l="7608" t="20855" r="3722" b="18426"/>
          <a:stretch/>
        </p:blipFill>
        <p:spPr bwMode="black">
          <a:xfrm>
            <a:off x="347964" y="324466"/>
            <a:ext cx="1693923" cy="584035"/>
          </a:xfrm>
          <a:prstGeom prst="rect">
            <a:avLst/>
          </a:prstGeom>
          <a:solidFill>
            <a:schemeClr val="bg1"/>
          </a:solidFill>
        </p:spPr>
      </p:pic>
    </p:spTree>
    <p:extLst>
      <p:ext uri="{BB962C8B-B14F-4D97-AF65-F5344CB8AC3E}">
        <p14:creationId xmlns:p14="http://schemas.microsoft.com/office/powerpoint/2010/main" val="406352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D4BCD-3AF7-4410-9104-85D4730D905F}" type="datetime1">
              <a:rPr lang="en-US" smtClean="0"/>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5568FC-6781-43DA-A457-8F4B6E06217F}" type="slidenum">
              <a:rPr lang="en-US" smtClean="0"/>
              <a:t>‹#›</a:t>
            </a:fld>
            <a:endParaRPr lang="en-US"/>
          </a:p>
        </p:txBody>
      </p:sp>
    </p:spTree>
    <p:extLst>
      <p:ext uri="{BB962C8B-B14F-4D97-AF65-F5344CB8AC3E}">
        <p14:creationId xmlns:p14="http://schemas.microsoft.com/office/powerpoint/2010/main" val="16398248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17" name="Group 6"/>
          <p:cNvGrpSpPr>
            <a:grpSpLocks/>
          </p:cNvGrpSpPr>
          <p:nvPr userDrawn="1"/>
        </p:nvGrpSpPr>
        <p:grpSpPr bwMode="auto">
          <a:xfrm>
            <a:off x="0" y="645627"/>
            <a:ext cx="9144000" cy="90354"/>
            <a:chOff x="0" y="576"/>
            <a:chExt cx="5282" cy="189"/>
          </a:xfrm>
        </p:grpSpPr>
        <p:grpSp>
          <p:nvGrpSpPr>
            <p:cNvPr id="18" name="Group 7"/>
            <p:cNvGrpSpPr>
              <a:grpSpLocks/>
            </p:cNvGrpSpPr>
            <p:nvPr/>
          </p:nvGrpSpPr>
          <p:grpSpPr bwMode="auto">
            <a:xfrm>
              <a:off x="5158" y="576"/>
              <a:ext cx="124" cy="189"/>
              <a:chOff x="5158" y="576"/>
              <a:chExt cx="124" cy="189"/>
            </a:xfrm>
          </p:grpSpPr>
          <p:sp>
            <p:nvSpPr>
              <p:cNvPr id="36" name="Rectangle 8"/>
              <p:cNvSpPr>
                <a:spLocks noChangeArrowheads="1"/>
              </p:cNvSpPr>
              <p:nvPr/>
            </p:nvSpPr>
            <p:spPr bwMode="auto">
              <a:xfrm>
                <a:off x="5252" y="576"/>
                <a:ext cx="3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7" name="Rectangle 9"/>
              <p:cNvSpPr>
                <a:spLocks noChangeArrowheads="1"/>
              </p:cNvSpPr>
              <p:nvPr/>
            </p:nvSpPr>
            <p:spPr bwMode="auto">
              <a:xfrm>
                <a:off x="5158" y="576"/>
                <a:ext cx="6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1" name="Group 10"/>
            <p:cNvGrpSpPr>
              <a:grpSpLocks/>
            </p:cNvGrpSpPr>
            <p:nvPr/>
          </p:nvGrpSpPr>
          <p:grpSpPr bwMode="auto">
            <a:xfrm>
              <a:off x="4848" y="576"/>
              <a:ext cx="263" cy="189"/>
              <a:chOff x="4848" y="576"/>
              <a:chExt cx="263" cy="189"/>
            </a:xfrm>
          </p:grpSpPr>
          <p:sp>
            <p:nvSpPr>
              <p:cNvPr id="34" name="Rectangle 11"/>
              <p:cNvSpPr>
                <a:spLocks noChangeArrowheads="1"/>
              </p:cNvSpPr>
              <p:nvPr/>
            </p:nvSpPr>
            <p:spPr bwMode="auto">
              <a:xfrm>
                <a:off x="5018" y="576"/>
                <a:ext cx="93"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5" name="Rectangle 12"/>
              <p:cNvSpPr>
                <a:spLocks noChangeArrowheads="1"/>
              </p:cNvSpPr>
              <p:nvPr/>
            </p:nvSpPr>
            <p:spPr bwMode="auto">
              <a:xfrm>
                <a:off x="4848" y="576"/>
                <a:ext cx="126"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2" name="Group 13"/>
            <p:cNvGrpSpPr>
              <a:grpSpLocks/>
            </p:cNvGrpSpPr>
            <p:nvPr/>
          </p:nvGrpSpPr>
          <p:grpSpPr bwMode="auto">
            <a:xfrm>
              <a:off x="4418" y="576"/>
              <a:ext cx="386" cy="189"/>
              <a:chOff x="4418" y="576"/>
              <a:chExt cx="386" cy="189"/>
            </a:xfrm>
          </p:grpSpPr>
          <p:sp>
            <p:nvSpPr>
              <p:cNvPr id="32" name="Rectangle 14"/>
              <p:cNvSpPr>
                <a:spLocks noChangeArrowheads="1"/>
              </p:cNvSpPr>
              <p:nvPr/>
            </p:nvSpPr>
            <p:spPr bwMode="auto">
              <a:xfrm>
                <a:off x="4650" y="576"/>
                <a:ext cx="154"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3" name="Rectangle 15"/>
              <p:cNvSpPr>
                <a:spLocks noChangeArrowheads="1"/>
              </p:cNvSpPr>
              <p:nvPr/>
            </p:nvSpPr>
            <p:spPr bwMode="auto">
              <a:xfrm>
                <a:off x="4418" y="576"/>
                <a:ext cx="187"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4" name="Group 16"/>
            <p:cNvGrpSpPr>
              <a:grpSpLocks/>
            </p:cNvGrpSpPr>
            <p:nvPr/>
          </p:nvGrpSpPr>
          <p:grpSpPr bwMode="auto">
            <a:xfrm>
              <a:off x="3183" y="576"/>
              <a:ext cx="1190" cy="189"/>
              <a:chOff x="3183" y="576"/>
              <a:chExt cx="1190" cy="189"/>
            </a:xfrm>
          </p:grpSpPr>
          <p:sp>
            <p:nvSpPr>
              <p:cNvPr id="28" name="Rectangle 17"/>
              <p:cNvSpPr>
                <a:spLocks noChangeArrowheads="1"/>
              </p:cNvSpPr>
              <p:nvPr/>
            </p:nvSpPr>
            <p:spPr bwMode="auto">
              <a:xfrm>
                <a:off x="3558" y="576"/>
                <a:ext cx="25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29" name="Rectangle 18"/>
              <p:cNvSpPr>
                <a:spLocks noChangeArrowheads="1"/>
              </p:cNvSpPr>
              <p:nvPr/>
            </p:nvSpPr>
            <p:spPr bwMode="auto">
              <a:xfrm>
                <a:off x="4155" y="576"/>
                <a:ext cx="218"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0" name="Rectangle 19"/>
              <p:cNvSpPr>
                <a:spLocks noChangeArrowheads="1"/>
              </p:cNvSpPr>
              <p:nvPr/>
            </p:nvSpPr>
            <p:spPr bwMode="auto">
              <a:xfrm>
                <a:off x="3864" y="576"/>
                <a:ext cx="25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1" name="Rectangle 20"/>
              <p:cNvSpPr>
                <a:spLocks noChangeArrowheads="1"/>
              </p:cNvSpPr>
              <p:nvPr/>
            </p:nvSpPr>
            <p:spPr bwMode="auto">
              <a:xfrm>
                <a:off x="3183" y="576"/>
                <a:ext cx="314"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5" name="Group 21"/>
            <p:cNvGrpSpPr>
              <a:grpSpLocks/>
            </p:cNvGrpSpPr>
            <p:nvPr/>
          </p:nvGrpSpPr>
          <p:grpSpPr bwMode="auto">
            <a:xfrm>
              <a:off x="0" y="576"/>
              <a:ext cx="3143" cy="189"/>
              <a:chOff x="0" y="576"/>
              <a:chExt cx="3143" cy="189"/>
            </a:xfrm>
          </p:grpSpPr>
          <p:sp>
            <p:nvSpPr>
              <p:cNvPr id="26" name="Rectangle 22"/>
              <p:cNvSpPr>
                <a:spLocks noChangeArrowheads="1"/>
              </p:cNvSpPr>
              <p:nvPr/>
            </p:nvSpPr>
            <p:spPr bwMode="auto">
              <a:xfrm>
                <a:off x="2798" y="576"/>
                <a:ext cx="345"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0" y="576"/>
                <a:ext cx="2756" cy="189"/>
              </a:xfrm>
              <a:prstGeom prst="rect">
                <a:avLst/>
              </a:prstGeom>
              <a:gradFill rotWithShape="0">
                <a:gsLst>
                  <a:gs pos="96000">
                    <a:srgbClr val="FFCC01"/>
                  </a:gs>
                  <a:gs pos="0">
                    <a:schemeClr val="tx1"/>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sp>
        <p:nvSpPr>
          <p:cNvPr id="39" name="Rectangle 22"/>
          <p:cNvSpPr>
            <a:spLocks noChangeArrowheads="1"/>
          </p:cNvSpPr>
          <p:nvPr userDrawn="1"/>
        </p:nvSpPr>
        <p:spPr bwMode="auto">
          <a:xfrm>
            <a:off x="0" y="6095081"/>
            <a:ext cx="9151454" cy="91440"/>
          </a:xfrm>
          <a:prstGeom prst="rect">
            <a:avLst/>
          </a:prstGeom>
          <a:gradFill>
            <a:gsLst>
              <a:gs pos="32000">
                <a:srgbClr val="FFCC01"/>
              </a:gs>
              <a:gs pos="0">
                <a:schemeClr val="tx1"/>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pic>
        <p:nvPicPr>
          <p:cNvPr id="23" name="Picture 22">
            <a:extLst>
              <a:ext uri="{FF2B5EF4-FFF2-40B4-BE49-F238E27FC236}">
                <a16:creationId xmlns:a16="http://schemas.microsoft.com/office/drawing/2014/main" id="{8738EF90-202C-42BC-9894-B9331C8E7515}"/>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296029" y="100355"/>
            <a:ext cx="614600" cy="1090545"/>
          </a:xfrm>
          <a:prstGeom prst="rect">
            <a:avLst/>
          </a:prstGeom>
          <a:solidFill>
            <a:schemeClr val="bg1"/>
          </a:solidFill>
        </p:spPr>
      </p:pic>
    </p:spTree>
    <p:extLst>
      <p:ext uri="{BB962C8B-B14F-4D97-AF65-F5344CB8AC3E}">
        <p14:creationId xmlns:p14="http://schemas.microsoft.com/office/powerpoint/2010/main" val="24342366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17" name="Group 6"/>
          <p:cNvGrpSpPr>
            <a:grpSpLocks/>
          </p:cNvGrpSpPr>
          <p:nvPr userDrawn="1"/>
        </p:nvGrpSpPr>
        <p:grpSpPr bwMode="auto">
          <a:xfrm>
            <a:off x="0" y="645627"/>
            <a:ext cx="9144000" cy="90354"/>
            <a:chOff x="0" y="576"/>
            <a:chExt cx="5282" cy="189"/>
          </a:xfrm>
        </p:grpSpPr>
        <p:grpSp>
          <p:nvGrpSpPr>
            <p:cNvPr id="18" name="Group 7"/>
            <p:cNvGrpSpPr>
              <a:grpSpLocks/>
            </p:cNvGrpSpPr>
            <p:nvPr/>
          </p:nvGrpSpPr>
          <p:grpSpPr bwMode="auto">
            <a:xfrm>
              <a:off x="5158" y="576"/>
              <a:ext cx="124" cy="189"/>
              <a:chOff x="5158" y="576"/>
              <a:chExt cx="124" cy="189"/>
            </a:xfrm>
          </p:grpSpPr>
          <p:sp>
            <p:nvSpPr>
              <p:cNvPr id="36" name="Rectangle 8"/>
              <p:cNvSpPr>
                <a:spLocks noChangeArrowheads="1"/>
              </p:cNvSpPr>
              <p:nvPr/>
            </p:nvSpPr>
            <p:spPr bwMode="auto">
              <a:xfrm>
                <a:off x="5252" y="576"/>
                <a:ext cx="3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7" name="Rectangle 9"/>
              <p:cNvSpPr>
                <a:spLocks noChangeArrowheads="1"/>
              </p:cNvSpPr>
              <p:nvPr/>
            </p:nvSpPr>
            <p:spPr bwMode="auto">
              <a:xfrm>
                <a:off x="5158" y="576"/>
                <a:ext cx="6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1" name="Group 10"/>
            <p:cNvGrpSpPr>
              <a:grpSpLocks/>
            </p:cNvGrpSpPr>
            <p:nvPr/>
          </p:nvGrpSpPr>
          <p:grpSpPr bwMode="auto">
            <a:xfrm>
              <a:off x="4848" y="576"/>
              <a:ext cx="263" cy="189"/>
              <a:chOff x="4848" y="576"/>
              <a:chExt cx="263" cy="189"/>
            </a:xfrm>
          </p:grpSpPr>
          <p:sp>
            <p:nvSpPr>
              <p:cNvPr id="34" name="Rectangle 11"/>
              <p:cNvSpPr>
                <a:spLocks noChangeArrowheads="1"/>
              </p:cNvSpPr>
              <p:nvPr/>
            </p:nvSpPr>
            <p:spPr bwMode="auto">
              <a:xfrm>
                <a:off x="5018" y="576"/>
                <a:ext cx="93"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5" name="Rectangle 12"/>
              <p:cNvSpPr>
                <a:spLocks noChangeArrowheads="1"/>
              </p:cNvSpPr>
              <p:nvPr/>
            </p:nvSpPr>
            <p:spPr bwMode="auto">
              <a:xfrm>
                <a:off x="4848" y="576"/>
                <a:ext cx="126"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2" name="Group 13"/>
            <p:cNvGrpSpPr>
              <a:grpSpLocks/>
            </p:cNvGrpSpPr>
            <p:nvPr/>
          </p:nvGrpSpPr>
          <p:grpSpPr bwMode="auto">
            <a:xfrm>
              <a:off x="4418" y="576"/>
              <a:ext cx="386" cy="189"/>
              <a:chOff x="4418" y="576"/>
              <a:chExt cx="386" cy="189"/>
            </a:xfrm>
          </p:grpSpPr>
          <p:sp>
            <p:nvSpPr>
              <p:cNvPr id="32" name="Rectangle 14"/>
              <p:cNvSpPr>
                <a:spLocks noChangeArrowheads="1"/>
              </p:cNvSpPr>
              <p:nvPr/>
            </p:nvSpPr>
            <p:spPr bwMode="auto">
              <a:xfrm>
                <a:off x="4650" y="576"/>
                <a:ext cx="154"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3" name="Rectangle 15"/>
              <p:cNvSpPr>
                <a:spLocks noChangeArrowheads="1"/>
              </p:cNvSpPr>
              <p:nvPr/>
            </p:nvSpPr>
            <p:spPr bwMode="auto">
              <a:xfrm>
                <a:off x="4418" y="576"/>
                <a:ext cx="187"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4" name="Group 16"/>
            <p:cNvGrpSpPr>
              <a:grpSpLocks/>
            </p:cNvGrpSpPr>
            <p:nvPr/>
          </p:nvGrpSpPr>
          <p:grpSpPr bwMode="auto">
            <a:xfrm>
              <a:off x="3183" y="576"/>
              <a:ext cx="1190" cy="189"/>
              <a:chOff x="3183" y="576"/>
              <a:chExt cx="1190" cy="189"/>
            </a:xfrm>
          </p:grpSpPr>
          <p:sp>
            <p:nvSpPr>
              <p:cNvPr id="28" name="Rectangle 17"/>
              <p:cNvSpPr>
                <a:spLocks noChangeArrowheads="1"/>
              </p:cNvSpPr>
              <p:nvPr/>
            </p:nvSpPr>
            <p:spPr bwMode="auto">
              <a:xfrm>
                <a:off x="3558" y="576"/>
                <a:ext cx="25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29" name="Rectangle 18"/>
              <p:cNvSpPr>
                <a:spLocks noChangeArrowheads="1"/>
              </p:cNvSpPr>
              <p:nvPr/>
            </p:nvSpPr>
            <p:spPr bwMode="auto">
              <a:xfrm>
                <a:off x="4155" y="576"/>
                <a:ext cx="218"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0" name="Rectangle 19"/>
              <p:cNvSpPr>
                <a:spLocks noChangeArrowheads="1"/>
              </p:cNvSpPr>
              <p:nvPr/>
            </p:nvSpPr>
            <p:spPr bwMode="auto">
              <a:xfrm>
                <a:off x="3864" y="576"/>
                <a:ext cx="250"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31" name="Rectangle 20"/>
              <p:cNvSpPr>
                <a:spLocks noChangeArrowheads="1"/>
              </p:cNvSpPr>
              <p:nvPr/>
            </p:nvSpPr>
            <p:spPr bwMode="auto">
              <a:xfrm>
                <a:off x="3183" y="576"/>
                <a:ext cx="314"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25" name="Group 21"/>
            <p:cNvGrpSpPr>
              <a:grpSpLocks/>
            </p:cNvGrpSpPr>
            <p:nvPr/>
          </p:nvGrpSpPr>
          <p:grpSpPr bwMode="auto">
            <a:xfrm>
              <a:off x="0" y="576"/>
              <a:ext cx="3143" cy="189"/>
              <a:chOff x="0" y="576"/>
              <a:chExt cx="3143" cy="189"/>
            </a:xfrm>
          </p:grpSpPr>
          <p:sp>
            <p:nvSpPr>
              <p:cNvPr id="26" name="Rectangle 22"/>
              <p:cNvSpPr>
                <a:spLocks noChangeArrowheads="1"/>
              </p:cNvSpPr>
              <p:nvPr/>
            </p:nvSpPr>
            <p:spPr bwMode="auto">
              <a:xfrm>
                <a:off x="2798" y="576"/>
                <a:ext cx="345" cy="189"/>
              </a:xfrm>
              <a:prstGeom prst="rect">
                <a:avLst/>
              </a:prstGeom>
              <a:solidFill>
                <a:srgbClr val="FFCC01"/>
              </a:soli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27" name="Rectangle 23"/>
              <p:cNvSpPr>
                <a:spLocks noChangeArrowheads="1"/>
              </p:cNvSpPr>
              <p:nvPr/>
            </p:nvSpPr>
            <p:spPr bwMode="auto">
              <a:xfrm>
                <a:off x="0" y="576"/>
                <a:ext cx="2756" cy="189"/>
              </a:xfrm>
              <a:prstGeom prst="rect">
                <a:avLst/>
              </a:prstGeom>
              <a:gradFill rotWithShape="0">
                <a:gsLst>
                  <a:gs pos="96000">
                    <a:srgbClr val="FFCC01"/>
                  </a:gs>
                  <a:gs pos="0">
                    <a:schemeClr val="tx1"/>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sp>
        <p:nvSpPr>
          <p:cNvPr id="39" name="Rectangle 22"/>
          <p:cNvSpPr>
            <a:spLocks noChangeArrowheads="1"/>
          </p:cNvSpPr>
          <p:nvPr userDrawn="1"/>
        </p:nvSpPr>
        <p:spPr bwMode="auto">
          <a:xfrm>
            <a:off x="0" y="6095081"/>
            <a:ext cx="9151454" cy="91440"/>
          </a:xfrm>
          <a:prstGeom prst="rect">
            <a:avLst/>
          </a:prstGeom>
          <a:gradFill>
            <a:gsLst>
              <a:gs pos="32000">
                <a:srgbClr val="FFCC01"/>
              </a:gs>
              <a:gs pos="0">
                <a:schemeClr val="tx1"/>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pic>
        <p:nvPicPr>
          <p:cNvPr id="38" name="Picture 37">
            <a:extLst>
              <a:ext uri="{FF2B5EF4-FFF2-40B4-BE49-F238E27FC236}">
                <a16:creationId xmlns:a16="http://schemas.microsoft.com/office/drawing/2014/main" id="{5086A9DC-B078-43EA-A232-316912EFDC53}"/>
              </a:ext>
            </a:extLst>
          </p:cNvPr>
          <p:cNvPicPr>
            <a:picLocks noChangeAspect="1"/>
          </p:cNvPicPr>
          <p:nvPr userDrawn="1"/>
        </p:nvPicPr>
        <p:blipFill>
          <a:blip r:embed="rId2">
            <a:clrChange>
              <a:clrFrom>
                <a:srgbClr val="221F20"/>
              </a:clrFrom>
              <a:clrTo>
                <a:srgbClr val="221F20">
                  <a:alpha val="0"/>
                </a:srgbClr>
              </a:clrTo>
            </a:clrChange>
          </a:blip>
          <a:stretch>
            <a:fillRect/>
          </a:stretch>
        </p:blipFill>
        <p:spPr>
          <a:xfrm>
            <a:off x="296029" y="187751"/>
            <a:ext cx="588698" cy="915753"/>
          </a:xfrm>
          <a:prstGeom prst="rect">
            <a:avLst/>
          </a:prstGeom>
          <a:solidFill>
            <a:schemeClr val="tx1"/>
          </a:solidFill>
        </p:spPr>
      </p:pic>
    </p:spTree>
    <p:extLst>
      <p:ext uri="{BB962C8B-B14F-4D97-AF65-F5344CB8AC3E}">
        <p14:creationId xmlns:p14="http://schemas.microsoft.com/office/powerpoint/2010/main" val="41980112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88" y="181565"/>
            <a:ext cx="7886700" cy="524959"/>
          </a:xfrm>
        </p:spPr>
        <p:txBody>
          <a:bodyPr>
            <a:normAutofit/>
          </a:bodyPr>
          <a:lstStyle>
            <a:lvl1pPr algn="ctr">
              <a:defRPr sz="2100" b="1" i="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381574" y="867021"/>
            <a:ext cx="8385899" cy="5360320"/>
          </a:xfrm>
        </p:spPr>
        <p:txBody>
          <a:bodyPr/>
          <a:lstStyle>
            <a:lvl1pPr>
              <a:spcBef>
                <a:spcPts val="0"/>
              </a:spcBef>
              <a:spcAft>
                <a:spcPts val="900"/>
              </a:spcAft>
              <a:defRPr sz="1500" b="1">
                <a:latin typeface="Times New Roman" panose="02020603050405020304" pitchFamily="18" charset="0"/>
                <a:cs typeface="Times New Roman" panose="02020603050405020304" pitchFamily="18" charset="0"/>
              </a:defRPr>
            </a:lvl1pPr>
            <a:lvl2pPr marL="514350" indent="-171450">
              <a:spcBef>
                <a:spcPts val="0"/>
              </a:spcBef>
              <a:spcAft>
                <a:spcPts val="900"/>
              </a:spcAft>
              <a:buFont typeface="Arial" panose="020B0604020202020204" pitchFamily="34" charset="0"/>
              <a:buChar char="–"/>
              <a:defRPr sz="1500" b="1">
                <a:latin typeface="Times New Roman" panose="02020603050405020304" pitchFamily="18" charset="0"/>
                <a:cs typeface="Times New Roman" panose="02020603050405020304" pitchFamily="18" charset="0"/>
              </a:defRPr>
            </a:lvl2pPr>
            <a:lvl3pPr marL="857250" indent="-171450">
              <a:spcBef>
                <a:spcPts val="0"/>
              </a:spcBef>
              <a:spcAft>
                <a:spcPts val="900"/>
              </a:spcAft>
              <a:buFont typeface="Courier New" panose="02070309020205020404" pitchFamily="49" charset="0"/>
              <a:buChar char="o"/>
              <a:defRPr b="1">
                <a:latin typeface="Times New Roman" panose="02020603050405020304" pitchFamily="18" charset="0"/>
                <a:cs typeface="Times New Roman" panose="02020603050405020304" pitchFamily="18"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40" name="Rectangle 22"/>
          <p:cNvSpPr>
            <a:spLocks noChangeArrowheads="1"/>
          </p:cNvSpPr>
          <p:nvPr userDrawn="1"/>
        </p:nvSpPr>
        <p:spPr bwMode="auto">
          <a:xfrm>
            <a:off x="0" y="6396158"/>
            <a:ext cx="9151454" cy="55756"/>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nvGrpSpPr>
          <p:cNvPr id="41" name="Group 6"/>
          <p:cNvGrpSpPr>
            <a:grpSpLocks/>
          </p:cNvGrpSpPr>
          <p:nvPr userDrawn="1"/>
        </p:nvGrpSpPr>
        <p:grpSpPr bwMode="auto">
          <a:xfrm>
            <a:off x="0" y="768288"/>
            <a:ext cx="9144000" cy="90354"/>
            <a:chOff x="0" y="576"/>
            <a:chExt cx="5282" cy="189"/>
          </a:xfrm>
        </p:grpSpPr>
        <p:grpSp>
          <p:nvGrpSpPr>
            <p:cNvPr id="42" name="Group 7"/>
            <p:cNvGrpSpPr>
              <a:grpSpLocks/>
            </p:cNvGrpSpPr>
            <p:nvPr/>
          </p:nvGrpSpPr>
          <p:grpSpPr bwMode="auto">
            <a:xfrm>
              <a:off x="5158" y="576"/>
              <a:ext cx="124" cy="189"/>
              <a:chOff x="5158" y="576"/>
              <a:chExt cx="124" cy="189"/>
            </a:xfrm>
          </p:grpSpPr>
          <p:sp>
            <p:nvSpPr>
              <p:cNvPr id="57" name="Rectangle 8"/>
              <p:cNvSpPr>
                <a:spLocks noChangeArrowheads="1"/>
              </p:cNvSpPr>
              <p:nvPr/>
            </p:nvSpPr>
            <p:spPr bwMode="auto">
              <a:xfrm>
                <a:off x="5252" y="576"/>
                <a:ext cx="30"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58" name="Rectangle 9"/>
              <p:cNvSpPr>
                <a:spLocks noChangeArrowheads="1"/>
              </p:cNvSpPr>
              <p:nvPr/>
            </p:nvSpPr>
            <p:spPr bwMode="auto">
              <a:xfrm>
                <a:off x="5158" y="576"/>
                <a:ext cx="60"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43" name="Group 10"/>
            <p:cNvGrpSpPr>
              <a:grpSpLocks/>
            </p:cNvGrpSpPr>
            <p:nvPr/>
          </p:nvGrpSpPr>
          <p:grpSpPr bwMode="auto">
            <a:xfrm>
              <a:off x="4848" y="576"/>
              <a:ext cx="263" cy="189"/>
              <a:chOff x="4848" y="576"/>
              <a:chExt cx="263" cy="189"/>
            </a:xfrm>
          </p:grpSpPr>
          <p:sp>
            <p:nvSpPr>
              <p:cNvPr id="55" name="Rectangle 11"/>
              <p:cNvSpPr>
                <a:spLocks noChangeArrowheads="1"/>
              </p:cNvSpPr>
              <p:nvPr/>
            </p:nvSpPr>
            <p:spPr bwMode="auto">
              <a:xfrm>
                <a:off x="5018" y="576"/>
                <a:ext cx="93"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56" name="Rectangle 12"/>
              <p:cNvSpPr>
                <a:spLocks noChangeArrowheads="1"/>
              </p:cNvSpPr>
              <p:nvPr/>
            </p:nvSpPr>
            <p:spPr bwMode="auto">
              <a:xfrm>
                <a:off x="4848" y="576"/>
                <a:ext cx="126"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44" name="Group 13"/>
            <p:cNvGrpSpPr>
              <a:grpSpLocks/>
            </p:cNvGrpSpPr>
            <p:nvPr/>
          </p:nvGrpSpPr>
          <p:grpSpPr bwMode="auto">
            <a:xfrm>
              <a:off x="4418" y="576"/>
              <a:ext cx="386" cy="189"/>
              <a:chOff x="4418" y="576"/>
              <a:chExt cx="386" cy="189"/>
            </a:xfrm>
          </p:grpSpPr>
          <p:sp>
            <p:nvSpPr>
              <p:cNvPr id="53" name="Rectangle 14"/>
              <p:cNvSpPr>
                <a:spLocks noChangeArrowheads="1"/>
              </p:cNvSpPr>
              <p:nvPr/>
            </p:nvSpPr>
            <p:spPr bwMode="auto">
              <a:xfrm>
                <a:off x="4650" y="576"/>
                <a:ext cx="154"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54" name="Rectangle 15"/>
              <p:cNvSpPr>
                <a:spLocks noChangeArrowheads="1"/>
              </p:cNvSpPr>
              <p:nvPr/>
            </p:nvSpPr>
            <p:spPr bwMode="auto">
              <a:xfrm>
                <a:off x="4418" y="576"/>
                <a:ext cx="187"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45" name="Group 16"/>
            <p:cNvGrpSpPr>
              <a:grpSpLocks/>
            </p:cNvGrpSpPr>
            <p:nvPr/>
          </p:nvGrpSpPr>
          <p:grpSpPr bwMode="auto">
            <a:xfrm>
              <a:off x="3183" y="576"/>
              <a:ext cx="1190" cy="189"/>
              <a:chOff x="3183" y="576"/>
              <a:chExt cx="1190" cy="189"/>
            </a:xfrm>
          </p:grpSpPr>
          <p:sp>
            <p:nvSpPr>
              <p:cNvPr id="49" name="Rectangle 17"/>
              <p:cNvSpPr>
                <a:spLocks noChangeArrowheads="1"/>
              </p:cNvSpPr>
              <p:nvPr/>
            </p:nvSpPr>
            <p:spPr bwMode="auto">
              <a:xfrm>
                <a:off x="3558" y="576"/>
                <a:ext cx="250"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50" name="Rectangle 18"/>
              <p:cNvSpPr>
                <a:spLocks noChangeArrowheads="1"/>
              </p:cNvSpPr>
              <p:nvPr/>
            </p:nvSpPr>
            <p:spPr bwMode="auto">
              <a:xfrm>
                <a:off x="4155" y="576"/>
                <a:ext cx="218"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51" name="Rectangle 19"/>
              <p:cNvSpPr>
                <a:spLocks noChangeArrowheads="1"/>
              </p:cNvSpPr>
              <p:nvPr/>
            </p:nvSpPr>
            <p:spPr bwMode="auto">
              <a:xfrm>
                <a:off x="3864" y="576"/>
                <a:ext cx="250"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52" name="Rectangle 20"/>
              <p:cNvSpPr>
                <a:spLocks noChangeArrowheads="1"/>
              </p:cNvSpPr>
              <p:nvPr/>
            </p:nvSpPr>
            <p:spPr bwMode="auto">
              <a:xfrm>
                <a:off x="3183" y="576"/>
                <a:ext cx="314"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nvGrpSpPr>
            <p:cNvPr id="46" name="Group 21"/>
            <p:cNvGrpSpPr>
              <a:grpSpLocks/>
            </p:cNvGrpSpPr>
            <p:nvPr/>
          </p:nvGrpSpPr>
          <p:grpSpPr bwMode="auto">
            <a:xfrm>
              <a:off x="0" y="576"/>
              <a:ext cx="3143" cy="189"/>
              <a:chOff x="0" y="576"/>
              <a:chExt cx="3143" cy="189"/>
            </a:xfrm>
          </p:grpSpPr>
          <p:sp>
            <p:nvSpPr>
              <p:cNvPr id="47" name="Rectangle 22"/>
              <p:cNvSpPr>
                <a:spLocks noChangeArrowheads="1"/>
              </p:cNvSpPr>
              <p:nvPr/>
            </p:nvSpPr>
            <p:spPr bwMode="auto">
              <a:xfrm>
                <a:off x="2798" y="576"/>
                <a:ext cx="345"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sp>
            <p:nvSpPr>
              <p:cNvPr id="48" name="Rectangle 23"/>
              <p:cNvSpPr>
                <a:spLocks noChangeArrowheads="1"/>
              </p:cNvSpPr>
              <p:nvPr/>
            </p:nvSpPr>
            <p:spPr bwMode="auto">
              <a:xfrm>
                <a:off x="0" y="576"/>
                <a:ext cx="2756" cy="189"/>
              </a:xfrm>
              <a:prstGeom prst="rect">
                <a:avLst/>
              </a:prstGeom>
              <a:gradFill rotWithShape="0">
                <a:gsLst>
                  <a:gs pos="0">
                    <a:srgbClr val="3EC057">
                      <a:gamma/>
                      <a:shade val="40000"/>
                      <a:invGamma/>
                    </a:srgbClr>
                  </a:gs>
                  <a:gs pos="100000">
                    <a:srgbClr val="3EC057"/>
                  </a:gs>
                </a:gsLst>
                <a:lin ang="0" scaled="1"/>
              </a:gradFill>
              <a:ln w="9525">
                <a:noFill/>
                <a:miter lim="800000"/>
                <a:headEnd/>
                <a:tailEnd/>
              </a:ln>
              <a:effectLst/>
            </p:spPr>
            <p:txBody>
              <a:bodyPr wrap="none" anchor="ctr"/>
              <a:lstStyle/>
              <a:p>
                <a:pPr>
                  <a:defRPr/>
                </a:pPr>
                <a:endParaRPr lang="en-US" sz="1350" dirty="0">
                  <a:effectLst>
                    <a:outerShdw blurRad="38100" dist="38100" dir="2700000" algn="tl">
                      <a:srgbClr val="000000">
                        <a:alpha val="43137"/>
                      </a:srgbClr>
                    </a:outerShdw>
                  </a:effectLst>
                </a:endParaRPr>
              </a:p>
            </p:txBody>
          </p:sp>
        </p:grpSp>
      </p:grpSp>
      <p:sp>
        <p:nvSpPr>
          <p:cNvPr id="60" name="Rectangle 59"/>
          <p:cNvSpPr/>
          <p:nvPr userDrawn="1"/>
        </p:nvSpPr>
        <p:spPr>
          <a:xfrm>
            <a:off x="-1" y="6594854"/>
            <a:ext cx="1271239" cy="230832"/>
          </a:xfrm>
          <a:prstGeom prst="rect">
            <a:avLst/>
          </a:prstGeom>
        </p:spPr>
        <p:txBody>
          <a:bodyPr wrap="square">
            <a:spAutoFit/>
          </a:bodyPr>
          <a:lstStyle/>
          <a:p>
            <a:pPr algn="ctr"/>
            <a:r>
              <a:rPr lang="en-US" sz="900" b="1" dirty="0">
                <a:solidFill>
                  <a:srgbClr val="333333"/>
                </a:solidFill>
                <a:latin typeface="Times New Roman" panose="02020603050405020304" pitchFamily="18" charset="0"/>
                <a:cs typeface="Times New Roman" panose="02020603050405020304" pitchFamily="18" charset="0"/>
              </a:rPr>
              <a:t>DATE</a:t>
            </a:r>
            <a:r>
              <a:rPr lang="en-US" sz="900" dirty="0">
                <a:solidFill>
                  <a:srgbClr val="333333"/>
                </a:solidFill>
                <a:latin typeface="Times New Roman" panose="02020603050405020304" pitchFamily="18" charset="0"/>
                <a:cs typeface="Times New Roman" panose="02020603050405020304" pitchFamily="18" charset="0"/>
              </a:rPr>
              <a:t>: 15MAR24</a:t>
            </a:r>
            <a:endParaRPr lang="en-US" sz="900" b="0" i="1" dirty="0">
              <a:solidFill>
                <a:srgbClr val="333333"/>
              </a:solidFill>
              <a:effectLst/>
              <a:latin typeface="Times New Roman" panose="02020603050405020304" pitchFamily="18" charset="0"/>
              <a:cs typeface="Times New Roman" panose="02020603050405020304" pitchFamily="18" charset="0"/>
            </a:endParaRPr>
          </a:p>
        </p:txBody>
      </p:sp>
      <p:sp>
        <p:nvSpPr>
          <p:cNvPr id="65" name="Slide Number Placeholder 64"/>
          <p:cNvSpPr>
            <a:spLocks noGrp="1"/>
          </p:cNvSpPr>
          <p:nvPr>
            <p:ph type="sldNum" sz="quarter" idx="12"/>
          </p:nvPr>
        </p:nvSpPr>
        <p:spPr>
          <a:xfrm>
            <a:off x="8610802" y="6530627"/>
            <a:ext cx="507641" cy="365125"/>
          </a:xfr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fld id="{746E844B-9983-4E9B-9CE1-4051B70BE9F4}" type="slidenum">
              <a:rPr lang="en-US" smtClean="0"/>
              <a:pPr/>
              <a:t>‹#›</a:t>
            </a:fld>
            <a:endParaRPr lang="en-US" dirty="0"/>
          </a:p>
        </p:txBody>
      </p:sp>
    </p:spTree>
    <p:extLst>
      <p:ext uri="{BB962C8B-B14F-4D97-AF65-F5344CB8AC3E}">
        <p14:creationId xmlns:p14="http://schemas.microsoft.com/office/powerpoint/2010/main" val="21279414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Times New Roman" panose="02020603050405020304" pitchFamily="18" charset="0"/>
                <a:cs typeface="Times New Roman" panose="02020603050405020304"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E844B-9983-4E9B-9CE1-4051B70BE9F4}" type="slidenum">
              <a:rPr lang="en-US" smtClean="0"/>
              <a:t>‹#›</a:t>
            </a:fld>
            <a:endParaRPr lang="en-US" dirty="0"/>
          </a:p>
        </p:txBody>
      </p:sp>
    </p:spTree>
    <p:extLst>
      <p:ext uri="{BB962C8B-B14F-4D97-AF65-F5344CB8AC3E}">
        <p14:creationId xmlns:p14="http://schemas.microsoft.com/office/powerpoint/2010/main" val="998284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6E844B-9983-4E9B-9CE1-4051B70BE9F4}" type="slidenum">
              <a:rPr lang="en-US" smtClean="0"/>
              <a:t>‹#›</a:t>
            </a:fld>
            <a:endParaRPr lang="en-US" dirty="0"/>
          </a:p>
        </p:txBody>
      </p:sp>
    </p:spTree>
    <p:extLst>
      <p:ext uri="{BB962C8B-B14F-4D97-AF65-F5344CB8AC3E}">
        <p14:creationId xmlns:p14="http://schemas.microsoft.com/office/powerpoint/2010/main" val="13385510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6E844B-9983-4E9B-9CE1-4051B70BE9F4}" type="slidenum">
              <a:rPr lang="en-US" smtClean="0"/>
              <a:t>‹#›</a:t>
            </a:fld>
            <a:endParaRPr lang="en-US" dirty="0"/>
          </a:p>
        </p:txBody>
      </p:sp>
    </p:spTree>
    <p:extLst>
      <p:ext uri="{BB962C8B-B14F-4D97-AF65-F5344CB8AC3E}">
        <p14:creationId xmlns:p14="http://schemas.microsoft.com/office/powerpoint/2010/main" val="4465711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6E844B-9983-4E9B-9CE1-4051B70BE9F4}" type="slidenum">
              <a:rPr lang="en-US" smtClean="0"/>
              <a:t>‹#›</a:t>
            </a:fld>
            <a:endParaRPr lang="en-US" dirty="0"/>
          </a:p>
        </p:txBody>
      </p:sp>
    </p:spTree>
    <p:extLst>
      <p:ext uri="{BB962C8B-B14F-4D97-AF65-F5344CB8AC3E}">
        <p14:creationId xmlns:p14="http://schemas.microsoft.com/office/powerpoint/2010/main" val="33467467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6E844B-9983-4E9B-9CE1-4051B70BE9F4}" type="slidenum">
              <a:rPr lang="en-US" smtClean="0"/>
              <a:t>‹#›</a:t>
            </a:fld>
            <a:endParaRPr lang="en-US" dirty="0"/>
          </a:p>
        </p:txBody>
      </p:sp>
    </p:spTree>
    <p:extLst>
      <p:ext uri="{BB962C8B-B14F-4D97-AF65-F5344CB8AC3E}">
        <p14:creationId xmlns:p14="http://schemas.microsoft.com/office/powerpoint/2010/main" val="21762836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6E844B-9983-4E9B-9CE1-4051B70BE9F4}" type="slidenum">
              <a:rPr lang="en-US" smtClean="0"/>
              <a:t>‹#›</a:t>
            </a:fld>
            <a:endParaRPr lang="en-US" dirty="0"/>
          </a:p>
        </p:txBody>
      </p:sp>
    </p:spTree>
    <p:extLst>
      <p:ext uri="{BB962C8B-B14F-4D97-AF65-F5344CB8AC3E}">
        <p14:creationId xmlns:p14="http://schemas.microsoft.com/office/powerpoint/2010/main" val="16770772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6E844B-9983-4E9B-9CE1-4051B70BE9F4}" type="slidenum">
              <a:rPr lang="en-US" smtClean="0"/>
              <a:t>‹#›</a:t>
            </a:fld>
            <a:endParaRPr lang="en-US" dirty="0"/>
          </a:p>
        </p:txBody>
      </p:sp>
    </p:spTree>
    <p:extLst>
      <p:ext uri="{BB962C8B-B14F-4D97-AF65-F5344CB8AC3E}">
        <p14:creationId xmlns:p14="http://schemas.microsoft.com/office/powerpoint/2010/main" val="2851994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2DA23F-9898-4284-B26D-859C6D950EA3}" type="datetime1">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568FC-6781-43DA-A457-8F4B6E06217F}" type="slidenum">
              <a:rPr lang="en-US" smtClean="0"/>
              <a:t>‹#›</a:t>
            </a:fld>
            <a:endParaRPr lang="en-US"/>
          </a:p>
        </p:txBody>
      </p:sp>
    </p:spTree>
    <p:extLst>
      <p:ext uri="{BB962C8B-B14F-4D97-AF65-F5344CB8AC3E}">
        <p14:creationId xmlns:p14="http://schemas.microsoft.com/office/powerpoint/2010/main" val="38405475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E844B-9983-4E9B-9CE1-4051B70BE9F4}" type="slidenum">
              <a:rPr lang="en-US" smtClean="0"/>
              <a:t>‹#›</a:t>
            </a:fld>
            <a:endParaRPr lang="en-US" dirty="0"/>
          </a:p>
        </p:txBody>
      </p:sp>
    </p:spTree>
    <p:extLst>
      <p:ext uri="{BB962C8B-B14F-4D97-AF65-F5344CB8AC3E}">
        <p14:creationId xmlns:p14="http://schemas.microsoft.com/office/powerpoint/2010/main" val="12985655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E844B-9983-4E9B-9CE1-4051B70BE9F4}" type="slidenum">
              <a:rPr lang="en-US" smtClean="0"/>
              <a:t>‹#›</a:t>
            </a:fld>
            <a:endParaRPr lang="en-US" dirty="0"/>
          </a:p>
        </p:txBody>
      </p:sp>
    </p:spTree>
    <p:extLst>
      <p:ext uri="{BB962C8B-B14F-4D97-AF65-F5344CB8AC3E}">
        <p14:creationId xmlns:p14="http://schemas.microsoft.com/office/powerpoint/2010/main" val="23431454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9330" name="Rectangle 1026"/>
          <p:cNvSpPr>
            <a:spLocks noGrp="1" noChangeArrowheads="1"/>
          </p:cNvSpPr>
          <p:nvPr>
            <p:ph type="ctrTitle"/>
          </p:nvPr>
        </p:nvSpPr>
        <p:spPr>
          <a:xfrm>
            <a:off x="2733774" y="2234153"/>
            <a:ext cx="6181626" cy="1866508"/>
          </a:xfrm>
          <a:prstGeom prst="rect">
            <a:avLst/>
          </a:prstGeom>
        </p:spPr>
        <p:txBody>
          <a:bodyPr/>
          <a:lstStyle>
            <a:lvl1pPr>
              <a:defRPr/>
            </a:lvl1pPr>
          </a:lstStyle>
          <a:p>
            <a:r>
              <a:rPr lang="en-US"/>
              <a:t>Click to edit Master title style</a:t>
            </a:r>
          </a:p>
        </p:txBody>
      </p:sp>
      <p:pic>
        <p:nvPicPr>
          <p:cNvPr id="9" name="Picture 1030" descr="O:\Graphics\BRIEFS\CSSARS\pics&amp;logos\redbar.JPG"/>
          <p:cNvPicPr>
            <a:picLocks noChangeAspect="1" noChangeArrowheads="1"/>
          </p:cNvPicPr>
          <p:nvPr userDrawn="1"/>
        </p:nvPicPr>
        <p:blipFill>
          <a:blip r:embed="rId2" r:link="rId3" cstate="email">
            <a:extLst>
              <a:ext uri="{28A0092B-C50C-407E-A947-70E740481C1C}">
                <a14:useLocalDpi xmlns:a14="http://schemas.microsoft.com/office/drawing/2010/main"/>
              </a:ext>
            </a:extLst>
          </a:blip>
          <a:srcRect/>
          <a:stretch>
            <a:fillRect/>
          </a:stretch>
        </p:blipFill>
        <p:spPr bwMode="auto">
          <a:xfrm>
            <a:off x="0" y="0"/>
            <a:ext cx="2692400" cy="6019800"/>
          </a:xfrm>
          <a:prstGeom prst="rect">
            <a:avLst/>
          </a:prstGeom>
          <a:noFill/>
        </p:spPr>
      </p:pic>
      <p:pic>
        <p:nvPicPr>
          <p:cNvPr id="10" name="Picture 1030" descr="O:\Graphics\BRIEFS\CSSARS\pics&amp;logos\redbar.JPG"/>
          <p:cNvPicPr>
            <a:picLocks noChangeAspect="1" noChangeArrowheads="1"/>
          </p:cNvPicPr>
          <p:nvPr userDrawn="1"/>
        </p:nvPicPr>
        <p:blipFill>
          <a:blip r:embed="rId4" r:link="rId3" cstate="email">
            <a:extLst>
              <a:ext uri="{28A0092B-C50C-407E-A947-70E740481C1C}">
                <a14:useLocalDpi xmlns:a14="http://schemas.microsoft.com/office/drawing/2010/main"/>
              </a:ext>
            </a:extLst>
          </a:blip>
          <a:srcRect/>
          <a:stretch>
            <a:fillRect/>
          </a:stretch>
        </p:blipFill>
        <p:spPr bwMode="auto">
          <a:xfrm>
            <a:off x="457200" y="5943600"/>
            <a:ext cx="2235200" cy="914400"/>
          </a:xfrm>
          <a:prstGeom prst="rect">
            <a:avLst/>
          </a:prstGeom>
          <a:noFill/>
        </p:spPr>
      </p:pic>
    </p:spTree>
    <p:extLst>
      <p:ext uri="{BB962C8B-B14F-4D97-AF65-F5344CB8AC3E}">
        <p14:creationId xmlns:p14="http://schemas.microsoft.com/office/powerpoint/2010/main" val="42549874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a:off x="609600" y="6172200"/>
            <a:ext cx="8001000" cy="0"/>
          </a:xfrm>
          <a:prstGeom prst="line">
            <a:avLst/>
          </a:prstGeom>
          <a:ln>
            <a:solidFill>
              <a:srgbClr val="0C234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3124200" y="6400800"/>
            <a:ext cx="1925097" cy="304800"/>
            <a:chOff x="2286000" y="6400800"/>
            <a:chExt cx="1925097" cy="304800"/>
          </a:xfrm>
        </p:grpSpPr>
        <p:grpSp>
          <p:nvGrpSpPr>
            <p:cNvPr id="12" name="Group 11"/>
            <p:cNvGrpSpPr/>
            <p:nvPr userDrawn="1"/>
          </p:nvGrpSpPr>
          <p:grpSpPr>
            <a:xfrm>
              <a:off x="2286000" y="6400800"/>
              <a:ext cx="1600200" cy="304800"/>
              <a:chOff x="2286000" y="6400800"/>
              <a:chExt cx="1600200" cy="304800"/>
            </a:xfrm>
          </p:grpSpPr>
          <p:sp>
            <p:nvSpPr>
              <p:cNvPr id="15" name="Rounded Rectangle 14"/>
              <p:cNvSpPr/>
              <p:nvPr userDrawn="1"/>
            </p:nvSpPr>
            <p:spPr>
              <a:xfrm>
                <a:off x="2286000" y="6400800"/>
                <a:ext cx="1600200" cy="304800"/>
              </a:xfrm>
              <a:prstGeom prst="round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userDrawn="1"/>
            </p:nvSpPr>
            <p:spPr>
              <a:xfrm>
                <a:off x="2286000" y="6400800"/>
                <a:ext cx="304800" cy="304800"/>
              </a:xfrm>
              <a:prstGeom prst="roundRect">
                <a:avLst/>
              </a:prstGeom>
              <a:solidFill>
                <a:srgbClr val="A9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118"/>
            <p:cNvSpPr>
              <a:spLocks noEditPoints="1"/>
            </p:cNvSpPr>
            <p:nvPr userDrawn="1"/>
          </p:nvSpPr>
          <p:spPr bwMode="auto">
            <a:xfrm>
              <a:off x="2368752" y="6468727"/>
              <a:ext cx="168693" cy="169924"/>
            </a:xfrm>
            <a:custGeom>
              <a:avLst/>
              <a:gdLst>
                <a:gd name="T0" fmla="*/ 52 w 208"/>
                <a:gd name="T1" fmla="*/ 194 h 209"/>
                <a:gd name="T2" fmla="*/ 14 w 208"/>
                <a:gd name="T3" fmla="*/ 157 h 209"/>
                <a:gd name="T4" fmla="*/ 0 w 208"/>
                <a:gd name="T5" fmla="*/ 105 h 209"/>
                <a:gd name="T6" fmla="*/ 14 w 208"/>
                <a:gd name="T7" fmla="*/ 52 h 209"/>
                <a:gd name="T8" fmla="*/ 52 w 208"/>
                <a:gd name="T9" fmla="*/ 15 h 209"/>
                <a:gd name="T10" fmla="*/ 104 w 208"/>
                <a:gd name="T11" fmla="*/ 0 h 209"/>
                <a:gd name="T12" fmla="*/ 157 w 208"/>
                <a:gd name="T13" fmla="*/ 15 h 209"/>
                <a:gd name="T14" fmla="*/ 194 w 208"/>
                <a:gd name="T15" fmla="*/ 52 h 209"/>
                <a:gd name="T16" fmla="*/ 208 w 208"/>
                <a:gd name="T17" fmla="*/ 105 h 209"/>
                <a:gd name="T18" fmla="*/ 194 w 208"/>
                <a:gd name="T19" fmla="*/ 157 h 209"/>
                <a:gd name="T20" fmla="*/ 157 w 208"/>
                <a:gd name="T21" fmla="*/ 194 h 209"/>
                <a:gd name="T22" fmla="*/ 104 w 208"/>
                <a:gd name="T23" fmla="*/ 209 h 209"/>
                <a:gd name="T24" fmla="*/ 47 w 208"/>
                <a:gd name="T25" fmla="*/ 100 h 209"/>
                <a:gd name="T26" fmla="*/ 53 w 208"/>
                <a:gd name="T27" fmla="*/ 59 h 209"/>
                <a:gd name="T28" fmla="*/ 13 w 208"/>
                <a:gd name="T29" fmla="*/ 78 h 209"/>
                <a:gd name="T30" fmla="*/ 47 w 208"/>
                <a:gd name="T31" fmla="*/ 100 h 209"/>
                <a:gd name="T32" fmla="*/ 49 w 208"/>
                <a:gd name="T33" fmla="*/ 130 h 209"/>
                <a:gd name="T34" fmla="*/ 10 w 208"/>
                <a:gd name="T35" fmla="*/ 109 h 209"/>
                <a:gd name="T36" fmla="*/ 21 w 208"/>
                <a:gd name="T37" fmla="*/ 150 h 209"/>
                <a:gd name="T38" fmla="*/ 56 w 208"/>
                <a:gd name="T39" fmla="*/ 50 h 209"/>
                <a:gd name="T40" fmla="*/ 72 w 208"/>
                <a:gd name="T41" fmla="*/ 15 h 209"/>
                <a:gd name="T42" fmla="*/ 27 w 208"/>
                <a:gd name="T43" fmla="*/ 50 h 209"/>
                <a:gd name="T44" fmla="*/ 63 w 208"/>
                <a:gd name="T45" fmla="*/ 177 h 209"/>
                <a:gd name="T46" fmla="*/ 27 w 208"/>
                <a:gd name="T47" fmla="*/ 159 h 209"/>
                <a:gd name="T48" fmla="*/ 72 w 208"/>
                <a:gd name="T49" fmla="*/ 194 h 209"/>
                <a:gd name="T50" fmla="*/ 62 w 208"/>
                <a:gd name="T51" fmla="*/ 59 h 209"/>
                <a:gd name="T52" fmla="*/ 99 w 208"/>
                <a:gd name="T53" fmla="*/ 100 h 209"/>
                <a:gd name="T54" fmla="*/ 62 w 208"/>
                <a:gd name="T55" fmla="*/ 59 h 209"/>
                <a:gd name="T56" fmla="*/ 99 w 208"/>
                <a:gd name="T57" fmla="*/ 150 h 209"/>
                <a:gd name="T58" fmla="*/ 56 w 208"/>
                <a:gd name="T59" fmla="*/ 109 h 209"/>
                <a:gd name="T60" fmla="*/ 93 w 208"/>
                <a:gd name="T61" fmla="*/ 11 h 209"/>
                <a:gd name="T62" fmla="*/ 75 w 208"/>
                <a:gd name="T63" fmla="*/ 30 h 209"/>
                <a:gd name="T64" fmla="*/ 99 w 208"/>
                <a:gd name="T65" fmla="*/ 50 h 209"/>
                <a:gd name="T66" fmla="*/ 93 w 208"/>
                <a:gd name="T67" fmla="*/ 11 h 209"/>
                <a:gd name="T68" fmla="*/ 66 w 208"/>
                <a:gd name="T69" fmla="*/ 159 h 209"/>
                <a:gd name="T70" fmla="*/ 86 w 208"/>
                <a:gd name="T71" fmla="*/ 197 h 209"/>
                <a:gd name="T72" fmla="*/ 99 w 208"/>
                <a:gd name="T73" fmla="*/ 199 h 209"/>
                <a:gd name="T74" fmla="*/ 109 w 208"/>
                <a:gd name="T75" fmla="*/ 50 h 209"/>
                <a:gd name="T76" fmla="*/ 131 w 208"/>
                <a:gd name="T77" fmla="*/ 29 h 209"/>
                <a:gd name="T78" fmla="*/ 109 w 208"/>
                <a:gd name="T79" fmla="*/ 10 h 209"/>
                <a:gd name="T80" fmla="*/ 150 w 208"/>
                <a:gd name="T81" fmla="*/ 100 h 209"/>
                <a:gd name="T82" fmla="*/ 109 w 208"/>
                <a:gd name="T83" fmla="*/ 59 h 209"/>
                <a:gd name="T84" fmla="*/ 150 w 208"/>
                <a:gd name="T85" fmla="*/ 100 h 209"/>
                <a:gd name="T86" fmla="*/ 109 w 208"/>
                <a:gd name="T87" fmla="*/ 150 h 209"/>
                <a:gd name="T88" fmla="*/ 150 w 208"/>
                <a:gd name="T89" fmla="*/ 109 h 209"/>
                <a:gd name="T90" fmla="*/ 131 w 208"/>
                <a:gd name="T91" fmla="*/ 180 h 209"/>
                <a:gd name="T92" fmla="*/ 109 w 208"/>
                <a:gd name="T93" fmla="*/ 159 h 209"/>
                <a:gd name="T94" fmla="*/ 119 w 208"/>
                <a:gd name="T95" fmla="*/ 198 h 209"/>
                <a:gd name="T96" fmla="*/ 143 w 208"/>
                <a:gd name="T97" fmla="*/ 31 h 209"/>
                <a:gd name="T98" fmla="*/ 181 w 208"/>
                <a:gd name="T99" fmla="*/ 50 h 209"/>
                <a:gd name="T100" fmla="*/ 133 w 208"/>
                <a:gd name="T101" fmla="*/ 14 h 209"/>
                <a:gd name="T102" fmla="*/ 150 w 208"/>
                <a:gd name="T103" fmla="*/ 159 h 209"/>
                <a:gd name="T104" fmla="*/ 160 w 208"/>
                <a:gd name="T105" fmla="*/ 181 h 209"/>
                <a:gd name="T106" fmla="*/ 150 w 208"/>
                <a:gd name="T107" fmla="*/ 159 h 209"/>
                <a:gd name="T108" fmla="*/ 159 w 208"/>
                <a:gd name="T109" fmla="*/ 100 h 209"/>
                <a:gd name="T110" fmla="*/ 195 w 208"/>
                <a:gd name="T111" fmla="*/ 78 h 209"/>
                <a:gd name="T112" fmla="*/ 153 w 208"/>
                <a:gd name="T113" fmla="*/ 59 h 209"/>
                <a:gd name="T114" fmla="*/ 153 w 208"/>
                <a:gd name="T115" fmla="*/ 150 h 209"/>
                <a:gd name="T116" fmla="*/ 195 w 208"/>
                <a:gd name="T117" fmla="*/ 131 h 209"/>
                <a:gd name="T118" fmla="*/ 159 w 208"/>
                <a:gd name="T119" fmla="*/ 1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209">
                  <a:moveTo>
                    <a:pt x="76" y="205"/>
                  </a:moveTo>
                  <a:cubicBezTo>
                    <a:pt x="68" y="202"/>
                    <a:pt x="59" y="199"/>
                    <a:pt x="52" y="194"/>
                  </a:cubicBezTo>
                  <a:cubicBezTo>
                    <a:pt x="44" y="190"/>
                    <a:pt x="37" y="184"/>
                    <a:pt x="30" y="178"/>
                  </a:cubicBezTo>
                  <a:cubicBezTo>
                    <a:pt x="24" y="172"/>
                    <a:pt x="19" y="165"/>
                    <a:pt x="14" y="157"/>
                  </a:cubicBezTo>
                  <a:cubicBezTo>
                    <a:pt x="10" y="149"/>
                    <a:pt x="6" y="141"/>
                    <a:pt x="4" y="132"/>
                  </a:cubicBezTo>
                  <a:cubicBezTo>
                    <a:pt x="1" y="123"/>
                    <a:pt x="0" y="114"/>
                    <a:pt x="0" y="105"/>
                  </a:cubicBezTo>
                  <a:cubicBezTo>
                    <a:pt x="0" y="95"/>
                    <a:pt x="1" y="86"/>
                    <a:pt x="4" y="77"/>
                  </a:cubicBezTo>
                  <a:cubicBezTo>
                    <a:pt x="6" y="68"/>
                    <a:pt x="10" y="60"/>
                    <a:pt x="14" y="52"/>
                  </a:cubicBezTo>
                  <a:cubicBezTo>
                    <a:pt x="19" y="44"/>
                    <a:pt x="24" y="37"/>
                    <a:pt x="30" y="31"/>
                  </a:cubicBezTo>
                  <a:cubicBezTo>
                    <a:pt x="37" y="25"/>
                    <a:pt x="44" y="19"/>
                    <a:pt x="52" y="15"/>
                  </a:cubicBezTo>
                  <a:cubicBezTo>
                    <a:pt x="59" y="10"/>
                    <a:pt x="68" y="7"/>
                    <a:pt x="76" y="4"/>
                  </a:cubicBezTo>
                  <a:cubicBezTo>
                    <a:pt x="85" y="2"/>
                    <a:pt x="94" y="0"/>
                    <a:pt x="104" y="0"/>
                  </a:cubicBezTo>
                  <a:cubicBezTo>
                    <a:pt x="114" y="0"/>
                    <a:pt x="123" y="2"/>
                    <a:pt x="132" y="4"/>
                  </a:cubicBezTo>
                  <a:cubicBezTo>
                    <a:pt x="141" y="7"/>
                    <a:pt x="149" y="10"/>
                    <a:pt x="157" y="15"/>
                  </a:cubicBezTo>
                  <a:cubicBezTo>
                    <a:pt x="164" y="19"/>
                    <a:pt x="171" y="25"/>
                    <a:pt x="178" y="31"/>
                  </a:cubicBezTo>
                  <a:cubicBezTo>
                    <a:pt x="184" y="37"/>
                    <a:pt x="189" y="44"/>
                    <a:pt x="194" y="52"/>
                  </a:cubicBezTo>
                  <a:cubicBezTo>
                    <a:pt x="198" y="60"/>
                    <a:pt x="202" y="68"/>
                    <a:pt x="204" y="77"/>
                  </a:cubicBezTo>
                  <a:cubicBezTo>
                    <a:pt x="207" y="86"/>
                    <a:pt x="208" y="95"/>
                    <a:pt x="208" y="105"/>
                  </a:cubicBezTo>
                  <a:cubicBezTo>
                    <a:pt x="208" y="114"/>
                    <a:pt x="207" y="123"/>
                    <a:pt x="204" y="132"/>
                  </a:cubicBezTo>
                  <a:cubicBezTo>
                    <a:pt x="202" y="141"/>
                    <a:pt x="198" y="149"/>
                    <a:pt x="194" y="157"/>
                  </a:cubicBezTo>
                  <a:cubicBezTo>
                    <a:pt x="189" y="165"/>
                    <a:pt x="184" y="172"/>
                    <a:pt x="178" y="178"/>
                  </a:cubicBezTo>
                  <a:cubicBezTo>
                    <a:pt x="171" y="184"/>
                    <a:pt x="164" y="190"/>
                    <a:pt x="157" y="194"/>
                  </a:cubicBezTo>
                  <a:cubicBezTo>
                    <a:pt x="149" y="199"/>
                    <a:pt x="141" y="202"/>
                    <a:pt x="132" y="205"/>
                  </a:cubicBezTo>
                  <a:cubicBezTo>
                    <a:pt x="123" y="207"/>
                    <a:pt x="114" y="209"/>
                    <a:pt x="104" y="209"/>
                  </a:cubicBezTo>
                  <a:cubicBezTo>
                    <a:pt x="94" y="209"/>
                    <a:pt x="85" y="207"/>
                    <a:pt x="76" y="205"/>
                  </a:cubicBezTo>
                  <a:close/>
                  <a:moveTo>
                    <a:pt x="47" y="100"/>
                  </a:moveTo>
                  <a:cubicBezTo>
                    <a:pt x="47" y="93"/>
                    <a:pt x="48" y="86"/>
                    <a:pt x="49" y="79"/>
                  </a:cubicBezTo>
                  <a:cubicBezTo>
                    <a:pt x="50" y="72"/>
                    <a:pt x="51" y="65"/>
                    <a:pt x="53" y="59"/>
                  </a:cubicBezTo>
                  <a:cubicBezTo>
                    <a:pt x="21" y="59"/>
                    <a:pt x="21" y="59"/>
                    <a:pt x="21" y="59"/>
                  </a:cubicBezTo>
                  <a:cubicBezTo>
                    <a:pt x="18" y="65"/>
                    <a:pt x="15" y="71"/>
                    <a:pt x="13" y="78"/>
                  </a:cubicBezTo>
                  <a:cubicBezTo>
                    <a:pt x="11" y="85"/>
                    <a:pt x="10" y="92"/>
                    <a:pt x="10" y="100"/>
                  </a:cubicBezTo>
                  <a:lnTo>
                    <a:pt x="47" y="100"/>
                  </a:lnTo>
                  <a:close/>
                  <a:moveTo>
                    <a:pt x="53" y="150"/>
                  </a:moveTo>
                  <a:cubicBezTo>
                    <a:pt x="51" y="144"/>
                    <a:pt x="50" y="137"/>
                    <a:pt x="49" y="130"/>
                  </a:cubicBezTo>
                  <a:cubicBezTo>
                    <a:pt x="48" y="123"/>
                    <a:pt x="47" y="116"/>
                    <a:pt x="47" y="109"/>
                  </a:cubicBezTo>
                  <a:cubicBezTo>
                    <a:pt x="10" y="109"/>
                    <a:pt x="10" y="109"/>
                    <a:pt x="10" y="109"/>
                  </a:cubicBezTo>
                  <a:cubicBezTo>
                    <a:pt x="10" y="117"/>
                    <a:pt x="11" y="124"/>
                    <a:pt x="13" y="131"/>
                  </a:cubicBezTo>
                  <a:cubicBezTo>
                    <a:pt x="15" y="138"/>
                    <a:pt x="18" y="144"/>
                    <a:pt x="21" y="150"/>
                  </a:cubicBezTo>
                  <a:lnTo>
                    <a:pt x="53" y="150"/>
                  </a:lnTo>
                  <a:close/>
                  <a:moveTo>
                    <a:pt x="56" y="50"/>
                  </a:moveTo>
                  <a:cubicBezTo>
                    <a:pt x="58" y="43"/>
                    <a:pt x="60" y="38"/>
                    <a:pt x="63" y="32"/>
                  </a:cubicBezTo>
                  <a:cubicBezTo>
                    <a:pt x="66" y="26"/>
                    <a:pt x="69" y="21"/>
                    <a:pt x="72" y="15"/>
                  </a:cubicBezTo>
                  <a:cubicBezTo>
                    <a:pt x="63" y="19"/>
                    <a:pt x="55" y="23"/>
                    <a:pt x="47" y="29"/>
                  </a:cubicBezTo>
                  <a:cubicBezTo>
                    <a:pt x="39" y="35"/>
                    <a:pt x="33" y="42"/>
                    <a:pt x="27" y="50"/>
                  </a:cubicBezTo>
                  <a:lnTo>
                    <a:pt x="56" y="50"/>
                  </a:lnTo>
                  <a:close/>
                  <a:moveTo>
                    <a:pt x="63" y="177"/>
                  </a:moveTo>
                  <a:cubicBezTo>
                    <a:pt x="60" y="171"/>
                    <a:pt x="58" y="165"/>
                    <a:pt x="56" y="159"/>
                  </a:cubicBezTo>
                  <a:cubicBezTo>
                    <a:pt x="27" y="159"/>
                    <a:pt x="27" y="159"/>
                    <a:pt x="27" y="159"/>
                  </a:cubicBezTo>
                  <a:cubicBezTo>
                    <a:pt x="33" y="167"/>
                    <a:pt x="39" y="174"/>
                    <a:pt x="47" y="180"/>
                  </a:cubicBezTo>
                  <a:cubicBezTo>
                    <a:pt x="55" y="186"/>
                    <a:pt x="63" y="190"/>
                    <a:pt x="72" y="194"/>
                  </a:cubicBezTo>
                  <a:cubicBezTo>
                    <a:pt x="69" y="188"/>
                    <a:pt x="66" y="183"/>
                    <a:pt x="63" y="177"/>
                  </a:cubicBezTo>
                  <a:close/>
                  <a:moveTo>
                    <a:pt x="62" y="59"/>
                  </a:moveTo>
                  <a:cubicBezTo>
                    <a:pt x="59" y="72"/>
                    <a:pt x="57" y="86"/>
                    <a:pt x="56" y="100"/>
                  </a:cubicBezTo>
                  <a:cubicBezTo>
                    <a:pt x="99" y="100"/>
                    <a:pt x="99" y="100"/>
                    <a:pt x="99" y="100"/>
                  </a:cubicBezTo>
                  <a:cubicBezTo>
                    <a:pt x="99" y="59"/>
                    <a:pt x="99" y="59"/>
                    <a:pt x="99" y="59"/>
                  </a:cubicBezTo>
                  <a:lnTo>
                    <a:pt x="62" y="59"/>
                  </a:lnTo>
                  <a:close/>
                  <a:moveTo>
                    <a:pt x="62" y="150"/>
                  </a:moveTo>
                  <a:cubicBezTo>
                    <a:pt x="99" y="150"/>
                    <a:pt x="99" y="150"/>
                    <a:pt x="99" y="150"/>
                  </a:cubicBezTo>
                  <a:cubicBezTo>
                    <a:pt x="99" y="109"/>
                    <a:pt x="99" y="109"/>
                    <a:pt x="99" y="109"/>
                  </a:cubicBezTo>
                  <a:cubicBezTo>
                    <a:pt x="56" y="109"/>
                    <a:pt x="56" y="109"/>
                    <a:pt x="56" y="109"/>
                  </a:cubicBezTo>
                  <a:cubicBezTo>
                    <a:pt x="57" y="123"/>
                    <a:pt x="59" y="137"/>
                    <a:pt x="62" y="150"/>
                  </a:cubicBezTo>
                  <a:close/>
                  <a:moveTo>
                    <a:pt x="93" y="11"/>
                  </a:moveTo>
                  <a:cubicBezTo>
                    <a:pt x="91" y="11"/>
                    <a:pt x="89" y="11"/>
                    <a:pt x="86" y="12"/>
                  </a:cubicBezTo>
                  <a:cubicBezTo>
                    <a:pt x="82" y="17"/>
                    <a:pt x="78" y="23"/>
                    <a:pt x="75" y="30"/>
                  </a:cubicBezTo>
                  <a:cubicBezTo>
                    <a:pt x="71" y="36"/>
                    <a:pt x="68" y="43"/>
                    <a:pt x="66" y="50"/>
                  </a:cubicBezTo>
                  <a:cubicBezTo>
                    <a:pt x="99" y="50"/>
                    <a:pt x="99" y="50"/>
                    <a:pt x="99" y="50"/>
                  </a:cubicBezTo>
                  <a:cubicBezTo>
                    <a:pt x="99" y="10"/>
                    <a:pt x="99" y="10"/>
                    <a:pt x="99" y="10"/>
                  </a:cubicBezTo>
                  <a:cubicBezTo>
                    <a:pt x="97" y="10"/>
                    <a:pt x="95" y="10"/>
                    <a:pt x="93" y="11"/>
                  </a:cubicBezTo>
                  <a:close/>
                  <a:moveTo>
                    <a:pt x="99" y="159"/>
                  </a:moveTo>
                  <a:cubicBezTo>
                    <a:pt x="66" y="159"/>
                    <a:pt x="66" y="159"/>
                    <a:pt x="66" y="159"/>
                  </a:cubicBezTo>
                  <a:cubicBezTo>
                    <a:pt x="68" y="166"/>
                    <a:pt x="71" y="173"/>
                    <a:pt x="75" y="179"/>
                  </a:cubicBezTo>
                  <a:cubicBezTo>
                    <a:pt x="78" y="186"/>
                    <a:pt x="82" y="192"/>
                    <a:pt x="86" y="197"/>
                  </a:cubicBezTo>
                  <a:cubicBezTo>
                    <a:pt x="89" y="198"/>
                    <a:pt x="91" y="198"/>
                    <a:pt x="93" y="198"/>
                  </a:cubicBezTo>
                  <a:cubicBezTo>
                    <a:pt x="95" y="199"/>
                    <a:pt x="97" y="199"/>
                    <a:pt x="99" y="199"/>
                  </a:cubicBezTo>
                  <a:lnTo>
                    <a:pt x="99" y="159"/>
                  </a:lnTo>
                  <a:close/>
                  <a:moveTo>
                    <a:pt x="109" y="50"/>
                  </a:moveTo>
                  <a:cubicBezTo>
                    <a:pt x="140" y="50"/>
                    <a:pt x="140" y="50"/>
                    <a:pt x="140" y="50"/>
                  </a:cubicBezTo>
                  <a:cubicBezTo>
                    <a:pt x="138" y="42"/>
                    <a:pt x="135" y="36"/>
                    <a:pt x="131" y="29"/>
                  </a:cubicBezTo>
                  <a:cubicBezTo>
                    <a:pt x="127" y="23"/>
                    <a:pt x="123" y="17"/>
                    <a:pt x="119" y="11"/>
                  </a:cubicBezTo>
                  <a:cubicBezTo>
                    <a:pt x="116" y="11"/>
                    <a:pt x="112" y="10"/>
                    <a:pt x="109" y="10"/>
                  </a:cubicBezTo>
                  <a:lnTo>
                    <a:pt x="109" y="50"/>
                  </a:lnTo>
                  <a:close/>
                  <a:moveTo>
                    <a:pt x="150" y="100"/>
                  </a:moveTo>
                  <a:cubicBezTo>
                    <a:pt x="149" y="86"/>
                    <a:pt x="147" y="72"/>
                    <a:pt x="143" y="59"/>
                  </a:cubicBezTo>
                  <a:cubicBezTo>
                    <a:pt x="109" y="59"/>
                    <a:pt x="109" y="59"/>
                    <a:pt x="109" y="59"/>
                  </a:cubicBezTo>
                  <a:cubicBezTo>
                    <a:pt x="109" y="100"/>
                    <a:pt x="109" y="100"/>
                    <a:pt x="109" y="100"/>
                  </a:cubicBezTo>
                  <a:lnTo>
                    <a:pt x="150" y="100"/>
                  </a:lnTo>
                  <a:close/>
                  <a:moveTo>
                    <a:pt x="109" y="109"/>
                  </a:moveTo>
                  <a:cubicBezTo>
                    <a:pt x="109" y="150"/>
                    <a:pt x="109" y="150"/>
                    <a:pt x="109" y="150"/>
                  </a:cubicBezTo>
                  <a:cubicBezTo>
                    <a:pt x="143" y="150"/>
                    <a:pt x="143" y="150"/>
                    <a:pt x="143" y="150"/>
                  </a:cubicBezTo>
                  <a:cubicBezTo>
                    <a:pt x="147" y="137"/>
                    <a:pt x="149" y="123"/>
                    <a:pt x="150" y="109"/>
                  </a:cubicBezTo>
                  <a:lnTo>
                    <a:pt x="109" y="109"/>
                  </a:lnTo>
                  <a:close/>
                  <a:moveTo>
                    <a:pt x="131" y="180"/>
                  </a:moveTo>
                  <a:cubicBezTo>
                    <a:pt x="135" y="173"/>
                    <a:pt x="138" y="167"/>
                    <a:pt x="140" y="159"/>
                  </a:cubicBezTo>
                  <a:cubicBezTo>
                    <a:pt x="109" y="159"/>
                    <a:pt x="109" y="159"/>
                    <a:pt x="109" y="159"/>
                  </a:cubicBezTo>
                  <a:cubicBezTo>
                    <a:pt x="109" y="199"/>
                    <a:pt x="109" y="199"/>
                    <a:pt x="109" y="199"/>
                  </a:cubicBezTo>
                  <a:cubicBezTo>
                    <a:pt x="112" y="199"/>
                    <a:pt x="116" y="198"/>
                    <a:pt x="119" y="198"/>
                  </a:cubicBezTo>
                  <a:cubicBezTo>
                    <a:pt x="123" y="192"/>
                    <a:pt x="128" y="186"/>
                    <a:pt x="131" y="180"/>
                  </a:cubicBezTo>
                  <a:close/>
                  <a:moveTo>
                    <a:pt x="143" y="31"/>
                  </a:moveTo>
                  <a:cubicBezTo>
                    <a:pt x="145" y="37"/>
                    <a:pt x="148" y="43"/>
                    <a:pt x="150" y="50"/>
                  </a:cubicBezTo>
                  <a:cubicBezTo>
                    <a:pt x="181" y="50"/>
                    <a:pt x="181" y="50"/>
                    <a:pt x="181" y="50"/>
                  </a:cubicBezTo>
                  <a:cubicBezTo>
                    <a:pt x="175" y="41"/>
                    <a:pt x="168" y="34"/>
                    <a:pt x="160" y="28"/>
                  </a:cubicBezTo>
                  <a:cubicBezTo>
                    <a:pt x="152" y="22"/>
                    <a:pt x="143" y="18"/>
                    <a:pt x="133" y="14"/>
                  </a:cubicBezTo>
                  <a:cubicBezTo>
                    <a:pt x="136" y="20"/>
                    <a:pt x="140" y="25"/>
                    <a:pt x="143" y="31"/>
                  </a:cubicBezTo>
                  <a:close/>
                  <a:moveTo>
                    <a:pt x="150" y="159"/>
                  </a:moveTo>
                  <a:cubicBezTo>
                    <a:pt x="146" y="172"/>
                    <a:pt x="140" y="184"/>
                    <a:pt x="133" y="195"/>
                  </a:cubicBezTo>
                  <a:cubicBezTo>
                    <a:pt x="143" y="191"/>
                    <a:pt x="152" y="187"/>
                    <a:pt x="160" y="181"/>
                  </a:cubicBezTo>
                  <a:cubicBezTo>
                    <a:pt x="168" y="175"/>
                    <a:pt x="175" y="168"/>
                    <a:pt x="181" y="159"/>
                  </a:cubicBezTo>
                  <a:lnTo>
                    <a:pt x="150" y="159"/>
                  </a:lnTo>
                  <a:close/>
                  <a:moveTo>
                    <a:pt x="153" y="59"/>
                  </a:moveTo>
                  <a:cubicBezTo>
                    <a:pt x="157" y="72"/>
                    <a:pt x="159" y="86"/>
                    <a:pt x="159" y="100"/>
                  </a:cubicBezTo>
                  <a:cubicBezTo>
                    <a:pt x="198" y="100"/>
                    <a:pt x="198" y="100"/>
                    <a:pt x="198" y="100"/>
                  </a:cubicBezTo>
                  <a:cubicBezTo>
                    <a:pt x="198" y="92"/>
                    <a:pt x="197" y="85"/>
                    <a:pt x="195" y="78"/>
                  </a:cubicBezTo>
                  <a:cubicBezTo>
                    <a:pt x="193" y="71"/>
                    <a:pt x="190" y="65"/>
                    <a:pt x="187" y="59"/>
                  </a:cubicBezTo>
                  <a:lnTo>
                    <a:pt x="153" y="59"/>
                  </a:lnTo>
                  <a:close/>
                  <a:moveTo>
                    <a:pt x="159" y="109"/>
                  </a:moveTo>
                  <a:cubicBezTo>
                    <a:pt x="159" y="123"/>
                    <a:pt x="157" y="137"/>
                    <a:pt x="153" y="150"/>
                  </a:cubicBezTo>
                  <a:cubicBezTo>
                    <a:pt x="187" y="150"/>
                    <a:pt x="187" y="150"/>
                    <a:pt x="187" y="150"/>
                  </a:cubicBezTo>
                  <a:cubicBezTo>
                    <a:pt x="190" y="144"/>
                    <a:pt x="193" y="138"/>
                    <a:pt x="195" y="131"/>
                  </a:cubicBezTo>
                  <a:cubicBezTo>
                    <a:pt x="197" y="124"/>
                    <a:pt x="198" y="117"/>
                    <a:pt x="198" y="109"/>
                  </a:cubicBezTo>
                  <a:lnTo>
                    <a:pt x="159"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C00000"/>
                </a:solidFill>
              </a:endParaRPr>
            </a:p>
          </p:txBody>
        </p:sp>
        <p:sp>
          <p:nvSpPr>
            <p:cNvPr id="14" name="TextBox 13"/>
            <p:cNvSpPr txBox="1"/>
            <p:nvPr userDrawn="1"/>
          </p:nvSpPr>
          <p:spPr>
            <a:xfrm>
              <a:off x="2534697" y="6419125"/>
              <a:ext cx="1676400" cy="261610"/>
            </a:xfrm>
            <a:prstGeom prst="rect">
              <a:avLst/>
            </a:prstGeom>
            <a:noFill/>
          </p:spPr>
          <p:txBody>
            <a:bodyPr wrap="square" rtlCol="0">
              <a:spAutoFit/>
            </a:bodyPr>
            <a:lstStyle/>
            <a:p>
              <a:r>
                <a:rPr lang="en-US" sz="1100" b="1">
                  <a:solidFill>
                    <a:schemeClr val="bg1"/>
                  </a:solidFill>
                </a:rPr>
                <a:t>www.usmc-mccs.org</a:t>
              </a:r>
            </a:p>
          </p:txBody>
        </p:sp>
      </p:grpSp>
      <p:sp>
        <p:nvSpPr>
          <p:cNvPr id="17" name="Rectangle 16"/>
          <p:cNvSpPr/>
          <p:nvPr userDrawn="1"/>
        </p:nvSpPr>
        <p:spPr>
          <a:xfrm>
            <a:off x="0" y="704850"/>
            <a:ext cx="9144000" cy="76200"/>
          </a:xfrm>
          <a:prstGeom prst="rect">
            <a:avLst/>
          </a:prstGeom>
          <a:solidFill>
            <a:srgbClr val="BE041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407" y="6276019"/>
            <a:ext cx="1504193" cy="505781"/>
          </a:xfrm>
          <a:prstGeom prst="rect">
            <a:avLst/>
          </a:prstGeom>
        </p:spPr>
      </p:pic>
      <p:sp>
        <p:nvSpPr>
          <p:cNvPr id="30" name="TextBox 29"/>
          <p:cNvSpPr txBox="1"/>
          <p:nvPr userDrawn="1"/>
        </p:nvSpPr>
        <p:spPr>
          <a:xfrm>
            <a:off x="7855889" y="6488264"/>
            <a:ext cx="1072050" cy="307777"/>
          </a:xfrm>
          <a:prstGeom prst="rect">
            <a:avLst/>
          </a:prstGeom>
          <a:noFill/>
        </p:spPr>
        <p:txBody>
          <a:bodyPr wrap="square" rtlCol="0">
            <a:spAutoFit/>
          </a:bodyPr>
          <a:lstStyle/>
          <a:p>
            <a:pPr algn="r"/>
            <a:fld id="{FFE7B0E2-55F4-4FC5-8114-6BA6AF44DD1B}" type="slidenum">
              <a:rPr lang="en-US" sz="1400" smtClean="0">
                <a:solidFill>
                  <a:schemeClr val="bg1">
                    <a:lumMod val="75000"/>
                  </a:schemeClr>
                </a:solidFill>
              </a:rPr>
              <a:pPr algn="r"/>
              <a:t>‹#›</a:t>
            </a:fld>
            <a:endParaRPr lang="en-US" sz="1400">
              <a:solidFill>
                <a:schemeClr val="bg1">
                  <a:lumMod val="75000"/>
                </a:schemeClr>
              </a:solidFill>
            </a:endParaRPr>
          </a:p>
        </p:txBody>
      </p:sp>
    </p:spTree>
    <p:extLst>
      <p:ext uri="{BB962C8B-B14F-4D97-AF65-F5344CB8AC3E}">
        <p14:creationId xmlns:p14="http://schemas.microsoft.com/office/powerpoint/2010/main" val="12821326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0D8091-3025-1FB2-9598-7A7AB2AE7122}"/>
              </a:ext>
            </a:extLst>
          </p:cNvPr>
          <p:cNvSpPr>
            <a:spLocks noGrp="1"/>
          </p:cNvSpPr>
          <p:nvPr>
            <p:ph type="subTitle" idx="1"/>
          </p:nvPr>
        </p:nvSpPr>
        <p:spPr>
          <a:xfrm>
            <a:off x="1143000" y="1812925"/>
            <a:ext cx="6858000" cy="386715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E398C9B-A8EA-15C9-C143-69931DC36E6C}"/>
              </a:ext>
            </a:extLst>
          </p:cNvPr>
          <p:cNvSpPr>
            <a:spLocks noGrp="1"/>
          </p:cNvSpPr>
          <p:nvPr>
            <p:ph type="dt" sz="half" idx="10"/>
          </p:nvPr>
        </p:nvSpPr>
        <p:spPr>
          <a:xfrm>
            <a:off x="114300" y="6356350"/>
            <a:ext cx="2057400" cy="365125"/>
          </a:xfrm>
        </p:spPr>
        <p:txBody>
          <a:bodyPr/>
          <a:lstStyle/>
          <a:p>
            <a:fld id="{E995FC5C-60DB-499D-A127-811CAEFBF743}" type="datetime1">
              <a:rPr lang="en-US" smtClean="0"/>
              <a:t>3/29/2024</a:t>
            </a:fld>
            <a:endParaRPr lang="en-US"/>
          </a:p>
        </p:txBody>
      </p:sp>
      <p:sp>
        <p:nvSpPr>
          <p:cNvPr id="5" name="Footer Placeholder 4">
            <a:extLst>
              <a:ext uri="{FF2B5EF4-FFF2-40B4-BE49-F238E27FC236}">
                <a16:creationId xmlns:a16="http://schemas.microsoft.com/office/drawing/2014/main" id="{BE857853-BF79-AF9E-BE4D-7CCB0F294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891F6-FD8F-A01F-2136-F874924B8669}"/>
              </a:ext>
            </a:extLst>
          </p:cNvPr>
          <p:cNvSpPr>
            <a:spLocks noGrp="1"/>
          </p:cNvSpPr>
          <p:nvPr>
            <p:ph type="sldNum" sz="quarter" idx="12"/>
          </p:nvPr>
        </p:nvSpPr>
        <p:spPr>
          <a:xfrm>
            <a:off x="6972300" y="6356350"/>
            <a:ext cx="2057400" cy="365125"/>
          </a:xfrm>
        </p:spPr>
        <p:txBody>
          <a:bodyPr/>
          <a:lstStyle/>
          <a:p>
            <a:fld id="{A85568FC-6781-43DA-A457-8F4B6E06217F}" type="slidenum">
              <a:rPr lang="en-US" smtClean="0"/>
              <a:t>‹#›</a:t>
            </a:fld>
            <a:endParaRPr lang="en-US"/>
          </a:p>
        </p:txBody>
      </p:sp>
      <p:sp>
        <p:nvSpPr>
          <p:cNvPr id="8" name="Text Placeholder 7">
            <a:extLst>
              <a:ext uri="{FF2B5EF4-FFF2-40B4-BE49-F238E27FC236}">
                <a16:creationId xmlns:a16="http://schemas.microsoft.com/office/drawing/2014/main" id="{85EC3D69-64A9-2AFE-6810-D57F28DF6C87}"/>
              </a:ext>
            </a:extLst>
          </p:cNvPr>
          <p:cNvSpPr>
            <a:spLocks noGrp="1"/>
          </p:cNvSpPr>
          <p:nvPr>
            <p:ph type="body" sz="quarter" idx="13"/>
          </p:nvPr>
        </p:nvSpPr>
        <p:spPr>
          <a:xfrm>
            <a:off x="1843087" y="0"/>
            <a:ext cx="7300913" cy="144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89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E1958F-D0A1-436E-823D-968651DFEB87}" type="datetime1">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5568FC-6781-43DA-A457-8F4B6E06217F}" type="slidenum">
              <a:rPr lang="en-US" smtClean="0"/>
              <a:t>‹#›</a:t>
            </a:fld>
            <a:endParaRPr lang="en-US"/>
          </a:p>
        </p:txBody>
      </p:sp>
    </p:spTree>
    <p:extLst>
      <p:ext uri="{BB962C8B-B14F-4D97-AF65-F5344CB8AC3E}">
        <p14:creationId xmlns:p14="http://schemas.microsoft.com/office/powerpoint/2010/main" val="315539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image" Target="../media/image2.jpe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19.png"/><Relationship Id="rId5" Type="http://schemas.openxmlformats.org/officeDocument/2006/relationships/slideLayout" Target="../slideLayouts/slideLayout62.xml"/><Relationship Id="rId10"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theme" Target="../theme/theme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ED40F-F0EE-4610-BED6-9730205F0AAB}" type="datetime1">
              <a:rPr lang="en-US" smtClean="0"/>
              <a:t>3/29/2024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568FC-6781-43DA-A457-8F4B6E06217F}" type="slidenum">
              <a:rPr lang="en-US" smtClean="0"/>
              <a:t>‹#›</a:t>
            </a:fld>
            <a:endParaRPr lang="en-US"/>
          </a:p>
        </p:txBody>
      </p:sp>
      <p:pic>
        <p:nvPicPr>
          <p:cNvPr id="9" name="Picture 8" descr="Logo&#10;&#10;Description automatically generated">
            <a:extLst>
              <a:ext uri="{FF2B5EF4-FFF2-40B4-BE49-F238E27FC236}">
                <a16:creationId xmlns:a16="http://schemas.microsoft.com/office/drawing/2014/main" id="{B7BC0F1E-FDFD-7945-D913-5B519611FF6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4770" y="-60778"/>
            <a:ext cx="2057401" cy="1649126"/>
          </a:xfrm>
          <a:prstGeom prst="rect">
            <a:avLst/>
          </a:prstGeom>
        </p:spPr>
      </p:pic>
    </p:spTree>
    <p:extLst>
      <p:ext uri="{BB962C8B-B14F-4D97-AF65-F5344CB8AC3E}">
        <p14:creationId xmlns:p14="http://schemas.microsoft.com/office/powerpoint/2010/main" val="927991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C652D72-2178-C62E-3697-8F36AF3D4C88}"/>
              </a:ext>
              <a:ext uri="{C183D7F6-B498-43B3-948B-1728B52AA6E4}">
                <adec:decorative xmlns:adec="http://schemas.microsoft.com/office/drawing/2017/decorative" val="1"/>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t="311" b="311"/>
          <a:stretch/>
        </p:blipFill>
        <p:spPr>
          <a:xfrm>
            <a:off x="2" y="0"/>
            <a:ext cx="9143999" cy="762000"/>
          </a:xfrm>
          <a:prstGeom prst="rect">
            <a:avLst/>
          </a:prstGeom>
        </p:spPr>
      </p:pic>
      <p:pic>
        <p:nvPicPr>
          <p:cNvPr id="8" name="Picture 7">
            <a:extLst>
              <a:ext uri="{FF2B5EF4-FFF2-40B4-BE49-F238E27FC236}">
                <a16:creationId xmlns:a16="http://schemas.microsoft.com/office/drawing/2014/main" id="{15ED69EC-AA6B-4326-D3A1-025FB38EF255}"/>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986793" y="4419600"/>
            <a:ext cx="3570283" cy="2438400"/>
          </a:xfrm>
          <a:prstGeom prst="rect">
            <a:avLst/>
          </a:prstGeom>
        </p:spPr>
      </p:pic>
      <p:pic>
        <p:nvPicPr>
          <p:cNvPr id="6" name="Picture 5">
            <a:extLst>
              <a:ext uri="{FF2B5EF4-FFF2-40B4-BE49-F238E27FC236}">
                <a16:creationId xmlns:a16="http://schemas.microsoft.com/office/drawing/2014/main" id="{1A6D0A4D-2B61-6A34-8859-8A42C369824A}"/>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4811946"/>
            <a:ext cx="768350" cy="990600"/>
          </a:xfrm>
          <a:prstGeom prst="rect">
            <a:avLst/>
          </a:prstGeom>
        </p:spPr>
      </p:pic>
      <p:sp>
        <p:nvSpPr>
          <p:cNvPr id="10" name="Holder 6">
            <a:extLst>
              <a:ext uri="{FF2B5EF4-FFF2-40B4-BE49-F238E27FC236}">
                <a16:creationId xmlns:a16="http://schemas.microsoft.com/office/drawing/2014/main" id="{BE228A83-9A19-884F-D6DF-F6B09A060AA3}"/>
              </a:ext>
            </a:extLst>
          </p:cNvPr>
          <p:cNvSpPr>
            <a:spLocks noGrp="1"/>
          </p:cNvSpPr>
          <p:nvPr>
            <p:ph type="sldNum" sz="quarter" idx="4"/>
          </p:nvPr>
        </p:nvSpPr>
        <p:spPr>
          <a:xfrm>
            <a:off x="6583680" y="6494318"/>
            <a:ext cx="2103120" cy="146894"/>
          </a:xfrm>
          <a:prstGeom prst="rect">
            <a:avLst/>
          </a:prstGeom>
        </p:spPr>
        <p:txBody>
          <a:bodyPr lIns="0" tIns="0" rIns="0" bIns="0"/>
          <a:lstStyle>
            <a:lvl1pPr algn="r">
              <a:defRPr sz="617">
                <a:solidFill>
                  <a:srgbClr val="003087"/>
                </a:solidFill>
              </a:defRPr>
            </a:lvl1pPr>
          </a:lstStyle>
          <a:p>
            <a:fld id="{B6F15528-21DE-4FAA-801E-634DDDAF4B2B}" type="slidenum">
              <a:rPr lang="en-US" smtClean="0"/>
              <a:pPr/>
              <a:t>‹#›</a:t>
            </a:fld>
            <a:endParaRPr lang="en-US" dirty="0"/>
          </a:p>
        </p:txBody>
      </p:sp>
      <p:sp>
        <p:nvSpPr>
          <p:cNvPr id="2" name="Content Placeholder 2">
            <a:extLst>
              <a:ext uri="{FF2B5EF4-FFF2-40B4-BE49-F238E27FC236}">
                <a16:creationId xmlns:a16="http://schemas.microsoft.com/office/drawing/2014/main" id="{F8A40612-2D32-94AA-2212-1568B44F7D54}"/>
              </a:ext>
            </a:extLst>
          </p:cNvPr>
          <p:cNvSpPr txBox="1">
            <a:spLocks/>
          </p:cNvSpPr>
          <p:nvPr userDrawn="1"/>
        </p:nvSpPr>
        <p:spPr>
          <a:xfrm>
            <a:off x="685800" y="1154946"/>
            <a:ext cx="7868706" cy="461665"/>
          </a:xfrm>
          <a:prstGeom prst="rect">
            <a:avLst/>
          </a:prstGeom>
        </p:spPr>
        <p:txBody>
          <a:bodyPr/>
          <a:lstStyle>
            <a:lvl1pPr marL="0">
              <a:lnSpc>
                <a:spcPct val="100000"/>
              </a:lnSpc>
              <a:spcBef>
                <a:spcPts val="353"/>
              </a:spcBef>
              <a:defRPr sz="2800" b="1">
                <a:solidFill>
                  <a:srgbClr val="515151"/>
                </a:solidFill>
                <a:latin typeface="Calibri" panose="020F0502020204030204" pitchFamily="34" charset="0"/>
                <a:ea typeface="+mn-ea"/>
                <a:cs typeface="Calibri" panose="020F0502020204030204" pitchFamily="34" charset="0"/>
              </a:defRPr>
            </a:lvl1pPr>
            <a:lvl2pPr marL="0">
              <a:lnSpc>
                <a:spcPct val="100000"/>
              </a:lnSpc>
              <a:spcBef>
                <a:spcPts val="353"/>
              </a:spcBef>
              <a:defRPr sz="1647" b="1" i="0">
                <a:solidFill>
                  <a:srgbClr val="C00000"/>
                </a:solidFill>
                <a:latin typeface="Calibri" panose="020F0502020204030204" pitchFamily="34" charset="0"/>
                <a:ea typeface="+mn-ea"/>
                <a:cs typeface="Calibri" panose="020F0502020204030204" pitchFamily="34" charset="0"/>
              </a:defRPr>
            </a:lvl2pPr>
            <a:lvl3pPr marL="0">
              <a:lnSpc>
                <a:spcPct val="100000"/>
              </a:lnSpc>
              <a:spcBef>
                <a:spcPts val="353"/>
              </a:spcBef>
              <a:defRPr sz="1647">
                <a:solidFill>
                  <a:schemeClr val="bg1">
                    <a:lumMod val="50000"/>
                  </a:schemeClr>
                </a:solidFill>
                <a:latin typeface="+mn-lt"/>
                <a:ea typeface="+mn-ea"/>
                <a:cs typeface="+mn-cs"/>
              </a:defRPr>
            </a:lvl3pPr>
            <a:lvl4pPr marL="268925" indent="-161355">
              <a:lnSpc>
                <a:spcPct val="100000"/>
              </a:lnSpc>
              <a:spcBef>
                <a:spcPts val="353"/>
              </a:spcBef>
              <a:buClr>
                <a:srgbClr val="C00000"/>
              </a:buClr>
              <a:buFont typeface="Arial" panose="020B0604020202020204" pitchFamily="34" charset="0"/>
              <a:buChar char="•"/>
              <a:defRPr sz="1647">
                <a:solidFill>
                  <a:schemeClr val="bg1">
                    <a:lumMod val="50000"/>
                  </a:schemeClr>
                </a:solidFill>
                <a:latin typeface="+mn-lt"/>
                <a:ea typeface="+mn-ea"/>
                <a:cs typeface="+mn-cs"/>
              </a:defRPr>
            </a:lvl4pPr>
            <a:lvl5pPr marL="1075700">
              <a:lnSpc>
                <a:spcPct val="100000"/>
              </a:lnSpc>
              <a:spcBef>
                <a:spcPts val="353"/>
              </a:spcBef>
              <a:defRPr sz="1647">
                <a:solidFill>
                  <a:schemeClr val="bg1">
                    <a:lumMod val="50000"/>
                  </a:schemeClr>
                </a:solidFill>
                <a:latin typeface="+mn-lt"/>
                <a:ea typeface="+mn-ea"/>
                <a:cs typeface="+mn-cs"/>
              </a:defRPr>
            </a:lvl5pPr>
            <a:lvl6pPr marL="1344625">
              <a:defRPr>
                <a:latin typeface="+mn-lt"/>
                <a:ea typeface="+mn-ea"/>
                <a:cs typeface="+mn-cs"/>
              </a:defRPr>
            </a:lvl6pPr>
            <a:lvl7pPr marL="1613550">
              <a:defRPr>
                <a:latin typeface="+mn-lt"/>
                <a:ea typeface="+mn-ea"/>
                <a:cs typeface="+mn-cs"/>
              </a:defRPr>
            </a:lvl7pPr>
            <a:lvl8pPr marL="1882475">
              <a:defRPr>
                <a:latin typeface="+mn-lt"/>
                <a:ea typeface="+mn-ea"/>
                <a:cs typeface="+mn-cs"/>
              </a:defRPr>
            </a:lvl8pPr>
            <a:lvl9pPr marL="2151400">
              <a:defRPr>
                <a:latin typeface="+mn-lt"/>
                <a:ea typeface="+mn-ea"/>
                <a:cs typeface="+mn-cs"/>
              </a:defRPr>
            </a:lvl9pPr>
          </a:lstStyle>
          <a:p>
            <a:pPr defTabSz="685800"/>
            <a:r>
              <a:rPr lang="en-US" sz="2100" kern="0" dirty="0">
                <a:solidFill>
                  <a:srgbClr val="003087"/>
                </a:solidFill>
              </a:rPr>
              <a:t>Header</a:t>
            </a:r>
          </a:p>
        </p:txBody>
      </p:sp>
      <p:sp>
        <p:nvSpPr>
          <p:cNvPr id="3" name="Title 1">
            <a:extLst>
              <a:ext uri="{FF2B5EF4-FFF2-40B4-BE49-F238E27FC236}">
                <a16:creationId xmlns:a16="http://schemas.microsoft.com/office/drawing/2014/main" id="{A6598F57-2C9F-64D8-50FB-791FCE2B726E}"/>
              </a:ext>
            </a:extLst>
          </p:cNvPr>
          <p:cNvSpPr txBox="1">
            <a:spLocks/>
          </p:cNvSpPr>
          <p:nvPr userDrawn="1"/>
        </p:nvSpPr>
        <p:spPr>
          <a:xfrm>
            <a:off x="690209" y="1658173"/>
            <a:ext cx="7864298" cy="415636"/>
          </a:xfrm>
          <a:prstGeom prst="rect">
            <a:avLst/>
          </a:prstGeom>
        </p:spPr>
        <p:txBody>
          <a:bodyPr>
            <a:normAutofit/>
          </a:bodyPr>
          <a:lstStyle>
            <a:lvl1pPr algn="l">
              <a:defRPr sz="2000" b="1">
                <a:solidFill>
                  <a:srgbClr val="003087"/>
                </a:solidFill>
                <a:latin typeface="+mj-lt"/>
                <a:ea typeface="+mj-ea"/>
                <a:cs typeface="+mj-cs"/>
              </a:defRPr>
            </a:lvl1pPr>
          </a:lstStyle>
          <a:p>
            <a:pPr defTabSz="685800"/>
            <a:r>
              <a:rPr lang="en-US" sz="1500" kern="0" dirty="0">
                <a:solidFill>
                  <a:srgbClr val="003087"/>
                </a:solidFill>
              </a:rPr>
              <a:t>Subhead</a:t>
            </a:r>
          </a:p>
        </p:txBody>
      </p:sp>
      <p:sp>
        <p:nvSpPr>
          <p:cNvPr id="4" name="Content Placeholder 2">
            <a:extLst>
              <a:ext uri="{FF2B5EF4-FFF2-40B4-BE49-F238E27FC236}">
                <a16:creationId xmlns:a16="http://schemas.microsoft.com/office/drawing/2014/main" id="{EF4B5BCB-1764-1C52-2817-F79EA06AFC11}"/>
              </a:ext>
            </a:extLst>
          </p:cNvPr>
          <p:cNvSpPr txBox="1">
            <a:spLocks/>
          </p:cNvSpPr>
          <p:nvPr userDrawn="1"/>
        </p:nvSpPr>
        <p:spPr>
          <a:xfrm>
            <a:off x="690209" y="2073811"/>
            <a:ext cx="7868706" cy="4027565"/>
          </a:xfrm>
          <a:prstGeom prst="rect">
            <a:avLst/>
          </a:prstGeom>
        </p:spPr>
        <p:txBody>
          <a:bodyPr/>
          <a:lstStyle>
            <a:lvl1pPr marL="0">
              <a:lnSpc>
                <a:spcPct val="100000"/>
              </a:lnSpc>
              <a:spcBef>
                <a:spcPts val="353"/>
              </a:spcBef>
              <a:defRPr sz="1800">
                <a:solidFill>
                  <a:srgbClr val="515151"/>
                </a:solidFill>
                <a:latin typeface="Calibri" panose="020F0502020204030204" pitchFamily="34" charset="0"/>
                <a:ea typeface="+mn-ea"/>
                <a:cs typeface="Calibri" panose="020F0502020204030204" pitchFamily="34" charset="0"/>
              </a:defRPr>
            </a:lvl1pPr>
            <a:lvl2pPr marL="268925" indent="-134463">
              <a:lnSpc>
                <a:spcPct val="100000"/>
              </a:lnSpc>
              <a:spcBef>
                <a:spcPts val="353"/>
              </a:spcBef>
              <a:buClr>
                <a:srgbClr val="C00000"/>
              </a:buClr>
              <a:buFont typeface="Arial" panose="020B0604020202020204" pitchFamily="34" charset="0"/>
              <a:buChar char="•"/>
              <a:defRPr sz="1800">
                <a:solidFill>
                  <a:srgbClr val="515151"/>
                </a:solidFill>
                <a:latin typeface="Calibri" panose="020F0502020204030204" pitchFamily="34" charset="0"/>
                <a:ea typeface="+mn-ea"/>
                <a:cs typeface="Calibri" panose="020F0502020204030204" pitchFamily="34" charset="0"/>
              </a:defRPr>
            </a:lvl2pPr>
            <a:lvl3pPr marL="537850" indent="-188248">
              <a:lnSpc>
                <a:spcPct val="100000"/>
              </a:lnSpc>
              <a:spcBef>
                <a:spcPts val="353"/>
              </a:spcBef>
              <a:spcAft>
                <a:spcPts val="0"/>
              </a:spcAft>
              <a:buClr>
                <a:srgbClr val="C00000"/>
              </a:buClr>
              <a:buFont typeface="Wingdings" pitchFamily="2" charset="2"/>
              <a:buChar char="Ø"/>
              <a:defRPr sz="1800">
                <a:solidFill>
                  <a:srgbClr val="515151"/>
                </a:solidFill>
                <a:latin typeface="Calibri" panose="020F0502020204030204" pitchFamily="34" charset="0"/>
                <a:ea typeface="+mn-ea"/>
                <a:cs typeface="Calibri" panose="020F0502020204030204" pitchFamily="34" charset="0"/>
              </a:defRPr>
            </a:lvl3pPr>
            <a:lvl4pPr marL="268925" indent="-188248">
              <a:lnSpc>
                <a:spcPct val="100000"/>
              </a:lnSpc>
              <a:spcBef>
                <a:spcPts val="353"/>
              </a:spcBef>
              <a:defRPr sz="1412">
                <a:solidFill>
                  <a:schemeClr val="bg1">
                    <a:lumMod val="50000"/>
                  </a:schemeClr>
                </a:solidFill>
                <a:latin typeface="Calibri" panose="020F0502020204030204" pitchFamily="34" charset="0"/>
                <a:ea typeface="+mn-ea"/>
                <a:cs typeface="Calibri" panose="020F0502020204030204" pitchFamily="34" charset="0"/>
              </a:defRPr>
            </a:lvl4pPr>
            <a:lvl5pPr marL="268925" indent="-188248">
              <a:lnSpc>
                <a:spcPct val="100000"/>
              </a:lnSpc>
              <a:spcBef>
                <a:spcPts val="353"/>
              </a:spcBef>
              <a:defRPr sz="1412">
                <a:solidFill>
                  <a:schemeClr val="bg1">
                    <a:lumMod val="50000"/>
                  </a:schemeClr>
                </a:solidFill>
                <a:latin typeface="Calibri" panose="020F0502020204030204" pitchFamily="34" charset="0"/>
                <a:ea typeface="+mn-ea"/>
                <a:cs typeface="Calibri" panose="020F0502020204030204" pitchFamily="34" charset="0"/>
              </a:defRPr>
            </a:lvl5pPr>
            <a:lvl6pPr marL="1344625">
              <a:defRPr>
                <a:latin typeface="+mn-lt"/>
                <a:ea typeface="+mn-ea"/>
                <a:cs typeface="+mn-cs"/>
              </a:defRPr>
            </a:lvl6pPr>
            <a:lvl7pPr marL="1613550">
              <a:defRPr>
                <a:latin typeface="+mn-lt"/>
                <a:ea typeface="+mn-ea"/>
                <a:cs typeface="+mn-cs"/>
              </a:defRPr>
            </a:lvl7pPr>
            <a:lvl8pPr marL="1882475">
              <a:defRPr>
                <a:latin typeface="+mn-lt"/>
                <a:ea typeface="+mn-ea"/>
                <a:cs typeface="+mn-cs"/>
              </a:defRPr>
            </a:lvl8pPr>
            <a:lvl9pPr marL="2151400">
              <a:defRPr>
                <a:latin typeface="+mn-lt"/>
                <a:ea typeface="+mn-ea"/>
                <a:cs typeface="+mn-cs"/>
              </a:defRPr>
            </a:lvl9pPr>
          </a:lstStyle>
          <a:p>
            <a:pPr defTabSz="685800"/>
            <a:r>
              <a:rPr lang="en-US" sz="1350" kern="0" dirty="0">
                <a:solidFill>
                  <a:srgbClr val="003087"/>
                </a:solidFill>
              </a:rPr>
              <a:t>Click to edit Master text styles</a:t>
            </a:r>
          </a:p>
          <a:p>
            <a:pPr lvl="1" defTabSz="685800"/>
            <a:r>
              <a:rPr lang="en-US" sz="1350" kern="0" dirty="0">
                <a:solidFill>
                  <a:srgbClr val="003087"/>
                </a:solidFill>
              </a:rPr>
              <a:t>First bullet</a:t>
            </a:r>
          </a:p>
          <a:p>
            <a:pPr lvl="2" defTabSz="685800"/>
            <a:r>
              <a:rPr lang="en-US" sz="1350" kern="0" dirty="0">
                <a:solidFill>
                  <a:srgbClr val="003087"/>
                </a:solidFill>
              </a:rPr>
              <a:t>Second bullet</a:t>
            </a:r>
          </a:p>
        </p:txBody>
      </p:sp>
    </p:spTree>
    <p:extLst>
      <p:ext uri="{BB962C8B-B14F-4D97-AF65-F5344CB8AC3E}">
        <p14:creationId xmlns:p14="http://schemas.microsoft.com/office/powerpoint/2010/main" val="4425379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751"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201694">
        <a:defRPr>
          <a:latin typeface="+mn-lt"/>
          <a:ea typeface="+mn-ea"/>
          <a:cs typeface="+mn-cs"/>
        </a:defRPr>
      </a:lvl2pPr>
      <a:lvl3pPr marL="403388">
        <a:defRPr>
          <a:latin typeface="+mn-lt"/>
          <a:ea typeface="+mn-ea"/>
          <a:cs typeface="+mn-cs"/>
        </a:defRPr>
      </a:lvl3pPr>
      <a:lvl4pPr marL="605081">
        <a:defRPr>
          <a:latin typeface="+mn-lt"/>
          <a:ea typeface="+mn-ea"/>
          <a:cs typeface="+mn-cs"/>
        </a:defRPr>
      </a:lvl4pPr>
      <a:lvl5pPr marL="806775">
        <a:defRPr>
          <a:latin typeface="+mn-lt"/>
          <a:ea typeface="+mn-ea"/>
          <a:cs typeface="+mn-cs"/>
        </a:defRPr>
      </a:lvl5pPr>
      <a:lvl6pPr marL="1008469">
        <a:defRPr>
          <a:latin typeface="+mn-lt"/>
          <a:ea typeface="+mn-ea"/>
          <a:cs typeface="+mn-cs"/>
        </a:defRPr>
      </a:lvl6pPr>
      <a:lvl7pPr marL="1210163">
        <a:defRPr>
          <a:latin typeface="+mn-lt"/>
          <a:ea typeface="+mn-ea"/>
          <a:cs typeface="+mn-cs"/>
        </a:defRPr>
      </a:lvl7pPr>
      <a:lvl8pPr marL="1411856">
        <a:defRPr>
          <a:latin typeface="+mn-lt"/>
          <a:ea typeface="+mn-ea"/>
          <a:cs typeface="+mn-cs"/>
        </a:defRPr>
      </a:lvl8pPr>
      <a:lvl9pPr marL="1613550">
        <a:defRPr>
          <a:latin typeface="+mn-lt"/>
          <a:ea typeface="+mn-ea"/>
          <a:cs typeface="+mn-cs"/>
        </a:defRPr>
      </a:lvl9pPr>
    </p:bodyStyle>
    <p:otherStyle>
      <a:lvl1pPr marL="0">
        <a:defRPr>
          <a:latin typeface="+mn-lt"/>
          <a:ea typeface="+mn-ea"/>
          <a:cs typeface="+mn-cs"/>
        </a:defRPr>
      </a:lvl1pPr>
      <a:lvl2pPr marL="201694">
        <a:defRPr>
          <a:latin typeface="+mn-lt"/>
          <a:ea typeface="+mn-ea"/>
          <a:cs typeface="+mn-cs"/>
        </a:defRPr>
      </a:lvl2pPr>
      <a:lvl3pPr marL="403388">
        <a:defRPr>
          <a:latin typeface="+mn-lt"/>
          <a:ea typeface="+mn-ea"/>
          <a:cs typeface="+mn-cs"/>
        </a:defRPr>
      </a:lvl3pPr>
      <a:lvl4pPr marL="605081">
        <a:defRPr>
          <a:latin typeface="+mn-lt"/>
          <a:ea typeface="+mn-ea"/>
          <a:cs typeface="+mn-cs"/>
        </a:defRPr>
      </a:lvl4pPr>
      <a:lvl5pPr marL="806775">
        <a:defRPr>
          <a:latin typeface="+mn-lt"/>
          <a:ea typeface="+mn-ea"/>
          <a:cs typeface="+mn-cs"/>
        </a:defRPr>
      </a:lvl5pPr>
      <a:lvl6pPr marL="1008469">
        <a:defRPr>
          <a:latin typeface="+mn-lt"/>
          <a:ea typeface="+mn-ea"/>
          <a:cs typeface="+mn-cs"/>
        </a:defRPr>
      </a:lvl6pPr>
      <a:lvl7pPr marL="1210163">
        <a:defRPr>
          <a:latin typeface="+mn-lt"/>
          <a:ea typeface="+mn-ea"/>
          <a:cs typeface="+mn-cs"/>
        </a:defRPr>
      </a:lvl7pPr>
      <a:lvl8pPr marL="1411856">
        <a:defRPr>
          <a:latin typeface="+mn-lt"/>
          <a:ea typeface="+mn-ea"/>
          <a:cs typeface="+mn-cs"/>
        </a:defRPr>
      </a:lvl8pPr>
      <a:lvl9pPr marL="161355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MCFP_PPT_header_blank"/>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0"/>
            <a:ext cx="91455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685800" y="1828803"/>
            <a:ext cx="77724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858" tIns="50929" rIns="101858" bIns="509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101858" tIns="50929" rIns="101858" bIns="50929" numCol="1" anchor="t" anchorCtr="0" compatLnSpc="1">
            <a:prstTxWarp prst="textNoShape">
              <a:avLst/>
            </a:prstTxWarp>
          </a:bodyPr>
          <a:lstStyle>
            <a:lvl1pPr>
              <a:defRPr sz="1412" smtClean="0">
                <a:latin typeface="Arial" pitchFamily="34" charset="0"/>
              </a:defRPr>
            </a:lvl1pPr>
          </a:lstStyle>
          <a:p>
            <a:pPr defTabSz="898800">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101858" tIns="50929" rIns="101858" bIns="50929" numCol="1" anchor="t" anchorCtr="0" compatLnSpc="1">
            <a:prstTxWarp prst="textNoShape">
              <a:avLst/>
            </a:prstTxWarp>
          </a:bodyPr>
          <a:lstStyle>
            <a:lvl1pPr algn="ctr">
              <a:defRPr sz="1412" smtClean="0">
                <a:latin typeface="Arial" pitchFamily="34" charset="0"/>
              </a:defRPr>
            </a:lvl1pPr>
          </a:lstStyle>
          <a:p>
            <a:pPr defTabSz="898800">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101858" tIns="50929" rIns="101858" bIns="50929" numCol="1" anchor="t" anchorCtr="0" compatLnSpc="1">
            <a:prstTxWarp prst="textNoShape">
              <a:avLst/>
            </a:prstTxWarp>
          </a:bodyPr>
          <a:lstStyle>
            <a:lvl1pPr algn="r">
              <a:defRPr sz="1412" smtClean="0">
                <a:latin typeface="Arial" pitchFamily="34" charset="0"/>
              </a:defRPr>
            </a:lvl1pPr>
          </a:lstStyle>
          <a:p>
            <a:pPr defTabSz="898800">
              <a:defRPr/>
            </a:pPr>
            <a:fld id="{8DFEE09C-2641-4956-8A5C-9762FD0693AC}" type="slidenum">
              <a:rPr lang="en-US" altLang="en-US" smtClean="0">
                <a:solidFill>
                  <a:srgbClr val="000000"/>
                </a:solidFill>
              </a:rPr>
              <a:pPr defTabSz="898800">
                <a:defRPr/>
              </a:pPr>
              <a:t>‹#›</a:t>
            </a:fld>
            <a:endParaRPr lang="en-US" altLang="en-US">
              <a:solidFill>
                <a:srgbClr val="000000"/>
              </a:solidFill>
            </a:endParaRPr>
          </a:p>
        </p:txBody>
      </p:sp>
      <p:sp>
        <p:nvSpPr>
          <p:cNvPr id="1031" name="Rectangle 2"/>
          <p:cNvSpPr>
            <a:spLocks noGrp="1" noChangeArrowheads="1"/>
          </p:cNvSpPr>
          <p:nvPr>
            <p:ph type="title"/>
          </p:nvPr>
        </p:nvSpPr>
        <p:spPr bwMode="auto">
          <a:xfrm>
            <a:off x="1600200" y="76200"/>
            <a:ext cx="7543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858" tIns="50929" rIns="101858" bIns="50929" numCol="1" anchor="ctr" anchorCtr="0" compatLnSpc="1">
            <a:prstTxWarp prst="textNoShape">
              <a:avLst/>
            </a:prstTxWarp>
          </a:bodyPr>
          <a:lstStyle/>
          <a:p>
            <a:pPr lvl="0"/>
            <a:r>
              <a:rPr lang="en-US" altLang="en-US"/>
              <a:t>Slide title here</a:t>
            </a:r>
          </a:p>
        </p:txBody>
      </p:sp>
    </p:spTree>
    <p:extLst>
      <p:ext uri="{BB962C8B-B14F-4D97-AF65-F5344CB8AC3E}">
        <p14:creationId xmlns:p14="http://schemas.microsoft.com/office/powerpoint/2010/main" val="38906721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lvl1pPr algn="ctr" rtl="0" eaLnBrk="0" fontAlgn="base" hangingPunct="0">
        <a:spcBef>
          <a:spcPct val="0"/>
        </a:spcBef>
        <a:spcAft>
          <a:spcPct val="0"/>
        </a:spcAft>
        <a:defRPr sz="3971">
          <a:solidFill>
            <a:srgbClr val="3A4F96"/>
          </a:solidFill>
          <a:latin typeface="Palatino Linotype" charset="0"/>
          <a:ea typeface="+mj-ea"/>
          <a:cs typeface="ＭＳ Ｐゴシック" charset="0"/>
        </a:defRPr>
      </a:lvl1pPr>
      <a:lvl2pPr algn="ctr" rtl="0" eaLnBrk="0" fontAlgn="base" hangingPunct="0">
        <a:spcBef>
          <a:spcPct val="0"/>
        </a:spcBef>
        <a:spcAft>
          <a:spcPct val="0"/>
        </a:spcAft>
        <a:defRPr sz="3971">
          <a:solidFill>
            <a:srgbClr val="3A4F96"/>
          </a:solidFill>
          <a:latin typeface="Palatino Linotype" charset="0"/>
          <a:ea typeface="ＭＳ Ｐゴシック" pitchFamily="1" charset="-128"/>
          <a:cs typeface="ＭＳ Ｐゴシック" charset="0"/>
        </a:defRPr>
      </a:lvl2pPr>
      <a:lvl3pPr algn="ctr" rtl="0" eaLnBrk="0" fontAlgn="base" hangingPunct="0">
        <a:spcBef>
          <a:spcPct val="0"/>
        </a:spcBef>
        <a:spcAft>
          <a:spcPct val="0"/>
        </a:spcAft>
        <a:defRPr sz="3971">
          <a:solidFill>
            <a:srgbClr val="3A4F96"/>
          </a:solidFill>
          <a:latin typeface="Palatino Linotype" charset="0"/>
          <a:ea typeface="ＭＳ Ｐゴシック" pitchFamily="1" charset="-128"/>
          <a:cs typeface="ＭＳ Ｐゴシック" charset="0"/>
        </a:defRPr>
      </a:lvl3pPr>
      <a:lvl4pPr algn="ctr" rtl="0" eaLnBrk="0" fontAlgn="base" hangingPunct="0">
        <a:spcBef>
          <a:spcPct val="0"/>
        </a:spcBef>
        <a:spcAft>
          <a:spcPct val="0"/>
        </a:spcAft>
        <a:defRPr sz="3971">
          <a:solidFill>
            <a:srgbClr val="3A4F96"/>
          </a:solidFill>
          <a:latin typeface="Palatino Linotype" charset="0"/>
          <a:ea typeface="ＭＳ Ｐゴシック" pitchFamily="1" charset="-128"/>
          <a:cs typeface="ＭＳ Ｐゴシック" charset="0"/>
        </a:defRPr>
      </a:lvl4pPr>
      <a:lvl5pPr algn="ctr" rtl="0" eaLnBrk="0" fontAlgn="base" hangingPunct="0">
        <a:spcBef>
          <a:spcPct val="0"/>
        </a:spcBef>
        <a:spcAft>
          <a:spcPct val="0"/>
        </a:spcAft>
        <a:defRPr sz="3971">
          <a:solidFill>
            <a:srgbClr val="3A4F96"/>
          </a:solidFill>
          <a:latin typeface="Palatino Linotype" charset="0"/>
          <a:ea typeface="ＭＳ Ｐゴシック" pitchFamily="1" charset="-128"/>
          <a:cs typeface="ＭＳ Ｐゴシック" charset="0"/>
        </a:defRPr>
      </a:lvl5pPr>
      <a:lvl6pPr marL="449399" algn="ctr" rtl="0" fontAlgn="base">
        <a:spcBef>
          <a:spcPct val="0"/>
        </a:spcBef>
        <a:spcAft>
          <a:spcPct val="0"/>
        </a:spcAft>
        <a:defRPr sz="3971">
          <a:solidFill>
            <a:srgbClr val="3A4F96"/>
          </a:solidFill>
          <a:latin typeface="Palatino LInotype" pitchFamily="18" charset="0"/>
          <a:ea typeface="ＭＳ Ｐゴシック" pitchFamily="1" charset="-128"/>
        </a:defRPr>
      </a:lvl6pPr>
      <a:lvl7pPr marL="898800" algn="ctr" rtl="0" fontAlgn="base">
        <a:spcBef>
          <a:spcPct val="0"/>
        </a:spcBef>
        <a:spcAft>
          <a:spcPct val="0"/>
        </a:spcAft>
        <a:defRPr sz="3971">
          <a:solidFill>
            <a:srgbClr val="3A4F96"/>
          </a:solidFill>
          <a:latin typeface="Palatino LInotype" pitchFamily="18" charset="0"/>
          <a:ea typeface="ＭＳ Ｐゴシック" pitchFamily="1" charset="-128"/>
        </a:defRPr>
      </a:lvl7pPr>
      <a:lvl8pPr marL="1348200" algn="ctr" rtl="0" fontAlgn="base">
        <a:spcBef>
          <a:spcPct val="0"/>
        </a:spcBef>
        <a:spcAft>
          <a:spcPct val="0"/>
        </a:spcAft>
        <a:defRPr sz="3971">
          <a:solidFill>
            <a:srgbClr val="3A4F96"/>
          </a:solidFill>
          <a:latin typeface="Palatino LInotype" pitchFamily="18" charset="0"/>
          <a:ea typeface="ＭＳ Ｐゴシック" pitchFamily="1" charset="-128"/>
        </a:defRPr>
      </a:lvl8pPr>
      <a:lvl9pPr marL="1797601" algn="ctr" rtl="0" fontAlgn="base">
        <a:spcBef>
          <a:spcPct val="0"/>
        </a:spcBef>
        <a:spcAft>
          <a:spcPct val="0"/>
        </a:spcAft>
        <a:defRPr sz="3971">
          <a:solidFill>
            <a:srgbClr val="3A4F96"/>
          </a:solidFill>
          <a:latin typeface="Palatino LInotype" pitchFamily="18" charset="0"/>
          <a:ea typeface="ＭＳ Ｐゴシック" pitchFamily="1" charset="-128"/>
        </a:defRPr>
      </a:lvl9pPr>
    </p:titleStyle>
    <p:bodyStyle>
      <a:lvl1pPr marL="337050" indent="-337050" algn="l" rtl="0" eaLnBrk="0" fontAlgn="base" hangingPunct="0">
        <a:spcBef>
          <a:spcPct val="20000"/>
        </a:spcBef>
        <a:spcAft>
          <a:spcPct val="0"/>
        </a:spcAft>
        <a:buChar char="•"/>
        <a:defRPr sz="2382">
          <a:solidFill>
            <a:srgbClr val="595959"/>
          </a:solidFill>
          <a:latin typeface="+mn-lt"/>
          <a:ea typeface="+mn-ea"/>
          <a:cs typeface="ＭＳ Ｐゴシック" charset="0"/>
        </a:defRPr>
      </a:lvl1pPr>
      <a:lvl2pPr marL="730275" indent="-280876" algn="l" rtl="0" eaLnBrk="0" fontAlgn="base" hangingPunct="0">
        <a:spcBef>
          <a:spcPct val="20000"/>
        </a:spcBef>
        <a:spcAft>
          <a:spcPct val="0"/>
        </a:spcAft>
        <a:buChar char="–"/>
        <a:defRPr sz="2382">
          <a:solidFill>
            <a:srgbClr val="595959"/>
          </a:solidFill>
          <a:latin typeface="+mn-lt"/>
          <a:ea typeface="+mn-ea"/>
        </a:defRPr>
      </a:lvl2pPr>
      <a:lvl3pPr marL="1123501" indent="-224700" algn="l" rtl="0" eaLnBrk="0" fontAlgn="base" hangingPunct="0">
        <a:spcBef>
          <a:spcPct val="20000"/>
        </a:spcBef>
        <a:spcAft>
          <a:spcPct val="0"/>
        </a:spcAft>
        <a:buChar char="•"/>
        <a:defRPr sz="1941">
          <a:solidFill>
            <a:srgbClr val="595959"/>
          </a:solidFill>
          <a:latin typeface="+mn-lt"/>
          <a:ea typeface="+mn-ea"/>
        </a:defRPr>
      </a:lvl3pPr>
      <a:lvl4pPr marL="1572900" indent="-224700" algn="l" rtl="0" eaLnBrk="0" fontAlgn="base" hangingPunct="0">
        <a:spcBef>
          <a:spcPct val="20000"/>
        </a:spcBef>
        <a:spcAft>
          <a:spcPct val="0"/>
        </a:spcAft>
        <a:buChar char="–"/>
        <a:defRPr sz="1941">
          <a:solidFill>
            <a:srgbClr val="595959"/>
          </a:solidFill>
          <a:latin typeface="+mn-lt"/>
          <a:ea typeface="+mn-ea"/>
        </a:defRPr>
      </a:lvl4pPr>
      <a:lvl5pPr marL="2022301" indent="-224700" algn="l" rtl="0" eaLnBrk="0" fontAlgn="base" hangingPunct="0">
        <a:spcBef>
          <a:spcPct val="20000"/>
        </a:spcBef>
        <a:spcAft>
          <a:spcPct val="0"/>
        </a:spcAft>
        <a:buChar char="»"/>
        <a:defRPr sz="1941">
          <a:solidFill>
            <a:srgbClr val="595959"/>
          </a:solidFill>
          <a:latin typeface="+mn-lt"/>
          <a:ea typeface="+mn-ea"/>
        </a:defRPr>
      </a:lvl5pPr>
      <a:lvl6pPr marL="2471701" indent="-224700" algn="l" rtl="0" fontAlgn="base">
        <a:spcBef>
          <a:spcPct val="20000"/>
        </a:spcBef>
        <a:spcAft>
          <a:spcPct val="0"/>
        </a:spcAft>
        <a:buChar char="»"/>
        <a:defRPr sz="1941">
          <a:solidFill>
            <a:schemeClr val="tx1"/>
          </a:solidFill>
          <a:latin typeface="+mn-lt"/>
          <a:ea typeface="+mn-ea"/>
        </a:defRPr>
      </a:lvl6pPr>
      <a:lvl7pPr marL="2921102" indent="-224700" algn="l" rtl="0" fontAlgn="base">
        <a:spcBef>
          <a:spcPct val="20000"/>
        </a:spcBef>
        <a:spcAft>
          <a:spcPct val="0"/>
        </a:spcAft>
        <a:buChar char="»"/>
        <a:defRPr sz="1941">
          <a:solidFill>
            <a:schemeClr val="tx1"/>
          </a:solidFill>
          <a:latin typeface="+mn-lt"/>
          <a:ea typeface="+mn-ea"/>
        </a:defRPr>
      </a:lvl7pPr>
      <a:lvl8pPr marL="3370502" indent="-224700" algn="l" rtl="0" fontAlgn="base">
        <a:spcBef>
          <a:spcPct val="20000"/>
        </a:spcBef>
        <a:spcAft>
          <a:spcPct val="0"/>
        </a:spcAft>
        <a:buChar char="»"/>
        <a:defRPr sz="1941">
          <a:solidFill>
            <a:schemeClr val="tx1"/>
          </a:solidFill>
          <a:latin typeface="+mn-lt"/>
          <a:ea typeface="+mn-ea"/>
        </a:defRPr>
      </a:lvl8pPr>
      <a:lvl9pPr marL="3819903" indent="-224700" algn="l" rtl="0" fontAlgn="base">
        <a:spcBef>
          <a:spcPct val="20000"/>
        </a:spcBef>
        <a:spcAft>
          <a:spcPct val="0"/>
        </a:spcAft>
        <a:buChar char="»"/>
        <a:defRPr sz="1941">
          <a:solidFill>
            <a:schemeClr val="tx1"/>
          </a:solidFill>
          <a:latin typeface="+mn-lt"/>
          <a:ea typeface="+mn-ea"/>
        </a:defRPr>
      </a:lvl9pPr>
    </p:bodyStyle>
    <p:otherStyle>
      <a:defPPr>
        <a:defRPr lang="en-US"/>
      </a:defPPr>
      <a:lvl1pPr marL="0" algn="l" defTabSz="898800" rtl="0" eaLnBrk="1" latinLnBrk="0" hangingPunct="1">
        <a:defRPr sz="1765" kern="1200">
          <a:solidFill>
            <a:schemeClr val="tx1"/>
          </a:solidFill>
          <a:latin typeface="+mn-lt"/>
          <a:ea typeface="+mn-ea"/>
          <a:cs typeface="+mn-cs"/>
        </a:defRPr>
      </a:lvl1pPr>
      <a:lvl2pPr marL="449399" algn="l" defTabSz="898800" rtl="0" eaLnBrk="1" latinLnBrk="0" hangingPunct="1">
        <a:defRPr sz="1765" kern="1200">
          <a:solidFill>
            <a:schemeClr val="tx1"/>
          </a:solidFill>
          <a:latin typeface="+mn-lt"/>
          <a:ea typeface="+mn-ea"/>
          <a:cs typeface="+mn-cs"/>
        </a:defRPr>
      </a:lvl2pPr>
      <a:lvl3pPr marL="898800" algn="l" defTabSz="898800" rtl="0" eaLnBrk="1" latinLnBrk="0" hangingPunct="1">
        <a:defRPr sz="1765" kern="1200">
          <a:solidFill>
            <a:schemeClr val="tx1"/>
          </a:solidFill>
          <a:latin typeface="+mn-lt"/>
          <a:ea typeface="+mn-ea"/>
          <a:cs typeface="+mn-cs"/>
        </a:defRPr>
      </a:lvl3pPr>
      <a:lvl4pPr marL="1348200" algn="l" defTabSz="898800" rtl="0" eaLnBrk="1" latinLnBrk="0" hangingPunct="1">
        <a:defRPr sz="1765" kern="1200">
          <a:solidFill>
            <a:schemeClr val="tx1"/>
          </a:solidFill>
          <a:latin typeface="+mn-lt"/>
          <a:ea typeface="+mn-ea"/>
          <a:cs typeface="+mn-cs"/>
        </a:defRPr>
      </a:lvl4pPr>
      <a:lvl5pPr marL="1797601" algn="l" defTabSz="898800" rtl="0" eaLnBrk="1" latinLnBrk="0" hangingPunct="1">
        <a:defRPr sz="1765" kern="1200">
          <a:solidFill>
            <a:schemeClr val="tx1"/>
          </a:solidFill>
          <a:latin typeface="+mn-lt"/>
          <a:ea typeface="+mn-ea"/>
          <a:cs typeface="+mn-cs"/>
        </a:defRPr>
      </a:lvl5pPr>
      <a:lvl6pPr marL="2247002" algn="l" defTabSz="898800" rtl="0" eaLnBrk="1" latinLnBrk="0" hangingPunct="1">
        <a:defRPr sz="1765" kern="1200">
          <a:solidFill>
            <a:schemeClr val="tx1"/>
          </a:solidFill>
          <a:latin typeface="+mn-lt"/>
          <a:ea typeface="+mn-ea"/>
          <a:cs typeface="+mn-cs"/>
        </a:defRPr>
      </a:lvl6pPr>
      <a:lvl7pPr marL="2696401" algn="l" defTabSz="898800" rtl="0" eaLnBrk="1" latinLnBrk="0" hangingPunct="1">
        <a:defRPr sz="1765" kern="1200">
          <a:solidFill>
            <a:schemeClr val="tx1"/>
          </a:solidFill>
          <a:latin typeface="+mn-lt"/>
          <a:ea typeface="+mn-ea"/>
          <a:cs typeface="+mn-cs"/>
        </a:defRPr>
      </a:lvl7pPr>
      <a:lvl8pPr marL="3145802" algn="l" defTabSz="898800" rtl="0" eaLnBrk="1" latinLnBrk="0" hangingPunct="1">
        <a:defRPr sz="1765" kern="1200">
          <a:solidFill>
            <a:schemeClr val="tx1"/>
          </a:solidFill>
          <a:latin typeface="+mn-lt"/>
          <a:ea typeface="+mn-ea"/>
          <a:cs typeface="+mn-cs"/>
        </a:defRPr>
      </a:lvl8pPr>
      <a:lvl9pPr marL="3595201" algn="l" defTabSz="898800" rtl="0" eaLnBrk="1" latinLnBrk="0" hangingPunct="1">
        <a:defRPr sz="176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C717782F-B26F-7045-BFD4-FEC2563B5122}" type="datetimeFigureOut">
              <a:rPr lang="en-US" smtClean="0"/>
              <a:pPr/>
              <a:t>3/29/2024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F5F6D1E2-BDAC-8B4E-A2C2-A39856DEFEB2}" type="slidenum">
              <a:rPr lang="en-US" smtClean="0"/>
              <a:pPr/>
              <a:t>‹#›</a:t>
            </a:fld>
            <a:endParaRPr lang="en-US"/>
          </a:p>
        </p:txBody>
      </p:sp>
    </p:spTree>
    <p:extLst>
      <p:ext uri="{BB962C8B-B14F-4D97-AF65-F5344CB8AC3E}">
        <p14:creationId xmlns:p14="http://schemas.microsoft.com/office/powerpoint/2010/main" val="2672882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l" defTabSz="914400" rtl="0" eaLnBrk="1" latinLnBrk="0" hangingPunct="1">
        <a:lnSpc>
          <a:spcPct val="90000"/>
        </a:lnSpc>
        <a:spcBef>
          <a:spcPct val="0"/>
        </a:spcBef>
        <a:buNone/>
        <a:defRPr sz="4400" b="1" i="0" kern="1200">
          <a:solidFill>
            <a:schemeClr val="tx1"/>
          </a:solidFill>
          <a:latin typeface="Franklin Gothic Demi Cond"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E7C2567A-E1DB-4B3E-B7A2-A978196BD847}"/>
              </a:ext>
            </a:extLst>
          </p:cNvPr>
          <p:cNvSpPr>
            <a:spLocks noGrp="1"/>
          </p:cNvSpPr>
          <p:nvPr>
            <p:ph type="sldNum" sz="quarter" idx="4"/>
          </p:nvPr>
        </p:nvSpPr>
        <p:spPr>
          <a:xfrm>
            <a:off x="7870371" y="6415240"/>
            <a:ext cx="1273629" cy="365125"/>
          </a:xfrm>
          <a:prstGeom prst="rect">
            <a:avLst/>
          </a:prstGeom>
        </p:spPr>
        <p:txBody>
          <a:bodyPr/>
          <a:lstStyle>
            <a:lvl1pPr algn="r">
              <a:defRPr sz="1200">
                <a:solidFill>
                  <a:srgbClr val="717171"/>
                </a:solidFill>
                <a:latin typeface="Lato"/>
              </a:defRPr>
            </a:lvl1pPr>
          </a:lstStyle>
          <a:p>
            <a:fld id="{013ABC06-DC28-4A3B-9742-53C76D274B4A}" type="slidenum">
              <a:rPr lang="en-US" smtClean="0"/>
              <a:pPr/>
              <a:t>‹#›</a:t>
            </a:fld>
            <a:endParaRPr lang="en-US" dirty="0"/>
          </a:p>
        </p:txBody>
      </p:sp>
      <p:sp>
        <p:nvSpPr>
          <p:cNvPr id="2" name="Content Placeholder 2">
            <a:extLst>
              <a:ext uri="{FF2B5EF4-FFF2-40B4-BE49-F238E27FC236}">
                <a16:creationId xmlns:a16="http://schemas.microsoft.com/office/drawing/2014/main" id="{0DE2C732-BF10-A571-CFA5-90D84DA0559F}"/>
              </a:ext>
            </a:extLst>
          </p:cNvPr>
          <p:cNvSpPr txBox="1">
            <a:spLocks/>
          </p:cNvSpPr>
          <p:nvPr userDrawn="1"/>
        </p:nvSpPr>
        <p:spPr>
          <a:xfrm>
            <a:off x="2112444" y="6458369"/>
            <a:ext cx="5486401" cy="36512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3200" kern="1200" spc="-30">
                <a:solidFill>
                  <a:schemeClr val="tx1"/>
                </a:solidFill>
                <a:latin typeface="Lato"/>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800" kern="1200" spc="-30">
                <a:solidFill>
                  <a:schemeClr val="tx1"/>
                </a:solidFill>
                <a:latin typeface="Lato"/>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400" kern="1200" spc="-30">
                <a:solidFill>
                  <a:schemeClr val="tx1"/>
                </a:solidFill>
                <a:latin typeface="Lato"/>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254267"/>
                </a:solidFill>
                <a:latin typeface="Arial" panose="020B0604020202020204" pitchFamily="34" charset="0"/>
                <a:cs typeface="Arial" panose="020B0604020202020204" pitchFamily="34" charset="0"/>
              </a:rPr>
              <a:t>Excellence  |  People-Centric  |  Integrity  |  Collaboration  |  Respect</a:t>
            </a:r>
          </a:p>
        </p:txBody>
      </p:sp>
    </p:spTree>
    <p:extLst>
      <p:ext uri="{BB962C8B-B14F-4D97-AF65-F5344CB8AC3E}">
        <p14:creationId xmlns:p14="http://schemas.microsoft.com/office/powerpoint/2010/main" val="33274423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49371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50">
                <a:solidFill>
                  <a:srgbClr val="969696"/>
                </a:solidFill>
                <a:latin typeface="Arial" charset="0"/>
              </a:defRPr>
            </a:lvl1pPr>
          </a:lstStyle>
          <a:p>
            <a:pPr>
              <a:defRPr/>
            </a:pPr>
            <a:r>
              <a:rPr lang="en-US"/>
              <a:t>As of: </a:t>
            </a:r>
          </a:p>
        </p:txBody>
      </p:sp>
      <p:sp>
        <p:nvSpPr>
          <p:cNvPr id="49156" name="Rectangle 1028"/>
          <p:cNvSpPr>
            <a:spLocks noGrp="1" noChangeArrowheads="1"/>
          </p:cNvSpPr>
          <p:nvPr>
            <p:ph type="sldNum" sz="quarter" idx="4"/>
          </p:nvPr>
        </p:nvSpPr>
        <p:spPr bwMode="auto">
          <a:xfrm>
            <a:off x="7987904"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50">
                <a:solidFill>
                  <a:srgbClr val="7F7F7F"/>
                </a:solidFill>
              </a:defRPr>
            </a:lvl1pPr>
          </a:lstStyle>
          <a:p>
            <a:pPr>
              <a:defRPr/>
            </a:pPr>
            <a:fld id="{2F0766A9-09BE-4FD5-8E67-84EF6C310E62}" type="slidenum">
              <a:rPr lang="en-US" altLang="en-US"/>
              <a:pPr>
                <a:defRPr/>
              </a:pPr>
              <a:t>‹#›</a:t>
            </a:fld>
            <a:endParaRPr lang="en-US" altLang="en-US"/>
          </a:p>
        </p:txBody>
      </p:sp>
      <p:sp>
        <p:nvSpPr>
          <p:cNvPr id="1028" name="Rectangle 1030"/>
          <p:cNvSpPr>
            <a:spLocks noGrp="1" noChangeArrowheads="1"/>
          </p:cNvSpPr>
          <p:nvPr>
            <p:ph type="title"/>
          </p:nvPr>
        </p:nvSpPr>
        <p:spPr bwMode="auto">
          <a:xfrm>
            <a:off x="1663304" y="76200"/>
            <a:ext cx="7143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Line 1035"/>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030" name="Line 1036"/>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pic>
        <p:nvPicPr>
          <p:cNvPr id="1031" name="Picture 103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553843" y="116158"/>
            <a:ext cx="759215" cy="101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40"/>
          <p:cNvSpPr>
            <a:spLocks noGrp="1" noChangeArrowheads="1"/>
          </p:cNvSpPr>
          <p:nvPr>
            <p:ph type="body" idx="1"/>
          </p:nvPr>
        </p:nvSpPr>
        <p:spPr bwMode="auto">
          <a:xfrm>
            <a:off x="276225" y="1504950"/>
            <a:ext cx="8397479"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a:t>Fourth level</a:t>
            </a:r>
          </a:p>
          <a:p>
            <a:pPr lvl="0"/>
            <a:r>
              <a:rPr lang="en-US" altLang="en-US" dirty="0"/>
              <a:t>2nd Bullet</a:t>
            </a:r>
          </a:p>
        </p:txBody>
      </p:sp>
      <p:sp>
        <p:nvSpPr>
          <p:cNvPr id="9" name="Text Box 1029"/>
          <p:cNvSpPr txBox="1">
            <a:spLocks noChangeArrowheads="1"/>
          </p:cNvSpPr>
          <p:nvPr userDrawn="1"/>
        </p:nvSpPr>
        <p:spPr bwMode="auto">
          <a:xfrm>
            <a:off x="381000" y="6491289"/>
            <a:ext cx="838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200" b="1" i="1" dirty="0">
                <a:latin typeface="Century Schoolbook" panose="02040604050505020304" pitchFamily="18" charset="0"/>
              </a:rPr>
              <a:t>One Team, One Fight!</a:t>
            </a:r>
          </a:p>
        </p:txBody>
      </p:sp>
    </p:spTree>
    <p:extLst>
      <p:ext uri="{BB962C8B-B14F-4D97-AF65-F5344CB8AC3E}">
        <p14:creationId xmlns:p14="http://schemas.microsoft.com/office/powerpoint/2010/main" val="239055265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hf hdr="0" ftr="0" dt="0"/>
  <p:txStyles>
    <p:titleStyle>
      <a:lvl1pPr algn="r" rtl="0" eaLnBrk="1" fontAlgn="base" hangingPunct="1">
        <a:spcBef>
          <a:spcPct val="0"/>
        </a:spcBef>
        <a:spcAft>
          <a:spcPct val="0"/>
        </a:spcAft>
        <a:defRPr sz="2700" b="1" i="1">
          <a:solidFill>
            <a:srgbClr val="151C77"/>
          </a:solidFill>
          <a:latin typeface="+mj-lt"/>
          <a:ea typeface="+mj-ea"/>
          <a:cs typeface="+mj-cs"/>
        </a:defRPr>
      </a:lvl1pPr>
      <a:lvl2pPr algn="r" rtl="0" eaLnBrk="1" fontAlgn="base" hangingPunct="1">
        <a:spcBef>
          <a:spcPct val="0"/>
        </a:spcBef>
        <a:spcAft>
          <a:spcPct val="0"/>
        </a:spcAft>
        <a:defRPr sz="2700" b="1" i="1">
          <a:solidFill>
            <a:srgbClr val="151C77"/>
          </a:solidFill>
          <a:latin typeface="Arial" charset="0"/>
        </a:defRPr>
      </a:lvl2pPr>
      <a:lvl3pPr algn="r" rtl="0" eaLnBrk="1" fontAlgn="base" hangingPunct="1">
        <a:spcBef>
          <a:spcPct val="0"/>
        </a:spcBef>
        <a:spcAft>
          <a:spcPct val="0"/>
        </a:spcAft>
        <a:defRPr sz="2700" b="1" i="1">
          <a:solidFill>
            <a:srgbClr val="151C77"/>
          </a:solidFill>
          <a:latin typeface="Arial" charset="0"/>
        </a:defRPr>
      </a:lvl3pPr>
      <a:lvl4pPr algn="r" rtl="0" eaLnBrk="1" fontAlgn="base" hangingPunct="1">
        <a:spcBef>
          <a:spcPct val="0"/>
        </a:spcBef>
        <a:spcAft>
          <a:spcPct val="0"/>
        </a:spcAft>
        <a:defRPr sz="2700" b="1" i="1">
          <a:solidFill>
            <a:srgbClr val="151C77"/>
          </a:solidFill>
          <a:latin typeface="Arial" charset="0"/>
        </a:defRPr>
      </a:lvl4pPr>
      <a:lvl5pPr algn="r" rtl="0" eaLnBrk="1" fontAlgn="base" hangingPunct="1">
        <a:spcBef>
          <a:spcPct val="0"/>
        </a:spcBef>
        <a:spcAft>
          <a:spcPct val="0"/>
        </a:spcAft>
        <a:defRPr sz="2700" b="1" i="1">
          <a:solidFill>
            <a:srgbClr val="151C77"/>
          </a:solidFill>
          <a:latin typeface="Arial" charset="0"/>
        </a:defRPr>
      </a:lvl5pPr>
      <a:lvl6pPr marL="342900" algn="r" rtl="0" eaLnBrk="1" fontAlgn="base" hangingPunct="1">
        <a:spcBef>
          <a:spcPct val="0"/>
        </a:spcBef>
        <a:spcAft>
          <a:spcPct val="0"/>
        </a:spcAft>
        <a:defRPr sz="2700" b="1" i="1">
          <a:solidFill>
            <a:srgbClr val="151C77"/>
          </a:solidFill>
          <a:latin typeface="Arial" charset="0"/>
        </a:defRPr>
      </a:lvl6pPr>
      <a:lvl7pPr marL="685800" algn="r" rtl="0" eaLnBrk="1" fontAlgn="base" hangingPunct="1">
        <a:spcBef>
          <a:spcPct val="0"/>
        </a:spcBef>
        <a:spcAft>
          <a:spcPct val="0"/>
        </a:spcAft>
        <a:defRPr sz="2700" b="1" i="1">
          <a:solidFill>
            <a:srgbClr val="151C77"/>
          </a:solidFill>
          <a:latin typeface="Arial" charset="0"/>
        </a:defRPr>
      </a:lvl7pPr>
      <a:lvl8pPr marL="1028700" algn="r" rtl="0" eaLnBrk="1" fontAlgn="base" hangingPunct="1">
        <a:spcBef>
          <a:spcPct val="0"/>
        </a:spcBef>
        <a:spcAft>
          <a:spcPct val="0"/>
        </a:spcAft>
        <a:defRPr sz="2700" b="1" i="1">
          <a:solidFill>
            <a:srgbClr val="151C77"/>
          </a:solidFill>
          <a:latin typeface="Arial" charset="0"/>
        </a:defRPr>
      </a:lvl8pPr>
      <a:lvl9pPr marL="1371600" algn="r" rtl="0" eaLnBrk="1" fontAlgn="base" hangingPunct="1">
        <a:spcBef>
          <a:spcPct val="0"/>
        </a:spcBef>
        <a:spcAft>
          <a:spcPct val="0"/>
        </a:spcAft>
        <a:defRPr sz="2700" b="1" i="1">
          <a:solidFill>
            <a:srgbClr val="151C77"/>
          </a:solidFill>
          <a:latin typeface="Arial" charset="0"/>
        </a:defRPr>
      </a:lvl9pPr>
    </p:titleStyle>
    <p:bodyStyle>
      <a:lvl1pPr marL="214313" indent="-214313" algn="l" rtl="0" eaLnBrk="1" fontAlgn="base" hangingPunct="1">
        <a:spcBef>
          <a:spcPct val="50000"/>
        </a:spcBef>
        <a:spcAft>
          <a:spcPct val="0"/>
        </a:spcAft>
        <a:buClr>
          <a:srgbClr val="151C77"/>
        </a:buClr>
        <a:buSzPct val="80000"/>
        <a:buFont typeface="Wingdings" panose="05000000000000000000" pitchFamily="2" charset="2"/>
        <a:buChar char="n"/>
        <a:defRPr sz="1500" b="1">
          <a:solidFill>
            <a:schemeClr val="tx1"/>
          </a:solidFill>
          <a:latin typeface="+mn-lt"/>
          <a:ea typeface="+mn-ea"/>
          <a:cs typeface="+mn-cs"/>
        </a:defRPr>
      </a:lvl1pPr>
      <a:lvl2pPr marL="516731" indent="-211931" algn="l" rtl="0" eaLnBrk="1" fontAlgn="base" hangingPunct="1">
        <a:spcBef>
          <a:spcPct val="25000"/>
        </a:spcBef>
        <a:spcAft>
          <a:spcPct val="0"/>
        </a:spcAft>
        <a:buClr>
          <a:srgbClr val="151C77"/>
        </a:buClr>
        <a:buSzPct val="80000"/>
        <a:buFont typeface="Wingdings" panose="05000000000000000000" pitchFamily="2" charset="2"/>
        <a:buChar char="n"/>
        <a:defRPr sz="1500" b="1">
          <a:solidFill>
            <a:schemeClr val="tx1"/>
          </a:solidFill>
          <a:latin typeface="+mn-lt"/>
        </a:defRPr>
      </a:lvl2pPr>
      <a:lvl3pPr marL="770335" indent="-167879" algn="l" rtl="0" eaLnBrk="1" fontAlgn="base" hangingPunct="1">
        <a:spcBef>
          <a:spcPct val="25000"/>
        </a:spcBef>
        <a:spcAft>
          <a:spcPct val="0"/>
        </a:spcAft>
        <a:buClr>
          <a:srgbClr val="151C77"/>
        </a:buClr>
        <a:buSzPct val="80000"/>
        <a:buFont typeface="Wingdings" panose="05000000000000000000" pitchFamily="2" charset="2"/>
        <a:buChar char="n"/>
        <a:defRPr sz="1500" b="1">
          <a:solidFill>
            <a:schemeClr val="tx1"/>
          </a:solidFill>
          <a:latin typeface="+mn-lt"/>
        </a:defRPr>
      </a:lvl3pPr>
      <a:lvl4pPr marL="1200150" indent="-171450" algn="l" rtl="0" eaLnBrk="1" fontAlgn="base" hangingPunct="1">
        <a:spcBef>
          <a:spcPct val="25000"/>
        </a:spcBef>
        <a:spcAft>
          <a:spcPct val="0"/>
        </a:spcAft>
        <a:buClr>
          <a:srgbClr val="151C77"/>
        </a:buClr>
        <a:buSzPct val="80000"/>
        <a:buFont typeface="Wingdings" panose="05000000000000000000" pitchFamily="2" charset="2"/>
        <a:buChar char="n"/>
        <a:defRPr sz="1500" b="1">
          <a:solidFill>
            <a:schemeClr val="tx1"/>
          </a:solidFill>
          <a:latin typeface="+mn-lt"/>
        </a:defRPr>
      </a:lvl4pPr>
      <a:lvl5pPr marL="1543050" indent="-171450" algn="l" rtl="0" eaLnBrk="1" fontAlgn="base" hangingPunct="1">
        <a:spcBef>
          <a:spcPct val="20000"/>
        </a:spcBef>
        <a:spcAft>
          <a:spcPct val="0"/>
        </a:spcAft>
        <a:buClr>
          <a:srgbClr val="003399"/>
        </a:buClr>
        <a:buSzPct val="80000"/>
        <a:buFont typeface="Wingdings" panose="05000000000000000000" pitchFamily="2" charset="2"/>
        <a:buChar char="n"/>
        <a:defRPr sz="1500">
          <a:solidFill>
            <a:schemeClr val="tx1"/>
          </a:solidFill>
          <a:latin typeface="+mn-lt"/>
        </a:defRPr>
      </a:lvl5pPr>
      <a:lvl6pPr marL="1885950" indent="-171450"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228850" indent="-171450"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571750" indent="-171450"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2914650" indent="-171450"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6E844B-9983-4E9B-9CE1-4051B70BE9F4}" type="slidenum">
              <a:rPr lang="en-US" smtClean="0"/>
              <a:t>‹#›</a:t>
            </a:fld>
            <a:endParaRPr lang="en-US" dirty="0"/>
          </a:p>
        </p:txBody>
      </p:sp>
    </p:spTree>
    <p:extLst>
      <p:ext uri="{BB962C8B-B14F-4D97-AF65-F5344CB8AC3E}">
        <p14:creationId xmlns:p14="http://schemas.microsoft.com/office/powerpoint/2010/main" val="37479790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85341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2" r:id="rId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litaryonesource.mil/" TargetMode="Externa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finred.usalearning.gov/assets/downloads/FINRED-2023-FinancialLiteracy-R.pdf.pdf" TargetMode="Externa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https://finred.usalearning.gov/assets/downloads/FINRED-CurriculumEval-TK.pdf"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ww.linkedin.com/company/dodfinred"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hyperlink" Target="https://community.apan.org/wg/finred-lrl/w/wiki_sr/39569/financial-capability-month/"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militaryonesource.mil/" TargetMode="Externa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militaryonesource.mil/"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hyperlink" Target="https://download.militaryonesource.mil/12038/MOS/Economic-Security/strengthening-food-security-in-the-force-strategy-and-roadmap-2023.pdf"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7042024A-727E-6D3F-3966-822C5B020BC7}"/>
              </a:ext>
            </a:extLst>
          </p:cNvPr>
          <p:cNvSpPr txBox="1"/>
          <p:nvPr/>
        </p:nvSpPr>
        <p:spPr>
          <a:xfrm>
            <a:off x="2191205" y="4331430"/>
            <a:ext cx="4761591" cy="835934"/>
          </a:xfrm>
          <a:prstGeom prst="rect">
            <a:avLst/>
          </a:prstGeom>
        </p:spPr>
        <p:txBody>
          <a:bodyPr vert="horz" wrap="square" lIns="0" tIns="10478" rIns="0" bIns="0" rtlCol="0">
            <a:spAutoFit/>
          </a:bodyPr>
          <a:lstStyle/>
          <a:p>
            <a:pPr marL="10478" algn="ctr">
              <a:spcBef>
                <a:spcPts val="83"/>
              </a:spcBef>
            </a:pPr>
            <a:r>
              <a:rPr lang="en-US" sz="2640" b="1" dirty="0">
                <a:latin typeface="Times New Roman" panose="02020603050405020304" pitchFamily="18" charset="0"/>
                <a:cs typeface="Times New Roman" panose="02020603050405020304" pitchFamily="18" charset="0"/>
              </a:rPr>
              <a:t>March 27,</a:t>
            </a:r>
            <a:r>
              <a:rPr lang="en-US" sz="2640" b="1" spc="-17" dirty="0">
                <a:latin typeface="Times New Roman" panose="02020603050405020304" pitchFamily="18" charset="0"/>
                <a:cs typeface="Times New Roman" panose="02020603050405020304" pitchFamily="18" charset="0"/>
              </a:rPr>
              <a:t> 2024</a:t>
            </a:r>
          </a:p>
          <a:p>
            <a:pPr marL="10478" algn="ctr">
              <a:spcBef>
                <a:spcPts val="83"/>
              </a:spcBef>
            </a:pPr>
            <a:r>
              <a:rPr lang="en-US" sz="2640" b="1" spc="-17" dirty="0">
                <a:latin typeface="Times New Roman" panose="02020603050405020304" pitchFamily="18" charset="0"/>
                <a:cs typeface="Times New Roman" panose="02020603050405020304" pitchFamily="18" charset="0"/>
              </a:rPr>
              <a:t>Council Meeting</a:t>
            </a:r>
            <a:endParaRPr lang="en-US" sz="2640" dirty="0">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C5BEEB90-7830-4B99-DD75-0B27B62CE23C}"/>
              </a:ext>
            </a:extLst>
          </p:cNvPr>
          <p:cNvSpPr>
            <a:spLocks noGrp="1"/>
          </p:cNvSpPr>
          <p:nvPr>
            <p:ph type="dt" sz="half" idx="10"/>
          </p:nvPr>
        </p:nvSpPr>
        <p:spPr>
          <a:xfrm>
            <a:off x="133805" y="6356351"/>
            <a:ext cx="2057400" cy="365125"/>
          </a:xfrm>
        </p:spPr>
        <p:txBody>
          <a:bodyPr/>
          <a:lstStyle/>
          <a:p>
            <a:fld id="{B1155DB5-CDD8-480C-911A-5C482C555196}" type="datetime1">
              <a:rPr lang="en-US" smtClean="0"/>
              <a:t>3/29/2024</a:t>
            </a:fld>
            <a:endParaRPr lang="en-US" dirty="0"/>
          </a:p>
        </p:txBody>
      </p:sp>
      <p:sp>
        <p:nvSpPr>
          <p:cNvPr id="3" name="Slide Number Placeholder 2">
            <a:extLst>
              <a:ext uri="{FF2B5EF4-FFF2-40B4-BE49-F238E27FC236}">
                <a16:creationId xmlns:a16="http://schemas.microsoft.com/office/drawing/2014/main" id="{707C3493-9974-7886-80B0-A1AA41204162}"/>
              </a:ext>
            </a:extLst>
          </p:cNvPr>
          <p:cNvSpPr>
            <a:spLocks noGrp="1"/>
          </p:cNvSpPr>
          <p:nvPr>
            <p:ph type="sldNum" sz="quarter" idx="12"/>
          </p:nvPr>
        </p:nvSpPr>
        <p:spPr>
          <a:xfrm>
            <a:off x="6888774" y="6355864"/>
            <a:ext cx="2057400" cy="365125"/>
          </a:xfrm>
        </p:spPr>
        <p:txBody>
          <a:bodyPr/>
          <a:lstStyle/>
          <a:p>
            <a:fld id="{A85568FC-6781-43DA-A457-8F4B6E06217F}" type="slidenum">
              <a:rPr lang="en-US" smtClean="0"/>
              <a:t>1</a:t>
            </a:fld>
            <a:endParaRPr lang="en-US" dirty="0"/>
          </a:p>
        </p:txBody>
      </p:sp>
      <p:sp>
        <p:nvSpPr>
          <p:cNvPr id="7" name="TextBox 6">
            <a:extLst>
              <a:ext uri="{FF2B5EF4-FFF2-40B4-BE49-F238E27FC236}">
                <a16:creationId xmlns:a16="http://schemas.microsoft.com/office/drawing/2014/main" id="{1E7EEDA2-BC67-079D-E9B2-5E070BE7FA02}"/>
              </a:ext>
            </a:extLst>
          </p:cNvPr>
          <p:cNvSpPr txBox="1"/>
          <p:nvPr/>
        </p:nvSpPr>
        <p:spPr>
          <a:xfrm>
            <a:off x="1429978" y="5538805"/>
            <a:ext cx="6284039" cy="707886"/>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mn-cs"/>
              </a:rPr>
              <a:t>Please feel free to visit the MFRC webpage on Military OneSource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a:t>
            </a:r>
            <a:r>
              <a:rPr kumimoji="0" lang="en-US" sz="1200" b="0" i="0" u="sng" strike="noStrike" kern="1200" cap="none" spc="0" normalizeH="0" baseline="0" noProof="0" dirty="0">
                <a:ln>
                  <a:noFill/>
                </a:ln>
                <a:solidFill>
                  <a:srgbClr val="1F497D"/>
                </a:solidFill>
                <a:effectLst/>
                <a:uLnTx/>
                <a:uFillTx/>
                <a:latin typeface="Calibri" panose="020F0502020204030204"/>
                <a:ea typeface="Calibri" panose="020F0502020204030204" pitchFamily="34" charset="0"/>
                <a:cs typeface="+mn-cs"/>
                <a:hlinkClick r:id="rId3"/>
              </a:rPr>
              <a:t>www.militaryonesource.mil</a:t>
            </a:r>
            <a:r>
              <a:rPr kumimoji="0" lang="en-US" sz="1200" b="0" i="0" u="none" strike="noStrike" kern="1200" cap="none" spc="0" normalizeH="0" baseline="0" noProof="0" dirty="0">
                <a:ln>
                  <a:noFill/>
                </a:ln>
                <a:solidFill>
                  <a:srgbClr val="1F497D"/>
                </a:solidFill>
                <a:effectLst/>
                <a:uLnTx/>
                <a:uFillTx/>
                <a:latin typeface="Calibri" panose="020F0502020204030204"/>
                <a:ea typeface="Calibri" panose="020F0502020204030204" pitchFamily="34" charset="0"/>
                <a:cs typeface="+mn-cs"/>
              </a:rPr>
              <a:t>)</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5410724-A62E-1CA9-465D-A91FF1D4F678}"/>
              </a:ext>
            </a:extLst>
          </p:cNvPr>
          <p:cNvGrpSpPr/>
          <p:nvPr/>
        </p:nvGrpSpPr>
        <p:grpSpPr>
          <a:xfrm>
            <a:off x="-448408" y="1690636"/>
            <a:ext cx="9144000" cy="2455073"/>
            <a:chOff x="-369277" y="1690636"/>
            <a:chExt cx="9144000" cy="2455073"/>
          </a:xfrm>
        </p:grpSpPr>
        <p:sp>
          <p:nvSpPr>
            <p:cNvPr id="4" name="object 2">
              <a:extLst>
                <a:ext uri="{FF2B5EF4-FFF2-40B4-BE49-F238E27FC236}">
                  <a16:creationId xmlns:a16="http://schemas.microsoft.com/office/drawing/2014/main" id="{E3C9CE9F-C03C-F12E-11C9-AE2AB1456925}"/>
                </a:ext>
              </a:extLst>
            </p:cNvPr>
            <p:cNvSpPr txBox="1"/>
            <p:nvPr/>
          </p:nvSpPr>
          <p:spPr>
            <a:xfrm>
              <a:off x="-369277" y="2847468"/>
              <a:ext cx="9144000" cy="1298241"/>
            </a:xfrm>
            <a:prstGeom prst="rect">
              <a:avLst/>
            </a:prstGeom>
          </p:spPr>
          <p:txBody>
            <a:bodyPr vert="horz" wrap="square" lIns="0" tIns="10478" rIns="0" bIns="0" rtlCol="0">
              <a:spAutoFit/>
            </a:bodyPr>
            <a:lstStyle/>
            <a:p>
              <a:pPr marL="10478" marR="4191" indent="983314" algn="ctr">
                <a:spcBef>
                  <a:spcPts val="83"/>
                </a:spcBef>
              </a:pPr>
              <a:r>
                <a:rPr sz="2970" b="1" dirty="0">
                  <a:solidFill>
                    <a:srgbClr val="394F95"/>
                  </a:solidFill>
                  <a:latin typeface="Times New Roman" panose="02020603050405020304" pitchFamily="18" charset="0"/>
                  <a:cs typeface="Times New Roman" panose="02020603050405020304" pitchFamily="18" charset="0"/>
                </a:rPr>
                <a:t>Department</a:t>
              </a:r>
              <a:r>
                <a:rPr sz="2970" b="1" spc="-28" dirty="0">
                  <a:solidFill>
                    <a:srgbClr val="394F95"/>
                  </a:solidFill>
                  <a:latin typeface="Times New Roman" panose="02020603050405020304" pitchFamily="18" charset="0"/>
                  <a:cs typeface="Times New Roman" panose="02020603050405020304" pitchFamily="18" charset="0"/>
                </a:rPr>
                <a:t> </a:t>
              </a:r>
              <a:r>
                <a:rPr sz="2970" b="1" dirty="0">
                  <a:solidFill>
                    <a:srgbClr val="394F95"/>
                  </a:solidFill>
                  <a:latin typeface="Times New Roman" panose="02020603050405020304" pitchFamily="18" charset="0"/>
                  <a:cs typeface="Times New Roman" panose="02020603050405020304" pitchFamily="18" charset="0"/>
                </a:rPr>
                <a:t>of </a:t>
              </a:r>
              <a:r>
                <a:rPr sz="2970" b="1" spc="-8" dirty="0">
                  <a:solidFill>
                    <a:srgbClr val="394F95"/>
                  </a:solidFill>
                  <a:latin typeface="Times New Roman" panose="02020603050405020304" pitchFamily="18" charset="0"/>
                  <a:cs typeface="Times New Roman" panose="02020603050405020304" pitchFamily="18" charset="0"/>
                </a:rPr>
                <a:t>Defense</a:t>
              </a:r>
              <a:r>
                <a:rPr lang="en-US" sz="2970" b="1" spc="-8" dirty="0">
                  <a:solidFill>
                    <a:srgbClr val="394F95"/>
                  </a:solidFill>
                  <a:latin typeface="Times New Roman" panose="02020603050405020304" pitchFamily="18" charset="0"/>
                  <a:cs typeface="Times New Roman" panose="02020603050405020304" pitchFamily="18" charset="0"/>
                </a:rPr>
                <a:t> (DoD)</a:t>
              </a:r>
              <a:r>
                <a:rPr sz="2970" b="1" spc="-8" dirty="0">
                  <a:solidFill>
                    <a:srgbClr val="394F95"/>
                  </a:solidFill>
                  <a:latin typeface="Times New Roman" panose="02020603050405020304" pitchFamily="18" charset="0"/>
                  <a:cs typeface="Times New Roman" panose="02020603050405020304" pitchFamily="18" charset="0"/>
                </a:rPr>
                <a:t> </a:t>
              </a:r>
              <a:endParaRPr lang="en-US" sz="2970" b="1" spc="-8" dirty="0">
                <a:solidFill>
                  <a:srgbClr val="394F95"/>
                </a:solidFill>
                <a:latin typeface="Times New Roman" panose="02020603050405020304" pitchFamily="18" charset="0"/>
                <a:cs typeface="Times New Roman" panose="02020603050405020304" pitchFamily="18" charset="0"/>
              </a:endParaRPr>
            </a:p>
            <a:p>
              <a:pPr marL="10478" marR="4191" indent="983314" algn="ctr">
                <a:spcBef>
                  <a:spcPts val="83"/>
                </a:spcBef>
              </a:pPr>
              <a:r>
                <a:rPr sz="2970" b="1" dirty="0">
                  <a:solidFill>
                    <a:srgbClr val="394F95"/>
                  </a:solidFill>
                  <a:latin typeface="Times New Roman" panose="02020603050405020304" pitchFamily="18" charset="0"/>
                  <a:cs typeface="Times New Roman" panose="02020603050405020304" pitchFamily="18" charset="0"/>
                </a:rPr>
                <a:t>Military</a:t>
              </a:r>
              <a:r>
                <a:rPr sz="2970" b="1" spc="-25" dirty="0">
                  <a:solidFill>
                    <a:srgbClr val="394F95"/>
                  </a:solidFill>
                  <a:latin typeface="Times New Roman" panose="02020603050405020304" pitchFamily="18" charset="0"/>
                  <a:cs typeface="Times New Roman" panose="02020603050405020304" pitchFamily="18" charset="0"/>
                </a:rPr>
                <a:t> </a:t>
              </a:r>
              <a:r>
                <a:rPr sz="2970" b="1" dirty="0">
                  <a:solidFill>
                    <a:srgbClr val="394F95"/>
                  </a:solidFill>
                  <a:latin typeface="Times New Roman" panose="02020603050405020304" pitchFamily="18" charset="0"/>
                  <a:cs typeface="Times New Roman" panose="02020603050405020304" pitchFamily="18" charset="0"/>
                </a:rPr>
                <a:t>Family</a:t>
              </a:r>
              <a:r>
                <a:rPr sz="2970" b="1" spc="-5" dirty="0">
                  <a:solidFill>
                    <a:srgbClr val="394F95"/>
                  </a:solidFill>
                  <a:latin typeface="Times New Roman" panose="02020603050405020304" pitchFamily="18" charset="0"/>
                  <a:cs typeface="Times New Roman" panose="02020603050405020304" pitchFamily="18" charset="0"/>
                </a:rPr>
                <a:t> </a:t>
              </a:r>
              <a:r>
                <a:rPr sz="2970" b="1" dirty="0">
                  <a:solidFill>
                    <a:srgbClr val="394F95"/>
                  </a:solidFill>
                  <a:latin typeface="Times New Roman" panose="02020603050405020304" pitchFamily="18" charset="0"/>
                  <a:cs typeface="Times New Roman" panose="02020603050405020304" pitchFamily="18" charset="0"/>
                </a:rPr>
                <a:t>Readiness</a:t>
              </a:r>
              <a:r>
                <a:rPr sz="2970" b="1" spc="-33" dirty="0">
                  <a:solidFill>
                    <a:srgbClr val="394F95"/>
                  </a:solidFill>
                  <a:latin typeface="Times New Roman" panose="02020603050405020304" pitchFamily="18" charset="0"/>
                  <a:cs typeface="Times New Roman" panose="02020603050405020304" pitchFamily="18" charset="0"/>
                </a:rPr>
                <a:t> </a:t>
              </a:r>
              <a:r>
                <a:rPr sz="2970" b="1" spc="-8" dirty="0">
                  <a:solidFill>
                    <a:srgbClr val="394F95"/>
                  </a:solidFill>
                  <a:latin typeface="Times New Roman" panose="02020603050405020304" pitchFamily="18" charset="0"/>
                  <a:cs typeface="Times New Roman" panose="02020603050405020304" pitchFamily="18" charset="0"/>
                </a:rPr>
                <a:t>Council</a:t>
              </a:r>
              <a:r>
                <a:rPr lang="en-US" sz="2970" b="1" spc="-8" dirty="0">
                  <a:solidFill>
                    <a:srgbClr val="394F95"/>
                  </a:solidFill>
                  <a:latin typeface="Times New Roman" panose="02020603050405020304" pitchFamily="18" charset="0"/>
                  <a:cs typeface="Times New Roman" panose="02020603050405020304" pitchFamily="18" charset="0"/>
                </a:rPr>
                <a:t> (MFRC)</a:t>
              </a:r>
              <a:endParaRPr sz="2970" dirty="0">
                <a:latin typeface="Times New Roman" panose="02020603050405020304" pitchFamily="18" charset="0"/>
                <a:cs typeface="Times New Roman" panose="02020603050405020304" pitchFamily="18" charset="0"/>
              </a:endParaRPr>
            </a:p>
            <a:p>
              <a:pPr marL="1182386" marR="709851" indent="-466773" algn="ctr">
                <a:lnSpc>
                  <a:spcPts val="1352"/>
                </a:lnSpc>
                <a:spcBef>
                  <a:spcPts val="116"/>
                </a:spcBef>
              </a:pPr>
              <a:r>
                <a:rPr lang="en-US" sz="115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A</a:t>
              </a:r>
              <a:r>
                <a:rPr sz="1155" spc="-28"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Federal</a:t>
              </a:r>
              <a:r>
                <a:rPr sz="1155" spc="-41"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Advisory</a:t>
              </a:r>
              <a:r>
                <a:rPr sz="1155" spc="-21"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Council</a:t>
              </a:r>
              <a:r>
                <a:rPr sz="1155" spc="-41"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a:t>
              </a:r>
              <a:r>
                <a:rPr sz="1155" spc="-2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Providing</a:t>
              </a:r>
              <a:r>
                <a:rPr sz="1155" spc="-2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Independent</a:t>
              </a:r>
              <a:r>
                <a:rPr sz="1155" spc="-50"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Advice</a:t>
              </a:r>
              <a:r>
                <a:rPr sz="1155" spc="-2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to</a:t>
              </a:r>
              <a:r>
                <a:rPr sz="1155" spc="-33" dirty="0">
                  <a:latin typeface="Times New Roman" panose="02020603050405020304" pitchFamily="18" charset="0"/>
                  <a:cs typeface="Times New Roman" panose="02020603050405020304" pitchFamily="18" charset="0"/>
                </a:rPr>
                <a:t> </a:t>
              </a:r>
              <a:r>
                <a:rPr sz="1155" spc="-8" dirty="0" err="1">
                  <a:latin typeface="Times New Roman" panose="02020603050405020304" pitchFamily="18" charset="0"/>
                  <a:cs typeface="Times New Roman" panose="02020603050405020304" pitchFamily="18" charset="0"/>
                </a:rPr>
                <a:t>S</a:t>
              </a:r>
              <a:r>
                <a:rPr lang="en-US" sz="1155" spc="-8" dirty="0" err="1">
                  <a:latin typeface="Times New Roman" panose="02020603050405020304" pitchFamily="18" charset="0"/>
                  <a:cs typeface="Times New Roman" panose="02020603050405020304" pitchFamily="18" charset="0"/>
                </a:rPr>
                <a:t>ec</a:t>
              </a:r>
              <a:r>
                <a:rPr sz="1155" spc="-8" dirty="0" err="1">
                  <a:latin typeface="Times New Roman" panose="02020603050405020304" pitchFamily="18" charset="0"/>
                  <a:cs typeface="Times New Roman" panose="02020603050405020304" pitchFamily="18" charset="0"/>
                </a:rPr>
                <a:t>D</a:t>
              </a:r>
              <a:r>
                <a:rPr lang="en-US" sz="1155" spc="-8" dirty="0" err="1">
                  <a:latin typeface="Times New Roman" panose="02020603050405020304" pitchFamily="18" charset="0"/>
                  <a:cs typeface="Times New Roman" panose="02020603050405020304" pitchFamily="18" charset="0"/>
                </a:rPr>
                <a:t>ef</a:t>
              </a:r>
              <a:r>
                <a:rPr sz="1155" spc="-8"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Sponsored</a:t>
              </a:r>
              <a:r>
                <a:rPr sz="1155" spc="-54"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by</a:t>
              </a:r>
              <a:r>
                <a:rPr sz="1155" spc="-2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USD(P&amp;R)</a:t>
              </a:r>
              <a:r>
                <a:rPr lang="en-US" sz="115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and Supported</a:t>
              </a:r>
              <a:r>
                <a:rPr sz="1155" spc="-46"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by</a:t>
              </a:r>
              <a:r>
                <a:rPr sz="1155" spc="-28" dirty="0">
                  <a:latin typeface="Times New Roman" panose="02020603050405020304" pitchFamily="18" charset="0"/>
                  <a:cs typeface="Times New Roman" panose="02020603050405020304" pitchFamily="18" charset="0"/>
                </a:rPr>
                <a:t> </a:t>
              </a:r>
              <a:r>
                <a:rPr sz="1155" spc="-8" dirty="0">
                  <a:latin typeface="Times New Roman" panose="02020603050405020304" pitchFamily="18" charset="0"/>
                  <a:cs typeface="Times New Roman" panose="02020603050405020304" pitchFamily="18" charset="0"/>
                </a:rPr>
                <a:t>ASD(M&amp;RA)</a:t>
              </a:r>
              <a:endParaRPr sz="1155" dirty="0">
                <a:latin typeface="Times New Roman" panose="02020603050405020304" pitchFamily="18" charset="0"/>
                <a:cs typeface="Times New Roman" panose="02020603050405020304" pitchFamily="18" charset="0"/>
              </a:endParaRPr>
            </a:p>
          </p:txBody>
        </p:sp>
        <p:pic>
          <p:nvPicPr>
            <p:cNvPr id="5" name="object 4">
              <a:extLst>
                <a:ext uri="{FF2B5EF4-FFF2-40B4-BE49-F238E27FC236}">
                  <a16:creationId xmlns:a16="http://schemas.microsoft.com/office/drawing/2014/main" id="{FF6765AC-F083-152E-10E1-D87AAFC0401B}"/>
                </a:ext>
              </a:extLst>
            </p:cNvPr>
            <p:cNvPicPr/>
            <p:nvPr/>
          </p:nvPicPr>
          <p:blipFill>
            <a:blip r:embed="rId4" cstate="print"/>
            <a:stretch>
              <a:fillRect/>
            </a:stretch>
          </p:blipFill>
          <p:spPr>
            <a:xfrm>
              <a:off x="3566876" y="1690636"/>
              <a:ext cx="1920017" cy="1174224"/>
            </a:xfrm>
            <a:prstGeom prst="rect">
              <a:avLst/>
            </a:prstGeom>
          </p:spPr>
        </p:pic>
      </p:grpSp>
    </p:spTree>
    <p:extLst>
      <p:ext uri="{BB962C8B-B14F-4D97-AF65-F5344CB8AC3E}">
        <p14:creationId xmlns:p14="http://schemas.microsoft.com/office/powerpoint/2010/main" val="324620895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7FD3-5939-03BA-9D03-C4173978B042}"/>
              </a:ext>
            </a:extLst>
          </p:cNvPr>
          <p:cNvSpPr>
            <a:spLocks noGrp="1"/>
          </p:cNvSpPr>
          <p:nvPr>
            <p:ph type="title"/>
          </p:nvPr>
        </p:nvSpPr>
        <p:spPr/>
        <p:txBody>
          <a:bodyPr/>
          <a:lstStyle/>
          <a:p>
            <a:r>
              <a:rPr lang="en-US" sz="3177" b="1" dirty="0"/>
              <a:t>Strengthening Food Security in the Force: Building on Our Progress</a:t>
            </a:r>
          </a:p>
        </p:txBody>
      </p:sp>
      <p:sp>
        <p:nvSpPr>
          <p:cNvPr id="4" name="Content Placeholder 3">
            <a:extLst>
              <a:ext uri="{FF2B5EF4-FFF2-40B4-BE49-F238E27FC236}">
                <a16:creationId xmlns:a16="http://schemas.microsoft.com/office/drawing/2014/main" id="{6A5960E6-5BE4-8039-DED4-411AEF4580A5}"/>
              </a:ext>
            </a:extLst>
          </p:cNvPr>
          <p:cNvSpPr>
            <a:spLocks noGrp="1"/>
          </p:cNvSpPr>
          <p:nvPr>
            <p:ph sz="half" idx="14"/>
          </p:nvPr>
        </p:nvSpPr>
        <p:spPr>
          <a:xfrm>
            <a:off x="520948" y="1414823"/>
            <a:ext cx="8079748" cy="4145245"/>
          </a:xfrm>
        </p:spPr>
        <p:txBody>
          <a:bodyPr>
            <a:noAutofit/>
          </a:bodyPr>
          <a:lstStyle/>
          <a:p>
            <a:pPr marL="0" indent="0">
              <a:buNone/>
            </a:pPr>
            <a:r>
              <a:rPr lang="en-US" sz="1747" b="1" dirty="0">
                <a:solidFill>
                  <a:schemeClr val="tx1"/>
                </a:solidFill>
                <a:latin typeface="+mj-lt"/>
              </a:rPr>
              <a:t>Examples of new actions outlined in the report:</a:t>
            </a:r>
          </a:p>
          <a:p>
            <a:pPr marL="0" indent="0">
              <a:buNone/>
            </a:pPr>
            <a:r>
              <a:rPr lang="en-US" sz="1747" dirty="0">
                <a:solidFill>
                  <a:schemeClr val="tx1"/>
                </a:solidFill>
                <a:latin typeface="+mj-lt"/>
              </a:rPr>
              <a:t>(1) Actions focusing on junior unaccompanied Service members living on installations include:​</a:t>
            </a:r>
          </a:p>
          <a:p>
            <a:r>
              <a:rPr lang="en-US" sz="1747" dirty="0">
                <a:solidFill>
                  <a:schemeClr val="tx1"/>
                </a:solidFill>
                <a:latin typeface="+mj-lt"/>
              </a:rPr>
              <a:t>Expanding campus-style dining (Air Force)​</a:t>
            </a:r>
          </a:p>
          <a:p>
            <a:r>
              <a:rPr lang="en-US" sz="1747" dirty="0">
                <a:solidFill>
                  <a:schemeClr val="tx1"/>
                </a:solidFill>
                <a:latin typeface="+mj-lt"/>
              </a:rPr>
              <a:t>Providing access to 24/7 minimarts (Navy/NEXCOM)​</a:t>
            </a:r>
          </a:p>
          <a:p>
            <a:pPr marL="0" indent="0">
              <a:buNone/>
            </a:pPr>
            <a:endParaRPr lang="en-US" sz="1747" dirty="0">
              <a:solidFill>
                <a:schemeClr val="tx1"/>
              </a:solidFill>
              <a:latin typeface="+mj-lt"/>
            </a:endParaRPr>
          </a:p>
          <a:p>
            <a:pPr marL="0" indent="0">
              <a:buNone/>
            </a:pPr>
            <a:r>
              <a:rPr lang="en-US" sz="1747" dirty="0">
                <a:solidFill>
                  <a:schemeClr val="tx1"/>
                </a:solidFill>
                <a:latin typeface="+mj-lt"/>
              </a:rPr>
              <a:t>(2) Actions focusing on enlisted, single-earner families with children include:​</a:t>
            </a:r>
          </a:p>
          <a:p>
            <a:r>
              <a:rPr lang="en-US" sz="1747" dirty="0">
                <a:solidFill>
                  <a:schemeClr val="tx1"/>
                </a:solidFill>
                <a:latin typeface="+mj-lt"/>
              </a:rPr>
              <a:t>Reinforcing the availability of federal nutrition assistance programs to those who may be eligible to receive benefits (All Services)​</a:t>
            </a:r>
          </a:p>
          <a:p>
            <a:r>
              <a:rPr lang="en-US" sz="1747" dirty="0">
                <a:solidFill>
                  <a:schemeClr val="tx1"/>
                </a:solidFill>
                <a:latin typeface="+mj-lt"/>
              </a:rPr>
              <a:t>The Defense Health Agency is expanding food security screening capabilities within the military’s electronic health record (DHA)​</a:t>
            </a:r>
          </a:p>
          <a:p>
            <a:r>
              <a:rPr lang="en-US" sz="1747" dirty="0">
                <a:solidFill>
                  <a:schemeClr val="tx1"/>
                </a:solidFill>
                <a:latin typeface="+mj-lt"/>
              </a:rPr>
              <a:t>Piloting online WIC payments at commissaries in Nevada (DeCA)​</a:t>
            </a:r>
          </a:p>
          <a:p>
            <a:r>
              <a:rPr lang="en-US" sz="1747" dirty="0">
                <a:solidFill>
                  <a:schemeClr val="tx1"/>
                </a:solidFill>
                <a:latin typeface="+mj-lt"/>
              </a:rPr>
              <a:t>Encouraging spouses and other dependents of enlisted personnel to patronize dining facilities at the discount rate (Army)</a:t>
            </a:r>
          </a:p>
        </p:txBody>
      </p:sp>
    </p:spTree>
    <p:extLst>
      <p:ext uri="{BB962C8B-B14F-4D97-AF65-F5344CB8AC3E}">
        <p14:creationId xmlns:p14="http://schemas.microsoft.com/office/powerpoint/2010/main" val="366545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7FD3-5939-03BA-9D03-C4173978B042}"/>
              </a:ext>
            </a:extLst>
          </p:cNvPr>
          <p:cNvSpPr>
            <a:spLocks noGrp="1"/>
          </p:cNvSpPr>
          <p:nvPr>
            <p:ph type="title"/>
          </p:nvPr>
        </p:nvSpPr>
        <p:spPr/>
        <p:txBody>
          <a:bodyPr/>
          <a:lstStyle/>
          <a:p>
            <a:r>
              <a:rPr lang="en-US" sz="3177" b="1" dirty="0"/>
              <a:t>Featured Food Security Tools </a:t>
            </a:r>
            <a:br>
              <a:rPr lang="en-US" sz="3177" b="1" dirty="0"/>
            </a:br>
            <a:r>
              <a:rPr lang="en-US" sz="3177" b="1" dirty="0"/>
              <a:t>for Leaders and Providers </a:t>
            </a:r>
          </a:p>
        </p:txBody>
      </p:sp>
      <p:sp>
        <p:nvSpPr>
          <p:cNvPr id="4" name="Content Placeholder 3">
            <a:extLst>
              <a:ext uri="{FF2B5EF4-FFF2-40B4-BE49-F238E27FC236}">
                <a16:creationId xmlns:a16="http://schemas.microsoft.com/office/drawing/2014/main" id="{6A5960E6-5BE4-8039-DED4-411AEF4580A5}"/>
              </a:ext>
            </a:extLst>
          </p:cNvPr>
          <p:cNvSpPr>
            <a:spLocks noGrp="1"/>
          </p:cNvSpPr>
          <p:nvPr>
            <p:ph sz="half" idx="14"/>
          </p:nvPr>
        </p:nvSpPr>
        <p:spPr>
          <a:xfrm>
            <a:off x="3546820" y="1423841"/>
            <a:ext cx="5415291" cy="4145245"/>
          </a:xfrm>
        </p:spPr>
        <p:txBody>
          <a:bodyPr>
            <a:noAutofit/>
          </a:bodyPr>
          <a:lstStyle/>
          <a:p>
            <a:r>
              <a:rPr lang="en-US" sz="2294" dirty="0">
                <a:solidFill>
                  <a:schemeClr val="tx1"/>
                </a:solidFill>
                <a:latin typeface="+mj-lt"/>
              </a:rPr>
              <a:t>Military OneSource: Military Leaders Economic Security Toolkit              (November 2021)</a:t>
            </a:r>
          </a:p>
          <a:p>
            <a:endParaRPr lang="en-US" sz="2294" i="1" dirty="0">
              <a:solidFill>
                <a:schemeClr val="tx1"/>
              </a:solidFill>
              <a:latin typeface="+mj-lt"/>
            </a:endParaRPr>
          </a:p>
          <a:p>
            <a:r>
              <a:rPr lang="en-US" sz="2294" dirty="0" err="1">
                <a:solidFill>
                  <a:schemeClr val="tx1"/>
                </a:solidFill>
                <a:latin typeface="+mj-lt"/>
              </a:rPr>
              <a:t>OneOp</a:t>
            </a:r>
            <a:r>
              <a:rPr lang="en-US" sz="2294" dirty="0">
                <a:solidFill>
                  <a:schemeClr val="tx1"/>
                </a:solidFill>
                <a:latin typeface="+mj-lt"/>
              </a:rPr>
              <a:t> Food Security in Focus Series                                         (September 2022) </a:t>
            </a:r>
          </a:p>
          <a:p>
            <a:endParaRPr lang="en-US" sz="2294" dirty="0">
              <a:solidFill>
                <a:schemeClr val="tx1"/>
              </a:solidFill>
              <a:latin typeface="+mj-lt"/>
            </a:endParaRPr>
          </a:p>
          <a:p>
            <a:r>
              <a:rPr lang="en-US" sz="2294" dirty="0">
                <a:solidFill>
                  <a:schemeClr val="tx1"/>
                </a:solidFill>
                <a:latin typeface="+mj-lt"/>
              </a:rPr>
              <a:t>Defense Organizational Climate Pulse (DOCP) Survey                                  (February 2024)</a:t>
            </a:r>
          </a:p>
          <a:p>
            <a:endParaRPr lang="en-US" sz="2294" dirty="0">
              <a:latin typeface="+mj-lt"/>
            </a:endParaRPr>
          </a:p>
          <a:p>
            <a:endParaRPr lang="en-US" sz="2294" dirty="0">
              <a:latin typeface="+mj-lt"/>
            </a:endParaRPr>
          </a:p>
        </p:txBody>
      </p:sp>
      <p:sp>
        <p:nvSpPr>
          <p:cNvPr id="3" name="AutoShape 2" descr="Clinical Training Institute | CTI">
            <a:extLst>
              <a:ext uri="{FF2B5EF4-FFF2-40B4-BE49-F238E27FC236}">
                <a16:creationId xmlns:a16="http://schemas.microsoft.com/office/drawing/2014/main" id="{3CB93564-DDB0-BE7C-2AD0-E2D6265526D6}"/>
              </a:ext>
            </a:extLst>
          </p:cNvPr>
          <p:cNvSpPr>
            <a:spLocks noChangeAspect="1" noChangeArrowheads="1"/>
          </p:cNvSpPr>
          <p:nvPr/>
        </p:nvSpPr>
        <p:spPr bwMode="auto">
          <a:xfrm>
            <a:off x="4437530" y="3294530"/>
            <a:ext cx="268941" cy="268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pPr defTabSz="806867" eaLnBrk="0" fontAlgn="base" hangingPunct="0">
              <a:spcBef>
                <a:spcPct val="0"/>
              </a:spcBef>
              <a:spcAft>
                <a:spcPct val="0"/>
              </a:spcAft>
            </a:pPr>
            <a:endParaRPr lang="en-US" sz="2382">
              <a:solidFill>
                <a:srgbClr val="000000"/>
              </a:solidFill>
              <a:latin typeface="Arial" charset="0"/>
              <a:ea typeface="ＭＳ Ｐゴシック" pitchFamily="1" charset="-128"/>
            </a:endParaRPr>
          </a:p>
        </p:txBody>
      </p:sp>
      <p:pic>
        <p:nvPicPr>
          <p:cNvPr id="6" name="Picture 5">
            <a:extLst>
              <a:ext uri="{FF2B5EF4-FFF2-40B4-BE49-F238E27FC236}">
                <a16:creationId xmlns:a16="http://schemas.microsoft.com/office/drawing/2014/main" id="{9B50B27B-ACA9-46B4-DAC8-F7B5D61B8917}"/>
              </a:ext>
            </a:extLst>
          </p:cNvPr>
          <p:cNvPicPr>
            <a:picLocks noChangeAspect="1"/>
          </p:cNvPicPr>
          <p:nvPr/>
        </p:nvPicPr>
        <p:blipFill>
          <a:blip r:embed="rId3"/>
          <a:stretch>
            <a:fillRect/>
          </a:stretch>
        </p:blipFill>
        <p:spPr>
          <a:xfrm>
            <a:off x="381412" y="1359965"/>
            <a:ext cx="2946611" cy="1661889"/>
          </a:xfrm>
          <a:prstGeom prst="rect">
            <a:avLst/>
          </a:prstGeom>
          <a:ln>
            <a:solidFill>
              <a:schemeClr val="tx1"/>
            </a:solidFill>
          </a:ln>
        </p:spPr>
      </p:pic>
      <p:pic>
        <p:nvPicPr>
          <p:cNvPr id="14" name="Picture 13">
            <a:extLst>
              <a:ext uri="{FF2B5EF4-FFF2-40B4-BE49-F238E27FC236}">
                <a16:creationId xmlns:a16="http://schemas.microsoft.com/office/drawing/2014/main" id="{53670AC4-CF0B-CE66-65F0-428A5BCDFD4F}"/>
              </a:ext>
            </a:extLst>
          </p:cNvPr>
          <p:cNvPicPr>
            <a:picLocks noChangeAspect="1"/>
          </p:cNvPicPr>
          <p:nvPr/>
        </p:nvPicPr>
        <p:blipFill>
          <a:blip r:embed="rId4"/>
          <a:stretch>
            <a:fillRect/>
          </a:stretch>
        </p:blipFill>
        <p:spPr>
          <a:xfrm>
            <a:off x="209783" y="2898781"/>
            <a:ext cx="3289866" cy="1303781"/>
          </a:xfrm>
          <a:prstGeom prst="rect">
            <a:avLst/>
          </a:prstGeom>
          <a:ln>
            <a:solidFill>
              <a:schemeClr val="tx1"/>
            </a:solidFill>
          </a:ln>
        </p:spPr>
      </p:pic>
      <p:pic>
        <p:nvPicPr>
          <p:cNvPr id="12" name="Picture 11">
            <a:extLst>
              <a:ext uri="{FF2B5EF4-FFF2-40B4-BE49-F238E27FC236}">
                <a16:creationId xmlns:a16="http://schemas.microsoft.com/office/drawing/2014/main" id="{37D6993B-2919-34A4-A619-24634E599842}"/>
              </a:ext>
            </a:extLst>
          </p:cNvPr>
          <p:cNvPicPr>
            <a:picLocks noChangeAspect="1"/>
          </p:cNvPicPr>
          <p:nvPr/>
        </p:nvPicPr>
        <p:blipFill>
          <a:blip r:embed="rId5"/>
          <a:stretch>
            <a:fillRect/>
          </a:stretch>
        </p:blipFill>
        <p:spPr>
          <a:xfrm>
            <a:off x="544608" y="4106838"/>
            <a:ext cx="2689496" cy="1661889"/>
          </a:xfrm>
          <a:prstGeom prst="rect">
            <a:avLst/>
          </a:prstGeom>
          <a:ln>
            <a:solidFill>
              <a:schemeClr val="tx1"/>
            </a:solidFill>
          </a:ln>
        </p:spPr>
      </p:pic>
    </p:spTree>
    <p:extLst>
      <p:ext uri="{BB962C8B-B14F-4D97-AF65-F5344CB8AC3E}">
        <p14:creationId xmlns:p14="http://schemas.microsoft.com/office/powerpoint/2010/main" val="210471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 presetClass="exit" presetSubtype="0" fill="hold" nodeType="withEffect">
                                  <p:stCondLst>
                                    <p:cond delay="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 presetClass="exit" presetSubtype="0" fill="hold"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 presetClass="exit" presetSubtype="0" fill="hold" nodeType="withEffect">
                                  <p:stCondLst>
                                    <p:cond delay="0"/>
                                  </p:stCondLst>
                                  <p:childTnLst>
                                    <p:set>
                                      <p:cBhvr>
                                        <p:cTn id="23"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066BF-5C7E-1FBF-9382-8B610CDE80FB}"/>
              </a:ext>
            </a:extLst>
          </p:cNvPr>
          <p:cNvSpPr>
            <a:spLocks noGrp="1"/>
          </p:cNvSpPr>
          <p:nvPr>
            <p:ph type="title"/>
          </p:nvPr>
        </p:nvSpPr>
        <p:spPr/>
        <p:txBody>
          <a:bodyPr/>
          <a:lstStyle/>
          <a:p>
            <a:r>
              <a:rPr lang="en-US" sz="3177" b="1" dirty="0"/>
              <a:t>Military Leaders                                Economic Security Toolkit</a:t>
            </a:r>
          </a:p>
        </p:txBody>
      </p:sp>
      <p:sp>
        <p:nvSpPr>
          <p:cNvPr id="5" name="Slide Number Placeholder 4">
            <a:extLst>
              <a:ext uri="{FF2B5EF4-FFF2-40B4-BE49-F238E27FC236}">
                <a16:creationId xmlns:a16="http://schemas.microsoft.com/office/drawing/2014/main" id="{938CCE33-6EB1-53CA-0FA6-5F571C7152E5}"/>
              </a:ext>
            </a:extLst>
          </p:cNvPr>
          <p:cNvSpPr>
            <a:spLocks noGrp="1"/>
          </p:cNvSpPr>
          <p:nvPr>
            <p:ph type="sldNum" sz="quarter" idx="12"/>
          </p:nvPr>
        </p:nvSpPr>
        <p:spPr/>
        <p:txBody>
          <a:bodyPr/>
          <a:lstStyle/>
          <a:p>
            <a:pPr defTabSz="806867" eaLnBrk="0" fontAlgn="base" hangingPunct="0">
              <a:spcBef>
                <a:spcPct val="0"/>
              </a:spcBef>
              <a:spcAft>
                <a:spcPct val="0"/>
              </a:spcAft>
            </a:pPr>
            <a:fld id="{D0065ADE-FCD2-CC46-A891-715FECD506BF}" type="slidenum">
              <a:rPr lang="en-US">
                <a:solidFill>
                  <a:srgbClr val="000000"/>
                </a:solidFill>
                <a:ea typeface="ＭＳ Ｐゴシック" pitchFamily="1" charset="-128"/>
              </a:rPr>
              <a:pPr defTabSz="806867" eaLnBrk="0" fontAlgn="base" hangingPunct="0">
                <a:spcBef>
                  <a:spcPct val="0"/>
                </a:spcBef>
                <a:spcAft>
                  <a:spcPct val="0"/>
                </a:spcAft>
              </a:pPr>
              <a:t>12</a:t>
            </a:fld>
            <a:endParaRPr lang="en-US">
              <a:solidFill>
                <a:srgbClr val="000000"/>
              </a:solidFill>
              <a:ea typeface="ＭＳ Ｐゴシック" pitchFamily="1" charset="-128"/>
            </a:endParaRPr>
          </a:p>
        </p:txBody>
      </p:sp>
      <p:pic>
        <p:nvPicPr>
          <p:cNvPr id="4" name="Picture 3">
            <a:extLst>
              <a:ext uri="{FF2B5EF4-FFF2-40B4-BE49-F238E27FC236}">
                <a16:creationId xmlns:a16="http://schemas.microsoft.com/office/drawing/2014/main" id="{7866FA94-6777-A117-44AF-E0700A5F0B82}"/>
              </a:ext>
            </a:extLst>
          </p:cNvPr>
          <p:cNvPicPr>
            <a:picLocks noChangeAspect="1"/>
          </p:cNvPicPr>
          <p:nvPr/>
        </p:nvPicPr>
        <p:blipFill>
          <a:blip r:embed="rId3"/>
          <a:stretch>
            <a:fillRect/>
          </a:stretch>
        </p:blipFill>
        <p:spPr>
          <a:xfrm>
            <a:off x="2665998" y="1281057"/>
            <a:ext cx="3840787" cy="4835562"/>
          </a:xfrm>
          <a:prstGeom prst="rect">
            <a:avLst/>
          </a:prstGeom>
          <a:ln>
            <a:solidFill>
              <a:schemeClr val="tx1"/>
            </a:solidFill>
          </a:ln>
        </p:spPr>
      </p:pic>
      <p:sp>
        <p:nvSpPr>
          <p:cNvPr id="8" name="Oval 7">
            <a:extLst>
              <a:ext uri="{FF2B5EF4-FFF2-40B4-BE49-F238E27FC236}">
                <a16:creationId xmlns:a16="http://schemas.microsoft.com/office/drawing/2014/main" id="{F652F43E-E436-9BAE-5834-7DFAE16D3015}"/>
              </a:ext>
            </a:extLst>
          </p:cNvPr>
          <p:cNvSpPr/>
          <p:nvPr/>
        </p:nvSpPr>
        <p:spPr bwMode="auto">
          <a:xfrm>
            <a:off x="2855711" y="5810083"/>
            <a:ext cx="935724" cy="292212"/>
          </a:xfrm>
          <a:prstGeom prst="ellipse">
            <a:avLst/>
          </a:prstGeom>
          <a:noFill/>
          <a:ln w="57150" cap="flat" cmpd="sng" algn="ctr">
            <a:solidFill>
              <a:srgbClr val="FFFF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dirty="0">
              <a:solidFill>
                <a:srgbClr val="000000"/>
              </a:solidFill>
              <a:latin typeface="Arial" charset="0"/>
              <a:ea typeface="ＭＳ Ｐゴシック" pitchFamily="1" charset="-128"/>
            </a:endParaRPr>
          </a:p>
        </p:txBody>
      </p:sp>
      <p:sp>
        <p:nvSpPr>
          <p:cNvPr id="11" name="Oval 10">
            <a:extLst>
              <a:ext uri="{FF2B5EF4-FFF2-40B4-BE49-F238E27FC236}">
                <a16:creationId xmlns:a16="http://schemas.microsoft.com/office/drawing/2014/main" id="{1F19C699-ECE2-52F3-0338-3454390D316D}"/>
              </a:ext>
            </a:extLst>
          </p:cNvPr>
          <p:cNvSpPr/>
          <p:nvPr/>
        </p:nvSpPr>
        <p:spPr bwMode="auto">
          <a:xfrm>
            <a:off x="4026164" y="5844298"/>
            <a:ext cx="935724" cy="292212"/>
          </a:xfrm>
          <a:prstGeom prst="ellipse">
            <a:avLst/>
          </a:prstGeom>
          <a:noFill/>
          <a:ln w="57150" cap="flat" cmpd="sng" algn="ctr">
            <a:solidFill>
              <a:srgbClr val="FFFF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dirty="0">
              <a:solidFill>
                <a:srgbClr val="000000"/>
              </a:solidFill>
              <a:latin typeface="Arial" charset="0"/>
              <a:ea typeface="ＭＳ Ｐゴシック" pitchFamily="1" charset="-128"/>
            </a:endParaRPr>
          </a:p>
        </p:txBody>
      </p:sp>
      <p:sp>
        <p:nvSpPr>
          <p:cNvPr id="12" name="Oval 11">
            <a:extLst>
              <a:ext uri="{FF2B5EF4-FFF2-40B4-BE49-F238E27FC236}">
                <a16:creationId xmlns:a16="http://schemas.microsoft.com/office/drawing/2014/main" id="{82E90A06-0951-31E0-53E1-6DD433920080}"/>
              </a:ext>
            </a:extLst>
          </p:cNvPr>
          <p:cNvSpPr/>
          <p:nvPr/>
        </p:nvSpPr>
        <p:spPr bwMode="auto">
          <a:xfrm>
            <a:off x="5210153" y="5810876"/>
            <a:ext cx="935724" cy="292212"/>
          </a:xfrm>
          <a:prstGeom prst="ellipse">
            <a:avLst/>
          </a:prstGeom>
          <a:noFill/>
          <a:ln w="57150" cap="flat" cmpd="sng" algn="ctr">
            <a:solidFill>
              <a:srgbClr val="FFFF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dirty="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187261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066BF-5C7E-1FBF-9382-8B610CDE80FB}"/>
              </a:ext>
            </a:extLst>
          </p:cNvPr>
          <p:cNvSpPr>
            <a:spLocks noGrp="1"/>
          </p:cNvSpPr>
          <p:nvPr>
            <p:ph type="title"/>
          </p:nvPr>
        </p:nvSpPr>
        <p:spPr/>
        <p:txBody>
          <a:bodyPr/>
          <a:lstStyle/>
          <a:p>
            <a:r>
              <a:rPr lang="en-US" sz="3177" b="1" dirty="0"/>
              <a:t>Military Leaders                                Economic Security Toolkit</a:t>
            </a:r>
          </a:p>
        </p:txBody>
      </p:sp>
      <p:sp>
        <p:nvSpPr>
          <p:cNvPr id="5" name="Slide Number Placeholder 4">
            <a:extLst>
              <a:ext uri="{FF2B5EF4-FFF2-40B4-BE49-F238E27FC236}">
                <a16:creationId xmlns:a16="http://schemas.microsoft.com/office/drawing/2014/main" id="{938CCE33-6EB1-53CA-0FA6-5F571C7152E5}"/>
              </a:ext>
            </a:extLst>
          </p:cNvPr>
          <p:cNvSpPr>
            <a:spLocks noGrp="1"/>
          </p:cNvSpPr>
          <p:nvPr>
            <p:ph type="sldNum" sz="quarter" idx="12"/>
          </p:nvPr>
        </p:nvSpPr>
        <p:spPr/>
        <p:txBody>
          <a:bodyPr/>
          <a:lstStyle/>
          <a:p>
            <a:pPr defTabSz="806867" eaLnBrk="0" fontAlgn="base" hangingPunct="0">
              <a:spcBef>
                <a:spcPct val="0"/>
              </a:spcBef>
              <a:spcAft>
                <a:spcPct val="0"/>
              </a:spcAft>
            </a:pPr>
            <a:fld id="{D0065ADE-FCD2-CC46-A891-715FECD506BF}" type="slidenum">
              <a:rPr lang="en-US">
                <a:solidFill>
                  <a:srgbClr val="000000"/>
                </a:solidFill>
                <a:ea typeface="ＭＳ Ｐゴシック" pitchFamily="1" charset="-128"/>
              </a:rPr>
              <a:pPr defTabSz="806867" eaLnBrk="0" fontAlgn="base" hangingPunct="0">
                <a:spcBef>
                  <a:spcPct val="0"/>
                </a:spcBef>
                <a:spcAft>
                  <a:spcPct val="0"/>
                </a:spcAft>
              </a:pPr>
              <a:t>13</a:t>
            </a:fld>
            <a:endParaRPr lang="en-US">
              <a:solidFill>
                <a:srgbClr val="000000"/>
              </a:solidFill>
              <a:ea typeface="ＭＳ Ｐゴシック" pitchFamily="1" charset="-128"/>
            </a:endParaRPr>
          </a:p>
        </p:txBody>
      </p:sp>
      <p:pic>
        <p:nvPicPr>
          <p:cNvPr id="9" name="Picture 8">
            <a:extLst>
              <a:ext uri="{FF2B5EF4-FFF2-40B4-BE49-F238E27FC236}">
                <a16:creationId xmlns:a16="http://schemas.microsoft.com/office/drawing/2014/main" id="{F6F8350E-88E5-74CC-BF44-F89BD131799A}"/>
              </a:ext>
            </a:extLst>
          </p:cNvPr>
          <p:cNvPicPr>
            <a:picLocks noChangeAspect="1"/>
          </p:cNvPicPr>
          <p:nvPr/>
        </p:nvPicPr>
        <p:blipFill>
          <a:blip r:embed="rId3"/>
          <a:stretch>
            <a:fillRect/>
          </a:stretch>
        </p:blipFill>
        <p:spPr>
          <a:xfrm>
            <a:off x="638130" y="1334899"/>
            <a:ext cx="3550970" cy="3966289"/>
          </a:xfrm>
          <a:prstGeom prst="rect">
            <a:avLst/>
          </a:prstGeom>
          <a:ln>
            <a:solidFill>
              <a:schemeClr val="tx1"/>
            </a:solidFill>
          </a:ln>
        </p:spPr>
      </p:pic>
      <p:pic>
        <p:nvPicPr>
          <p:cNvPr id="13" name="Picture 12">
            <a:extLst>
              <a:ext uri="{FF2B5EF4-FFF2-40B4-BE49-F238E27FC236}">
                <a16:creationId xmlns:a16="http://schemas.microsoft.com/office/drawing/2014/main" id="{2D5E2663-405E-9F93-1F70-24D2A8A8E35A}"/>
              </a:ext>
            </a:extLst>
          </p:cNvPr>
          <p:cNvPicPr>
            <a:picLocks noChangeAspect="1"/>
          </p:cNvPicPr>
          <p:nvPr/>
        </p:nvPicPr>
        <p:blipFill>
          <a:blip r:embed="rId4"/>
          <a:stretch>
            <a:fillRect/>
          </a:stretch>
        </p:blipFill>
        <p:spPr>
          <a:xfrm>
            <a:off x="3764179" y="2186425"/>
            <a:ext cx="4214581" cy="3753411"/>
          </a:xfrm>
          <a:prstGeom prst="rect">
            <a:avLst/>
          </a:prstGeom>
          <a:ln>
            <a:solidFill>
              <a:schemeClr val="tx1"/>
            </a:solidFill>
          </a:ln>
        </p:spPr>
      </p:pic>
      <p:sp>
        <p:nvSpPr>
          <p:cNvPr id="8" name="Oval 7">
            <a:extLst>
              <a:ext uri="{FF2B5EF4-FFF2-40B4-BE49-F238E27FC236}">
                <a16:creationId xmlns:a16="http://schemas.microsoft.com/office/drawing/2014/main" id="{F652F43E-E436-9BAE-5834-7DFAE16D3015}"/>
              </a:ext>
            </a:extLst>
          </p:cNvPr>
          <p:cNvSpPr/>
          <p:nvPr/>
        </p:nvSpPr>
        <p:spPr bwMode="auto">
          <a:xfrm>
            <a:off x="3928396" y="5202772"/>
            <a:ext cx="1052142" cy="320329"/>
          </a:xfrm>
          <a:prstGeom prst="ellipse">
            <a:avLst/>
          </a:prstGeom>
          <a:noFill/>
          <a:ln w="57150" cap="flat" cmpd="sng" algn="ctr">
            <a:solidFill>
              <a:srgbClr val="FFFF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dirty="0">
              <a:solidFill>
                <a:srgbClr val="000000"/>
              </a:solidFill>
              <a:latin typeface="Arial" charset="0"/>
              <a:ea typeface="ＭＳ Ｐゴシック" pitchFamily="1" charset="-128"/>
            </a:endParaRPr>
          </a:p>
        </p:txBody>
      </p:sp>
      <p:sp>
        <p:nvSpPr>
          <p:cNvPr id="11" name="Oval 10">
            <a:extLst>
              <a:ext uri="{FF2B5EF4-FFF2-40B4-BE49-F238E27FC236}">
                <a16:creationId xmlns:a16="http://schemas.microsoft.com/office/drawing/2014/main" id="{1F19C699-ECE2-52F3-0338-3454390D316D}"/>
              </a:ext>
            </a:extLst>
          </p:cNvPr>
          <p:cNvSpPr/>
          <p:nvPr/>
        </p:nvSpPr>
        <p:spPr bwMode="auto">
          <a:xfrm>
            <a:off x="5340663" y="5235479"/>
            <a:ext cx="1052142" cy="259505"/>
          </a:xfrm>
          <a:prstGeom prst="ellipse">
            <a:avLst/>
          </a:prstGeom>
          <a:noFill/>
          <a:ln w="57150" cap="flat" cmpd="sng" algn="ctr">
            <a:solidFill>
              <a:srgbClr val="FFFF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dirty="0">
              <a:solidFill>
                <a:srgbClr val="000000"/>
              </a:solidFill>
              <a:latin typeface="Arial" charset="0"/>
              <a:ea typeface="ＭＳ Ｐゴシック" pitchFamily="1" charset="-128"/>
            </a:endParaRPr>
          </a:p>
        </p:txBody>
      </p:sp>
      <p:sp>
        <p:nvSpPr>
          <p:cNvPr id="12" name="Oval 11">
            <a:extLst>
              <a:ext uri="{FF2B5EF4-FFF2-40B4-BE49-F238E27FC236}">
                <a16:creationId xmlns:a16="http://schemas.microsoft.com/office/drawing/2014/main" id="{82E90A06-0951-31E0-53E1-6DD433920080}"/>
              </a:ext>
            </a:extLst>
          </p:cNvPr>
          <p:cNvSpPr/>
          <p:nvPr/>
        </p:nvSpPr>
        <p:spPr bwMode="auto">
          <a:xfrm>
            <a:off x="6734726" y="5230889"/>
            <a:ext cx="1052143" cy="292212"/>
          </a:xfrm>
          <a:prstGeom prst="ellipse">
            <a:avLst/>
          </a:prstGeom>
          <a:noFill/>
          <a:ln w="57150" cap="flat" cmpd="sng" algn="ctr">
            <a:solidFill>
              <a:srgbClr val="FFFF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dirty="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39543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97AC-1CE5-71A9-8516-ACCE579EA7E0}"/>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FF8BAF6D-482A-CF80-114B-F2A991208E5C}"/>
              </a:ext>
            </a:extLst>
          </p:cNvPr>
          <p:cNvSpPr>
            <a:spLocks noGrp="1"/>
          </p:cNvSpPr>
          <p:nvPr>
            <p:ph type="sldNum" sz="quarter" idx="12"/>
          </p:nvPr>
        </p:nvSpPr>
        <p:spPr/>
        <p:txBody>
          <a:bodyPr/>
          <a:lstStyle/>
          <a:p>
            <a:pPr defTabSz="806867" eaLnBrk="0" fontAlgn="base" hangingPunct="0">
              <a:spcBef>
                <a:spcPct val="0"/>
              </a:spcBef>
              <a:spcAft>
                <a:spcPct val="0"/>
              </a:spcAft>
            </a:pPr>
            <a:fld id="{D0065ADE-FCD2-CC46-A891-715FECD506BF}" type="slidenum">
              <a:rPr lang="en-US">
                <a:solidFill>
                  <a:srgbClr val="000000"/>
                </a:solidFill>
                <a:ea typeface="ＭＳ Ｐゴシック" pitchFamily="1" charset="-128"/>
              </a:rPr>
              <a:pPr defTabSz="806867" eaLnBrk="0" fontAlgn="base" hangingPunct="0">
                <a:spcBef>
                  <a:spcPct val="0"/>
                </a:spcBef>
                <a:spcAft>
                  <a:spcPct val="0"/>
                </a:spcAft>
              </a:pPr>
              <a:t>14</a:t>
            </a:fld>
            <a:endParaRPr lang="en-US">
              <a:solidFill>
                <a:srgbClr val="000000"/>
              </a:solidFill>
              <a:ea typeface="ＭＳ Ｐゴシック" pitchFamily="1" charset="-128"/>
            </a:endParaRPr>
          </a:p>
        </p:txBody>
      </p:sp>
      <p:pic>
        <p:nvPicPr>
          <p:cNvPr id="7" name="Picture 6">
            <a:extLst>
              <a:ext uri="{FF2B5EF4-FFF2-40B4-BE49-F238E27FC236}">
                <a16:creationId xmlns:a16="http://schemas.microsoft.com/office/drawing/2014/main" id="{C1678E8A-D2E1-4EF8-C569-5FD1A203C428}"/>
              </a:ext>
            </a:extLst>
          </p:cNvPr>
          <p:cNvPicPr>
            <a:picLocks noChangeAspect="1"/>
          </p:cNvPicPr>
          <p:nvPr/>
        </p:nvPicPr>
        <p:blipFill>
          <a:blip r:embed="rId3"/>
          <a:stretch>
            <a:fillRect/>
          </a:stretch>
        </p:blipFill>
        <p:spPr>
          <a:xfrm>
            <a:off x="1824968" y="1469018"/>
            <a:ext cx="5494064" cy="3919965"/>
          </a:xfrm>
          <a:prstGeom prst="rect">
            <a:avLst/>
          </a:prstGeom>
          <a:ln>
            <a:solidFill>
              <a:schemeClr val="tx1"/>
            </a:solidFill>
          </a:ln>
        </p:spPr>
      </p:pic>
      <p:sp>
        <p:nvSpPr>
          <p:cNvPr id="8" name="Oval 7">
            <a:extLst>
              <a:ext uri="{FF2B5EF4-FFF2-40B4-BE49-F238E27FC236}">
                <a16:creationId xmlns:a16="http://schemas.microsoft.com/office/drawing/2014/main" id="{EFCF356E-A497-1AA0-7F73-6F56A6DD3533}"/>
              </a:ext>
            </a:extLst>
          </p:cNvPr>
          <p:cNvSpPr/>
          <p:nvPr/>
        </p:nvSpPr>
        <p:spPr bwMode="auto">
          <a:xfrm>
            <a:off x="2410799" y="4597655"/>
            <a:ext cx="1052142" cy="320329"/>
          </a:xfrm>
          <a:prstGeom prst="ellipse">
            <a:avLst/>
          </a:prstGeom>
          <a:noFill/>
          <a:ln w="57150" cap="flat" cmpd="sng" algn="ctr">
            <a:solidFill>
              <a:srgbClr val="FFFF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dirty="0">
              <a:solidFill>
                <a:srgbClr val="000000"/>
              </a:solidFill>
              <a:latin typeface="Arial" charset="0"/>
              <a:ea typeface="ＭＳ Ｐゴシック" pitchFamily="1" charset="-128"/>
            </a:endParaRPr>
          </a:p>
        </p:txBody>
      </p:sp>
      <p:sp>
        <p:nvSpPr>
          <p:cNvPr id="9" name="Oval 8">
            <a:extLst>
              <a:ext uri="{FF2B5EF4-FFF2-40B4-BE49-F238E27FC236}">
                <a16:creationId xmlns:a16="http://schemas.microsoft.com/office/drawing/2014/main" id="{20B368A1-2863-235F-69F9-ABCF2B6239DA}"/>
              </a:ext>
            </a:extLst>
          </p:cNvPr>
          <p:cNvSpPr/>
          <p:nvPr/>
        </p:nvSpPr>
        <p:spPr bwMode="auto">
          <a:xfrm>
            <a:off x="4045929" y="4584191"/>
            <a:ext cx="1052142" cy="259505"/>
          </a:xfrm>
          <a:prstGeom prst="ellipse">
            <a:avLst/>
          </a:prstGeom>
          <a:noFill/>
          <a:ln w="57150" cap="flat" cmpd="sng" algn="ctr">
            <a:solidFill>
              <a:srgbClr val="FFFF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dirty="0">
              <a:solidFill>
                <a:srgbClr val="000000"/>
              </a:solidFill>
              <a:latin typeface="Arial" charset="0"/>
              <a:ea typeface="ＭＳ Ｐゴシック" pitchFamily="1" charset="-128"/>
            </a:endParaRPr>
          </a:p>
        </p:txBody>
      </p:sp>
      <p:sp>
        <p:nvSpPr>
          <p:cNvPr id="10" name="Oval 9">
            <a:extLst>
              <a:ext uri="{FF2B5EF4-FFF2-40B4-BE49-F238E27FC236}">
                <a16:creationId xmlns:a16="http://schemas.microsoft.com/office/drawing/2014/main" id="{02C7EDCA-6352-FF57-DD41-9A9E758C7482}"/>
              </a:ext>
            </a:extLst>
          </p:cNvPr>
          <p:cNvSpPr/>
          <p:nvPr/>
        </p:nvSpPr>
        <p:spPr bwMode="auto">
          <a:xfrm>
            <a:off x="5764616" y="4566837"/>
            <a:ext cx="1052143" cy="292212"/>
          </a:xfrm>
          <a:prstGeom prst="ellipse">
            <a:avLst/>
          </a:prstGeom>
          <a:noFill/>
          <a:ln w="57150" cap="flat" cmpd="sng" algn="ctr">
            <a:solidFill>
              <a:srgbClr val="FFFF00"/>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dirty="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171345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8443E-CC3D-6F7A-362C-54BF77C1101A}"/>
              </a:ext>
            </a:extLst>
          </p:cNvPr>
          <p:cNvSpPr>
            <a:spLocks noGrp="1"/>
          </p:cNvSpPr>
          <p:nvPr>
            <p:ph type="title"/>
          </p:nvPr>
        </p:nvSpPr>
        <p:spPr>
          <a:xfrm>
            <a:off x="911038" y="3081325"/>
            <a:ext cx="7321924" cy="1143000"/>
          </a:xfrm>
        </p:spPr>
        <p:txBody>
          <a:bodyPr/>
          <a:lstStyle/>
          <a:p>
            <a:r>
              <a:rPr lang="en-US" dirty="0"/>
              <a:t>Thank you!</a:t>
            </a:r>
          </a:p>
        </p:txBody>
      </p:sp>
      <p:sp>
        <p:nvSpPr>
          <p:cNvPr id="5" name="Slide Number Placeholder 4">
            <a:extLst>
              <a:ext uri="{FF2B5EF4-FFF2-40B4-BE49-F238E27FC236}">
                <a16:creationId xmlns:a16="http://schemas.microsoft.com/office/drawing/2014/main" id="{8C0CFD92-9E35-27F7-6316-43941A469DB6}"/>
              </a:ext>
            </a:extLst>
          </p:cNvPr>
          <p:cNvSpPr>
            <a:spLocks noGrp="1"/>
          </p:cNvSpPr>
          <p:nvPr>
            <p:ph type="sldNum" sz="quarter" idx="12"/>
          </p:nvPr>
        </p:nvSpPr>
        <p:spPr/>
        <p:txBody>
          <a:bodyPr/>
          <a:lstStyle/>
          <a:p>
            <a:pPr defTabSz="806867" eaLnBrk="0" fontAlgn="base" hangingPunct="0">
              <a:spcBef>
                <a:spcPct val="0"/>
              </a:spcBef>
              <a:spcAft>
                <a:spcPct val="0"/>
              </a:spcAft>
            </a:pPr>
            <a:fld id="{D0065ADE-FCD2-CC46-A891-715FECD506BF}" type="slidenum">
              <a:rPr lang="en-US">
                <a:solidFill>
                  <a:srgbClr val="000000"/>
                </a:solidFill>
                <a:ea typeface="ＭＳ Ｐゴシック" pitchFamily="1" charset="-128"/>
              </a:rPr>
              <a:pPr defTabSz="806867" eaLnBrk="0" fontAlgn="base" hangingPunct="0">
                <a:spcBef>
                  <a:spcPct val="0"/>
                </a:spcBef>
                <a:spcAft>
                  <a:spcPct val="0"/>
                </a:spcAft>
              </a:pPr>
              <a:t>15</a:t>
            </a:fld>
            <a:endParaRPr lang="en-US">
              <a:solidFill>
                <a:srgbClr val="000000"/>
              </a:solidFill>
              <a:ea typeface="ＭＳ Ｐゴシック" pitchFamily="1" charset="-128"/>
            </a:endParaRPr>
          </a:p>
        </p:txBody>
      </p:sp>
      <p:sp>
        <p:nvSpPr>
          <p:cNvPr id="7" name="TextBox 6">
            <a:extLst>
              <a:ext uri="{FF2B5EF4-FFF2-40B4-BE49-F238E27FC236}">
                <a16:creationId xmlns:a16="http://schemas.microsoft.com/office/drawing/2014/main" id="{4BF5D9F7-A46A-45F6-8BFE-1A85BBD018D8}"/>
              </a:ext>
            </a:extLst>
          </p:cNvPr>
          <p:cNvSpPr txBox="1"/>
          <p:nvPr/>
        </p:nvSpPr>
        <p:spPr>
          <a:xfrm>
            <a:off x="1407556" y="4754505"/>
            <a:ext cx="6328887" cy="472565"/>
          </a:xfrm>
          <a:prstGeom prst="rect">
            <a:avLst/>
          </a:prstGeom>
          <a:noFill/>
        </p:spPr>
        <p:txBody>
          <a:bodyPr wrap="square">
            <a:spAutoFit/>
          </a:bodyPr>
          <a:lstStyle/>
          <a:p>
            <a:pPr algn="ctr" defTabSz="806867" eaLnBrk="0" fontAlgn="base" hangingPunct="0">
              <a:spcBef>
                <a:spcPct val="0"/>
              </a:spcBef>
              <a:spcAft>
                <a:spcPct val="0"/>
              </a:spcAft>
              <a:defRPr/>
            </a:pPr>
            <a:r>
              <a:rPr lang="en-US" sz="2471" b="1" i="1" dirty="0">
                <a:solidFill>
                  <a:srgbClr val="0F3B6C"/>
                </a:solidFill>
                <a:latin typeface="Palatino LInotype" pitchFamily="18" charset="0"/>
                <a:ea typeface="ＭＳ Ｐゴシック" pitchFamily="1" charset="-128"/>
              </a:rPr>
              <a:t>Program Analyst, OSD MC&amp;FP</a:t>
            </a:r>
          </a:p>
        </p:txBody>
      </p:sp>
    </p:spTree>
    <p:extLst>
      <p:ext uri="{BB962C8B-B14F-4D97-AF65-F5344CB8AC3E}">
        <p14:creationId xmlns:p14="http://schemas.microsoft.com/office/powerpoint/2010/main" val="2548433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50CD-6168-1F8D-AB03-A40759861DD4}"/>
              </a:ext>
            </a:extLst>
          </p:cNvPr>
          <p:cNvSpPr>
            <a:spLocks noGrp="1"/>
          </p:cNvSpPr>
          <p:nvPr>
            <p:ph type="ctrTitle"/>
          </p:nvPr>
        </p:nvSpPr>
        <p:spPr/>
        <p:txBody>
          <a:bodyPr/>
          <a:lstStyle/>
          <a:p>
            <a:r>
              <a:rPr lang="en-US" sz="3600" dirty="0"/>
              <a:t>Child Development Program Update</a:t>
            </a:r>
          </a:p>
        </p:txBody>
      </p:sp>
      <p:sp>
        <p:nvSpPr>
          <p:cNvPr id="3" name="Subtitle 2">
            <a:extLst>
              <a:ext uri="{FF2B5EF4-FFF2-40B4-BE49-F238E27FC236}">
                <a16:creationId xmlns:a16="http://schemas.microsoft.com/office/drawing/2014/main" id="{13D07CED-FA67-E78E-21C7-AE205D2DEEAC}"/>
              </a:ext>
            </a:extLst>
          </p:cNvPr>
          <p:cNvSpPr>
            <a:spLocks noGrp="1"/>
          </p:cNvSpPr>
          <p:nvPr>
            <p:ph type="subTitle" idx="1"/>
          </p:nvPr>
        </p:nvSpPr>
        <p:spPr/>
        <p:txBody>
          <a:bodyPr/>
          <a:lstStyle/>
          <a:p>
            <a:r>
              <a:rPr lang="en-US" dirty="0"/>
              <a:t>March 2024</a:t>
            </a:r>
          </a:p>
        </p:txBody>
      </p:sp>
    </p:spTree>
    <p:extLst>
      <p:ext uri="{BB962C8B-B14F-4D97-AF65-F5344CB8AC3E}">
        <p14:creationId xmlns:p14="http://schemas.microsoft.com/office/powerpoint/2010/main" val="395799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CA7376-1C1C-4BF0-A123-10137DB08127}"/>
              </a:ext>
            </a:extLst>
          </p:cNvPr>
          <p:cNvSpPr>
            <a:spLocks noGrp="1"/>
          </p:cNvSpPr>
          <p:nvPr>
            <p:ph sz="half" idx="1"/>
          </p:nvPr>
        </p:nvSpPr>
        <p:spPr>
          <a:xfrm>
            <a:off x="239486" y="1001385"/>
            <a:ext cx="8675914" cy="5384209"/>
          </a:xfrm>
        </p:spPr>
        <p:txBody>
          <a:bodyPr/>
          <a:lstStyle/>
          <a:p>
            <a:pPr>
              <a:spcBef>
                <a:spcPts val="0"/>
              </a:spcBef>
              <a:spcAft>
                <a:spcPts val="1000"/>
              </a:spcAft>
            </a:pPr>
            <a:r>
              <a:rPr lang="en-US" sz="2000" dirty="0">
                <a:solidFill>
                  <a:schemeClr val="tx1"/>
                </a:solidFill>
                <a:effectLst/>
                <a:latin typeface="+mj-lt"/>
                <a:ea typeface="Calibri" panose="020F0502020204030204" pitchFamily="34" charset="0"/>
                <a:cs typeface="Times New Roman" panose="02020603050405020304" pitchFamily="18" charset="0"/>
              </a:rPr>
              <a:t>The Department is required to annually review and issue a </a:t>
            </a:r>
            <a:r>
              <a:rPr lang="en-US" sz="2000" dirty="0">
                <a:solidFill>
                  <a:schemeClr val="tx1"/>
                </a:solidFill>
                <a:latin typeface="+mj-lt"/>
                <a:ea typeface="Calibri" panose="020F0502020204030204" pitchFamily="34" charset="0"/>
                <a:cs typeface="Times New Roman" panose="02020603050405020304" pitchFamily="18" charset="0"/>
              </a:rPr>
              <a:t>child care fee policy based on total family income (TFI) for use by programs in the DoD child development system of care.</a:t>
            </a:r>
            <a:endParaRPr lang="en-US" sz="2000" dirty="0">
              <a:solidFill>
                <a:schemeClr val="tx1"/>
              </a:solidFill>
              <a:effectLst/>
              <a:latin typeface="+mj-lt"/>
              <a:ea typeface="Calibri" panose="020F0502020204030204" pitchFamily="34" charset="0"/>
              <a:cs typeface="Times New Roman" panose="02020603050405020304" pitchFamily="18" charset="0"/>
            </a:endParaRPr>
          </a:p>
          <a:p>
            <a:pPr>
              <a:spcBef>
                <a:spcPts val="0"/>
              </a:spcBef>
              <a:spcAft>
                <a:spcPts val="1000"/>
              </a:spcAft>
            </a:pPr>
            <a:r>
              <a:rPr lang="en-US" sz="2000" dirty="0">
                <a:solidFill>
                  <a:schemeClr val="tx1"/>
                </a:solidFill>
                <a:latin typeface="+mj-lt"/>
                <a:ea typeface="Calibri" panose="020F0502020204030204" pitchFamily="34" charset="0"/>
                <a:cs typeface="Times New Roman" panose="02020603050405020304" pitchFamily="18" charset="0"/>
              </a:rPr>
              <a:t>Child care fees were restructured to make them more equitable and more affordable for families with the greatest economic need by reducing the percentage of income that families with TFI in the lower income/fee categories devote to their child care needs. </a:t>
            </a:r>
          </a:p>
          <a:p>
            <a:pPr lvl="1">
              <a:spcBef>
                <a:spcPts val="0"/>
              </a:spcBef>
              <a:spcAft>
                <a:spcPts val="1000"/>
              </a:spcAft>
            </a:pPr>
            <a:r>
              <a:rPr lang="en-US" sz="1800" dirty="0">
                <a:solidFill>
                  <a:schemeClr val="tx1"/>
                </a:solidFill>
                <a:latin typeface="+mj-lt"/>
                <a:ea typeface="Calibri" panose="020F0502020204030204" pitchFamily="34" charset="0"/>
                <a:cs typeface="Times New Roman" panose="02020603050405020304" pitchFamily="18" charset="0"/>
              </a:rPr>
              <a:t>Under the SY 23/24 fee policy, families should expect their child care fees to be approximately 7% of their annual income for one child in full-time care.</a:t>
            </a:r>
          </a:p>
          <a:p>
            <a:pPr>
              <a:spcBef>
                <a:spcPts val="0"/>
              </a:spcBef>
              <a:spcAft>
                <a:spcPts val="1000"/>
              </a:spcAft>
            </a:pPr>
            <a:r>
              <a:rPr lang="en-US" sz="2000" dirty="0">
                <a:solidFill>
                  <a:schemeClr val="tx1"/>
                </a:solidFill>
                <a:effectLst/>
                <a:latin typeface="+mj-lt"/>
                <a:ea typeface="Calibri" panose="020F0502020204030204" pitchFamily="34" charset="0"/>
                <a:cs typeface="Times New Roman" panose="02020603050405020304" pitchFamily="18" charset="0"/>
              </a:rPr>
              <a:t>Most families with TFI at or below $120,000 per year are expected to see a decrease as compared to SY 22/23 fees.</a:t>
            </a:r>
          </a:p>
          <a:p>
            <a:pPr>
              <a:spcBef>
                <a:spcPts val="0"/>
              </a:spcBef>
              <a:spcAft>
                <a:spcPts val="1000"/>
              </a:spcAft>
            </a:pPr>
            <a:r>
              <a:rPr lang="en-US" sz="2000" dirty="0">
                <a:solidFill>
                  <a:schemeClr val="tx1"/>
                </a:solidFill>
                <a:latin typeface="+mj-lt"/>
                <a:ea typeface="Calibri" panose="020F0502020204030204" pitchFamily="34" charset="0"/>
                <a:cs typeface="Times New Roman" panose="02020603050405020304" pitchFamily="18" charset="0"/>
              </a:rPr>
              <a:t>Installation commanders have the authority to grant case-by-case exceptions to individual fees if financial hardship warrants.</a:t>
            </a:r>
          </a:p>
          <a:p>
            <a:pPr>
              <a:spcBef>
                <a:spcPts val="0"/>
              </a:spcBef>
              <a:spcAft>
                <a:spcPts val="1000"/>
              </a:spcAft>
            </a:pPr>
            <a:r>
              <a:rPr lang="en-US" sz="2000" dirty="0">
                <a:solidFill>
                  <a:schemeClr val="tx1"/>
                </a:solidFill>
                <a:latin typeface="+mj-lt"/>
                <a:ea typeface="Calibri" panose="020F0502020204030204" pitchFamily="34" charset="0"/>
                <a:cs typeface="Times New Roman" panose="02020603050405020304" pitchFamily="18" charset="0"/>
              </a:rPr>
              <a:t>The SY 23/24 Fee Policy also increased the community-based fee assistance provider rate cap from $1700 to $1800/month/child increasing the amount of fee assistance for which families may quality.</a:t>
            </a:r>
          </a:p>
        </p:txBody>
      </p:sp>
      <p:sp>
        <p:nvSpPr>
          <p:cNvPr id="3" name="Text Placeholder 2">
            <a:extLst>
              <a:ext uri="{FF2B5EF4-FFF2-40B4-BE49-F238E27FC236}">
                <a16:creationId xmlns:a16="http://schemas.microsoft.com/office/drawing/2014/main" id="{D6777533-E4B1-4877-9C17-EF96DA7245BF}"/>
              </a:ext>
            </a:extLst>
          </p:cNvPr>
          <p:cNvSpPr>
            <a:spLocks noGrp="1"/>
          </p:cNvSpPr>
          <p:nvPr>
            <p:ph type="body" sz="quarter" idx="12"/>
          </p:nvPr>
        </p:nvSpPr>
        <p:spPr>
          <a:xfrm>
            <a:off x="239486" y="195309"/>
            <a:ext cx="8117113" cy="531126"/>
          </a:xfrm>
        </p:spPr>
        <p:txBody>
          <a:bodyPr/>
          <a:lstStyle/>
          <a:p>
            <a:r>
              <a:rPr lang="en-US" sz="2800" dirty="0">
                <a:latin typeface="Arial" panose="020B0604020202020204" pitchFamily="34" charset="0"/>
                <a:cs typeface="Arial" panose="020B0604020202020204" pitchFamily="34" charset="0"/>
              </a:rPr>
              <a:t>Child Development Program Fee Policy SY 23/24</a:t>
            </a:r>
          </a:p>
        </p:txBody>
      </p:sp>
      <p:sp>
        <p:nvSpPr>
          <p:cNvPr id="6" name="Slide Number Placeholder 5">
            <a:extLst>
              <a:ext uri="{FF2B5EF4-FFF2-40B4-BE49-F238E27FC236}">
                <a16:creationId xmlns:a16="http://schemas.microsoft.com/office/drawing/2014/main" id="{EB10F5E3-E92D-4C39-AF41-F3C78A58FE8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B7737E-97AF-4E16-A8AF-4F0F3C9784BD}" type="slidenum">
              <a:rPr kumimoji="0" lang="en-US" sz="1200" b="0" i="0" u="none" strike="noStrike" kern="1200" cap="none" spc="0" normalizeH="0" baseline="0" noProof="0" smtClean="0">
                <a:ln>
                  <a:noFill/>
                </a:ln>
                <a:solidFill>
                  <a:srgbClr val="717171"/>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71717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6119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CA7376-1C1C-4BF0-A123-10137DB08127}"/>
              </a:ext>
            </a:extLst>
          </p:cNvPr>
          <p:cNvSpPr>
            <a:spLocks noGrp="1"/>
          </p:cNvSpPr>
          <p:nvPr>
            <p:ph sz="half" idx="1"/>
          </p:nvPr>
        </p:nvSpPr>
        <p:spPr>
          <a:xfrm>
            <a:off x="239486" y="999850"/>
            <a:ext cx="8700328" cy="5384209"/>
          </a:xfrm>
        </p:spPr>
        <p:txBody>
          <a:bodyPr/>
          <a:lstStyle/>
          <a:p>
            <a:pPr>
              <a:spcBef>
                <a:spcPts val="0"/>
              </a:spcBef>
              <a:spcAft>
                <a:spcPts val="1000"/>
              </a:spcAft>
            </a:pPr>
            <a:r>
              <a:rPr lang="en-US" sz="2000" dirty="0">
                <a:solidFill>
                  <a:schemeClr val="tx1"/>
                </a:solidFill>
                <a:effectLst/>
                <a:latin typeface="+mj-lt"/>
                <a:ea typeface="Calibri" panose="020F0502020204030204" pitchFamily="34" charset="0"/>
                <a:cs typeface="Times New Roman" panose="02020603050405020304" pitchFamily="18" charset="0"/>
              </a:rPr>
              <a:t>Military Child Care in Your Neighborhood (MCCYN) is the Department’s child care fee assistance program for military families using civilian providers in the local community. </a:t>
            </a:r>
          </a:p>
          <a:p>
            <a:pPr lvl="1">
              <a:spcBef>
                <a:spcPts val="0"/>
              </a:spcBef>
              <a:spcAft>
                <a:spcPts val="1000"/>
              </a:spcAft>
            </a:pPr>
            <a:r>
              <a:rPr lang="en-US" sz="1800" dirty="0">
                <a:solidFill>
                  <a:schemeClr val="tx1"/>
                </a:solidFill>
                <a:effectLst/>
                <a:latin typeface="+mj-lt"/>
                <a:ea typeface="Calibri" panose="020F0502020204030204" pitchFamily="34" charset="0"/>
                <a:cs typeface="Times New Roman" panose="02020603050405020304" pitchFamily="18" charset="0"/>
              </a:rPr>
              <a:t>Civilian providers must obtain a state license with annual licensing agency inspections, conduct employee background checks, and achieve national accreditation.</a:t>
            </a:r>
          </a:p>
          <a:p>
            <a:pPr>
              <a:spcBef>
                <a:spcPts val="0"/>
              </a:spcBef>
              <a:spcAft>
                <a:spcPts val="1000"/>
              </a:spcAft>
            </a:pPr>
            <a:r>
              <a:rPr lang="en-US" sz="2000" dirty="0">
                <a:solidFill>
                  <a:schemeClr val="tx1"/>
                </a:solidFill>
                <a:effectLst/>
                <a:latin typeface="+mj-lt"/>
                <a:ea typeface="Calibri" panose="020F0502020204030204" pitchFamily="34" charset="0"/>
                <a:cs typeface="Times New Roman" panose="02020603050405020304" pitchFamily="18" charset="0"/>
              </a:rPr>
              <a:t>MCCYN-PLUS is an MCCYN initiative to expand eligibility to providers participating in state quality </a:t>
            </a:r>
            <a:r>
              <a:rPr lang="en-US" sz="2000" dirty="0">
                <a:solidFill>
                  <a:schemeClr val="tx1"/>
                </a:solidFill>
                <a:latin typeface="+mj-lt"/>
                <a:ea typeface="Calibri" panose="020F0502020204030204" pitchFamily="34" charset="0"/>
                <a:cs typeface="Times New Roman" panose="02020603050405020304" pitchFamily="18" charset="0"/>
              </a:rPr>
              <a:t>rating and </a:t>
            </a:r>
            <a:r>
              <a:rPr lang="en-US" sz="2000" dirty="0">
                <a:solidFill>
                  <a:schemeClr val="tx1"/>
                </a:solidFill>
                <a:effectLst/>
                <a:latin typeface="+mj-lt"/>
                <a:ea typeface="Calibri" panose="020F0502020204030204" pitchFamily="34" charset="0"/>
                <a:cs typeface="Times New Roman" panose="02020603050405020304" pitchFamily="18" charset="0"/>
              </a:rPr>
              <a:t>improvement systems (QRIS).</a:t>
            </a:r>
          </a:p>
          <a:p>
            <a:pPr lvl="1">
              <a:spcBef>
                <a:spcPts val="0"/>
              </a:spcBef>
              <a:spcAft>
                <a:spcPts val="1000"/>
              </a:spcAft>
            </a:pPr>
            <a:r>
              <a:rPr lang="en-US" sz="1800" dirty="0">
                <a:solidFill>
                  <a:schemeClr val="tx1"/>
                </a:solidFill>
                <a:effectLst/>
                <a:latin typeface="+mj-lt"/>
                <a:ea typeface="Calibri" panose="020F0502020204030204" pitchFamily="34" charset="0"/>
                <a:cs typeface="Times New Roman" panose="02020603050405020304" pitchFamily="18" charset="0"/>
              </a:rPr>
              <a:t>Achieving a designated QRIS level is an indicator of provider quality in lieu of the requirement for national accreditation.</a:t>
            </a:r>
          </a:p>
          <a:p>
            <a:pPr>
              <a:lnSpc>
                <a:spcPct val="107000"/>
              </a:lnSpc>
              <a:spcBef>
                <a:spcPts val="0"/>
              </a:spcBef>
              <a:spcAft>
                <a:spcPts val="1000"/>
              </a:spcAft>
            </a:pPr>
            <a:r>
              <a:rPr lang="en-US" sz="2000" dirty="0">
                <a:solidFill>
                  <a:schemeClr val="tx1"/>
                </a:solidFill>
                <a:effectLst/>
                <a:latin typeface="+mj-lt"/>
                <a:ea typeface="Calibri" panose="020F0502020204030204" pitchFamily="34" charset="0"/>
                <a:cs typeface="Times New Roman" panose="02020603050405020304" pitchFamily="18" charset="0"/>
              </a:rPr>
              <a:t>Participating states include Arkansas, Colorado, Kentucky, </a:t>
            </a:r>
            <a:r>
              <a:rPr lang="en-US" sz="2000" b="1" dirty="0">
                <a:solidFill>
                  <a:schemeClr val="tx1"/>
                </a:solidFill>
                <a:effectLst/>
                <a:latin typeface="+mj-lt"/>
                <a:ea typeface="Calibri" panose="020F0502020204030204" pitchFamily="34" charset="0"/>
                <a:cs typeface="Times New Roman" panose="02020603050405020304" pitchFamily="18" charset="0"/>
              </a:rPr>
              <a:t>Maryland</a:t>
            </a:r>
            <a:r>
              <a:rPr lang="en-US" sz="2000" dirty="0">
                <a:solidFill>
                  <a:schemeClr val="tx1"/>
                </a:solidFill>
                <a:effectLst/>
                <a:latin typeface="+mj-lt"/>
                <a:ea typeface="Calibri" panose="020F0502020204030204" pitchFamily="34" charset="0"/>
                <a:cs typeface="Times New Roman" panose="02020603050405020304" pitchFamily="18" charset="0"/>
              </a:rPr>
              <a:t>, Michigan, Minnesota, Nebraska, Nevada, New York, North Carolina, Oklahoma, Texas, </a:t>
            </a:r>
            <a:r>
              <a:rPr lang="en-US" sz="2000" b="1" dirty="0">
                <a:solidFill>
                  <a:schemeClr val="tx1"/>
                </a:solidFill>
                <a:effectLst/>
                <a:latin typeface="+mj-lt"/>
                <a:ea typeface="Calibri" panose="020F0502020204030204" pitchFamily="34" charset="0"/>
                <a:cs typeface="Times New Roman" panose="02020603050405020304" pitchFamily="18" charset="0"/>
              </a:rPr>
              <a:t>Virginia</a:t>
            </a:r>
            <a:r>
              <a:rPr lang="en-US" sz="2000" dirty="0">
                <a:solidFill>
                  <a:schemeClr val="tx1"/>
                </a:solidFill>
                <a:effectLst/>
                <a:latin typeface="+mj-lt"/>
                <a:ea typeface="Calibri" panose="020F0502020204030204" pitchFamily="34" charset="0"/>
                <a:cs typeface="Times New Roman" panose="02020603050405020304" pitchFamily="18" charset="0"/>
              </a:rPr>
              <a:t>, Washington, and Miami-Dade Co, FL. </a:t>
            </a:r>
          </a:p>
          <a:p>
            <a:pPr>
              <a:lnSpc>
                <a:spcPct val="107000"/>
              </a:lnSpc>
              <a:spcBef>
                <a:spcPts val="0"/>
              </a:spcBef>
              <a:spcAft>
                <a:spcPts val="1000"/>
              </a:spcAft>
            </a:pPr>
            <a:r>
              <a:rPr lang="en-US" sz="2000" dirty="0">
                <a:solidFill>
                  <a:schemeClr val="tx1"/>
                </a:solidFill>
                <a:latin typeface="+mj-lt"/>
                <a:ea typeface="Calibri" panose="020F0502020204030204" pitchFamily="34" charset="0"/>
                <a:cs typeface="Times New Roman" panose="02020603050405020304" pitchFamily="18" charset="0"/>
              </a:rPr>
              <a:t>MCCYN-PLUS served 6,816 children through 2,032 providers (4 Mar 24)</a:t>
            </a:r>
            <a:r>
              <a:rPr lang="en-US" sz="2000" dirty="0">
                <a:solidFill>
                  <a:schemeClr val="tx1"/>
                </a:solidFill>
                <a:effectLst/>
                <a:latin typeface="+mj-lt"/>
                <a:ea typeface="Calibri" panose="020F0502020204030204" pitchFamily="34" charset="0"/>
                <a:cs typeface="Times New Roman" panose="02020603050405020304" pitchFamily="18" charset="0"/>
              </a:rPr>
              <a:t>. </a:t>
            </a:r>
          </a:p>
          <a:p>
            <a:pPr>
              <a:lnSpc>
                <a:spcPct val="107000"/>
              </a:lnSpc>
              <a:spcBef>
                <a:spcPts val="0"/>
              </a:spcBef>
              <a:spcAft>
                <a:spcPts val="1000"/>
              </a:spcAft>
            </a:pPr>
            <a:r>
              <a:rPr lang="en-US" sz="2000" dirty="0">
                <a:solidFill>
                  <a:schemeClr val="tx1"/>
                </a:solidFill>
                <a:effectLst/>
                <a:latin typeface="+mj-lt"/>
                <a:ea typeface="Calibri" panose="020F0502020204030204" pitchFamily="34" charset="0"/>
                <a:cs typeface="Times New Roman" panose="02020603050405020304" pitchFamily="18" charset="0"/>
              </a:rPr>
              <a:t>MC&amp;FP is currently engaged with 18 additional states to join MCCYN-PLUS and continues outreach efforts across the country.</a:t>
            </a:r>
          </a:p>
          <a:p>
            <a:pPr>
              <a:lnSpc>
                <a:spcPct val="107000"/>
              </a:lnSpc>
              <a:spcBef>
                <a:spcPts val="0"/>
              </a:spcBef>
            </a:pPr>
            <a:endParaRPr lang="en-US" sz="2000" dirty="0">
              <a:solidFill>
                <a:schemeClr val="tx1"/>
              </a:solidFill>
              <a:effectLst/>
              <a:latin typeface="+mj-l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D6777533-E4B1-4877-9C17-EF96DA7245BF}"/>
              </a:ext>
            </a:extLst>
          </p:cNvPr>
          <p:cNvSpPr>
            <a:spLocks noGrp="1"/>
          </p:cNvSpPr>
          <p:nvPr>
            <p:ph type="body" sz="quarter" idx="12"/>
          </p:nvPr>
        </p:nvSpPr>
        <p:spPr>
          <a:xfrm>
            <a:off x="239486" y="195309"/>
            <a:ext cx="8117113" cy="531126"/>
          </a:xfrm>
        </p:spPr>
        <p:txBody>
          <a:bodyPr/>
          <a:lstStyle/>
          <a:p>
            <a:r>
              <a:rPr lang="en-US" sz="2800" dirty="0"/>
              <a:t>Military Child Care In Your Neighborhood- PLUS</a:t>
            </a:r>
            <a:endParaRPr lang="en-US" sz="28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EB10F5E3-E92D-4C39-AF41-F3C78A58FE8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B7737E-97AF-4E16-A8AF-4F0F3C9784BD}" type="slidenum">
              <a:rPr kumimoji="0" lang="en-US" sz="1200" b="0" i="0" u="none" strike="noStrike" kern="1200" cap="none" spc="0" normalizeH="0" baseline="0" noProof="0" smtClean="0">
                <a:ln>
                  <a:noFill/>
                </a:ln>
                <a:solidFill>
                  <a:srgbClr val="717171"/>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71717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27936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CA7376-1C1C-4BF0-A123-10137DB08127}"/>
              </a:ext>
            </a:extLst>
          </p:cNvPr>
          <p:cNvSpPr>
            <a:spLocks noGrp="1"/>
          </p:cNvSpPr>
          <p:nvPr>
            <p:ph sz="half" idx="1"/>
          </p:nvPr>
        </p:nvSpPr>
        <p:spPr>
          <a:xfrm>
            <a:off x="234043" y="964339"/>
            <a:ext cx="8675914" cy="5384209"/>
          </a:xfrm>
        </p:spPr>
        <p:txBody>
          <a:bodyPr/>
          <a:lstStyle/>
          <a:p>
            <a:pPr>
              <a:spcBef>
                <a:spcPts val="0"/>
              </a:spcBef>
              <a:spcAft>
                <a:spcPts val="1000"/>
              </a:spcAft>
            </a:pPr>
            <a:r>
              <a:rPr lang="en-US" sz="2000" dirty="0">
                <a:solidFill>
                  <a:schemeClr val="tx1"/>
                </a:solidFill>
                <a:latin typeface="+mj-lt"/>
                <a:ea typeface="Calibri" panose="020F0502020204030204" pitchFamily="34" charset="0"/>
                <a:cs typeface="Times New Roman" panose="02020603050405020304" pitchFamily="18" charset="0"/>
              </a:rPr>
              <a:t>Recruitment, Retention, and Compensation Task Force</a:t>
            </a:r>
          </a:p>
          <a:p>
            <a:pPr lvl="1">
              <a:spcBef>
                <a:spcPts val="0"/>
              </a:spcBef>
              <a:spcAft>
                <a:spcPts val="1000"/>
              </a:spcAft>
            </a:pPr>
            <a:r>
              <a:rPr lang="en-US" sz="1800" dirty="0">
                <a:solidFill>
                  <a:schemeClr val="tx1"/>
                </a:solidFill>
                <a:latin typeface="+mj-lt"/>
                <a:ea typeface="Calibri" panose="020F0502020204030204" pitchFamily="34" charset="0"/>
                <a:cs typeface="Times New Roman" panose="02020603050405020304" pitchFamily="18" charset="0"/>
              </a:rPr>
              <a:t>Established to conduct a foundational review of the current 30 year-old Child Development Program (CDP) compensation and staffing model framework. </a:t>
            </a:r>
          </a:p>
          <a:p>
            <a:pPr lvl="1">
              <a:spcBef>
                <a:spcPts val="0"/>
              </a:spcBef>
              <a:spcAft>
                <a:spcPts val="1000"/>
              </a:spcAft>
            </a:pPr>
            <a:r>
              <a:rPr lang="en-US" sz="1800" dirty="0">
                <a:solidFill>
                  <a:schemeClr val="tx1"/>
                </a:solidFill>
                <a:latin typeface="+mj-lt"/>
                <a:ea typeface="Calibri" panose="020F0502020204030204" pitchFamily="34" charset="0"/>
                <a:cs typeface="Times New Roman" panose="02020603050405020304" pitchFamily="18" charset="0"/>
              </a:rPr>
              <a:t>Comprised of a multi-disciplinary team of subject matter experts in the fields of CDP, Human Resources, Policy, and Resourcing from OSD, Military Departments, Service Headquarters, and Installations.  </a:t>
            </a:r>
          </a:p>
          <a:p>
            <a:pPr lvl="1">
              <a:spcBef>
                <a:spcPts val="0"/>
              </a:spcBef>
              <a:spcAft>
                <a:spcPts val="1000"/>
              </a:spcAft>
            </a:pPr>
            <a:r>
              <a:rPr lang="en-US" sz="1800" dirty="0">
                <a:solidFill>
                  <a:schemeClr val="tx1"/>
                </a:solidFill>
                <a:latin typeface="+mj-lt"/>
                <a:ea typeface="Calibri" panose="020F0502020204030204" pitchFamily="34" charset="0"/>
                <a:cs typeface="Times New Roman" panose="02020603050405020304" pitchFamily="18" charset="0"/>
              </a:rPr>
              <a:t>After identifying challenges and recommendations, developed a comprehensive five-year plan to phase-in modernization of the CDP compensation and staffing model</a:t>
            </a:r>
            <a:r>
              <a:rPr lang="en-US" sz="2000" dirty="0">
                <a:solidFill>
                  <a:schemeClr val="tx1"/>
                </a:solidFill>
                <a:latin typeface="+mj-lt"/>
                <a:ea typeface="Calibri" panose="020F0502020204030204" pitchFamily="34" charset="0"/>
                <a:cs typeface="Times New Roman" panose="02020603050405020304" pitchFamily="18" charset="0"/>
              </a:rPr>
              <a:t>.</a:t>
            </a:r>
          </a:p>
          <a:p>
            <a:pPr lvl="1">
              <a:spcBef>
                <a:spcPts val="0"/>
              </a:spcBef>
              <a:spcAft>
                <a:spcPts val="1000"/>
              </a:spcAft>
            </a:pPr>
            <a:r>
              <a:rPr lang="en-US" sz="1800" dirty="0">
                <a:solidFill>
                  <a:schemeClr val="tx1"/>
                </a:solidFill>
                <a:latin typeface="+mj-lt"/>
                <a:ea typeface="Calibri" panose="020F0502020204030204" pitchFamily="34" charset="0"/>
                <a:cs typeface="Times New Roman" panose="02020603050405020304" pitchFamily="18" charset="0"/>
              </a:rPr>
              <a:t>Initial phasing of </a:t>
            </a:r>
            <a:r>
              <a:rPr lang="en-US" sz="1800" dirty="0">
                <a:solidFill>
                  <a:schemeClr val="tx1"/>
                </a:solidFill>
                <a:effectLst/>
                <a:latin typeface="+mj-lt"/>
                <a:ea typeface="Calibri" panose="020F0502020204030204" pitchFamily="34" charset="0"/>
                <a:cs typeface="Times New Roman" panose="02020603050405020304" pitchFamily="18" charset="0"/>
              </a:rPr>
              <a:t>recommendations for year-one included in FY25 budget :</a:t>
            </a:r>
          </a:p>
          <a:p>
            <a:pPr lvl="2">
              <a:spcBef>
                <a:spcPts val="0"/>
              </a:spcBef>
              <a:spcAft>
                <a:spcPts val="1000"/>
              </a:spcAft>
            </a:pPr>
            <a:r>
              <a:rPr lang="en-US" sz="1400" dirty="0">
                <a:solidFill>
                  <a:schemeClr val="tx1"/>
                </a:solidFill>
                <a:latin typeface="+mj-lt"/>
                <a:ea typeface="Calibri" panose="020F0502020204030204" pitchFamily="34" charset="0"/>
                <a:cs typeface="Times New Roman" panose="02020603050405020304" pitchFamily="18" charset="0"/>
              </a:rPr>
              <a:t>Redesign compensation to support increases for mid to senior level direct care staff- update current duties and responsibilities to accurately reflect current performance and expectations.</a:t>
            </a:r>
          </a:p>
          <a:p>
            <a:pPr lvl="2">
              <a:spcBef>
                <a:spcPts val="0"/>
              </a:spcBef>
              <a:spcAft>
                <a:spcPts val="1000"/>
              </a:spcAft>
            </a:pPr>
            <a:r>
              <a:rPr lang="en-US" sz="1400" dirty="0">
                <a:solidFill>
                  <a:schemeClr val="tx1"/>
                </a:solidFill>
                <a:latin typeface="+mj-lt"/>
                <a:ea typeface="Calibri" panose="020F0502020204030204" pitchFamily="34" charset="0"/>
                <a:cs typeface="Times New Roman" panose="02020603050405020304" pitchFamily="18" charset="0"/>
              </a:rPr>
              <a:t>Redesign compensation to support increases for management staff- update current duties and responsibilities to accurately reflect current performance and expectations.</a:t>
            </a:r>
          </a:p>
          <a:p>
            <a:pPr lvl="2">
              <a:spcBef>
                <a:spcPts val="0"/>
              </a:spcBef>
              <a:spcAft>
                <a:spcPts val="1000"/>
              </a:spcAft>
            </a:pPr>
            <a:r>
              <a:rPr lang="en-US" sz="1400" dirty="0">
                <a:solidFill>
                  <a:schemeClr val="tx1"/>
                </a:solidFill>
                <a:latin typeface="+mj-lt"/>
                <a:ea typeface="Calibri" panose="020F0502020204030204" pitchFamily="34" charset="0"/>
                <a:cs typeface="Times New Roman" panose="02020603050405020304" pitchFamily="18" charset="0"/>
              </a:rPr>
              <a:t>Implement new position of Lead Educators to improve classroom environment/climate with added supervision, coaching, and expertise to the classroom.</a:t>
            </a:r>
          </a:p>
          <a:p>
            <a:pPr lvl="2">
              <a:spcBef>
                <a:spcPts val="0"/>
              </a:spcBef>
              <a:spcAft>
                <a:spcPts val="1000"/>
              </a:spcAft>
            </a:pPr>
            <a:r>
              <a:rPr lang="en-US" sz="1400" dirty="0">
                <a:solidFill>
                  <a:schemeClr val="tx1"/>
                </a:solidFill>
                <a:latin typeface="+mj-lt"/>
                <a:ea typeface="Calibri" panose="020F0502020204030204" pitchFamily="34" charset="0"/>
                <a:cs typeface="Times New Roman" panose="02020603050405020304" pitchFamily="18" charset="0"/>
              </a:rPr>
              <a:t>Continuation of Special Needs Inclusion Coordinator Pilot.</a:t>
            </a:r>
          </a:p>
          <a:p>
            <a:pPr lvl="2">
              <a:spcBef>
                <a:spcPts val="0"/>
              </a:spcBef>
              <a:spcAft>
                <a:spcPts val="1000"/>
              </a:spcAft>
            </a:pPr>
            <a:endParaRPr lang="en-US" sz="1400" dirty="0">
              <a:solidFill>
                <a:schemeClr val="tx1"/>
              </a:solidFill>
              <a:latin typeface="+mj-lt"/>
              <a:ea typeface="Calibri" panose="020F0502020204030204" pitchFamily="34" charset="0"/>
              <a:cs typeface="Times New Roman" panose="02020603050405020304" pitchFamily="18" charset="0"/>
            </a:endParaRPr>
          </a:p>
          <a:p>
            <a:pPr lvl="2">
              <a:spcBef>
                <a:spcPts val="0"/>
              </a:spcBef>
              <a:spcAft>
                <a:spcPts val="1000"/>
              </a:spcAft>
            </a:pPr>
            <a:endParaRPr lang="en-US"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Bef>
                <a:spcPts val="0"/>
              </a:spcBef>
            </a:pPr>
            <a:endParaRPr lang="en-US" sz="2800" dirty="0">
              <a:solidFill>
                <a:schemeClr val="tx1"/>
              </a:solidFill>
              <a:effectLst/>
              <a:latin typeface="+mj-l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D6777533-E4B1-4877-9C17-EF96DA7245BF}"/>
              </a:ext>
            </a:extLst>
          </p:cNvPr>
          <p:cNvSpPr>
            <a:spLocks noGrp="1"/>
          </p:cNvSpPr>
          <p:nvPr>
            <p:ph type="body" sz="quarter" idx="12"/>
          </p:nvPr>
        </p:nvSpPr>
        <p:spPr>
          <a:xfrm>
            <a:off x="157065" y="209981"/>
            <a:ext cx="8117342" cy="598942"/>
          </a:xfrm>
        </p:spPr>
        <p:txBody>
          <a:bodyPr/>
          <a:lstStyle/>
          <a:p>
            <a:r>
              <a:rPr lang="en-US" sz="2800" dirty="0"/>
              <a:t>Child Development Program Workforce Initiatives</a:t>
            </a:r>
            <a:endParaRPr lang="en-US" sz="28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EB10F5E3-E92D-4C39-AF41-F3C78A58FE8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B7737E-97AF-4E16-A8AF-4F0F3C9784BD}" type="slidenum">
              <a:rPr kumimoji="0" lang="en-US" sz="1200" b="0" i="0" u="none" strike="noStrike" kern="1200" cap="none" spc="0" normalizeH="0" baseline="0" noProof="0" smtClean="0">
                <a:ln>
                  <a:noFill/>
                </a:ln>
                <a:solidFill>
                  <a:srgbClr val="717171"/>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71717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36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1A26AC-D686-D0E9-CF3E-E7DFA180A537}"/>
              </a:ext>
            </a:extLst>
          </p:cNvPr>
          <p:cNvSpPr txBox="1"/>
          <p:nvPr/>
        </p:nvSpPr>
        <p:spPr>
          <a:xfrm>
            <a:off x="1258808" y="1541199"/>
            <a:ext cx="6626381" cy="400110"/>
          </a:xfrm>
          <a:prstGeom prst="rect">
            <a:avLst/>
          </a:prstGeom>
          <a:noFill/>
        </p:spPr>
        <p:txBody>
          <a:bodyPr wrap="square" rtlCol="0">
            <a:spAutoFit/>
          </a:bodyPr>
          <a:lstStyle/>
          <a:p>
            <a:pPr lvl="0" algn="ctr">
              <a:spcBef>
                <a:spcPct val="20000"/>
              </a:spcBef>
              <a:defRPr/>
            </a:pPr>
            <a:r>
              <a:rPr lang="en-US" sz="2000" b="1" dirty="0">
                <a:latin typeface="Times New Roman" panose="02020603050405020304" pitchFamily="18" charset="0"/>
                <a:cs typeface="Times New Roman" panose="02020603050405020304" pitchFamily="18" charset="0"/>
              </a:rPr>
              <a:t>Agenda</a:t>
            </a:r>
            <a:endParaRPr lang="en-US" sz="1000" b="1" dirty="0">
              <a:latin typeface="Calibri" panose="020F0502020204030204" pitchFamily="34" charset="0"/>
              <a:cs typeface="Calibri" panose="020F0502020204030204" pitchFamily="34" charset="0"/>
            </a:endParaRPr>
          </a:p>
        </p:txBody>
      </p:sp>
      <p:graphicFrame>
        <p:nvGraphicFramePr>
          <p:cNvPr id="5" name="Table 7">
            <a:extLst>
              <a:ext uri="{FF2B5EF4-FFF2-40B4-BE49-F238E27FC236}">
                <a16:creationId xmlns:a16="http://schemas.microsoft.com/office/drawing/2014/main" id="{14E47C04-F18A-C1EC-9C9B-4318CC998702}"/>
              </a:ext>
            </a:extLst>
          </p:cNvPr>
          <p:cNvGraphicFramePr>
            <a:graphicFrameLocks noGrp="1"/>
          </p:cNvGraphicFramePr>
          <p:nvPr>
            <p:extLst>
              <p:ext uri="{D42A27DB-BD31-4B8C-83A1-F6EECF244321}">
                <p14:modId xmlns:p14="http://schemas.microsoft.com/office/powerpoint/2010/main" val="11435014"/>
              </p:ext>
            </p:extLst>
          </p:nvPr>
        </p:nvGraphicFramePr>
        <p:xfrm>
          <a:off x="276384" y="1983135"/>
          <a:ext cx="8591231" cy="3953366"/>
        </p:xfrm>
        <a:graphic>
          <a:graphicData uri="http://schemas.openxmlformats.org/drawingml/2006/table">
            <a:tbl>
              <a:tblPr firstRow="1" bandRow="1"/>
              <a:tblGrid>
                <a:gridCol w="1024045">
                  <a:extLst>
                    <a:ext uri="{9D8B030D-6E8A-4147-A177-3AD203B41FA5}">
                      <a16:colId xmlns:a16="http://schemas.microsoft.com/office/drawing/2014/main" val="2952268422"/>
                    </a:ext>
                  </a:extLst>
                </a:gridCol>
                <a:gridCol w="7567186">
                  <a:extLst>
                    <a:ext uri="{9D8B030D-6E8A-4147-A177-3AD203B41FA5}">
                      <a16:colId xmlns:a16="http://schemas.microsoft.com/office/drawing/2014/main" val="3850188788"/>
                    </a:ext>
                  </a:extLst>
                </a:gridCol>
              </a:tblGrid>
              <a:tr h="463498">
                <a:tc gridSpan="2">
                  <a:txBody>
                    <a:bodyPr/>
                    <a:lstStyle/>
                    <a:p>
                      <a:pPr algn="ctr"/>
                      <a:r>
                        <a:rPr lang="en-US" sz="1400" b="1" dirty="0">
                          <a:solidFill>
                            <a:schemeClr val="bg1">
                              <a:lumMod val="95000"/>
                            </a:schemeClr>
                          </a:solidFill>
                          <a:latin typeface="Times New Roman" panose="02020603050405020304" pitchFamily="18" charset="0"/>
                          <a:cs typeface="Times New Roman" panose="02020603050405020304" pitchFamily="18" charset="0"/>
                        </a:rPr>
                        <a:t>Military Family Readiness Council Meeting</a:t>
                      </a:r>
                    </a:p>
                    <a:p>
                      <a:pPr algn="ctr"/>
                      <a:r>
                        <a:rPr lang="en-US" sz="1400" b="1" dirty="0">
                          <a:solidFill>
                            <a:schemeClr val="bg1">
                              <a:lumMod val="95000"/>
                            </a:schemeClr>
                          </a:solidFill>
                          <a:latin typeface="Times New Roman" panose="02020603050405020304" pitchFamily="18" charset="0"/>
                          <a:cs typeface="Times New Roman" panose="02020603050405020304" pitchFamily="18" charset="0"/>
                        </a:rPr>
                        <a:t>March 27, 2024 (1300-1530 Eastern Time Zone)</a:t>
                      </a:r>
                    </a:p>
                  </a:txBody>
                  <a:tcPr marL="68580" marR="68580" marT="41564" marB="41564">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88094009"/>
                  </a:ext>
                </a:extLst>
              </a:tr>
              <a:tr h="217780">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algn="ctr"/>
                      <a:r>
                        <a:rPr lang="en-US" sz="1400" b="1" dirty="0">
                          <a:latin typeface="Times New Roman" panose="02020603050405020304" pitchFamily="18" charset="0"/>
                          <a:cs typeface="Times New Roman" panose="02020603050405020304" pitchFamily="18" charset="0"/>
                        </a:rPr>
                        <a:t>1300</a:t>
                      </a:r>
                    </a:p>
                  </a:txBody>
                  <a:tcPr marL="68580" marR="68580" marT="25763" marB="2576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cap="none" baseline="0" dirty="0">
                          <a:solidFill>
                            <a:schemeClr val="dk1"/>
                          </a:solidFill>
                          <a:latin typeface="Times New Roman" panose="02020603050405020304" pitchFamily="18" charset="0"/>
                          <a:ea typeface="+mn-ea"/>
                          <a:cs typeface="Times New Roman" panose="02020603050405020304" pitchFamily="18" charset="0"/>
                          <a:sym typeface="Arial"/>
                        </a:rPr>
                        <a:t>Opening Remarks </a:t>
                      </a:r>
                    </a:p>
                  </a:txBody>
                  <a:tcPr marL="68580" marR="68580" marT="25763" marB="2576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3249161"/>
                  </a:ext>
                </a:extLst>
              </a:tr>
              <a:tr h="217780">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algn="ctr"/>
                      <a:r>
                        <a:rPr lang="en-US" sz="1400" b="1" dirty="0">
                          <a:latin typeface="Times New Roman" panose="02020603050405020304" pitchFamily="18" charset="0"/>
                          <a:cs typeface="Times New Roman" panose="02020603050405020304" pitchFamily="18" charset="0"/>
                        </a:rPr>
                        <a:t>1315</a:t>
                      </a:r>
                    </a:p>
                  </a:txBody>
                  <a:tcPr marL="68580" marR="68580" marT="25763" marB="2576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Council Chair Opening Remarks </a:t>
                      </a:r>
                    </a:p>
                  </a:txBody>
                  <a:tcPr marL="68580" marR="68580" marT="25763" marB="2576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241796796"/>
                  </a:ext>
                </a:extLst>
              </a:tr>
              <a:tr h="238047">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algn="ctr"/>
                      <a:r>
                        <a:rPr lang="en-US" sz="1400" b="1" dirty="0">
                          <a:latin typeface="Times New Roman" panose="02020603050405020304" pitchFamily="18" charset="0"/>
                          <a:cs typeface="Times New Roman" panose="02020603050405020304" pitchFamily="18" charset="0"/>
                        </a:rPr>
                        <a:t>1325</a:t>
                      </a:r>
                    </a:p>
                  </a:txBody>
                  <a:tcPr marL="68580" marR="68580" marT="25763" marB="2576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cap="none" baseline="0" dirty="0">
                          <a:solidFill>
                            <a:schemeClr val="dk1"/>
                          </a:solidFill>
                          <a:latin typeface="Times New Roman" panose="02020603050405020304" pitchFamily="18" charset="0"/>
                          <a:ea typeface="+mn-ea"/>
                          <a:cs typeface="Times New Roman" panose="02020603050405020304" pitchFamily="18" charset="0"/>
                          <a:sym typeface="Arial"/>
                        </a:rPr>
                        <a:t>Roll Call </a:t>
                      </a:r>
                    </a:p>
                  </a:txBody>
                  <a:tcPr marL="68580" marR="68580" marT="25763" marB="2576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754444"/>
                  </a:ext>
                </a:extLst>
              </a:tr>
              <a:tr h="217780">
                <a:tc>
                  <a:txBody>
                    <a:bodyPr/>
                    <a:lstStyle/>
                    <a:p>
                      <a:pPr algn="ctr"/>
                      <a:r>
                        <a:rPr lang="en-US" sz="1400" b="1" dirty="0">
                          <a:latin typeface="Times New Roman" panose="02020603050405020304" pitchFamily="18" charset="0"/>
                          <a:cs typeface="Times New Roman" panose="02020603050405020304" pitchFamily="18" charset="0"/>
                        </a:rPr>
                        <a:t>1330</a:t>
                      </a: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a:r>
                        <a:rPr lang="en-US" sz="1400" b="1" dirty="0">
                          <a:latin typeface="Times New Roman" panose="02020603050405020304" pitchFamily="18" charset="0"/>
                          <a:cs typeface="Times New Roman" panose="02020603050405020304" pitchFamily="18" charset="0"/>
                        </a:rPr>
                        <a:t>Food Security  </a:t>
                      </a: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17623512"/>
                  </a:ext>
                </a:extLst>
              </a:tr>
              <a:tr h="217780">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algn="ctr"/>
                      <a:r>
                        <a:rPr lang="en-US" sz="1400" b="1" dirty="0">
                          <a:latin typeface="Times New Roman" panose="02020603050405020304" pitchFamily="18" charset="0"/>
                          <a:cs typeface="Times New Roman" panose="02020603050405020304" pitchFamily="18" charset="0"/>
                        </a:rPr>
                        <a:t>1345</a:t>
                      </a: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cap="none" baseline="0" dirty="0">
                          <a:solidFill>
                            <a:schemeClr val="dk1"/>
                          </a:solidFill>
                          <a:latin typeface="Times New Roman" panose="02020603050405020304" pitchFamily="18" charset="0"/>
                          <a:ea typeface="+mn-ea"/>
                          <a:cs typeface="Times New Roman" panose="02020603050405020304" pitchFamily="18" charset="0"/>
                          <a:sym typeface="Arial"/>
                        </a:rPr>
                        <a:t>Break</a:t>
                      </a: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7486433"/>
                  </a:ext>
                </a:extLst>
              </a:tr>
              <a:tr h="217780">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algn="ctr"/>
                      <a:r>
                        <a:rPr lang="en-US" sz="1400" b="1" dirty="0">
                          <a:latin typeface="Times New Roman" panose="02020603050405020304" pitchFamily="18" charset="0"/>
                          <a:cs typeface="Times New Roman" panose="02020603050405020304" pitchFamily="18" charset="0"/>
                        </a:rPr>
                        <a:t>1405</a:t>
                      </a: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marL="0" marR="0" algn="l" defTabSz="914400" rtl="0" eaLnBrk="1" latinLnBrk="0" hangingPunct="1">
                        <a:lnSpc>
                          <a:spcPct val="100000"/>
                        </a:lnSpc>
                        <a:spcBef>
                          <a:spcPts val="0"/>
                        </a:spcBef>
                        <a:spcAft>
                          <a:spcPts val="0"/>
                        </a:spcAft>
                        <a:buNone/>
                      </a:pPr>
                      <a:r>
                        <a:rPr lang="en-US" sz="1400" b="1" i="0" u="none" strike="noStrike" kern="1200" cap="none" baseline="0" dirty="0">
                          <a:solidFill>
                            <a:schemeClr val="dk1"/>
                          </a:solidFill>
                          <a:latin typeface="Times New Roman" panose="02020603050405020304" pitchFamily="18" charset="0"/>
                          <a:ea typeface="+mn-ea"/>
                          <a:cs typeface="Times New Roman" panose="02020603050405020304" pitchFamily="18" charset="0"/>
                          <a:sym typeface="Arial"/>
                        </a:rPr>
                        <a:t>Childcare Update</a:t>
                      </a: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412157278"/>
                  </a:ext>
                </a:extLst>
              </a:tr>
              <a:tr h="225618">
                <a:tc>
                  <a:txBody>
                    <a:bodyPr/>
                    <a:lstStyle/>
                    <a:p>
                      <a:pPr algn="ctr"/>
                      <a:r>
                        <a:rPr lang="en-US" sz="1400" b="1" dirty="0">
                          <a:latin typeface="Times New Roman" panose="02020603050405020304" pitchFamily="18" charset="0"/>
                          <a:cs typeface="Times New Roman" panose="02020603050405020304" pitchFamily="18" charset="0"/>
                        </a:rPr>
                        <a:t>1425</a:t>
                      </a: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p>
                      <a:pPr marL="0" marR="0" algn="l" defTabSz="914400" rtl="0" eaLnBrk="1" latinLnBrk="0" hangingPunct="1">
                        <a:lnSpc>
                          <a:spcPct val="100000"/>
                        </a:lnSpc>
                        <a:spcBef>
                          <a:spcPts val="0"/>
                        </a:spcBef>
                        <a:spcAft>
                          <a:spcPts val="0"/>
                        </a:spcAft>
                        <a:buNone/>
                      </a:pPr>
                      <a:r>
                        <a:rPr lang="en-US" sz="1400" b="1" i="0" u="none" strike="noStrike" kern="1200" cap="none" baseline="0" dirty="0">
                          <a:solidFill>
                            <a:schemeClr val="dk1"/>
                          </a:solidFill>
                          <a:latin typeface="Times New Roman" panose="02020603050405020304" pitchFamily="18" charset="0"/>
                          <a:ea typeface="+mn-ea"/>
                          <a:cs typeface="Times New Roman" panose="02020603050405020304" pitchFamily="18" charset="0"/>
                          <a:sym typeface="Arial"/>
                        </a:rPr>
                        <a:t>Break</a:t>
                      </a: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1076659"/>
                  </a:ext>
                </a:extLst>
              </a:tr>
              <a:tr h="217780">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algn="ctr"/>
                      <a:r>
                        <a:rPr lang="en-US" sz="1400" b="1" dirty="0">
                          <a:latin typeface="Times New Roman" panose="02020603050405020304" pitchFamily="18" charset="0"/>
                          <a:cs typeface="Times New Roman" panose="02020603050405020304" pitchFamily="18" charset="0"/>
                        </a:rPr>
                        <a:t>1430</a:t>
                      </a:r>
                    </a:p>
                  </a:txBody>
                  <a:tcPr marL="68580" marR="68580" marT="25763" marB="2576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marL="0" marR="0" algn="l" defTabSz="914400" rtl="0" eaLnBrk="1" latinLnBrk="0" hangingPunct="1">
                        <a:lnSpc>
                          <a:spcPct val="100000"/>
                        </a:lnSpc>
                        <a:spcBef>
                          <a:spcPts val="0"/>
                        </a:spcBef>
                        <a:spcAft>
                          <a:spcPts val="0"/>
                        </a:spcAft>
                        <a:buNone/>
                      </a:pPr>
                      <a:r>
                        <a:rPr lang="en-US" sz="1400" b="1" i="0" u="none" strike="noStrike" kern="1200" cap="none" baseline="0" dirty="0">
                          <a:solidFill>
                            <a:schemeClr val="dk1"/>
                          </a:solidFill>
                          <a:latin typeface="Times New Roman" panose="02020603050405020304" pitchFamily="18" charset="0"/>
                          <a:ea typeface="+mn-ea"/>
                          <a:cs typeface="Times New Roman" panose="02020603050405020304" pitchFamily="18" charset="0"/>
                          <a:sym typeface="Arial"/>
                        </a:rPr>
                        <a:t>Spouse Employment Update</a:t>
                      </a:r>
                    </a:p>
                  </a:txBody>
                  <a:tcPr marL="68580" marR="68580" marT="25763" marB="2576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300647459"/>
                  </a:ext>
                </a:extLst>
              </a:tr>
              <a:tr h="207522">
                <a:tc>
                  <a:txBody>
                    <a:bodyPr/>
                    <a:lstStyle/>
                    <a:p>
                      <a:pPr algn="ctr"/>
                      <a:r>
                        <a:rPr lang="en-US" sz="1400" b="1" dirty="0">
                          <a:latin typeface="Times New Roman" panose="02020603050405020304" pitchFamily="18" charset="0"/>
                          <a:cs typeface="Times New Roman" panose="02020603050405020304" pitchFamily="18" charset="0"/>
                        </a:rPr>
                        <a:t>1440</a:t>
                      </a: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p>
                      <a:pPr marL="0" marR="0" algn="l" defTabSz="914400" rtl="0" eaLnBrk="1" latinLnBrk="0" hangingPunct="1">
                        <a:lnSpc>
                          <a:spcPct val="100000"/>
                        </a:lnSpc>
                        <a:spcBef>
                          <a:spcPts val="0"/>
                        </a:spcBef>
                        <a:spcAft>
                          <a:spcPts val="0"/>
                        </a:spcAft>
                        <a:buNone/>
                      </a:pPr>
                      <a:r>
                        <a:rPr lang="en-US" sz="1400" b="1" i="0" u="none" strike="noStrike" kern="1200" cap="none" baseline="0" dirty="0">
                          <a:solidFill>
                            <a:schemeClr val="dk1"/>
                          </a:solidFill>
                          <a:latin typeface="Times New Roman" panose="02020603050405020304" pitchFamily="18" charset="0"/>
                          <a:ea typeface="+mn-ea"/>
                          <a:cs typeface="Times New Roman" panose="02020603050405020304" pitchFamily="18" charset="0"/>
                          <a:sym typeface="Arial"/>
                        </a:rPr>
                        <a:t>Break</a:t>
                      </a: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5154599"/>
                  </a:ext>
                </a:extLst>
              </a:tr>
              <a:tr h="222778">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algn="ctr"/>
                      <a:r>
                        <a:rPr lang="en-US" sz="1400" b="1" dirty="0">
                          <a:latin typeface="Times New Roman" panose="02020603050405020304" pitchFamily="18" charset="0"/>
                          <a:cs typeface="Times New Roman" panose="02020603050405020304" pitchFamily="18" charset="0"/>
                        </a:rPr>
                        <a:t>1445</a:t>
                      </a:r>
                    </a:p>
                  </a:txBody>
                  <a:tcPr marL="68580" marR="68580" marT="25763" marB="25763">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marL="0" marR="0" algn="l" defTabSz="914400" rtl="0" eaLnBrk="1" latinLnBrk="0" hangingPunct="1">
                        <a:lnSpc>
                          <a:spcPct val="100000"/>
                        </a:lnSpc>
                        <a:spcBef>
                          <a:spcPts val="0"/>
                        </a:spcBef>
                        <a:spcAft>
                          <a:spcPts val="0"/>
                        </a:spcAft>
                        <a:buNone/>
                      </a:pPr>
                      <a:r>
                        <a:rPr lang="en-US" sz="1400" b="1" i="0" u="none" strike="noStrike" kern="1200" cap="none" baseline="0" dirty="0">
                          <a:solidFill>
                            <a:schemeClr val="dk1"/>
                          </a:solidFill>
                          <a:latin typeface="Times New Roman" panose="02020603050405020304" pitchFamily="18" charset="0"/>
                          <a:ea typeface="+mn-ea"/>
                          <a:cs typeface="Times New Roman" panose="02020603050405020304" pitchFamily="18" charset="0"/>
                          <a:sym typeface="Arial"/>
                        </a:rPr>
                        <a:t>Compensation and Financial Readiness </a:t>
                      </a:r>
                    </a:p>
                  </a:txBody>
                  <a:tcPr marL="68580" marR="68580" marT="25763" marB="25763">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665307948"/>
                  </a:ext>
                </a:extLst>
              </a:tr>
              <a:tr h="212651">
                <a:tc>
                  <a:txBody>
                    <a:bodyPr/>
                    <a:lstStyle/>
                    <a:p>
                      <a:pPr algn="ctr"/>
                      <a:r>
                        <a:rPr lang="en-US" sz="1400" b="1" dirty="0">
                          <a:latin typeface="Times New Roman" panose="02020603050405020304" pitchFamily="18" charset="0"/>
                          <a:cs typeface="Times New Roman" panose="02020603050405020304" pitchFamily="18" charset="0"/>
                        </a:rPr>
                        <a:t>1455</a:t>
                      </a: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p>
                      <a:pPr marL="0" marR="0" algn="l" defTabSz="914400" rtl="0" eaLnBrk="1" latinLnBrk="0" hangingPunct="1">
                        <a:lnSpc>
                          <a:spcPct val="100000"/>
                        </a:lnSpc>
                        <a:spcBef>
                          <a:spcPts val="0"/>
                        </a:spcBef>
                        <a:spcAft>
                          <a:spcPts val="0"/>
                        </a:spcAft>
                        <a:buNone/>
                      </a:pPr>
                      <a:r>
                        <a:rPr lang="en-US" sz="1400" b="1" i="0" u="none" strike="noStrike" kern="1200" cap="none" baseline="0" dirty="0">
                          <a:solidFill>
                            <a:schemeClr val="dk1"/>
                          </a:solidFill>
                          <a:latin typeface="Times New Roman" panose="02020603050405020304" pitchFamily="18" charset="0"/>
                          <a:ea typeface="+mn-ea"/>
                          <a:cs typeface="Times New Roman" panose="02020603050405020304" pitchFamily="18" charset="0"/>
                          <a:sym typeface="Arial"/>
                        </a:rPr>
                        <a:t>Break</a:t>
                      </a: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0034513"/>
                  </a:ext>
                </a:extLst>
              </a:tr>
              <a:tr h="217780">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algn="ctr"/>
                      <a:r>
                        <a:rPr lang="en-US" sz="1400" b="1" dirty="0">
                          <a:latin typeface="Times New Roman" panose="02020603050405020304" pitchFamily="18" charset="0"/>
                          <a:cs typeface="Times New Roman" panose="02020603050405020304" pitchFamily="18" charset="0"/>
                        </a:rPr>
                        <a:t>1500</a:t>
                      </a:r>
                    </a:p>
                  </a:txBody>
                  <a:tcPr marL="68580" marR="68580" marT="25763" marB="25763">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algn="l"/>
                      <a:r>
                        <a:rPr lang="en-US" sz="1400" b="1" dirty="0">
                          <a:latin typeface="Times New Roman" panose="02020603050405020304" pitchFamily="18" charset="0"/>
                          <a:cs typeface="Times New Roman" panose="02020603050405020304" pitchFamily="18" charset="0"/>
                        </a:rPr>
                        <a:t>Military Service Panel</a:t>
                      </a:r>
                    </a:p>
                  </a:txBody>
                  <a:tcPr marL="68580" marR="68580" marT="25763" marB="25763">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14192668"/>
                  </a:ext>
                </a:extLst>
              </a:tr>
              <a:tr h="217780">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algn="ctr"/>
                      <a:r>
                        <a:rPr lang="en-US" sz="1400" b="1" dirty="0">
                          <a:latin typeface="Times New Roman" panose="02020603050405020304" pitchFamily="18" charset="0"/>
                          <a:cs typeface="Times New Roman" panose="02020603050405020304" pitchFamily="18" charset="0"/>
                        </a:rPr>
                        <a:t>1525</a:t>
                      </a:r>
                    </a:p>
                  </a:txBody>
                  <a:tcPr marL="68580" marR="68580" marT="25763" marB="2576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R="0" algn="l" rtl="0">
                        <a:lnSpc>
                          <a:spcPct val="100000"/>
                        </a:lnSpc>
                        <a:spcBef>
                          <a:spcPts val="0"/>
                        </a:spcBef>
                        <a:spcAft>
                          <a:spcPts val="0"/>
                        </a:spcAft>
                        <a:buNone/>
                        <a:defRPr sz="1540" b="0" i="0" u="none" strike="noStrike" cap="none" baseline="0">
                          <a:solidFill>
                            <a:schemeClr val="dk1"/>
                          </a:solidFill>
                          <a:latin typeface="Calibri"/>
                          <a:sym typeface="Arial"/>
                        </a:defRPr>
                      </a:lvl1pPr>
                      <a:lvl2pPr marR="0" algn="l" rtl="0">
                        <a:lnSpc>
                          <a:spcPct val="100000"/>
                        </a:lnSpc>
                        <a:spcBef>
                          <a:spcPts val="0"/>
                        </a:spcBef>
                        <a:spcAft>
                          <a:spcPts val="0"/>
                        </a:spcAft>
                        <a:buNone/>
                        <a:defRPr sz="1540" b="0" i="0" u="none" strike="noStrike" cap="none" baseline="0">
                          <a:solidFill>
                            <a:schemeClr val="dk1"/>
                          </a:solidFill>
                          <a:latin typeface="Calibri"/>
                          <a:sym typeface="Arial"/>
                        </a:defRPr>
                      </a:lvl2pPr>
                      <a:lvl3pPr marR="0" algn="l" rtl="0">
                        <a:lnSpc>
                          <a:spcPct val="100000"/>
                        </a:lnSpc>
                        <a:spcBef>
                          <a:spcPts val="0"/>
                        </a:spcBef>
                        <a:spcAft>
                          <a:spcPts val="0"/>
                        </a:spcAft>
                        <a:buNone/>
                        <a:defRPr sz="1540" b="0" i="0" u="none" strike="noStrike" cap="none" baseline="0">
                          <a:solidFill>
                            <a:schemeClr val="dk1"/>
                          </a:solidFill>
                          <a:latin typeface="Calibri"/>
                          <a:sym typeface="Arial"/>
                        </a:defRPr>
                      </a:lvl3pPr>
                      <a:lvl4pPr marR="0" algn="l" rtl="0">
                        <a:lnSpc>
                          <a:spcPct val="100000"/>
                        </a:lnSpc>
                        <a:spcBef>
                          <a:spcPts val="0"/>
                        </a:spcBef>
                        <a:spcAft>
                          <a:spcPts val="0"/>
                        </a:spcAft>
                        <a:buNone/>
                        <a:defRPr sz="1540" b="0" i="0" u="none" strike="noStrike" cap="none" baseline="0">
                          <a:solidFill>
                            <a:schemeClr val="dk1"/>
                          </a:solidFill>
                          <a:latin typeface="Calibri"/>
                          <a:sym typeface="Arial"/>
                        </a:defRPr>
                      </a:lvl4pPr>
                      <a:lvl5pPr marR="0" algn="l" rtl="0">
                        <a:lnSpc>
                          <a:spcPct val="100000"/>
                        </a:lnSpc>
                        <a:spcBef>
                          <a:spcPts val="0"/>
                        </a:spcBef>
                        <a:spcAft>
                          <a:spcPts val="0"/>
                        </a:spcAft>
                        <a:buNone/>
                        <a:defRPr sz="1540" b="0" i="0" u="none" strike="noStrike" cap="none" baseline="0">
                          <a:solidFill>
                            <a:schemeClr val="dk1"/>
                          </a:solidFill>
                          <a:latin typeface="Calibri"/>
                          <a:sym typeface="Arial"/>
                        </a:defRPr>
                      </a:lvl5pPr>
                      <a:lvl6pPr marR="0" algn="l" rtl="0">
                        <a:lnSpc>
                          <a:spcPct val="100000"/>
                        </a:lnSpc>
                        <a:spcBef>
                          <a:spcPts val="0"/>
                        </a:spcBef>
                        <a:spcAft>
                          <a:spcPts val="0"/>
                        </a:spcAft>
                        <a:buNone/>
                        <a:defRPr sz="1540" b="0" i="0" u="none" strike="noStrike" cap="none" baseline="0">
                          <a:solidFill>
                            <a:schemeClr val="dk1"/>
                          </a:solidFill>
                          <a:latin typeface="Calibri"/>
                          <a:sym typeface="Arial"/>
                        </a:defRPr>
                      </a:lvl6pPr>
                      <a:lvl7pPr marR="0" algn="l" rtl="0">
                        <a:lnSpc>
                          <a:spcPct val="100000"/>
                        </a:lnSpc>
                        <a:spcBef>
                          <a:spcPts val="0"/>
                        </a:spcBef>
                        <a:spcAft>
                          <a:spcPts val="0"/>
                        </a:spcAft>
                        <a:buNone/>
                        <a:defRPr sz="1540" b="0" i="0" u="none" strike="noStrike" cap="none" baseline="0">
                          <a:solidFill>
                            <a:schemeClr val="dk1"/>
                          </a:solidFill>
                          <a:latin typeface="Calibri"/>
                          <a:sym typeface="Arial"/>
                        </a:defRPr>
                      </a:lvl7pPr>
                      <a:lvl8pPr marR="0" algn="l" rtl="0">
                        <a:lnSpc>
                          <a:spcPct val="100000"/>
                        </a:lnSpc>
                        <a:spcBef>
                          <a:spcPts val="0"/>
                        </a:spcBef>
                        <a:spcAft>
                          <a:spcPts val="0"/>
                        </a:spcAft>
                        <a:buNone/>
                        <a:defRPr sz="1540" b="0" i="0" u="none" strike="noStrike" cap="none" baseline="0">
                          <a:solidFill>
                            <a:schemeClr val="dk1"/>
                          </a:solidFill>
                          <a:latin typeface="Calibri"/>
                          <a:sym typeface="Arial"/>
                        </a:defRPr>
                      </a:lvl8pPr>
                      <a:lvl9pPr marR="0" algn="l" rtl="0">
                        <a:lnSpc>
                          <a:spcPct val="100000"/>
                        </a:lnSpc>
                        <a:spcBef>
                          <a:spcPts val="0"/>
                        </a:spcBef>
                        <a:spcAft>
                          <a:spcPts val="0"/>
                        </a:spcAft>
                        <a:buNone/>
                        <a:defRPr sz="1540" b="0" i="0" u="none" strike="noStrike" cap="none" baseline="0">
                          <a:solidFill>
                            <a:schemeClr val="dk1"/>
                          </a:solidFill>
                          <a:latin typeface="Calibri"/>
                          <a:sym typeface="Arial"/>
                        </a:defRPr>
                      </a:lvl9pPr>
                    </a:lstStyle>
                    <a:p>
                      <a:pPr algn="l"/>
                      <a:r>
                        <a:rPr lang="en-US" sz="1400" b="1" dirty="0">
                          <a:latin typeface="Times New Roman" panose="02020603050405020304" pitchFamily="18" charset="0"/>
                          <a:cs typeface="Times New Roman" panose="02020603050405020304" pitchFamily="18" charset="0"/>
                        </a:rPr>
                        <a:t>Closing Remarks</a:t>
                      </a:r>
                    </a:p>
                  </a:txBody>
                  <a:tcPr marL="68580" marR="68580" marT="25763" marB="2576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6413808"/>
                  </a:ext>
                </a:extLst>
              </a:tr>
            </a:tbl>
          </a:graphicData>
        </a:graphic>
      </p:graphicFrame>
      <p:sp>
        <p:nvSpPr>
          <p:cNvPr id="2" name="Date Placeholder 1">
            <a:extLst>
              <a:ext uri="{FF2B5EF4-FFF2-40B4-BE49-F238E27FC236}">
                <a16:creationId xmlns:a16="http://schemas.microsoft.com/office/drawing/2014/main" id="{C9E20A09-1AAB-E63E-B0F2-D3037769D2FB}"/>
              </a:ext>
            </a:extLst>
          </p:cNvPr>
          <p:cNvSpPr>
            <a:spLocks noGrp="1"/>
          </p:cNvSpPr>
          <p:nvPr>
            <p:ph type="dt" sz="half" idx="10"/>
          </p:nvPr>
        </p:nvSpPr>
        <p:spPr/>
        <p:txBody>
          <a:bodyPr/>
          <a:lstStyle/>
          <a:p>
            <a:fld id="{E109BF5B-E4FA-4AFB-B9AC-63CA93D7393C}" type="datetime1">
              <a:rPr lang="en-US" smtClean="0"/>
              <a:t>3/29/2024</a:t>
            </a:fld>
            <a:endParaRPr lang="en-US" dirty="0"/>
          </a:p>
        </p:txBody>
      </p:sp>
      <p:sp>
        <p:nvSpPr>
          <p:cNvPr id="6" name="Slide Number Placeholder 5">
            <a:extLst>
              <a:ext uri="{FF2B5EF4-FFF2-40B4-BE49-F238E27FC236}">
                <a16:creationId xmlns:a16="http://schemas.microsoft.com/office/drawing/2014/main" id="{6C56EF77-D2BF-994D-080C-920F00260099}"/>
              </a:ext>
            </a:extLst>
          </p:cNvPr>
          <p:cNvSpPr>
            <a:spLocks noGrp="1"/>
          </p:cNvSpPr>
          <p:nvPr>
            <p:ph type="sldNum" sz="quarter" idx="12"/>
          </p:nvPr>
        </p:nvSpPr>
        <p:spPr/>
        <p:txBody>
          <a:bodyPr/>
          <a:lstStyle/>
          <a:p>
            <a:fld id="{A85568FC-6781-43DA-A457-8F4B6E06217F}" type="slidenum">
              <a:rPr lang="en-US" smtClean="0"/>
              <a:t>2</a:t>
            </a:fld>
            <a:endParaRPr lang="en-US"/>
          </a:p>
        </p:txBody>
      </p:sp>
      <p:pic>
        <p:nvPicPr>
          <p:cNvPr id="9" name="Picture 8">
            <a:extLst>
              <a:ext uri="{FF2B5EF4-FFF2-40B4-BE49-F238E27FC236}">
                <a16:creationId xmlns:a16="http://schemas.microsoft.com/office/drawing/2014/main" id="{070B18CA-0BF3-76BC-A568-2684FF995C5E}"/>
              </a:ext>
            </a:extLst>
          </p:cNvPr>
          <p:cNvPicPr>
            <a:picLocks noChangeAspect="1"/>
          </p:cNvPicPr>
          <p:nvPr/>
        </p:nvPicPr>
        <p:blipFill rotWithShape="1">
          <a:blip r:embed="rId2"/>
          <a:srcRect l="12516"/>
          <a:stretch/>
        </p:blipFill>
        <p:spPr>
          <a:xfrm>
            <a:off x="2311658" y="19921"/>
            <a:ext cx="4749282" cy="1370824"/>
          </a:xfrm>
          <a:prstGeom prst="rect">
            <a:avLst/>
          </a:prstGeom>
        </p:spPr>
      </p:pic>
      <p:pic>
        <p:nvPicPr>
          <p:cNvPr id="14" name="Picture 13" descr="A picture containing text">
            <a:extLst>
              <a:ext uri="{FF2B5EF4-FFF2-40B4-BE49-F238E27FC236}">
                <a16:creationId xmlns:a16="http://schemas.microsoft.com/office/drawing/2014/main" id="{51995158-610A-8594-3794-06A9A4721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875" y="63443"/>
            <a:ext cx="5224065" cy="1402529"/>
          </a:xfrm>
          <a:prstGeom prst="rect">
            <a:avLst/>
          </a:prstGeom>
        </p:spPr>
      </p:pic>
    </p:spTree>
    <p:extLst>
      <p:ext uri="{BB962C8B-B14F-4D97-AF65-F5344CB8AC3E}">
        <p14:creationId xmlns:p14="http://schemas.microsoft.com/office/powerpoint/2010/main" val="2301532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CA7376-1C1C-4BF0-A123-10137DB08127}"/>
              </a:ext>
            </a:extLst>
          </p:cNvPr>
          <p:cNvSpPr>
            <a:spLocks noGrp="1"/>
          </p:cNvSpPr>
          <p:nvPr>
            <p:ph sz="half" idx="1"/>
          </p:nvPr>
        </p:nvSpPr>
        <p:spPr>
          <a:xfrm>
            <a:off x="234043" y="964339"/>
            <a:ext cx="8621199" cy="5384209"/>
          </a:xfrm>
        </p:spPr>
        <p:txBody>
          <a:bodyPr/>
          <a:lstStyle/>
          <a:p>
            <a:pPr>
              <a:spcBef>
                <a:spcPts val="0"/>
              </a:spcBef>
              <a:spcAft>
                <a:spcPts val="1000"/>
              </a:spcAft>
            </a:pPr>
            <a:r>
              <a:rPr lang="en-US" sz="2000" dirty="0">
                <a:solidFill>
                  <a:schemeClr val="tx1"/>
                </a:solidFill>
                <a:latin typeface="+mj-lt"/>
                <a:ea typeface="Calibri" panose="020F0502020204030204" pitchFamily="34" charset="0"/>
                <a:cs typeface="Times New Roman" panose="02020603050405020304" pitchFamily="18" charset="0"/>
              </a:rPr>
              <a:t>Child Care Discounts for Direct-Care Staff</a:t>
            </a:r>
          </a:p>
          <a:p>
            <a:pPr lvl="1">
              <a:spcBef>
                <a:spcPts val="0"/>
              </a:spcBef>
              <a:spcAft>
                <a:spcPts val="1000"/>
              </a:spcAft>
            </a:pPr>
            <a:r>
              <a:rPr lang="en-US" sz="1800" dirty="0">
                <a:solidFill>
                  <a:schemeClr val="tx1"/>
                </a:solidFill>
                <a:latin typeface="+mj-lt"/>
                <a:ea typeface="Calibri" panose="020F0502020204030204" pitchFamily="34" charset="0"/>
                <a:cs typeface="Times New Roman" panose="02020603050405020304" pitchFamily="18" charset="0"/>
              </a:rPr>
              <a:t>The Secretary’s “Taking Care of Our Service members and Families” September 2022 memorandum directed a 50 percent employee child care discount for the fist child of direct-care workers. </a:t>
            </a:r>
          </a:p>
          <a:p>
            <a:pPr lvl="1">
              <a:spcBef>
                <a:spcPts val="0"/>
              </a:spcBef>
              <a:spcAft>
                <a:spcPts val="1000"/>
              </a:spcAft>
            </a:pPr>
            <a:r>
              <a:rPr lang="en-US" sz="1800" dirty="0">
                <a:solidFill>
                  <a:schemeClr val="tx1"/>
                </a:solidFill>
                <a:latin typeface="+mj-lt"/>
                <a:ea typeface="Calibri" panose="020F0502020204030204" pitchFamily="34" charset="0"/>
                <a:cs typeface="Times New Roman" panose="02020603050405020304" pitchFamily="18" charset="0"/>
              </a:rPr>
              <a:t>Nearly 28 percent of direct-care staff receiving discount as of Q1 FY24.</a:t>
            </a:r>
          </a:p>
          <a:p>
            <a:pPr lvl="1">
              <a:spcBef>
                <a:spcPts val="0"/>
              </a:spcBef>
              <a:spcAft>
                <a:spcPts val="1000"/>
              </a:spcAft>
            </a:pPr>
            <a:r>
              <a:rPr lang="en-US" sz="1800" dirty="0">
                <a:solidFill>
                  <a:schemeClr val="tx1"/>
                </a:solidFill>
                <a:latin typeface="+mj-lt"/>
                <a:ea typeface="Calibri" panose="020F0502020204030204" pitchFamily="34" charset="0"/>
                <a:cs typeface="Times New Roman" panose="02020603050405020304" pitchFamily="18" charset="0"/>
              </a:rPr>
              <a:t>Incomplete Q1 FY24 data shows a minimum of $2.8M in fee discounts to military spouses.</a:t>
            </a:r>
          </a:p>
          <a:p>
            <a:pPr lvl="1">
              <a:spcBef>
                <a:spcPts val="0"/>
              </a:spcBef>
              <a:spcAft>
                <a:spcPts val="1000"/>
              </a:spcAft>
            </a:pPr>
            <a:r>
              <a:rPr lang="en-US" sz="1800" dirty="0">
                <a:solidFill>
                  <a:schemeClr val="tx1"/>
                </a:solidFill>
                <a:latin typeface="+mj-lt"/>
                <a:ea typeface="Calibri" panose="020F0502020204030204" pitchFamily="34" charset="0"/>
                <a:cs typeface="Times New Roman" panose="02020603050405020304" pitchFamily="18" charset="0"/>
              </a:rPr>
              <a:t>The average weekly discount per employee is approximately $90, for a total annual cost savings of over $4,500.</a:t>
            </a:r>
          </a:p>
          <a:p>
            <a:pPr lvl="1">
              <a:spcBef>
                <a:spcPts val="0"/>
              </a:spcBef>
              <a:spcAft>
                <a:spcPts val="1000"/>
              </a:spcAft>
            </a:pPr>
            <a:r>
              <a:rPr lang="en-US" sz="1800" dirty="0">
                <a:solidFill>
                  <a:schemeClr val="tx1"/>
                </a:solidFill>
                <a:latin typeface="+mj-lt"/>
                <a:ea typeface="Calibri" panose="020F0502020204030204" pitchFamily="34" charset="0"/>
                <a:cs typeface="Times New Roman" panose="02020603050405020304" pitchFamily="18" charset="0"/>
              </a:rPr>
              <a:t>Since implementation, the total number of direct-care staff increased by 14.6 percent.</a:t>
            </a:r>
          </a:p>
          <a:p>
            <a:pPr lvl="1">
              <a:spcBef>
                <a:spcPts val="0"/>
              </a:spcBef>
              <a:spcAft>
                <a:spcPts val="1000"/>
              </a:spcAft>
            </a:pPr>
            <a:r>
              <a:rPr lang="en-US" sz="1800" dirty="0">
                <a:solidFill>
                  <a:schemeClr val="tx1"/>
                </a:solidFill>
                <a:latin typeface="+mj-lt"/>
                <a:ea typeface="Calibri" panose="020F0502020204030204" pitchFamily="34" charset="0"/>
                <a:cs typeface="Times New Roman" panose="02020603050405020304" pitchFamily="18" charset="0"/>
              </a:rPr>
              <a:t>The Military Services have authority to offer up to 100 percent discount.</a:t>
            </a:r>
            <a:endParaRPr lang="en-US" sz="2000" dirty="0">
              <a:solidFill>
                <a:schemeClr val="tx1"/>
              </a:solidFill>
              <a:latin typeface="+mj-lt"/>
              <a:ea typeface="Calibri" panose="020F0502020204030204" pitchFamily="34" charset="0"/>
              <a:cs typeface="Times New Roman" panose="02020603050405020304" pitchFamily="18" charset="0"/>
            </a:endParaRPr>
          </a:p>
          <a:p>
            <a:pPr>
              <a:spcBef>
                <a:spcPts val="0"/>
              </a:spcBef>
              <a:spcAft>
                <a:spcPts val="1000"/>
              </a:spcAft>
            </a:pPr>
            <a:r>
              <a:rPr lang="en-US" sz="2000" dirty="0">
                <a:solidFill>
                  <a:schemeClr val="tx1"/>
                </a:solidFill>
                <a:latin typeface="+mj-lt"/>
                <a:ea typeface="Calibri" panose="020F0502020204030204" pitchFamily="34" charset="0"/>
                <a:cs typeface="Times New Roman" panose="02020603050405020304" pitchFamily="18" charset="0"/>
              </a:rPr>
              <a:t>The Military services are implementing additional workforce initiatives such as: advanced training opportunities, improved work center facilities, recruitment bonuses in hard to fill locations, and increased subsidies to incentivize and retain Family Child Care providers.</a:t>
            </a:r>
          </a:p>
          <a:p>
            <a:pPr marL="457200" lvl="1" indent="0">
              <a:spcBef>
                <a:spcPts val="0"/>
              </a:spcBef>
              <a:spcAft>
                <a:spcPts val="1000"/>
              </a:spcAft>
              <a:buNone/>
            </a:pPr>
            <a:endParaRPr lang="en-US" sz="1600" dirty="0">
              <a:solidFill>
                <a:schemeClr val="tx1"/>
              </a:solidFill>
              <a:latin typeface="+mj-lt"/>
              <a:ea typeface="Calibri" panose="020F0502020204030204" pitchFamily="34" charset="0"/>
              <a:cs typeface="Times New Roman" panose="02020603050405020304" pitchFamily="18" charset="0"/>
            </a:endParaRPr>
          </a:p>
          <a:p>
            <a:pPr marL="914400" lvl="2" indent="0">
              <a:spcBef>
                <a:spcPts val="0"/>
              </a:spcBef>
              <a:spcAft>
                <a:spcPts val="1000"/>
              </a:spcAft>
              <a:buNone/>
            </a:pPr>
            <a:endParaRPr lang="en-US"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Bef>
                <a:spcPts val="0"/>
              </a:spcBef>
            </a:pPr>
            <a:endParaRPr lang="en-US" sz="2800" dirty="0">
              <a:solidFill>
                <a:schemeClr val="tx1"/>
              </a:solidFill>
              <a:effectLst/>
              <a:latin typeface="+mj-l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D6777533-E4B1-4877-9C17-EF96DA7245BF}"/>
              </a:ext>
            </a:extLst>
          </p:cNvPr>
          <p:cNvSpPr>
            <a:spLocks noGrp="1"/>
          </p:cNvSpPr>
          <p:nvPr>
            <p:ph type="body" sz="quarter" idx="12"/>
          </p:nvPr>
        </p:nvSpPr>
        <p:spPr>
          <a:xfrm>
            <a:off x="157065" y="209981"/>
            <a:ext cx="8117342" cy="598942"/>
          </a:xfrm>
        </p:spPr>
        <p:txBody>
          <a:bodyPr/>
          <a:lstStyle/>
          <a:p>
            <a:r>
              <a:rPr lang="en-US" sz="2800" dirty="0"/>
              <a:t>Child Development Program Workforce Initiatives</a:t>
            </a:r>
          </a:p>
        </p:txBody>
      </p:sp>
      <p:sp>
        <p:nvSpPr>
          <p:cNvPr id="6" name="Slide Number Placeholder 5">
            <a:extLst>
              <a:ext uri="{FF2B5EF4-FFF2-40B4-BE49-F238E27FC236}">
                <a16:creationId xmlns:a16="http://schemas.microsoft.com/office/drawing/2014/main" id="{EB10F5E3-E92D-4C39-AF41-F3C78A58FE8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B7737E-97AF-4E16-A8AF-4F0F3C9784BD}" type="slidenum">
              <a:rPr kumimoji="0" lang="en-US" sz="1200" b="0" i="0" u="none" strike="noStrike" kern="1200" cap="none" spc="0" normalizeH="0" baseline="0" noProof="0" smtClean="0">
                <a:ln>
                  <a:noFill/>
                </a:ln>
                <a:solidFill>
                  <a:srgbClr val="717171"/>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71717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54284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50CD-6168-1F8D-AB03-A40759861DD4}"/>
              </a:ext>
            </a:extLst>
          </p:cNvPr>
          <p:cNvSpPr>
            <a:spLocks noGrp="1"/>
          </p:cNvSpPr>
          <p:nvPr>
            <p:ph type="ctrTitle"/>
          </p:nvPr>
        </p:nvSpPr>
        <p:spPr/>
        <p:txBody>
          <a:bodyPr/>
          <a:lstStyle/>
          <a:p>
            <a:r>
              <a:rPr lang="en-US" sz="3600" dirty="0"/>
              <a:t>Child Development Program Update</a:t>
            </a:r>
          </a:p>
        </p:txBody>
      </p:sp>
      <p:sp>
        <p:nvSpPr>
          <p:cNvPr id="3" name="Subtitle 2">
            <a:extLst>
              <a:ext uri="{FF2B5EF4-FFF2-40B4-BE49-F238E27FC236}">
                <a16:creationId xmlns:a16="http://schemas.microsoft.com/office/drawing/2014/main" id="{13D07CED-FA67-E78E-21C7-AE205D2DEEAC}"/>
              </a:ext>
            </a:extLst>
          </p:cNvPr>
          <p:cNvSpPr>
            <a:spLocks noGrp="1"/>
          </p:cNvSpPr>
          <p:nvPr>
            <p:ph type="subTitle" idx="1"/>
          </p:nvPr>
        </p:nvSpPr>
        <p:spPr/>
        <p:txBody>
          <a:bodyPr/>
          <a:lstStyle/>
          <a:p>
            <a:r>
              <a:rPr lang="en-US" dirty="0"/>
              <a:t>March 2024</a:t>
            </a:r>
          </a:p>
        </p:txBody>
      </p:sp>
    </p:spTree>
    <p:extLst>
      <p:ext uri="{BB962C8B-B14F-4D97-AF65-F5344CB8AC3E}">
        <p14:creationId xmlns:p14="http://schemas.microsoft.com/office/powerpoint/2010/main" val="929503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87CE-DAE0-6B07-734E-02EAF88C26D6}"/>
              </a:ext>
            </a:extLst>
          </p:cNvPr>
          <p:cNvSpPr>
            <a:spLocks noGrp="1"/>
          </p:cNvSpPr>
          <p:nvPr>
            <p:ph type="title"/>
          </p:nvPr>
        </p:nvSpPr>
        <p:spPr/>
        <p:txBody>
          <a:bodyPr/>
          <a:lstStyle/>
          <a:p>
            <a:r>
              <a:rPr lang="en-US" dirty="0"/>
              <a:t>Military Family Readiness Council</a:t>
            </a:r>
          </a:p>
        </p:txBody>
      </p:sp>
      <p:sp>
        <p:nvSpPr>
          <p:cNvPr id="3" name="Text Placeholder 2">
            <a:extLst>
              <a:ext uri="{FF2B5EF4-FFF2-40B4-BE49-F238E27FC236}">
                <a16:creationId xmlns:a16="http://schemas.microsoft.com/office/drawing/2014/main" id="{8B46614D-C47C-8AC3-E0A8-B1BDA830A0C1}"/>
              </a:ext>
            </a:extLst>
          </p:cNvPr>
          <p:cNvSpPr>
            <a:spLocks noGrp="1"/>
          </p:cNvSpPr>
          <p:nvPr>
            <p:ph type="body" idx="1"/>
          </p:nvPr>
        </p:nvSpPr>
        <p:spPr/>
        <p:txBody>
          <a:bodyPr/>
          <a:lstStyle/>
          <a:p>
            <a:r>
              <a:rPr lang="en-US" dirty="0"/>
              <a:t>Military Spouse Career Accelerator Pilot (MSCAP)</a:t>
            </a:r>
          </a:p>
        </p:txBody>
      </p:sp>
      <p:sp>
        <p:nvSpPr>
          <p:cNvPr id="4" name="Text Placeholder 3">
            <a:extLst>
              <a:ext uri="{FF2B5EF4-FFF2-40B4-BE49-F238E27FC236}">
                <a16:creationId xmlns:a16="http://schemas.microsoft.com/office/drawing/2014/main" id="{A55F508C-8243-2D35-3D9A-5300FDD04B35}"/>
              </a:ext>
            </a:extLst>
          </p:cNvPr>
          <p:cNvSpPr>
            <a:spLocks noGrp="1"/>
          </p:cNvSpPr>
          <p:nvPr>
            <p:ph type="body" idx="10"/>
          </p:nvPr>
        </p:nvSpPr>
        <p:spPr/>
        <p:txBody>
          <a:bodyPr/>
          <a:lstStyle/>
          <a:p>
            <a:r>
              <a:rPr lang="en-US" dirty="0"/>
              <a:t>27 March 2024</a:t>
            </a:r>
          </a:p>
        </p:txBody>
      </p:sp>
    </p:spTree>
    <p:extLst>
      <p:ext uri="{BB962C8B-B14F-4D97-AF65-F5344CB8AC3E}">
        <p14:creationId xmlns:p14="http://schemas.microsoft.com/office/powerpoint/2010/main" val="1880675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34A0D5-8BFC-4B58-BBFA-DD611C24634E}"/>
              </a:ext>
            </a:extLst>
          </p:cNvPr>
          <p:cNvSpPr>
            <a:spLocks noGrp="1"/>
          </p:cNvSpPr>
          <p:nvPr>
            <p:ph type="sldNum" sz="quarter" idx="7"/>
          </p:nvPr>
        </p:nvSpPr>
        <p:spPr>
          <a:xfrm>
            <a:off x="6022238" y="5128775"/>
            <a:ext cx="1577340" cy="110171"/>
          </a:xfrm>
        </p:spPr>
        <p:txBody>
          <a:bodyPr/>
          <a:lstStyle/>
          <a:p>
            <a:pPr defTabSz="428625"/>
            <a:fld id="{B6F15528-21DE-4FAA-801E-634DDDAF4B2B}" type="slidenum">
              <a:rPr lang="en-US">
                <a:latin typeface="Calibri"/>
              </a:rPr>
              <a:pPr defTabSz="428625"/>
              <a:t>23</a:t>
            </a:fld>
            <a:endParaRPr lang="en-US" dirty="0">
              <a:latin typeface="Calibri"/>
            </a:endParaRPr>
          </a:p>
        </p:txBody>
      </p:sp>
      <p:sp>
        <p:nvSpPr>
          <p:cNvPr id="6" name="Content Placeholder 2">
            <a:extLst>
              <a:ext uri="{FF2B5EF4-FFF2-40B4-BE49-F238E27FC236}">
                <a16:creationId xmlns:a16="http://schemas.microsoft.com/office/drawing/2014/main" id="{DB8F3B1D-1E6D-4ED3-BFB7-707B0D8083A1}"/>
              </a:ext>
            </a:extLst>
          </p:cNvPr>
          <p:cNvSpPr>
            <a:spLocks noGrp="1"/>
          </p:cNvSpPr>
          <p:nvPr>
            <p:ph idx="1"/>
          </p:nvPr>
        </p:nvSpPr>
        <p:spPr>
          <a:xfrm>
            <a:off x="1356520" y="971551"/>
            <a:ext cx="5901530" cy="346249"/>
          </a:xfrm>
        </p:spPr>
        <p:txBody>
          <a:bodyPr/>
          <a:lstStyle/>
          <a:p>
            <a:r>
              <a:rPr lang="en-US" sz="1800" dirty="0">
                <a:solidFill>
                  <a:schemeClr val="bg1"/>
                </a:solidFill>
              </a:rPr>
              <a:t>Military Spouse Career Accelerator Pilot (MSCAP)</a:t>
            </a:r>
          </a:p>
        </p:txBody>
      </p:sp>
      <p:sp>
        <p:nvSpPr>
          <p:cNvPr id="3" name="Rectangle 2">
            <a:extLst>
              <a:ext uri="{FF2B5EF4-FFF2-40B4-BE49-F238E27FC236}">
                <a16:creationId xmlns:a16="http://schemas.microsoft.com/office/drawing/2014/main" id="{899BB449-E74C-6169-B486-AD879650188D}"/>
              </a:ext>
            </a:extLst>
          </p:cNvPr>
          <p:cNvSpPr/>
          <p:nvPr/>
        </p:nvSpPr>
        <p:spPr>
          <a:xfrm>
            <a:off x="1397664" y="1808795"/>
            <a:ext cx="6319301" cy="758258"/>
          </a:xfrm>
          <a:prstGeom prst="rect">
            <a:avLst/>
          </a:prstGeom>
          <a:solidFill>
            <a:schemeClr val="tx2"/>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Times New Roman" panose="02020603050405020304" pitchFamily="18" charset="0"/>
              <a:cs typeface="Times New Roman" panose="02020603050405020304" pitchFamily="18" charset="0"/>
            </a:endParaRPr>
          </a:p>
        </p:txBody>
      </p:sp>
      <p:sp>
        <p:nvSpPr>
          <p:cNvPr id="4" name="Text Placeholder 15">
            <a:extLst>
              <a:ext uri="{FF2B5EF4-FFF2-40B4-BE49-F238E27FC236}">
                <a16:creationId xmlns:a16="http://schemas.microsoft.com/office/drawing/2014/main" id="{4AE1E866-0A3B-3982-53BB-03BBE10AB7B1}"/>
              </a:ext>
            </a:extLst>
          </p:cNvPr>
          <p:cNvSpPr txBox="1">
            <a:spLocks/>
          </p:cNvSpPr>
          <p:nvPr/>
        </p:nvSpPr>
        <p:spPr>
          <a:xfrm>
            <a:off x="1457095" y="1958425"/>
            <a:ext cx="6259871" cy="400039"/>
          </a:xfrm>
          <a:prstGeom prst="rect">
            <a:avLst/>
          </a:prstGeom>
        </p:spPr>
        <p:txBody>
          <a:bodyPr>
            <a:noAutofit/>
          </a:bodyP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14350">
              <a:spcBef>
                <a:spcPts val="338"/>
              </a:spcBef>
              <a:buClr>
                <a:srgbClr val="00B050"/>
              </a:buClr>
              <a:buSzPct val="100000"/>
              <a:buNone/>
              <a:tabLst>
                <a:tab pos="102870" algn="l"/>
              </a:tabLst>
              <a:defRPr/>
            </a:pPr>
            <a:r>
              <a:rPr lang="en-US" sz="1200" b="1" dirty="0">
                <a:solidFill>
                  <a:prstClr val="white"/>
                </a:solidFill>
                <a:latin typeface="Calibri"/>
                <a:cs typeface="Arial" panose="020B0604020202020204" pitchFamily="34" charset="0"/>
              </a:rPr>
              <a:t>Leveraging authority provided in the 2022 National Defense Authorization Act, Secretary of Defense Austin directed the development of a military spouse fellowship with industry as part of the “Taking Care of People” priority</a:t>
            </a:r>
          </a:p>
        </p:txBody>
      </p:sp>
      <p:grpSp>
        <p:nvGrpSpPr>
          <p:cNvPr id="5" name="Group 4">
            <a:extLst>
              <a:ext uri="{FF2B5EF4-FFF2-40B4-BE49-F238E27FC236}">
                <a16:creationId xmlns:a16="http://schemas.microsoft.com/office/drawing/2014/main" id="{90827EB1-0F4D-1A3F-618D-400639E48274}"/>
              </a:ext>
            </a:extLst>
          </p:cNvPr>
          <p:cNvGrpSpPr/>
          <p:nvPr/>
        </p:nvGrpSpPr>
        <p:grpSpPr>
          <a:xfrm>
            <a:off x="4441135" y="1600201"/>
            <a:ext cx="377190" cy="379090"/>
            <a:chOff x="7148334" y="4468038"/>
            <a:chExt cx="502920" cy="505453"/>
          </a:xfrm>
        </p:grpSpPr>
        <p:sp>
          <p:nvSpPr>
            <p:cNvPr id="7" name="Oval 6">
              <a:extLst>
                <a:ext uri="{FF2B5EF4-FFF2-40B4-BE49-F238E27FC236}">
                  <a16:creationId xmlns:a16="http://schemas.microsoft.com/office/drawing/2014/main" id="{7E50BB72-A6A2-5BE1-4891-1D9921447E94}"/>
                </a:ext>
              </a:extLst>
            </p:cNvPr>
            <p:cNvSpPr/>
            <p:nvPr/>
          </p:nvSpPr>
          <p:spPr>
            <a:xfrm>
              <a:off x="7148334" y="4468038"/>
              <a:ext cx="502920" cy="505453"/>
            </a:xfrm>
            <a:prstGeom prst="ellipse">
              <a:avLst/>
            </a:prstGeom>
            <a:solidFill>
              <a:sysClr val="window" lastClr="FFFFFF"/>
            </a:solidFill>
            <a:ln w="12700" cap="flat" cmpd="sng" algn="ctr">
              <a:solidFill>
                <a:srgbClr val="A7A8AA">
                  <a:lumMod val="50000"/>
                </a:srgbClr>
              </a:solidFill>
              <a:prstDash val="solid"/>
              <a:miter lim="800000"/>
            </a:ln>
            <a:effectLst/>
          </p:spPr>
          <p:txBody>
            <a:bodyPr rtlCol="0" anchor="ctr"/>
            <a:lstStyle/>
            <a:p>
              <a:pPr algn="ctr" defTabSz="685800">
                <a:defRPr/>
              </a:pPr>
              <a:endParaRPr lang="en-US" sz="1350" kern="0">
                <a:solidFill>
                  <a:prstClr val="white"/>
                </a:solidFill>
                <a:latin typeface="Times New Roman" panose="02020603050405020304" pitchFamily="18" charset="0"/>
                <a:cs typeface="Times New Roman" panose="02020603050405020304" pitchFamily="18" charset="0"/>
              </a:endParaRPr>
            </a:p>
          </p:txBody>
        </p:sp>
        <p:sp>
          <p:nvSpPr>
            <p:cNvPr id="8" name="Freeform 5">
              <a:extLst>
                <a:ext uri="{FF2B5EF4-FFF2-40B4-BE49-F238E27FC236}">
                  <a16:creationId xmlns:a16="http://schemas.microsoft.com/office/drawing/2014/main" id="{8F51A52A-F181-9EAB-B02B-572220E16DBD}"/>
                </a:ext>
              </a:extLst>
            </p:cNvPr>
            <p:cNvSpPr>
              <a:spLocks noChangeAspect="1"/>
            </p:cNvSpPr>
            <p:nvPr/>
          </p:nvSpPr>
          <p:spPr bwMode="auto">
            <a:xfrm>
              <a:off x="7178835" y="4536667"/>
              <a:ext cx="441918" cy="368194"/>
            </a:xfrm>
            <a:custGeom>
              <a:avLst/>
              <a:gdLst>
                <a:gd name="T0" fmla="*/ 5373 w 5480"/>
                <a:gd name="T1" fmla="*/ 2428 h 4448"/>
                <a:gd name="T2" fmla="*/ 5233 w 5480"/>
                <a:gd name="T3" fmla="*/ 2400 h 4448"/>
                <a:gd name="T4" fmla="*/ 5354 w 5480"/>
                <a:gd name="T5" fmla="*/ 2175 h 4448"/>
                <a:gd name="T6" fmla="*/ 5222 w 5480"/>
                <a:gd name="T7" fmla="*/ 2100 h 4448"/>
                <a:gd name="T8" fmla="*/ 4962 w 5480"/>
                <a:gd name="T9" fmla="*/ 2336 h 4448"/>
                <a:gd name="T10" fmla="*/ 5092 w 5480"/>
                <a:gd name="T11" fmla="*/ 1972 h 4448"/>
                <a:gd name="T12" fmla="*/ 4793 w 5480"/>
                <a:gd name="T13" fmla="*/ 2425 h 4448"/>
                <a:gd name="T14" fmla="*/ 4634 w 5480"/>
                <a:gd name="T15" fmla="*/ 2370 h 4448"/>
                <a:gd name="T16" fmla="*/ 4245 w 5480"/>
                <a:gd name="T17" fmla="*/ 3264 h 4448"/>
                <a:gd name="T18" fmla="*/ 3735 w 5480"/>
                <a:gd name="T19" fmla="*/ 2542 h 4448"/>
                <a:gd name="T20" fmla="*/ 4198 w 5480"/>
                <a:gd name="T21" fmla="*/ 2464 h 4448"/>
                <a:gd name="T22" fmla="*/ 4297 w 5480"/>
                <a:gd name="T23" fmla="*/ 2016 h 4448"/>
                <a:gd name="T24" fmla="*/ 4684 w 5480"/>
                <a:gd name="T25" fmla="*/ 1664 h 4448"/>
                <a:gd name="T26" fmla="*/ 4544 w 5480"/>
                <a:gd name="T27" fmla="*/ 1231 h 4448"/>
                <a:gd name="T28" fmla="*/ 4913 w 5480"/>
                <a:gd name="T29" fmla="*/ 620 h 4448"/>
                <a:gd name="T30" fmla="*/ 4252 w 5480"/>
                <a:gd name="T31" fmla="*/ 428 h 4448"/>
                <a:gd name="T32" fmla="*/ 3576 w 5480"/>
                <a:gd name="T33" fmla="*/ 1889 h 4448"/>
                <a:gd name="T34" fmla="*/ 3269 w 5480"/>
                <a:gd name="T35" fmla="*/ 1678 h 4448"/>
                <a:gd name="T36" fmla="*/ 3248 w 5480"/>
                <a:gd name="T37" fmla="*/ 1394 h 4448"/>
                <a:gd name="T38" fmla="*/ 2494 w 5480"/>
                <a:gd name="T39" fmla="*/ 872 h 4448"/>
                <a:gd name="T40" fmla="*/ 2468 w 5480"/>
                <a:gd name="T41" fmla="*/ 1143 h 4448"/>
                <a:gd name="T42" fmla="*/ 2400 w 5480"/>
                <a:gd name="T43" fmla="*/ 1565 h 4448"/>
                <a:gd name="T44" fmla="*/ 1936 w 5480"/>
                <a:gd name="T45" fmla="*/ 1242 h 4448"/>
                <a:gd name="T46" fmla="*/ 552 w 5480"/>
                <a:gd name="T47" fmla="*/ 403 h 4448"/>
                <a:gd name="T48" fmla="*/ 981 w 5480"/>
                <a:gd name="T49" fmla="*/ 1097 h 4448"/>
                <a:gd name="T50" fmla="*/ 783 w 5480"/>
                <a:gd name="T51" fmla="*/ 1475 h 4448"/>
                <a:gd name="T52" fmla="*/ 1154 w 5480"/>
                <a:gd name="T53" fmla="*/ 1893 h 4448"/>
                <a:gd name="T54" fmla="*/ 1177 w 5480"/>
                <a:gd name="T55" fmla="*/ 2317 h 4448"/>
                <a:gd name="T56" fmla="*/ 1664 w 5480"/>
                <a:gd name="T57" fmla="*/ 2497 h 4448"/>
                <a:gd name="T58" fmla="*/ 2002 w 5480"/>
                <a:gd name="T59" fmla="*/ 2794 h 4448"/>
                <a:gd name="T60" fmla="*/ 1332 w 5480"/>
                <a:gd name="T61" fmla="*/ 3302 h 4448"/>
                <a:gd name="T62" fmla="*/ 1022 w 5480"/>
                <a:gd name="T63" fmla="*/ 3031 h 4448"/>
                <a:gd name="T64" fmla="*/ 825 w 5480"/>
                <a:gd name="T65" fmla="*/ 2872 h 4448"/>
                <a:gd name="T66" fmla="*/ 542 w 5480"/>
                <a:gd name="T67" fmla="*/ 2638 h 4448"/>
                <a:gd name="T68" fmla="*/ 502 w 5480"/>
                <a:gd name="T69" fmla="*/ 2243 h 4448"/>
                <a:gd name="T70" fmla="*/ 341 w 5480"/>
                <a:gd name="T71" fmla="*/ 1835 h 4448"/>
                <a:gd name="T72" fmla="*/ 157 w 5480"/>
                <a:gd name="T73" fmla="*/ 2179 h 4448"/>
                <a:gd name="T74" fmla="*/ 34 w 5480"/>
                <a:gd name="T75" fmla="*/ 2549 h 4448"/>
                <a:gd name="T76" fmla="*/ 202 w 5480"/>
                <a:gd name="T77" fmla="*/ 3063 h 4448"/>
                <a:gd name="T78" fmla="*/ 660 w 5480"/>
                <a:gd name="T79" fmla="*/ 3492 h 4448"/>
                <a:gd name="T80" fmla="*/ 960 w 5480"/>
                <a:gd name="T81" fmla="*/ 3461 h 4448"/>
                <a:gd name="T82" fmla="*/ 1345 w 5480"/>
                <a:gd name="T83" fmla="*/ 3477 h 4448"/>
                <a:gd name="T84" fmla="*/ 2421 w 5480"/>
                <a:gd name="T85" fmla="*/ 3323 h 4448"/>
                <a:gd name="T86" fmla="*/ 2374 w 5480"/>
                <a:gd name="T87" fmla="*/ 4085 h 4448"/>
                <a:gd name="T88" fmla="*/ 2790 w 5480"/>
                <a:gd name="T89" fmla="*/ 4448 h 4448"/>
                <a:gd name="T90" fmla="*/ 3194 w 5480"/>
                <a:gd name="T91" fmla="*/ 4064 h 4448"/>
                <a:gd name="T92" fmla="*/ 3151 w 5480"/>
                <a:gd name="T93" fmla="*/ 3307 h 4448"/>
                <a:gd name="T94" fmla="*/ 4241 w 5480"/>
                <a:gd name="T95" fmla="*/ 3484 h 4448"/>
                <a:gd name="T96" fmla="*/ 3751 w 5480"/>
                <a:gd name="T97" fmla="*/ 3879 h 4448"/>
                <a:gd name="T98" fmla="*/ 3943 w 5480"/>
                <a:gd name="T99" fmla="*/ 4012 h 4448"/>
                <a:gd name="T100" fmla="*/ 4123 w 5480"/>
                <a:gd name="T101" fmla="*/ 4130 h 4448"/>
                <a:gd name="T102" fmla="*/ 4270 w 5480"/>
                <a:gd name="T103" fmla="*/ 4149 h 4448"/>
                <a:gd name="T104" fmla="*/ 4595 w 5480"/>
                <a:gd name="T105" fmla="*/ 3494 h 4448"/>
                <a:gd name="T106" fmla="*/ 5141 w 5480"/>
                <a:gd name="T107" fmla="*/ 2882 h 4448"/>
                <a:gd name="T108" fmla="*/ 5272 w 5480"/>
                <a:gd name="T109" fmla="*/ 2612 h 4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80" h="4448">
                  <a:moveTo>
                    <a:pt x="5246" y="2593"/>
                  </a:moveTo>
                  <a:lnTo>
                    <a:pt x="5246" y="2593"/>
                  </a:lnTo>
                  <a:lnTo>
                    <a:pt x="5059" y="2731"/>
                  </a:lnTo>
                  <a:lnTo>
                    <a:pt x="5373" y="2395"/>
                  </a:lnTo>
                  <a:lnTo>
                    <a:pt x="5373" y="2428"/>
                  </a:lnTo>
                  <a:lnTo>
                    <a:pt x="5480" y="2236"/>
                  </a:lnTo>
                  <a:lnTo>
                    <a:pt x="5297" y="2359"/>
                  </a:lnTo>
                  <a:lnTo>
                    <a:pt x="5321" y="2366"/>
                  </a:lnTo>
                  <a:lnTo>
                    <a:pt x="5177" y="2534"/>
                  </a:lnTo>
                  <a:lnTo>
                    <a:pt x="5233" y="2400"/>
                  </a:lnTo>
                  <a:lnTo>
                    <a:pt x="5084" y="2529"/>
                  </a:lnTo>
                  <a:lnTo>
                    <a:pt x="5104" y="2534"/>
                  </a:lnTo>
                  <a:lnTo>
                    <a:pt x="4926" y="2704"/>
                  </a:lnTo>
                  <a:lnTo>
                    <a:pt x="5337" y="2135"/>
                  </a:lnTo>
                  <a:lnTo>
                    <a:pt x="5354" y="2175"/>
                  </a:lnTo>
                  <a:lnTo>
                    <a:pt x="5416" y="1984"/>
                  </a:lnTo>
                  <a:lnTo>
                    <a:pt x="5252" y="2111"/>
                  </a:lnTo>
                  <a:lnTo>
                    <a:pt x="5293" y="2116"/>
                  </a:lnTo>
                  <a:lnTo>
                    <a:pt x="5158" y="2288"/>
                  </a:lnTo>
                  <a:lnTo>
                    <a:pt x="5222" y="2100"/>
                  </a:lnTo>
                  <a:lnTo>
                    <a:pt x="5068" y="2257"/>
                  </a:lnTo>
                  <a:lnTo>
                    <a:pt x="5102" y="2251"/>
                  </a:lnTo>
                  <a:lnTo>
                    <a:pt x="5018" y="2354"/>
                  </a:lnTo>
                  <a:lnTo>
                    <a:pt x="5033" y="2263"/>
                  </a:lnTo>
                  <a:lnTo>
                    <a:pt x="4962" y="2336"/>
                  </a:lnTo>
                  <a:lnTo>
                    <a:pt x="5136" y="1990"/>
                  </a:lnTo>
                  <a:lnTo>
                    <a:pt x="5160" y="2024"/>
                  </a:lnTo>
                  <a:lnTo>
                    <a:pt x="5183" y="1816"/>
                  </a:lnTo>
                  <a:lnTo>
                    <a:pt x="5048" y="1977"/>
                  </a:lnTo>
                  <a:lnTo>
                    <a:pt x="5092" y="1972"/>
                  </a:lnTo>
                  <a:lnTo>
                    <a:pt x="4965" y="2219"/>
                  </a:lnTo>
                  <a:lnTo>
                    <a:pt x="4988" y="2022"/>
                  </a:lnTo>
                  <a:lnTo>
                    <a:pt x="4858" y="2193"/>
                  </a:lnTo>
                  <a:lnTo>
                    <a:pt x="4892" y="2196"/>
                  </a:lnTo>
                  <a:lnTo>
                    <a:pt x="4793" y="2425"/>
                  </a:lnTo>
                  <a:lnTo>
                    <a:pt x="4788" y="2227"/>
                  </a:lnTo>
                  <a:lnTo>
                    <a:pt x="4673" y="2407"/>
                  </a:lnTo>
                  <a:lnTo>
                    <a:pt x="4713" y="2404"/>
                  </a:lnTo>
                  <a:lnTo>
                    <a:pt x="4655" y="2542"/>
                  </a:lnTo>
                  <a:lnTo>
                    <a:pt x="4634" y="2370"/>
                  </a:lnTo>
                  <a:lnTo>
                    <a:pt x="4559" y="2549"/>
                  </a:lnTo>
                  <a:lnTo>
                    <a:pt x="4590" y="2547"/>
                  </a:lnTo>
                  <a:lnTo>
                    <a:pt x="4447" y="3119"/>
                  </a:lnTo>
                  <a:cubicBezTo>
                    <a:pt x="4346" y="3056"/>
                    <a:pt x="4276" y="3075"/>
                    <a:pt x="4239" y="3124"/>
                  </a:cubicBezTo>
                  <a:cubicBezTo>
                    <a:pt x="4203" y="3173"/>
                    <a:pt x="4245" y="3264"/>
                    <a:pt x="4245" y="3264"/>
                  </a:cubicBezTo>
                  <a:lnTo>
                    <a:pt x="3974" y="3241"/>
                  </a:lnTo>
                  <a:cubicBezTo>
                    <a:pt x="3930" y="3062"/>
                    <a:pt x="3504" y="2796"/>
                    <a:pt x="3504" y="2796"/>
                  </a:cubicBezTo>
                  <a:cubicBezTo>
                    <a:pt x="3498" y="2729"/>
                    <a:pt x="3589" y="2622"/>
                    <a:pt x="3589" y="2622"/>
                  </a:cubicBezTo>
                  <a:cubicBezTo>
                    <a:pt x="3613" y="2656"/>
                    <a:pt x="3719" y="2726"/>
                    <a:pt x="3719" y="2726"/>
                  </a:cubicBezTo>
                  <a:cubicBezTo>
                    <a:pt x="3683" y="2700"/>
                    <a:pt x="3735" y="2542"/>
                    <a:pt x="3735" y="2542"/>
                  </a:cubicBezTo>
                  <a:cubicBezTo>
                    <a:pt x="3782" y="2614"/>
                    <a:pt x="3878" y="2643"/>
                    <a:pt x="3878" y="2643"/>
                  </a:cubicBezTo>
                  <a:cubicBezTo>
                    <a:pt x="3873" y="2612"/>
                    <a:pt x="3865" y="2484"/>
                    <a:pt x="3865" y="2484"/>
                  </a:cubicBezTo>
                  <a:cubicBezTo>
                    <a:pt x="3891" y="2510"/>
                    <a:pt x="4029" y="2568"/>
                    <a:pt x="4029" y="2568"/>
                  </a:cubicBezTo>
                  <a:cubicBezTo>
                    <a:pt x="4013" y="2518"/>
                    <a:pt x="4021" y="2407"/>
                    <a:pt x="4021" y="2407"/>
                  </a:cubicBezTo>
                  <a:cubicBezTo>
                    <a:pt x="4083" y="2451"/>
                    <a:pt x="4198" y="2464"/>
                    <a:pt x="4198" y="2464"/>
                  </a:cubicBezTo>
                  <a:cubicBezTo>
                    <a:pt x="4161" y="2440"/>
                    <a:pt x="4148" y="2287"/>
                    <a:pt x="4148" y="2287"/>
                  </a:cubicBezTo>
                  <a:cubicBezTo>
                    <a:pt x="4229" y="2313"/>
                    <a:pt x="4317" y="2287"/>
                    <a:pt x="4317" y="2287"/>
                  </a:cubicBezTo>
                  <a:cubicBezTo>
                    <a:pt x="4276" y="2269"/>
                    <a:pt x="4237" y="2170"/>
                    <a:pt x="4237" y="2170"/>
                  </a:cubicBezTo>
                  <a:cubicBezTo>
                    <a:pt x="4325" y="2196"/>
                    <a:pt x="4421" y="2170"/>
                    <a:pt x="4421" y="2170"/>
                  </a:cubicBezTo>
                  <a:cubicBezTo>
                    <a:pt x="4385" y="2154"/>
                    <a:pt x="4297" y="2016"/>
                    <a:pt x="4297" y="2016"/>
                  </a:cubicBezTo>
                  <a:cubicBezTo>
                    <a:pt x="4390" y="2014"/>
                    <a:pt x="4520" y="1977"/>
                    <a:pt x="4520" y="1977"/>
                  </a:cubicBezTo>
                  <a:cubicBezTo>
                    <a:pt x="4463" y="1951"/>
                    <a:pt x="4403" y="1858"/>
                    <a:pt x="4403" y="1858"/>
                  </a:cubicBezTo>
                  <a:cubicBezTo>
                    <a:pt x="4525" y="1858"/>
                    <a:pt x="4575" y="1814"/>
                    <a:pt x="4575" y="1814"/>
                  </a:cubicBezTo>
                  <a:cubicBezTo>
                    <a:pt x="4517" y="1801"/>
                    <a:pt x="4471" y="1730"/>
                    <a:pt x="4471" y="1730"/>
                  </a:cubicBezTo>
                  <a:cubicBezTo>
                    <a:pt x="4554" y="1741"/>
                    <a:pt x="4684" y="1664"/>
                    <a:pt x="4684" y="1664"/>
                  </a:cubicBezTo>
                  <a:cubicBezTo>
                    <a:pt x="4637" y="1668"/>
                    <a:pt x="4551" y="1564"/>
                    <a:pt x="4551" y="1564"/>
                  </a:cubicBezTo>
                  <a:cubicBezTo>
                    <a:pt x="4601" y="1559"/>
                    <a:pt x="4746" y="1447"/>
                    <a:pt x="4746" y="1447"/>
                  </a:cubicBezTo>
                  <a:cubicBezTo>
                    <a:pt x="4692" y="1460"/>
                    <a:pt x="4562" y="1390"/>
                    <a:pt x="4562" y="1390"/>
                  </a:cubicBezTo>
                  <a:cubicBezTo>
                    <a:pt x="4637" y="1377"/>
                    <a:pt x="4731" y="1296"/>
                    <a:pt x="4731" y="1296"/>
                  </a:cubicBezTo>
                  <a:cubicBezTo>
                    <a:pt x="4671" y="1299"/>
                    <a:pt x="4544" y="1231"/>
                    <a:pt x="4544" y="1231"/>
                  </a:cubicBezTo>
                  <a:cubicBezTo>
                    <a:pt x="4650" y="1205"/>
                    <a:pt x="4731" y="1088"/>
                    <a:pt x="4731" y="1088"/>
                  </a:cubicBezTo>
                  <a:cubicBezTo>
                    <a:pt x="4673" y="1101"/>
                    <a:pt x="4489" y="1101"/>
                    <a:pt x="4489" y="1101"/>
                  </a:cubicBezTo>
                  <a:cubicBezTo>
                    <a:pt x="4580" y="1060"/>
                    <a:pt x="4733" y="940"/>
                    <a:pt x="4733" y="940"/>
                  </a:cubicBezTo>
                  <a:cubicBezTo>
                    <a:pt x="4619" y="953"/>
                    <a:pt x="4494" y="917"/>
                    <a:pt x="4494" y="917"/>
                  </a:cubicBezTo>
                  <a:cubicBezTo>
                    <a:pt x="4726" y="839"/>
                    <a:pt x="4913" y="620"/>
                    <a:pt x="4913" y="620"/>
                  </a:cubicBezTo>
                  <a:cubicBezTo>
                    <a:pt x="4874" y="644"/>
                    <a:pt x="4694" y="620"/>
                    <a:pt x="4694" y="620"/>
                  </a:cubicBezTo>
                  <a:cubicBezTo>
                    <a:pt x="4791" y="576"/>
                    <a:pt x="4996" y="381"/>
                    <a:pt x="4996" y="381"/>
                  </a:cubicBezTo>
                  <a:cubicBezTo>
                    <a:pt x="4954" y="381"/>
                    <a:pt x="4869" y="345"/>
                    <a:pt x="4869" y="345"/>
                  </a:cubicBezTo>
                  <a:cubicBezTo>
                    <a:pt x="5038" y="290"/>
                    <a:pt x="5183" y="77"/>
                    <a:pt x="5183" y="77"/>
                  </a:cubicBezTo>
                  <a:cubicBezTo>
                    <a:pt x="4894" y="0"/>
                    <a:pt x="4481" y="277"/>
                    <a:pt x="4252" y="428"/>
                  </a:cubicBezTo>
                  <a:cubicBezTo>
                    <a:pt x="4024" y="579"/>
                    <a:pt x="3717" y="898"/>
                    <a:pt x="3714" y="948"/>
                  </a:cubicBezTo>
                  <a:cubicBezTo>
                    <a:pt x="3712" y="997"/>
                    <a:pt x="3613" y="1088"/>
                    <a:pt x="3602" y="1156"/>
                  </a:cubicBezTo>
                  <a:cubicBezTo>
                    <a:pt x="3591" y="1223"/>
                    <a:pt x="3618" y="1296"/>
                    <a:pt x="3696" y="1338"/>
                  </a:cubicBezTo>
                  <a:cubicBezTo>
                    <a:pt x="3774" y="1379"/>
                    <a:pt x="3735" y="1504"/>
                    <a:pt x="3751" y="1608"/>
                  </a:cubicBezTo>
                  <a:cubicBezTo>
                    <a:pt x="3766" y="1712"/>
                    <a:pt x="3621" y="1840"/>
                    <a:pt x="3576" y="1889"/>
                  </a:cubicBezTo>
                  <a:cubicBezTo>
                    <a:pt x="3532" y="1938"/>
                    <a:pt x="3450" y="1883"/>
                    <a:pt x="3450" y="1883"/>
                  </a:cubicBezTo>
                  <a:lnTo>
                    <a:pt x="3450" y="1784"/>
                  </a:lnTo>
                  <a:lnTo>
                    <a:pt x="3298" y="1783"/>
                  </a:lnTo>
                  <a:cubicBezTo>
                    <a:pt x="3297" y="1751"/>
                    <a:pt x="3284" y="1714"/>
                    <a:pt x="3272" y="1684"/>
                  </a:cubicBezTo>
                  <a:cubicBezTo>
                    <a:pt x="3271" y="1683"/>
                    <a:pt x="3270" y="1681"/>
                    <a:pt x="3269" y="1678"/>
                  </a:cubicBezTo>
                  <a:cubicBezTo>
                    <a:pt x="3256" y="1648"/>
                    <a:pt x="3243" y="1626"/>
                    <a:pt x="3243" y="1626"/>
                  </a:cubicBezTo>
                  <a:cubicBezTo>
                    <a:pt x="3243" y="1626"/>
                    <a:pt x="3246" y="1625"/>
                    <a:pt x="3250" y="1624"/>
                  </a:cubicBezTo>
                  <a:cubicBezTo>
                    <a:pt x="3248" y="1618"/>
                    <a:pt x="3247" y="1611"/>
                    <a:pt x="3245" y="1604"/>
                  </a:cubicBezTo>
                  <a:cubicBezTo>
                    <a:pt x="3234" y="1558"/>
                    <a:pt x="3269" y="1499"/>
                    <a:pt x="3252" y="1460"/>
                  </a:cubicBezTo>
                  <a:cubicBezTo>
                    <a:pt x="3241" y="1435"/>
                    <a:pt x="3245" y="1409"/>
                    <a:pt x="3248" y="1394"/>
                  </a:cubicBezTo>
                  <a:cubicBezTo>
                    <a:pt x="3231" y="1356"/>
                    <a:pt x="3173" y="1338"/>
                    <a:pt x="3173" y="1338"/>
                  </a:cubicBezTo>
                  <a:cubicBezTo>
                    <a:pt x="3173" y="1338"/>
                    <a:pt x="3156" y="1234"/>
                    <a:pt x="3159" y="1107"/>
                  </a:cubicBezTo>
                  <a:cubicBezTo>
                    <a:pt x="3163" y="981"/>
                    <a:pt x="3070" y="875"/>
                    <a:pt x="2895" y="839"/>
                  </a:cubicBezTo>
                  <a:cubicBezTo>
                    <a:pt x="2720" y="802"/>
                    <a:pt x="2673" y="821"/>
                    <a:pt x="2626" y="849"/>
                  </a:cubicBezTo>
                  <a:cubicBezTo>
                    <a:pt x="2591" y="869"/>
                    <a:pt x="2552" y="862"/>
                    <a:pt x="2494" y="872"/>
                  </a:cubicBezTo>
                  <a:cubicBezTo>
                    <a:pt x="2407" y="888"/>
                    <a:pt x="2345" y="904"/>
                    <a:pt x="2310" y="982"/>
                  </a:cubicBezTo>
                  <a:cubicBezTo>
                    <a:pt x="2293" y="1020"/>
                    <a:pt x="2284" y="1135"/>
                    <a:pt x="2316" y="1175"/>
                  </a:cubicBezTo>
                  <a:cubicBezTo>
                    <a:pt x="2316" y="1175"/>
                    <a:pt x="2322" y="1084"/>
                    <a:pt x="2396" y="1106"/>
                  </a:cubicBezTo>
                  <a:lnTo>
                    <a:pt x="2396" y="1106"/>
                  </a:lnTo>
                  <a:cubicBezTo>
                    <a:pt x="2419" y="1109"/>
                    <a:pt x="2447" y="1127"/>
                    <a:pt x="2468" y="1143"/>
                  </a:cubicBezTo>
                  <a:cubicBezTo>
                    <a:pt x="2468" y="1143"/>
                    <a:pt x="2618" y="1181"/>
                    <a:pt x="2660" y="1174"/>
                  </a:cubicBezTo>
                  <a:cubicBezTo>
                    <a:pt x="2660" y="1174"/>
                    <a:pt x="2662" y="1191"/>
                    <a:pt x="2641" y="1233"/>
                  </a:cubicBezTo>
                  <a:cubicBezTo>
                    <a:pt x="2621" y="1274"/>
                    <a:pt x="2573" y="1329"/>
                    <a:pt x="2553" y="1354"/>
                  </a:cubicBezTo>
                  <a:cubicBezTo>
                    <a:pt x="2514" y="1403"/>
                    <a:pt x="2430" y="1526"/>
                    <a:pt x="2414" y="1546"/>
                  </a:cubicBezTo>
                  <a:cubicBezTo>
                    <a:pt x="2403" y="1562"/>
                    <a:pt x="2400" y="1566"/>
                    <a:pt x="2400" y="1565"/>
                  </a:cubicBezTo>
                  <a:cubicBezTo>
                    <a:pt x="2341" y="1648"/>
                    <a:pt x="2292" y="1777"/>
                    <a:pt x="2292" y="1777"/>
                  </a:cubicBezTo>
                  <a:lnTo>
                    <a:pt x="2111" y="1776"/>
                  </a:lnTo>
                  <a:lnTo>
                    <a:pt x="2112" y="1905"/>
                  </a:lnTo>
                  <a:cubicBezTo>
                    <a:pt x="1920" y="1936"/>
                    <a:pt x="1782" y="1736"/>
                    <a:pt x="1774" y="1546"/>
                  </a:cubicBezTo>
                  <a:cubicBezTo>
                    <a:pt x="1767" y="1356"/>
                    <a:pt x="1904" y="1429"/>
                    <a:pt x="1936" y="1242"/>
                  </a:cubicBezTo>
                  <a:cubicBezTo>
                    <a:pt x="1967" y="1054"/>
                    <a:pt x="1655" y="740"/>
                    <a:pt x="1551" y="664"/>
                  </a:cubicBezTo>
                  <a:cubicBezTo>
                    <a:pt x="1447" y="589"/>
                    <a:pt x="937" y="243"/>
                    <a:pt x="797" y="173"/>
                  </a:cubicBezTo>
                  <a:cubicBezTo>
                    <a:pt x="656" y="103"/>
                    <a:pt x="367" y="86"/>
                    <a:pt x="367" y="86"/>
                  </a:cubicBezTo>
                  <a:cubicBezTo>
                    <a:pt x="390" y="170"/>
                    <a:pt x="670" y="384"/>
                    <a:pt x="670" y="384"/>
                  </a:cubicBezTo>
                  <a:cubicBezTo>
                    <a:pt x="639" y="391"/>
                    <a:pt x="552" y="403"/>
                    <a:pt x="552" y="403"/>
                  </a:cubicBezTo>
                  <a:cubicBezTo>
                    <a:pt x="656" y="528"/>
                    <a:pt x="826" y="660"/>
                    <a:pt x="826" y="660"/>
                  </a:cubicBezTo>
                  <a:cubicBezTo>
                    <a:pt x="764" y="698"/>
                    <a:pt x="639" y="660"/>
                    <a:pt x="639" y="660"/>
                  </a:cubicBezTo>
                  <a:cubicBezTo>
                    <a:pt x="684" y="726"/>
                    <a:pt x="1020" y="924"/>
                    <a:pt x="1020" y="924"/>
                  </a:cubicBezTo>
                  <a:cubicBezTo>
                    <a:pt x="974" y="951"/>
                    <a:pt x="769" y="932"/>
                    <a:pt x="769" y="932"/>
                  </a:cubicBezTo>
                  <a:cubicBezTo>
                    <a:pt x="785" y="996"/>
                    <a:pt x="981" y="1097"/>
                    <a:pt x="981" y="1097"/>
                  </a:cubicBezTo>
                  <a:cubicBezTo>
                    <a:pt x="960" y="1118"/>
                    <a:pt x="762" y="1126"/>
                    <a:pt x="762" y="1126"/>
                  </a:cubicBezTo>
                  <a:cubicBezTo>
                    <a:pt x="779" y="1158"/>
                    <a:pt x="962" y="1260"/>
                    <a:pt x="962" y="1260"/>
                  </a:cubicBezTo>
                  <a:cubicBezTo>
                    <a:pt x="927" y="1282"/>
                    <a:pt x="785" y="1307"/>
                    <a:pt x="785" y="1307"/>
                  </a:cubicBezTo>
                  <a:cubicBezTo>
                    <a:pt x="807" y="1339"/>
                    <a:pt x="936" y="1416"/>
                    <a:pt x="936" y="1416"/>
                  </a:cubicBezTo>
                  <a:cubicBezTo>
                    <a:pt x="887" y="1423"/>
                    <a:pt x="783" y="1475"/>
                    <a:pt x="783" y="1475"/>
                  </a:cubicBezTo>
                  <a:cubicBezTo>
                    <a:pt x="830" y="1520"/>
                    <a:pt x="977" y="1596"/>
                    <a:pt x="977" y="1596"/>
                  </a:cubicBezTo>
                  <a:cubicBezTo>
                    <a:pt x="897" y="1613"/>
                    <a:pt x="840" y="1676"/>
                    <a:pt x="840" y="1676"/>
                  </a:cubicBezTo>
                  <a:cubicBezTo>
                    <a:pt x="958" y="1740"/>
                    <a:pt x="1052" y="1747"/>
                    <a:pt x="1052" y="1747"/>
                  </a:cubicBezTo>
                  <a:cubicBezTo>
                    <a:pt x="982" y="1788"/>
                    <a:pt x="925" y="1849"/>
                    <a:pt x="925" y="1849"/>
                  </a:cubicBezTo>
                  <a:cubicBezTo>
                    <a:pt x="991" y="1893"/>
                    <a:pt x="1154" y="1893"/>
                    <a:pt x="1154" y="1893"/>
                  </a:cubicBezTo>
                  <a:cubicBezTo>
                    <a:pt x="1085" y="1922"/>
                    <a:pt x="986" y="2021"/>
                    <a:pt x="986" y="2021"/>
                  </a:cubicBezTo>
                  <a:cubicBezTo>
                    <a:pt x="1095" y="2057"/>
                    <a:pt x="1230" y="2036"/>
                    <a:pt x="1230" y="2036"/>
                  </a:cubicBezTo>
                  <a:cubicBezTo>
                    <a:pt x="1111" y="2080"/>
                    <a:pt x="1076" y="2179"/>
                    <a:pt x="1076" y="2179"/>
                  </a:cubicBezTo>
                  <a:cubicBezTo>
                    <a:pt x="1163" y="2194"/>
                    <a:pt x="1308" y="2177"/>
                    <a:pt x="1308" y="2177"/>
                  </a:cubicBezTo>
                  <a:cubicBezTo>
                    <a:pt x="1241" y="2203"/>
                    <a:pt x="1177" y="2317"/>
                    <a:pt x="1177" y="2317"/>
                  </a:cubicBezTo>
                  <a:cubicBezTo>
                    <a:pt x="1261" y="2366"/>
                    <a:pt x="1376" y="2321"/>
                    <a:pt x="1376" y="2321"/>
                  </a:cubicBezTo>
                  <a:cubicBezTo>
                    <a:pt x="1331" y="2357"/>
                    <a:pt x="1320" y="2494"/>
                    <a:pt x="1320" y="2494"/>
                  </a:cubicBezTo>
                  <a:cubicBezTo>
                    <a:pt x="1433" y="2499"/>
                    <a:pt x="1497" y="2423"/>
                    <a:pt x="1497" y="2423"/>
                  </a:cubicBezTo>
                  <a:cubicBezTo>
                    <a:pt x="1466" y="2491"/>
                    <a:pt x="1468" y="2593"/>
                    <a:pt x="1468" y="2593"/>
                  </a:cubicBezTo>
                  <a:cubicBezTo>
                    <a:pt x="1563" y="2567"/>
                    <a:pt x="1664" y="2497"/>
                    <a:pt x="1664" y="2497"/>
                  </a:cubicBezTo>
                  <a:cubicBezTo>
                    <a:pt x="1632" y="2560"/>
                    <a:pt x="1651" y="2674"/>
                    <a:pt x="1651" y="2674"/>
                  </a:cubicBezTo>
                  <a:cubicBezTo>
                    <a:pt x="1731" y="2660"/>
                    <a:pt x="1816" y="2551"/>
                    <a:pt x="1816" y="2551"/>
                  </a:cubicBezTo>
                  <a:cubicBezTo>
                    <a:pt x="1788" y="2643"/>
                    <a:pt x="1794" y="2747"/>
                    <a:pt x="1794" y="2747"/>
                  </a:cubicBezTo>
                  <a:cubicBezTo>
                    <a:pt x="1856" y="2731"/>
                    <a:pt x="1960" y="2624"/>
                    <a:pt x="1960" y="2624"/>
                  </a:cubicBezTo>
                  <a:cubicBezTo>
                    <a:pt x="1948" y="2711"/>
                    <a:pt x="2002" y="2794"/>
                    <a:pt x="2002" y="2794"/>
                  </a:cubicBezTo>
                  <a:cubicBezTo>
                    <a:pt x="2047" y="2785"/>
                    <a:pt x="2109" y="2709"/>
                    <a:pt x="2109" y="2709"/>
                  </a:cubicBezTo>
                  <a:lnTo>
                    <a:pt x="2109" y="2809"/>
                  </a:lnTo>
                  <a:cubicBezTo>
                    <a:pt x="1910" y="2827"/>
                    <a:pt x="1830" y="2995"/>
                    <a:pt x="1755" y="3050"/>
                  </a:cubicBezTo>
                  <a:cubicBezTo>
                    <a:pt x="1681" y="3106"/>
                    <a:pt x="1599" y="3272"/>
                    <a:pt x="1599" y="3272"/>
                  </a:cubicBezTo>
                  <a:lnTo>
                    <a:pt x="1332" y="3302"/>
                  </a:lnTo>
                  <a:cubicBezTo>
                    <a:pt x="1345" y="3269"/>
                    <a:pt x="1367" y="3191"/>
                    <a:pt x="1293" y="3141"/>
                  </a:cubicBezTo>
                  <a:cubicBezTo>
                    <a:pt x="1218" y="3090"/>
                    <a:pt x="1128" y="3200"/>
                    <a:pt x="1119" y="3189"/>
                  </a:cubicBezTo>
                  <a:cubicBezTo>
                    <a:pt x="1111" y="3179"/>
                    <a:pt x="1079" y="3180"/>
                    <a:pt x="1034" y="3161"/>
                  </a:cubicBezTo>
                  <a:cubicBezTo>
                    <a:pt x="989" y="3142"/>
                    <a:pt x="1029" y="3132"/>
                    <a:pt x="1029" y="3132"/>
                  </a:cubicBezTo>
                  <a:cubicBezTo>
                    <a:pt x="1069" y="3099"/>
                    <a:pt x="1022" y="3031"/>
                    <a:pt x="1022" y="3031"/>
                  </a:cubicBezTo>
                  <a:cubicBezTo>
                    <a:pt x="1119" y="2998"/>
                    <a:pt x="1228" y="2832"/>
                    <a:pt x="1235" y="2757"/>
                  </a:cubicBezTo>
                  <a:cubicBezTo>
                    <a:pt x="1242" y="2683"/>
                    <a:pt x="1305" y="2605"/>
                    <a:pt x="1305" y="2605"/>
                  </a:cubicBezTo>
                  <a:cubicBezTo>
                    <a:pt x="1196" y="2605"/>
                    <a:pt x="1045" y="2735"/>
                    <a:pt x="1045" y="2735"/>
                  </a:cubicBezTo>
                  <a:cubicBezTo>
                    <a:pt x="1064" y="2671"/>
                    <a:pt x="1026" y="2468"/>
                    <a:pt x="1026" y="2468"/>
                  </a:cubicBezTo>
                  <a:cubicBezTo>
                    <a:pt x="889" y="2572"/>
                    <a:pt x="825" y="2872"/>
                    <a:pt x="825" y="2872"/>
                  </a:cubicBezTo>
                  <a:cubicBezTo>
                    <a:pt x="809" y="2837"/>
                    <a:pt x="781" y="2851"/>
                    <a:pt x="781" y="2851"/>
                  </a:cubicBezTo>
                  <a:cubicBezTo>
                    <a:pt x="871" y="2723"/>
                    <a:pt x="812" y="2409"/>
                    <a:pt x="812" y="2409"/>
                  </a:cubicBezTo>
                  <a:cubicBezTo>
                    <a:pt x="648" y="2536"/>
                    <a:pt x="649" y="2666"/>
                    <a:pt x="649" y="2666"/>
                  </a:cubicBezTo>
                  <a:cubicBezTo>
                    <a:pt x="573" y="2679"/>
                    <a:pt x="580" y="2714"/>
                    <a:pt x="566" y="2716"/>
                  </a:cubicBezTo>
                  <a:cubicBezTo>
                    <a:pt x="552" y="2718"/>
                    <a:pt x="542" y="2638"/>
                    <a:pt x="542" y="2638"/>
                  </a:cubicBezTo>
                  <a:cubicBezTo>
                    <a:pt x="542" y="2638"/>
                    <a:pt x="625" y="2634"/>
                    <a:pt x="629" y="2553"/>
                  </a:cubicBezTo>
                  <a:cubicBezTo>
                    <a:pt x="632" y="2471"/>
                    <a:pt x="551" y="2463"/>
                    <a:pt x="551" y="2463"/>
                  </a:cubicBezTo>
                  <a:cubicBezTo>
                    <a:pt x="769" y="2362"/>
                    <a:pt x="689" y="2068"/>
                    <a:pt x="689" y="2100"/>
                  </a:cubicBezTo>
                  <a:cubicBezTo>
                    <a:pt x="689" y="2133"/>
                    <a:pt x="679" y="2135"/>
                    <a:pt x="611" y="2165"/>
                  </a:cubicBezTo>
                  <a:cubicBezTo>
                    <a:pt x="544" y="2194"/>
                    <a:pt x="502" y="2243"/>
                    <a:pt x="502" y="2243"/>
                  </a:cubicBezTo>
                  <a:cubicBezTo>
                    <a:pt x="471" y="2206"/>
                    <a:pt x="436" y="2205"/>
                    <a:pt x="436" y="2205"/>
                  </a:cubicBezTo>
                  <a:cubicBezTo>
                    <a:pt x="487" y="2166"/>
                    <a:pt x="604" y="2017"/>
                    <a:pt x="579" y="1960"/>
                  </a:cubicBezTo>
                  <a:cubicBezTo>
                    <a:pt x="552" y="1903"/>
                    <a:pt x="585" y="1783"/>
                    <a:pt x="585" y="1783"/>
                  </a:cubicBezTo>
                  <a:cubicBezTo>
                    <a:pt x="495" y="1802"/>
                    <a:pt x="419" y="1976"/>
                    <a:pt x="419" y="1976"/>
                  </a:cubicBezTo>
                  <a:cubicBezTo>
                    <a:pt x="414" y="1934"/>
                    <a:pt x="369" y="1856"/>
                    <a:pt x="341" y="1835"/>
                  </a:cubicBezTo>
                  <a:cubicBezTo>
                    <a:pt x="313" y="1815"/>
                    <a:pt x="247" y="1653"/>
                    <a:pt x="247" y="1653"/>
                  </a:cubicBezTo>
                  <a:cubicBezTo>
                    <a:pt x="244" y="1719"/>
                    <a:pt x="223" y="1884"/>
                    <a:pt x="213" y="1974"/>
                  </a:cubicBezTo>
                  <a:cubicBezTo>
                    <a:pt x="202" y="2064"/>
                    <a:pt x="253" y="2180"/>
                    <a:pt x="325" y="2212"/>
                  </a:cubicBezTo>
                  <a:cubicBezTo>
                    <a:pt x="398" y="2243"/>
                    <a:pt x="367" y="2314"/>
                    <a:pt x="367" y="2314"/>
                  </a:cubicBezTo>
                  <a:cubicBezTo>
                    <a:pt x="362" y="2281"/>
                    <a:pt x="251" y="2206"/>
                    <a:pt x="157" y="2179"/>
                  </a:cubicBezTo>
                  <a:cubicBezTo>
                    <a:pt x="64" y="2151"/>
                    <a:pt x="0" y="2088"/>
                    <a:pt x="0" y="2088"/>
                  </a:cubicBezTo>
                  <a:cubicBezTo>
                    <a:pt x="0" y="2088"/>
                    <a:pt x="8" y="2288"/>
                    <a:pt x="93" y="2366"/>
                  </a:cubicBezTo>
                  <a:cubicBezTo>
                    <a:pt x="178" y="2444"/>
                    <a:pt x="324" y="2477"/>
                    <a:pt x="324" y="2477"/>
                  </a:cubicBezTo>
                  <a:cubicBezTo>
                    <a:pt x="289" y="2491"/>
                    <a:pt x="277" y="2546"/>
                    <a:pt x="277" y="2546"/>
                  </a:cubicBezTo>
                  <a:cubicBezTo>
                    <a:pt x="190" y="2511"/>
                    <a:pt x="34" y="2549"/>
                    <a:pt x="34" y="2549"/>
                  </a:cubicBezTo>
                  <a:cubicBezTo>
                    <a:pt x="100" y="2572"/>
                    <a:pt x="178" y="2707"/>
                    <a:pt x="178" y="2707"/>
                  </a:cubicBezTo>
                  <a:cubicBezTo>
                    <a:pt x="138" y="2714"/>
                    <a:pt x="81" y="2813"/>
                    <a:pt x="81" y="2813"/>
                  </a:cubicBezTo>
                  <a:cubicBezTo>
                    <a:pt x="213" y="2761"/>
                    <a:pt x="286" y="2912"/>
                    <a:pt x="286" y="2912"/>
                  </a:cubicBezTo>
                  <a:cubicBezTo>
                    <a:pt x="254" y="2971"/>
                    <a:pt x="296" y="3012"/>
                    <a:pt x="296" y="3012"/>
                  </a:cubicBezTo>
                  <a:cubicBezTo>
                    <a:pt x="244" y="3017"/>
                    <a:pt x="202" y="3063"/>
                    <a:pt x="202" y="3063"/>
                  </a:cubicBezTo>
                  <a:cubicBezTo>
                    <a:pt x="265" y="3106"/>
                    <a:pt x="440" y="3134"/>
                    <a:pt x="440" y="3134"/>
                  </a:cubicBezTo>
                  <a:cubicBezTo>
                    <a:pt x="353" y="3172"/>
                    <a:pt x="296" y="3279"/>
                    <a:pt x="296" y="3279"/>
                  </a:cubicBezTo>
                  <a:cubicBezTo>
                    <a:pt x="481" y="3364"/>
                    <a:pt x="653" y="3231"/>
                    <a:pt x="653" y="3231"/>
                  </a:cubicBezTo>
                  <a:cubicBezTo>
                    <a:pt x="507" y="3395"/>
                    <a:pt x="518" y="3548"/>
                    <a:pt x="518" y="3548"/>
                  </a:cubicBezTo>
                  <a:cubicBezTo>
                    <a:pt x="601" y="3538"/>
                    <a:pt x="660" y="3492"/>
                    <a:pt x="660" y="3492"/>
                  </a:cubicBezTo>
                  <a:cubicBezTo>
                    <a:pt x="641" y="3586"/>
                    <a:pt x="703" y="3676"/>
                    <a:pt x="703" y="3676"/>
                  </a:cubicBezTo>
                  <a:cubicBezTo>
                    <a:pt x="871" y="3607"/>
                    <a:pt x="851" y="3352"/>
                    <a:pt x="854" y="3272"/>
                  </a:cubicBezTo>
                  <a:cubicBezTo>
                    <a:pt x="858" y="3193"/>
                    <a:pt x="944" y="3189"/>
                    <a:pt x="967" y="3212"/>
                  </a:cubicBezTo>
                  <a:cubicBezTo>
                    <a:pt x="989" y="3234"/>
                    <a:pt x="918" y="3283"/>
                    <a:pt x="901" y="3347"/>
                  </a:cubicBezTo>
                  <a:cubicBezTo>
                    <a:pt x="884" y="3411"/>
                    <a:pt x="960" y="3461"/>
                    <a:pt x="960" y="3461"/>
                  </a:cubicBezTo>
                  <a:cubicBezTo>
                    <a:pt x="941" y="3550"/>
                    <a:pt x="1073" y="3579"/>
                    <a:pt x="1073" y="3579"/>
                  </a:cubicBezTo>
                  <a:cubicBezTo>
                    <a:pt x="1157" y="3733"/>
                    <a:pt x="1313" y="3558"/>
                    <a:pt x="1313" y="3558"/>
                  </a:cubicBezTo>
                  <a:cubicBezTo>
                    <a:pt x="1440" y="3695"/>
                    <a:pt x="1428" y="3903"/>
                    <a:pt x="1459" y="3938"/>
                  </a:cubicBezTo>
                  <a:cubicBezTo>
                    <a:pt x="1490" y="3973"/>
                    <a:pt x="1546" y="3940"/>
                    <a:pt x="1546" y="3940"/>
                  </a:cubicBezTo>
                  <a:cubicBezTo>
                    <a:pt x="1586" y="3778"/>
                    <a:pt x="1345" y="3477"/>
                    <a:pt x="1345" y="3477"/>
                  </a:cubicBezTo>
                  <a:cubicBezTo>
                    <a:pt x="1345" y="3458"/>
                    <a:pt x="1326" y="3418"/>
                    <a:pt x="1326" y="3418"/>
                  </a:cubicBezTo>
                  <a:cubicBezTo>
                    <a:pt x="1326" y="3418"/>
                    <a:pt x="1468" y="3418"/>
                    <a:pt x="1593" y="3425"/>
                  </a:cubicBezTo>
                  <a:cubicBezTo>
                    <a:pt x="1717" y="3432"/>
                    <a:pt x="1707" y="3463"/>
                    <a:pt x="1877" y="3463"/>
                  </a:cubicBezTo>
                  <a:cubicBezTo>
                    <a:pt x="2047" y="3463"/>
                    <a:pt x="2277" y="3314"/>
                    <a:pt x="2277" y="3314"/>
                  </a:cubicBezTo>
                  <a:lnTo>
                    <a:pt x="2421" y="3323"/>
                  </a:lnTo>
                  <a:cubicBezTo>
                    <a:pt x="2423" y="3409"/>
                    <a:pt x="2461" y="3483"/>
                    <a:pt x="2461" y="3483"/>
                  </a:cubicBezTo>
                  <a:cubicBezTo>
                    <a:pt x="2120" y="3766"/>
                    <a:pt x="2105" y="3973"/>
                    <a:pt x="2105" y="3973"/>
                  </a:cubicBezTo>
                  <a:cubicBezTo>
                    <a:pt x="2158" y="3981"/>
                    <a:pt x="2268" y="3931"/>
                    <a:pt x="2268" y="3931"/>
                  </a:cubicBezTo>
                  <a:cubicBezTo>
                    <a:pt x="2194" y="4061"/>
                    <a:pt x="2213" y="4172"/>
                    <a:pt x="2213" y="4172"/>
                  </a:cubicBezTo>
                  <a:cubicBezTo>
                    <a:pt x="2298" y="4158"/>
                    <a:pt x="2374" y="4085"/>
                    <a:pt x="2374" y="4085"/>
                  </a:cubicBezTo>
                  <a:cubicBezTo>
                    <a:pt x="2333" y="4184"/>
                    <a:pt x="2374" y="4305"/>
                    <a:pt x="2374" y="4305"/>
                  </a:cubicBezTo>
                  <a:cubicBezTo>
                    <a:pt x="2470" y="4267"/>
                    <a:pt x="2534" y="4208"/>
                    <a:pt x="2534" y="4208"/>
                  </a:cubicBezTo>
                  <a:cubicBezTo>
                    <a:pt x="2513" y="4312"/>
                    <a:pt x="2556" y="4409"/>
                    <a:pt x="2556" y="4409"/>
                  </a:cubicBezTo>
                  <a:cubicBezTo>
                    <a:pt x="2625" y="4392"/>
                    <a:pt x="2705" y="4319"/>
                    <a:pt x="2705" y="4319"/>
                  </a:cubicBezTo>
                  <a:cubicBezTo>
                    <a:pt x="2724" y="4411"/>
                    <a:pt x="2790" y="4448"/>
                    <a:pt x="2790" y="4448"/>
                  </a:cubicBezTo>
                  <a:cubicBezTo>
                    <a:pt x="2832" y="4411"/>
                    <a:pt x="2872" y="4295"/>
                    <a:pt x="2872" y="4295"/>
                  </a:cubicBezTo>
                  <a:cubicBezTo>
                    <a:pt x="2901" y="4375"/>
                    <a:pt x="3000" y="4423"/>
                    <a:pt x="3000" y="4423"/>
                  </a:cubicBezTo>
                  <a:cubicBezTo>
                    <a:pt x="3050" y="4347"/>
                    <a:pt x="3043" y="4222"/>
                    <a:pt x="3043" y="4222"/>
                  </a:cubicBezTo>
                  <a:cubicBezTo>
                    <a:pt x="3104" y="4307"/>
                    <a:pt x="3191" y="4319"/>
                    <a:pt x="3191" y="4319"/>
                  </a:cubicBezTo>
                  <a:cubicBezTo>
                    <a:pt x="3244" y="4234"/>
                    <a:pt x="3194" y="4064"/>
                    <a:pt x="3194" y="4064"/>
                  </a:cubicBezTo>
                  <a:cubicBezTo>
                    <a:pt x="3289" y="4182"/>
                    <a:pt x="3364" y="4170"/>
                    <a:pt x="3364" y="4170"/>
                  </a:cubicBezTo>
                  <a:cubicBezTo>
                    <a:pt x="3397" y="4101"/>
                    <a:pt x="3319" y="3934"/>
                    <a:pt x="3319" y="3934"/>
                  </a:cubicBezTo>
                  <a:cubicBezTo>
                    <a:pt x="3388" y="4011"/>
                    <a:pt x="3483" y="3998"/>
                    <a:pt x="3483" y="3998"/>
                  </a:cubicBezTo>
                  <a:cubicBezTo>
                    <a:pt x="3519" y="3782"/>
                    <a:pt x="3124" y="3472"/>
                    <a:pt x="3124" y="3472"/>
                  </a:cubicBezTo>
                  <a:cubicBezTo>
                    <a:pt x="3189" y="3418"/>
                    <a:pt x="3151" y="3307"/>
                    <a:pt x="3151" y="3307"/>
                  </a:cubicBezTo>
                  <a:lnTo>
                    <a:pt x="3284" y="3309"/>
                  </a:lnTo>
                  <a:cubicBezTo>
                    <a:pt x="3310" y="3343"/>
                    <a:pt x="3490" y="3449"/>
                    <a:pt x="3681" y="3461"/>
                  </a:cubicBezTo>
                  <a:cubicBezTo>
                    <a:pt x="3872" y="3473"/>
                    <a:pt x="3997" y="3394"/>
                    <a:pt x="3997" y="3394"/>
                  </a:cubicBezTo>
                  <a:lnTo>
                    <a:pt x="4239" y="3394"/>
                  </a:lnTo>
                  <a:cubicBezTo>
                    <a:pt x="4220" y="3439"/>
                    <a:pt x="4241" y="3484"/>
                    <a:pt x="4241" y="3484"/>
                  </a:cubicBezTo>
                  <a:lnTo>
                    <a:pt x="4073" y="3616"/>
                  </a:lnTo>
                  <a:lnTo>
                    <a:pt x="3991" y="3622"/>
                  </a:lnTo>
                  <a:lnTo>
                    <a:pt x="3699" y="3831"/>
                  </a:lnTo>
                  <a:lnTo>
                    <a:pt x="3794" y="3839"/>
                  </a:lnTo>
                  <a:lnTo>
                    <a:pt x="3751" y="3879"/>
                  </a:lnTo>
                  <a:lnTo>
                    <a:pt x="3789" y="3882"/>
                  </a:lnTo>
                  <a:lnTo>
                    <a:pt x="3783" y="3979"/>
                  </a:lnTo>
                  <a:lnTo>
                    <a:pt x="3879" y="3929"/>
                  </a:lnTo>
                  <a:lnTo>
                    <a:pt x="3894" y="4049"/>
                  </a:lnTo>
                  <a:lnTo>
                    <a:pt x="3943" y="4012"/>
                  </a:lnTo>
                  <a:lnTo>
                    <a:pt x="3938" y="4063"/>
                  </a:lnTo>
                  <a:lnTo>
                    <a:pt x="4004" y="4052"/>
                  </a:lnTo>
                  <a:lnTo>
                    <a:pt x="4007" y="4116"/>
                  </a:lnTo>
                  <a:lnTo>
                    <a:pt x="4073" y="4078"/>
                  </a:lnTo>
                  <a:lnTo>
                    <a:pt x="4123" y="4130"/>
                  </a:lnTo>
                  <a:lnTo>
                    <a:pt x="4154" y="4082"/>
                  </a:lnTo>
                  <a:lnTo>
                    <a:pt x="4163" y="4179"/>
                  </a:lnTo>
                  <a:lnTo>
                    <a:pt x="4229" y="4130"/>
                  </a:lnTo>
                  <a:lnTo>
                    <a:pt x="4246" y="4179"/>
                  </a:lnTo>
                  <a:lnTo>
                    <a:pt x="4270" y="4149"/>
                  </a:lnTo>
                  <a:lnTo>
                    <a:pt x="4303" y="4220"/>
                  </a:lnTo>
                  <a:lnTo>
                    <a:pt x="4375" y="3589"/>
                  </a:lnTo>
                  <a:cubicBezTo>
                    <a:pt x="4375" y="3589"/>
                    <a:pt x="4414" y="3607"/>
                    <a:pt x="4466" y="3589"/>
                  </a:cubicBezTo>
                  <a:cubicBezTo>
                    <a:pt x="4517" y="3572"/>
                    <a:pt x="4503" y="3510"/>
                    <a:pt x="4503" y="3510"/>
                  </a:cubicBezTo>
                  <a:cubicBezTo>
                    <a:pt x="4503" y="3510"/>
                    <a:pt x="4557" y="3546"/>
                    <a:pt x="4595" y="3494"/>
                  </a:cubicBezTo>
                  <a:cubicBezTo>
                    <a:pt x="4633" y="3442"/>
                    <a:pt x="4605" y="3394"/>
                    <a:pt x="4605" y="3394"/>
                  </a:cubicBezTo>
                  <a:cubicBezTo>
                    <a:pt x="4605" y="3394"/>
                    <a:pt x="4645" y="3381"/>
                    <a:pt x="4671" y="3349"/>
                  </a:cubicBezTo>
                  <a:cubicBezTo>
                    <a:pt x="4697" y="3316"/>
                    <a:pt x="4650" y="3220"/>
                    <a:pt x="4650" y="3220"/>
                  </a:cubicBezTo>
                  <a:lnTo>
                    <a:pt x="5139" y="2848"/>
                  </a:lnTo>
                  <a:lnTo>
                    <a:pt x="5141" y="2882"/>
                  </a:lnTo>
                  <a:lnTo>
                    <a:pt x="5255" y="2735"/>
                  </a:lnTo>
                  <a:lnTo>
                    <a:pt x="5080" y="2820"/>
                  </a:lnTo>
                  <a:lnTo>
                    <a:pt x="5110" y="2823"/>
                  </a:lnTo>
                  <a:lnTo>
                    <a:pt x="4874" y="2983"/>
                  </a:lnTo>
                  <a:lnTo>
                    <a:pt x="5272" y="2612"/>
                  </a:lnTo>
                  <a:lnTo>
                    <a:pt x="5285" y="2650"/>
                  </a:lnTo>
                  <a:lnTo>
                    <a:pt x="5387" y="2477"/>
                  </a:lnTo>
                  <a:lnTo>
                    <a:pt x="5217" y="2582"/>
                  </a:lnTo>
                  <a:lnTo>
                    <a:pt x="5246" y="2593"/>
                  </a:lnTo>
                  <a:close/>
                </a:path>
              </a:pathLst>
            </a:custGeom>
            <a:solidFill>
              <a:srgbClr val="53565A"/>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latin typeface="Times New Roman" panose="02020603050405020304" pitchFamily="18" charset="0"/>
                <a:cs typeface="Times New Roman" panose="02020603050405020304" pitchFamily="18" charset="0"/>
              </a:endParaRPr>
            </a:p>
          </p:txBody>
        </p:sp>
      </p:grpSp>
      <p:pic>
        <p:nvPicPr>
          <p:cNvPr id="9" name="Graphic 8" descr="Briefcase with solid fill">
            <a:extLst>
              <a:ext uri="{FF2B5EF4-FFF2-40B4-BE49-F238E27FC236}">
                <a16:creationId xmlns:a16="http://schemas.microsoft.com/office/drawing/2014/main" id="{84D1A34F-2A21-8CA3-3AAF-3FA450B616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4414" y="2567053"/>
            <a:ext cx="685800" cy="685800"/>
          </a:xfrm>
          <a:prstGeom prst="rect">
            <a:avLst/>
          </a:prstGeom>
        </p:spPr>
      </p:pic>
      <p:sp>
        <p:nvSpPr>
          <p:cNvPr id="10" name="TextBox 9">
            <a:extLst>
              <a:ext uri="{FF2B5EF4-FFF2-40B4-BE49-F238E27FC236}">
                <a16:creationId xmlns:a16="http://schemas.microsoft.com/office/drawing/2014/main" id="{C1D179D9-C099-8704-16C8-00B50C6DDFD1}"/>
              </a:ext>
            </a:extLst>
          </p:cNvPr>
          <p:cNvSpPr txBox="1"/>
          <p:nvPr/>
        </p:nvSpPr>
        <p:spPr>
          <a:xfrm>
            <a:off x="3968485" y="3252853"/>
            <a:ext cx="1322492" cy="2308324"/>
          </a:xfrm>
          <a:prstGeom prst="rect">
            <a:avLst/>
          </a:prstGeom>
          <a:noFill/>
        </p:spPr>
        <p:txBody>
          <a:bodyPr wrap="square" rtlCol="0">
            <a:spAutoFit/>
          </a:bodyPr>
          <a:lstStyle/>
          <a:p>
            <a:pPr algn="ctr" defTabSz="428625"/>
            <a:r>
              <a:rPr lang="en-US" sz="1200" dirty="0">
                <a:solidFill>
                  <a:srgbClr val="1F497D"/>
                </a:solidFill>
                <a:latin typeface="Calibri"/>
                <a:cs typeface="Arial" panose="020B0604020202020204" pitchFamily="34" charset="0"/>
              </a:rPr>
              <a:t>The fellowship was initially designed to support career ready military spouses; those spouses that have the education and/or experience to move into the workforce rapidly</a:t>
            </a:r>
          </a:p>
          <a:p>
            <a:pPr algn="ctr" defTabSz="428625"/>
            <a:endParaRPr lang="en-US" sz="1200" dirty="0">
              <a:solidFill>
                <a:srgbClr val="1F497D"/>
              </a:solidFill>
              <a:latin typeface="Calibri"/>
              <a:cs typeface="Arial" panose="020B0604020202020204" pitchFamily="34" charset="0"/>
            </a:endParaRPr>
          </a:p>
        </p:txBody>
      </p:sp>
      <p:pic>
        <p:nvPicPr>
          <p:cNvPr id="13" name="Graphic 12" descr="Take Off with solid fill">
            <a:extLst>
              <a:ext uri="{FF2B5EF4-FFF2-40B4-BE49-F238E27FC236}">
                <a16:creationId xmlns:a16="http://schemas.microsoft.com/office/drawing/2014/main" id="{F5D4DF8D-06B7-F908-931E-A94999D605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53752" y="2567053"/>
            <a:ext cx="857250" cy="857250"/>
          </a:xfrm>
          <a:prstGeom prst="rect">
            <a:avLst/>
          </a:prstGeom>
        </p:spPr>
      </p:pic>
      <p:sp>
        <p:nvSpPr>
          <p:cNvPr id="14" name="TextBox 13">
            <a:extLst>
              <a:ext uri="{FF2B5EF4-FFF2-40B4-BE49-F238E27FC236}">
                <a16:creationId xmlns:a16="http://schemas.microsoft.com/office/drawing/2014/main" id="{0FE38BB9-7F3F-CCB4-1EC3-12BBE19FEDD6}"/>
              </a:ext>
            </a:extLst>
          </p:cNvPr>
          <p:cNvSpPr txBox="1"/>
          <p:nvPr/>
        </p:nvSpPr>
        <p:spPr>
          <a:xfrm>
            <a:off x="1356521" y="3252853"/>
            <a:ext cx="1371600" cy="1754326"/>
          </a:xfrm>
          <a:prstGeom prst="rect">
            <a:avLst/>
          </a:prstGeom>
          <a:noFill/>
        </p:spPr>
        <p:txBody>
          <a:bodyPr wrap="square" rtlCol="0">
            <a:spAutoFit/>
          </a:bodyPr>
          <a:lstStyle/>
          <a:p>
            <a:pPr algn="ctr" defTabSz="428625"/>
            <a:r>
              <a:rPr lang="en-US" sz="1200" dirty="0">
                <a:solidFill>
                  <a:srgbClr val="1F497D"/>
                </a:solidFill>
                <a:latin typeface="Calibri"/>
                <a:cs typeface="Arial" panose="020B0604020202020204" pitchFamily="34" charset="0"/>
              </a:rPr>
              <a:t>MSCAP was launched in December of 2022 with the first military spouse fellows being placed in January of 2023</a:t>
            </a:r>
          </a:p>
          <a:p>
            <a:pPr algn="ctr" defTabSz="428625"/>
            <a:endParaRPr lang="en-US" sz="1200" dirty="0">
              <a:solidFill>
                <a:srgbClr val="1F497D"/>
              </a:solidFill>
              <a:latin typeface="Calibri"/>
              <a:cs typeface="Arial" panose="020B0604020202020204" pitchFamily="34" charset="0"/>
            </a:endParaRPr>
          </a:p>
        </p:txBody>
      </p:sp>
      <p:pic>
        <p:nvPicPr>
          <p:cNvPr id="17" name="Graphic 16" descr="Money with solid fill">
            <a:extLst>
              <a:ext uri="{FF2B5EF4-FFF2-40B4-BE49-F238E27FC236}">
                <a16:creationId xmlns:a16="http://schemas.microsoft.com/office/drawing/2014/main" id="{90CE7249-6299-AE65-C638-36430FC9CD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67170" y="2570228"/>
            <a:ext cx="685800" cy="685800"/>
          </a:xfrm>
          <a:prstGeom prst="rect">
            <a:avLst/>
          </a:prstGeom>
        </p:spPr>
      </p:pic>
      <p:sp>
        <p:nvSpPr>
          <p:cNvPr id="18" name="TextBox 17">
            <a:extLst>
              <a:ext uri="{FF2B5EF4-FFF2-40B4-BE49-F238E27FC236}">
                <a16:creationId xmlns:a16="http://schemas.microsoft.com/office/drawing/2014/main" id="{DC0AEA43-E143-675C-5F4B-BF6DEEB3E2D6}"/>
              </a:ext>
            </a:extLst>
          </p:cNvPr>
          <p:cNvSpPr txBox="1"/>
          <p:nvPr/>
        </p:nvSpPr>
        <p:spPr>
          <a:xfrm>
            <a:off x="2622815" y="3252853"/>
            <a:ext cx="1371600" cy="1754326"/>
          </a:xfrm>
          <a:prstGeom prst="rect">
            <a:avLst/>
          </a:prstGeom>
          <a:noFill/>
        </p:spPr>
        <p:txBody>
          <a:bodyPr wrap="square" rtlCol="0">
            <a:spAutoFit/>
          </a:bodyPr>
          <a:lstStyle/>
          <a:p>
            <a:pPr algn="ctr" defTabSz="428625"/>
            <a:r>
              <a:rPr lang="en-US" sz="1200" dirty="0">
                <a:solidFill>
                  <a:srgbClr val="1F497D"/>
                </a:solidFill>
                <a:latin typeface="Calibri"/>
                <a:cs typeface="Arial" panose="020B0604020202020204" pitchFamily="34" charset="0"/>
              </a:rPr>
              <a:t>While engaged in the fellowship, military spouses are compensated through funding provided by the Defense Department</a:t>
            </a:r>
          </a:p>
          <a:p>
            <a:pPr algn="ctr" defTabSz="428625"/>
            <a:endParaRPr lang="en-US" sz="1200" dirty="0">
              <a:solidFill>
                <a:srgbClr val="1F497D"/>
              </a:solidFill>
              <a:latin typeface="Calibri"/>
              <a:cs typeface="Arial" panose="020B0604020202020204" pitchFamily="34" charset="0"/>
            </a:endParaRPr>
          </a:p>
        </p:txBody>
      </p:sp>
      <p:pic>
        <p:nvPicPr>
          <p:cNvPr id="20" name="Graphic 19" descr="Employee badge with solid fill">
            <a:extLst>
              <a:ext uri="{FF2B5EF4-FFF2-40B4-BE49-F238E27FC236}">
                <a16:creationId xmlns:a16="http://schemas.microsoft.com/office/drawing/2014/main" id="{6E2EF1FB-CF16-E3FF-69DD-702BC62C1B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86014" y="2586102"/>
            <a:ext cx="685800" cy="685800"/>
          </a:xfrm>
          <a:prstGeom prst="rect">
            <a:avLst/>
          </a:prstGeom>
        </p:spPr>
      </p:pic>
      <p:sp>
        <p:nvSpPr>
          <p:cNvPr id="21" name="TextBox 20">
            <a:extLst>
              <a:ext uri="{FF2B5EF4-FFF2-40B4-BE49-F238E27FC236}">
                <a16:creationId xmlns:a16="http://schemas.microsoft.com/office/drawing/2014/main" id="{F2C995E8-1096-DF49-8EFF-CE46CA9D4E53}"/>
              </a:ext>
            </a:extLst>
          </p:cNvPr>
          <p:cNvSpPr txBox="1"/>
          <p:nvPr/>
        </p:nvSpPr>
        <p:spPr>
          <a:xfrm>
            <a:off x="5314814" y="3252853"/>
            <a:ext cx="1371600" cy="1754326"/>
          </a:xfrm>
          <a:prstGeom prst="rect">
            <a:avLst/>
          </a:prstGeom>
          <a:noFill/>
        </p:spPr>
        <p:txBody>
          <a:bodyPr wrap="square" rtlCol="0">
            <a:spAutoFit/>
          </a:bodyPr>
          <a:lstStyle/>
          <a:p>
            <a:pPr algn="ctr" defTabSz="428625"/>
            <a:r>
              <a:rPr lang="en-US" sz="1200" dirty="0">
                <a:solidFill>
                  <a:srgbClr val="1F497D"/>
                </a:solidFill>
                <a:latin typeface="Calibri"/>
                <a:cs typeface="Arial" panose="020B0604020202020204" pitchFamily="34" charset="0"/>
              </a:rPr>
              <a:t>Eligible spouses include those whose Service member is currently serving in the active, national Guard, or reserve component</a:t>
            </a:r>
          </a:p>
          <a:p>
            <a:pPr algn="ctr" defTabSz="428625"/>
            <a:endParaRPr lang="en-US" sz="1200" dirty="0">
              <a:solidFill>
                <a:srgbClr val="1F497D"/>
              </a:solidFill>
              <a:latin typeface="Calibri"/>
              <a:cs typeface="Arial" panose="020B0604020202020204" pitchFamily="34" charset="0"/>
            </a:endParaRPr>
          </a:p>
        </p:txBody>
      </p:sp>
      <p:pic>
        <p:nvPicPr>
          <p:cNvPr id="24" name="Graphic 23" descr="Earth globe: Americas with solid fill">
            <a:extLst>
              <a:ext uri="{FF2B5EF4-FFF2-40B4-BE49-F238E27FC236}">
                <a16:creationId xmlns:a16="http://schemas.microsoft.com/office/drawing/2014/main" id="{E1F95576-8D0A-8E6F-C138-74656CAB71D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44915" y="2625570"/>
            <a:ext cx="685800" cy="685800"/>
          </a:xfrm>
          <a:prstGeom prst="rect">
            <a:avLst/>
          </a:prstGeom>
        </p:spPr>
      </p:pic>
      <p:sp>
        <p:nvSpPr>
          <p:cNvPr id="25" name="TextBox 24">
            <a:extLst>
              <a:ext uri="{FF2B5EF4-FFF2-40B4-BE49-F238E27FC236}">
                <a16:creationId xmlns:a16="http://schemas.microsoft.com/office/drawing/2014/main" id="{63D2E632-AB82-65E2-398F-F2AE55F3620D}"/>
              </a:ext>
            </a:extLst>
          </p:cNvPr>
          <p:cNvSpPr txBox="1"/>
          <p:nvPr/>
        </p:nvSpPr>
        <p:spPr>
          <a:xfrm>
            <a:off x="6629400" y="3252853"/>
            <a:ext cx="1371600" cy="830997"/>
          </a:xfrm>
          <a:prstGeom prst="rect">
            <a:avLst/>
          </a:prstGeom>
          <a:noFill/>
        </p:spPr>
        <p:txBody>
          <a:bodyPr wrap="square" rtlCol="0">
            <a:spAutoFit/>
          </a:bodyPr>
          <a:lstStyle/>
          <a:p>
            <a:pPr algn="ctr" defTabSz="428625"/>
            <a:r>
              <a:rPr lang="en-US" sz="1200" dirty="0">
                <a:solidFill>
                  <a:srgbClr val="1F497D"/>
                </a:solidFill>
                <a:latin typeface="Calibri"/>
                <a:cs typeface="Arial" panose="020B0604020202020204" pitchFamily="34" charset="0"/>
              </a:rPr>
              <a:t>MSCAP only supports CONUS fellowships</a:t>
            </a:r>
          </a:p>
          <a:p>
            <a:pPr algn="ctr" defTabSz="428625"/>
            <a:endParaRPr lang="en-US" sz="1200" dirty="0">
              <a:solidFill>
                <a:srgbClr val="1F497D"/>
              </a:solidFill>
              <a:latin typeface="Calibri"/>
              <a:cs typeface="Arial" panose="020B0604020202020204" pitchFamily="34" charset="0"/>
            </a:endParaRPr>
          </a:p>
        </p:txBody>
      </p:sp>
      <p:sp>
        <p:nvSpPr>
          <p:cNvPr id="27" name="Rectangle 26">
            <a:extLst>
              <a:ext uri="{FF2B5EF4-FFF2-40B4-BE49-F238E27FC236}">
                <a16:creationId xmlns:a16="http://schemas.microsoft.com/office/drawing/2014/main" id="{3AE1C3DA-2B02-CDB0-BC3A-DD112C2D234A}"/>
              </a:ext>
            </a:extLst>
          </p:cNvPr>
          <p:cNvSpPr/>
          <p:nvPr/>
        </p:nvSpPr>
        <p:spPr>
          <a:xfrm>
            <a:off x="1450606" y="5297973"/>
            <a:ext cx="6319301" cy="253424"/>
          </a:xfrm>
          <a:prstGeom prst="rect">
            <a:avLst/>
          </a:prstGeom>
          <a:solidFill>
            <a:srgbClr val="515151"/>
          </a:solidFill>
          <a:ln w="12700" cap="flat" cmpd="sng" algn="ctr">
            <a:noFill/>
            <a:prstDash val="solid"/>
            <a:miter lim="800000"/>
          </a:ln>
          <a:effectLst/>
        </p:spPr>
        <p:txBody>
          <a:bodyPr rtlCol="0" anchor="ctr"/>
          <a:lstStyle/>
          <a:p>
            <a:pPr algn="ctr" defTabSz="685800">
              <a:defRPr/>
            </a:pPr>
            <a:endParaRPr lang="en-US" sz="1050" kern="0">
              <a:solidFill>
                <a:prstClr val="white"/>
              </a:solidFill>
              <a:latin typeface="Times New Roman" panose="02020603050405020304" pitchFamily="18" charset="0"/>
              <a:cs typeface="Times New Roman" panose="02020603050405020304" pitchFamily="18" charset="0"/>
            </a:endParaRPr>
          </a:p>
        </p:txBody>
      </p:sp>
      <p:sp>
        <p:nvSpPr>
          <p:cNvPr id="28" name="Text Placeholder 15">
            <a:extLst>
              <a:ext uri="{FF2B5EF4-FFF2-40B4-BE49-F238E27FC236}">
                <a16:creationId xmlns:a16="http://schemas.microsoft.com/office/drawing/2014/main" id="{2758117B-C257-74C8-5A6F-B17DC464F2E1}"/>
              </a:ext>
            </a:extLst>
          </p:cNvPr>
          <p:cNvSpPr txBox="1">
            <a:spLocks/>
          </p:cNvSpPr>
          <p:nvPr/>
        </p:nvSpPr>
        <p:spPr>
          <a:xfrm>
            <a:off x="1510037" y="5321502"/>
            <a:ext cx="6259871" cy="206366"/>
          </a:xfrm>
          <a:prstGeom prst="rect">
            <a:avLst/>
          </a:prstGeom>
        </p:spPr>
        <p:txBody>
          <a:bodyPr>
            <a:noAutofit/>
          </a:bodyPr>
          <a:lstStyle>
            <a:lvl1pPr marL="228600" indent="-228600" algn="l" defTabSz="914400" rtl="0" eaLnBrk="1" latinLnBrk="0" hangingPunct="1">
              <a:lnSpc>
                <a:spcPct val="100000"/>
              </a:lnSpc>
              <a:spcBef>
                <a:spcPts val="1000"/>
              </a:spcBef>
              <a:buClr>
                <a:schemeClr val="accent5"/>
              </a:buClr>
              <a:buSzPct val="75000"/>
              <a:buFont typeface="Wingdings" charset="2"/>
              <a:buChar char="§"/>
              <a:defRPr sz="2000" kern="1200">
                <a:solidFill>
                  <a:srgbClr val="3F3F3F"/>
                </a:solidFill>
                <a:latin typeface="+mn-lt"/>
                <a:ea typeface="+mn-ea"/>
                <a:cs typeface="+mn-cs"/>
              </a:defRPr>
            </a:lvl1pPr>
            <a:lvl2pPr marL="685800" indent="-228600" algn="l" defTabSz="914400" rtl="0" eaLnBrk="1" latinLnBrk="0" hangingPunct="1">
              <a:lnSpc>
                <a:spcPct val="100000"/>
              </a:lnSpc>
              <a:spcBef>
                <a:spcPts val="500"/>
              </a:spcBef>
              <a:buClr>
                <a:schemeClr val="accent5"/>
              </a:buClr>
              <a:buSzPct val="75000"/>
              <a:buFont typeface="Wingdings" charset="2"/>
              <a:buChar char="§"/>
              <a:defRPr sz="1800" kern="1200">
                <a:solidFill>
                  <a:srgbClr val="3F3F3F"/>
                </a:solidFill>
                <a:latin typeface="+mn-lt"/>
                <a:ea typeface="+mn-ea"/>
                <a:cs typeface="+mn-cs"/>
              </a:defRPr>
            </a:lvl2pPr>
            <a:lvl3pPr marL="1143000" indent="-228600" algn="l" defTabSz="914400" rtl="0" eaLnBrk="1" latinLnBrk="0" hangingPunct="1">
              <a:lnSpc>
                <a:spcPct val="100000"/>
              </a:lnSpc>
              <a:spcBef>
                <a:spcPts val="500"/>
              </a:spcBef>
              <a:buClr>
                <a:schemeClr val="accent5"/>
              </a:buClr>
              <a:buSzPct val="75000"/>
              <a:buFont typeface="Wingdings" charset="2"/>
              <a:buChar char="§"/>
              <a:defRPr sz="1600" kern="1200">
                <a:solidFill>
                  <a:srgbClr val="3F3F3F"/>
                </a:solidFill>
                <a:latin typeface="+mn-lt"/>
                <a:ea typeface="+mn-ea"/>
                <a:cs typeface="+mn-cs"/>
              </a:defRPr>
            </a:lvl3pPr>
            <a:lvl4pPr marL="16002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4pPr>
            <a:lvl5pPr marL="2057400" indent="-228600" algn="l" defTabSz="914400" rtl="0" eaLnBrk="1" latinLnBrk="0" hangingPunct="1">
              <a:lnSpc>
                <a:spcPct val="100000"/>
              </a:lnSpc>
              <a:spcBef>
                <a:spcPts val="500"/>
              </a:spcBef>
              <a:buClr>
                <a:schemeClr val="accent5"/>
              </a:buClr>
              <a:buSzPct val="75000"/>
              <a:buFont typeface="Wingdings" charset="2"/>
              <a:buChar char="§"/>
              <a:defRPr sz="1400" kern="1200">
                <a:solidFill>
                  <a:srgbClr val="3F3F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14350">
              <a:spcBef>
                <a:spcPts val="338"/>
              </a:spcBef>
              <a:buClr>
                <a:srgbClr val="00B050"/>
              </a:buClr>
              <a:buSzPct val="100000"/>
              <a:buNone/>
              <a:tabLst>
                <a:tab pos="102870" algn="l"/>
              </a:tabLst>
              <a:defRPr/>
            </a:pPr>
            <a:r>
              <a:rPr lang="en-US" sz="900" b="1" dirty="0">
                <a:solidFill>
                  <a:prstClr val="white"/>
                </a:solidFill>
                <a:latin typeface="Calibri"/>
                <a:cs typeface="Arial" panose="020B0604020202020204" pitchFamily="34" charset="0"/>
              </a:rPr>
              <a:t>There are 278 MSCAP “Host Companies”</a:t>
            </a:r>
          </a:p>
        </p:txBody>
      </p:sp>
    </p:spTree>
    <p:extLst>
      <p:ext uri="{BB962C8B-B14F-4D97-AF65-F5344CB8AC3E}">
        <p14:creationId xmlns:p14="http://schemas.microsoft.com/office/powerpoint/2010/main" val="1653334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34A0D5-8BFC-4B58-BBFA-DD611C24634E}"/>
              </a:ext>
            </a:extLst>
          </p:cNvPr>
          <p:cNvSpPr>
            <a:spLocks noGrp="1"/>
          </p:cNvSpPr>
          <p:nvPr>
            <p:ph type="sldNum" sz="quarter" idx="7"/>
          </p:nvPr>
        </p:nvSpPr>
        <p:spPr/>
        <p:txBody>
          <a:bodyPr/>
          <a:lstStyle/>
          <a:p>
            <a:pPr defTabSz="428625"/>
            <a:fld id="{B6F15528-21DE-4FAA-801E-634DDDAF4B2B}" type="slidenum">
              <a:rPr lang="en-US">
                <a:latin typeface="Calibri"/>
              </a:rPr>
              <a:pPr defTabSz="428625"/>
              <a:t>24</a:t>
            </a:fld>
            <a:endParaRPr lang="en-US" dirty="0">
              <a:latin typeface="Calibri"/>
            </a:endParaRPr>
          </a:p>
        </p:txBody>
      </p:sp>
      <p:sp>
        <p:nvSpPr>
          <p:cNvPr id="6" name="Content Placeholder 2">
            <a:extLst>
              <a:ext uri="{FF2B5EF4-FFF2-40B4-BE49-F238E27FC236}">
                <a16:creationId xmlns:a16="http://schemas.microsoft.com/office/drawing/2014/main" id="{DB8F3B1D-1E6D-4ED3-BFB7-707B0D8083A1}"/>
              </a:ext>
            </a:extLst>
          </p:cNvPr>
          <p:cNvSpPr>
            <a:spLocks noGrp="1"/>
          </p:cNvSpPr>
          <p:nvPr>
            <p:ph idx="4294967295"/>
          </p:nvPr>
        </p:nvSpPr>
        <p:spPr>
          <a:xfrm>
            <a:off x="1143000" y="971551"/>
            <a:ext cx="5901929" cy="346472"/>
          </a:xfrm>
          <a:prstGeom prst="rect">
            <a:avLst/>
          </a:prstGeom>
        </p:spPr>
        <p:txBody>
          <a:bodyPr/>
          <a:lstStyle/>
          <a:p>
            <a:r>
              <a:rPr lang="en-US" dirty="0">
                <a:solidFill>
                  <a:schemeClr val="bg1"/>
                </a:solidFill>
              </a:rPr>
              <a:t>Military Spouse Career Accelerator Pilot (MSCAP)</a:t>
            </a:r>
          </a:p>
        </p:txBody>
      </p:sp>
      <p:sp>
        <p:nvSpPr>
          <p:cNvPr id="11" name="TextBox 10">
            <a:extLst>
              <a:ext uri="{FF2B5EF4-FFF2-40B4-BE49-F238E27FC236}">
                <a16:creationId xmlns:a16="http://schemas.microsoft.com/office/drawing/2014/main" id="{39660256-8F7F-4DCC-B18B-7733C0566730}"/>
              </a:ext>
            </a:extLst>
          </p:cNvPr>
          <p:cNvSpPr txBox="1"/>
          <p:nvPr/>
        </p:nvSpPr>
        <p:spPr>
          <a:xfrm>
            <a:off x="1371600" y="1800036"/>
            <a:ext cx="3373160" cy="3762568"/>
          </a:xfrm>
          <a:prstGeom prst="rect">
            <a:avLst/>
          </a:prstGeom>
          <a:noFill/>
        </p:spPr>
        <p:txBody>
          <a:bodyPr wrap="square" rtlCol="0">
            <a:spAutoFit/>
          </a:bodyPr>
          <a:lstStyle/>
          <a:p>
            <a:pPr marL="175022" indent="-175022" defTabSz="428625">
              <a:tabLst>
                <a:tab pos="2874169" algn="dec"/>
              </a:tabLst>
            </a:pPr>
            <a:r>
              <a:rPr lang="en-US" sz="1500" b="1" dirty="0">
                <a:solidFill>
                  <a:srgbClr val="003087"/>
                </a:solidFill>
                <a:latin typeface="Calibri"/>
              </a:rPr>
              <a:t>Total Fellowships Placed: 	347</a:t>
            </a:r>
          </a:p>
          <a:p>
            <a:pPr marL="431006" lvl="1" indent="-175022" defTabSz="428625">
              <a:buFont typeface="Arial" panose="020B0604020202020204" pitchFamily="34" charset="0"/>
              <a:buChar char="•"/>
              <a:tabLst>
                <a:tab pos="2874169" algn="dec"/>
              </a:tabLst>
            </a:pPr>
            <a:r>
              <a:rPr lang="en-US" sz="1350" dirty="0">
                <a:solidFill>
                  <a:srgbClr val="003087"/>
                </a:solidFill>
                <a:latin typeface="Calibri"/>
              </a:rPr>
              <a:t>Traditional Fellowships: 	288</a:t>
            </a:r>
          </a:p>
          <a:p>
            <a:pPr marL="431006" lvl="1" indent="-175022" defTabSz="428625">
              <a:buFont typeface="Arial" panose="020B0604020202020204" pitchFamily="34" charset="0"/>
              <a:buChar char="•"/>
              <a:tabLst>
                <a:tab pos="2874169" algn="dec"/>
              </a:tabLst>
            </a:pPr>
            <a:r>
              <a:rPr lang="en-US" sz="1350" dirty="0">
                <a:solidFill>
                  <a:srgbClr val="003087"/>
                </a:solidFill>
                <a:latin typeface="Calibri"/>
              </a:rPr>
              <a:t>Salesforce Fellowships: 	28</a:t>
            </a:r>
          </a:p>
          <a:p>
            <a:pPr marL="431006" lvl="1" indent="-175022" defTabSz="428625">
              <a:buFont typeface="Arial" panose="020B0604020202020204" pitchFamily="34" charset="0"/>
              <a:buChar char="•"/>
              <a:tabLst>
                <a:tab pos="2874169" algn="dec"/>
              </a:tabLst>
            </a:pPr>
            <a:r>
              <a:rPr lang="en-US" sz="1350" dirty="0">
                <a:solidFill>
                  <a:srgbClr val="003087"/>
                </a:solidFill>
                <a:latin typeface="Calibri"/>
              </a:rPr>
              <a:t>Career Forward Fellowships: 	18</a:t>
            </a:r>
          </a:p>
          <a:p>
            <a:pPr marL="431006" lvl="1" indent="-175022" defTabSz="428625">
              <a:buFont typeface="Arial" panose="020B0604020202020204" pitchFamily="34" charset="0"/>
              <a:buChar char="•"/>
              <a:tabLst>
                <a:tab pos="2874169" algn="dec"/>
              </a:tabLst>
            </a:pPr>
            <a:r>
              <a:rPr lang="en-US" sz="1350" dirty="0">
                <a:solidFill>
                  <a:srgbClr val="003087"/>
                </a:solidFill>
                <a:latin typeface="Calibri"/>
              </a:rPr>
              <a:t>Skills-based Fellowships: 	13</a:t>
            </a:r>
            <a:endParaRPr lang="en-US" sz="1500" b="1" dirty="0">
              <a:solidFill>
                <a:srgbClr val="003087"/>
              </a:solidFill>
              <a:latin typeface="Calibri"/>
            </a:endParaRPr>
          </a:p>
          <a:p>
            <a:pPr marL="517922" indent="-175022" defTabSz="428625">
              <a:buFont typeface="Arial" panose="020B0604020202020204" pitchFamily="34" charset="0"/>
              <a:buChar char="•"/>
              <a:tabLst>
                <a:tab pos="2874169" algn="dec"/>
              </a:tabLst>
            </a:pPr>
            <a:endParaRPr lang="en-US" sz="1500" b="1" dirty="0">
              <a:solidFill>
                <a:srgbClr val="003087"/>
              </a:solidFill>
              <a:latin typeface="Calibri"/>
            </a:endParaRPr>
          </a:p>
          <a:p>
            <a:pPr marL="175022" indent="-175022" defTabSz="428625">
              <a:tabLst>
                <a:tab pos="2874169" algn="dec"/>
              </a:tabLst>
            </a:pPr>
            <a:r>
              <a:rPr lang="en-US" sz="1500" b="1" dirty="0">
                <a:solidFill>
                  <a:srgbClr val="003087"/>
                </a:solidFill>
                <a:latin typeface="Calibri"/>
              </a:rPr>
              <a:t>Total Direct hires: 111 </a:t>
            </a:r>
          </a:p>
          <a:p>
            <a:pPr marL="431006" lvl="1" indent="-175022" defTabSz="428625">
              <a:buFont typeface="Arial" panose="020B0604020202020204" pitchFamily="34" charset="0"/>
              <a:buChar char="•"/>
              <a:tabLst>
                <a:tab pos="2874169" algn="dec"/>
              </a:tabLst>
            </a:pPr>
            <a:r>
              <a:rPr lang="en-US" sz="1350" dirty="0">
                <a:solidFill>
                  <a:srgbClr val="003087"/>
                </a:solidFill>
                <a:latin typeface="Calibri"/>
              </a:rPr>
              <a:t>Traditional direct-hire: 	110</a:t>
            </a:r>
          </a:p>
          <a:p>
            <a:pPr marL="431006" lvl="1" indent="-175022" defTabSz="428625">
              <a:buFont typeface="Arial" panose="020B0604020202020204" pitchFamily="34" charset="0"/>
              <a:buChar char="•"/>
              <a:tabLst>
                <a:tab pos="2874169" algn="dec"/>
              </a:tabLst>
            </a:pPr>
            <a:r>
              <a:rPr lang="en-US" sz="1350" dirty="0">
                <a:solidFill>
                  <a:srgbClr val="003087"/>
                </a:solidFill>
                <a:latin typeface="Calibri"/>
              </a:rPr>
              <a:t>Career Forward direct-hire: 	1</a:t>
            </a:r>
          </a:p>
          <a:p>
            <a:pPr marL="517922" indent="-175022" defTabSz="428625">
              <a:buFont typeface="Arial" panose="020B0604020202020204" pitchFamily="34" charset="0"/>
              <a:buChar char="•"/>
              <a:tabLst>
                <a:tab pos="2874169" algn="dec"/>
              </a:tabLst>
            </a:pPr>
            <a:endParaRPr lang="en-US" sz="1500" b="1" dirty="0">
              <a:solidFill>
                <a:srgbClr val="003087"/>
              </a:solidFill>
              <a:latin typeface="Calibri"/>
            </a:endParaRPr>
          </a:p>
          <a:p>
            <a:pPr marL="175022" indent="-175022" defTabSz="428625">
              <a:tabLst>
                <a:tab pos="2874169" algn="dec"/>
              </a:tabLst>
            </a:pPr>
            <a:r>
              <a:rPr lang="en-US" sz="1500" b="1" dirty="0">
                <a:solidFill>
                  <a:srgbClr val="003087"/>
                </a:solidFill>
                <a:latin typeface="Calibri"/>
              </a:rPr>
              <a:t>Overall Successful Employment Opportunities: 	357 </a:t>
            </a:r>
          </a:p>
          <a:p>
            <a:pPr marL="431006" lvl="1" indent="-175022" defTabSz="428625">
              <a:buFont typeface="Arial" panose="020B0604020202020204" pitchFamily="34" charset="0"/>
              <a:buChar char="•"/>
              <a:tabLst>
                <a:tab pos="2874169" algn="dec"/>
              </a:tabLst>
            </a:pPr>
            <a:r>
              <a:rPr lang="en-US" sz="1350" dirty="0">
                <a:solidFill>
                  <a:srgbClr val="003087"/>
                </a:solidFill>
                <a:latin typeface="Calibri"/>
              </a:rPr>
              <a:t>Fellowships Completed*:	309</a:t>
            </a:r>
          </a:p>
          <a:p>
            <a:pPr marL="431006" lvl="1" indent="-175022" defTabSz="428625">
              <a:buFont typeface="Arial" panose="020B0604020202020204" pitchFamily="34" charset="0"/>
              <a:buChar char="•"/>
              <a:tabLst>
                <a:tab pos="2874169" algn="dec"/>
              </a:tabLst>
            </a:pPr>
            <a:r>
              <a:rPr lang="en-US" sz="1350" dirty="0">
                <a:solidFill>
                  <a:srgbClr val="003087"/>
                </a:solidFill>
                <a:latin typeface="Calibri"/>
              </a:rPr>
              <a:t>Employment Opportunities*: 	246</a:t>
            </a:r>
          </a:p>
          <a:p>
            <a:pPr marL="431006" lvl="1" indent="-175022" defTabSz="428625">
              <a:buFont typeface="Arial" panose="020B0604020202020204" pitchFamily="34" charset="0"/>
              <a:buChar char="•"/>
              <a:tabLst>
                <a:tab pos="2874169" algn="dec"/>
              </a:tabLst>
            </a:pPr>
            <a:r>
              <a:rPr lang="en-US" sz="1350" dirty="0">
                <a:solidFill>
                  <a:srgbClr val="003087"/>
                </a:solidFill>
                <a:latin typeface="Calibri"/>
              </a:rPr>
              <a:t>Direct-hires: 	111</a:t>
            </a:r>
          </a:p>
          <a:p>
            <a:pPr marL="431006" lvl="1" indent="-175022" defTabSz="428625">
              <a:buFont typeface="Arial" panose="020B0604020202020204" pitchFamily="34" charset="0"/>
              <a:buChar char="•"/>
              <a:tabLst>
                <a:tab pos="2874169" algn="dec"/>
              </a:tabLst>
            </a:pPr>
            <a:r>
              <a:rPr lang="en-US" sz="1350" b="1" dirty="0">
                <a:solidFill>
                  <a:srgbClr val="003087"/>
                </a:solidFill>
                <a:latin typeface="Calibri"/>
              </a:rPr>
              <a:t>Job-offer rate: 	85%</a:t>
            </a:r>
          </a:p>
          <a:p>
            <a:pPr marL="431006" lvl="1" indent="-175022" defTabSz="428625">
              <a:buFont typeface="Arial" panose="020B0604020202020204" pitchFamily="34" charset="0"/>
              <a:buChar char="•"/>
              <a:tabLst>
                <a:tab pos="2874169" algn="dec"/>
              </a:tabLst>
            </a:pPr>
            <a:r>
              <a:rPr lang="en-US" sz="1350" b="1" dirty="0">
                <a:solidFill>
                  <a:srgbClr val="003087"/>
                </a:solidFill>
                <a:latin typeface="Calibri"/>
              </a:rPr>
              <a:t>Average Salary Offer: 	~$65k</a:t>
            </a:r>
          </a:p>
        </p:txBody>
      </p:sp>
      <p:sp>
        <p:nvSpPr>
          <p:cNvPr id="4" name="TextBox 3">
            <a:extLst>
              <a:ext uri="{FF2B5EF4-FFF2-40B4-BE49-F238E27FC236}">
                <a16:creationId xmlns:a16="http://schemas.microsoft.com/office/drawing/2014/main" id="{F023B7E9-41B9-7E14-EBFD-37D54A83B902}"/>
              </a:ext>
            </a:extLst>
          </p:cNvPr>
          <p:cNvSpPr txBox="1"/>
          <p:nvPr/>
        </p:nvSpPr>
        <p:spPr>
          <a:xfrm>
            <a:off x="2571154" y="1444929"/>
            <a:ext cx="4187429" cy="323165"/>
          </a:xfrm>
          <a:prstGeom prst="rect">
            <a:avLst/>
          </a:prstGeom>
          <a:noFill/>
        </p:spPr>
        <p:txBody>
          <a:bodyPr wrap="square">
            <a:spAutoFit/>
          </a:bodyPr>
          <a:lstStyle/>
          <a:p>
            <a:pPr algn="ctr" defTabSz="428625"/>
            <a:r>
              <a:rPr lang="en-US" sz="1500" b="1" dirty="0">
                <a:solidFill>
                  <a:srgbClr val="003087"/>
                </a:solidFill>
                <a:latin typeface="Calibri"/>
              </a:rPr>
              <a:t>Year 1: December 22 through December 23</a:t>
            </a:r>
          </a:p>
        </p:txBody>
      </p:sp>
      <p:graphicFrame>
        <p:nvGraphicFramePr>
          <p:cNvPr id="7" name="Chart 6">
            <a:extLst>
              <a:ext uri="{FF2B5EF4-FFF2-40B4-BE49-F238E27FC236}">
                <a16:creationId xmlns:a16="http://schemas.microsoft.com/office/drawing/2014/main" id="{BF00C166-51A6-A92D-6337-4EB4E91B47FC}"/>
              </a:ext>
            </a:extLst>
          </p:cNvPr>
          <p:cNvGraphicFramePr/>
          <p:nvPr>
            <p:extLst>
              <p:ext uri="{D42A27DB-BD31-4B8C-83A1-F6EECF244321}">
                <p14:modId xmlns:p14="http://schemas.microsoft.com/office/powerpoint/2010/main" val="1017970525"/>
              </p:ext>
            </p:extLst>
          </p:nvPr>
        </p:nvGraphicFramePr>
        <p:xfrm>
          <a:off x="4739455" y="1792817"/>
          <a:ext cx="3613237" cy="16361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27106362-87CE-E0BC-D750-D39C908FEB95}"/>
              </a:ext>
            </a:extLst>
          </p:cNvPr>
          <p:cNvGraphicFramePr/>
          <p:nvPr>
            <p:extLst>
              <p:ext uri="{D42A27DB-BD31-4B8C-83A1-F6EECF244321}">
                <p14:modId xmlns:p14="http://schemas.microsoft.com/office/powerpoint/2010/main" val="2432439394"/>
              </p:ext>
            </p:extLst>
          </p:nvPr>
        </p:nvGraphicFramePr>
        <p:xfrm>
          <a:off x="4866399" y="3257551"/>
          <a:ext cx="4005039" cy="10326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66342052-4BAF-6999-634D-6488D3E617FA}"/>
              </a:ext>
            </a:extLst>
          </p:cNvPr>
          <p:cNvGraphicFramePr/>
          <p:nvPr>
            <p:extLst>
              <p:ext uri="{D42A27DB-BD31-4B8C-83A1-F6EECF244321}">
                <p14:modId xmlns:p14="http://schemas.microsoft.com/office/powerpoint/2010/main" val="2259396040"/>
              </p:ext>
            </p:extLst>
          </p:nvPr>
        </p:nvGraphicFramePr>
        <p:xfrm>
          <a:off x="4866399" y="4237699"/>
          <a:ext cx="3820401" cy="1476002"/>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131EEA8E-B951-36BA-7CCE-CDBC91C2F7FD}"/>
              </a:ext>
            </a:extLst>
          </p:cNvPr>
          <p:cNvSpPr txBox="1"/>
          <p:nvPr/>
        </p:nvSpPr>
        <p:spPr>
          <a:xfrm>
            <a:off x="1235869" y="5662452"/>
            <a:ext cx="3429000" cy="346249"/>
          </a:xfrm>
          <a:prstGeom prst="rect">
            <a:avLst/>
          </a:prstGeom>
          <a:noFill/>
        </p:spPr>
        <p:txBody>
          <a:bodyPr wrap="square">
            <a:spAutoFit/>
          </a:bodyPr>
          <a:lstStyle/>
          <a:p>
            <a:pPr defTabSz="428625"/>
            <a:r>
              <a:rPr lang="en-US" sz="825" dirty="0">
                <a:solidFill>
                  <a:srgbClr val="003087"/>
                </a:solidFill>
                <a:latin typeface="Calibri"/>
              </a:rPr>
              <a:t>*Employment opportunities are reported as of 3/19/2024. Employment opportunities are tracked 90 following fellowship completion</a:t>
            </a:r>
          </a:p>
        </p:txBody>
      </p:sp>
    </p:spTree>
    <p:extLst>
      <p:ext uri="{BB962C8B-B14F-4D97-AF65-F5344CB8AC3E}">
        <p14:creationId xmlns:p14="http://schemas.microsoft.com/office/powerpoint/2010/main" val="3488856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34A0D5-8BFC-4B58-BBFA-DD611C24634E}"/>
              </a:ext>
            </a:extLst>
          </p:cNvPr>
          <p:cNvSpPr>
            <a:spLocks noGrp="1"/>
          </p:cNvSpPr>
          <p:nvPr>
            <p:ph type="sldNum" sz="quarter" idx="7"/>
          </p:nvPr>
        </p:nvSpPr>
        <p:spPr/>
        <p:txBody>
          <a:bodyPr/>
          <a:lstStyle/>
          <a:p>
            <a:pPr defTabSz="428625"/>
            <a:fld id="{B6F15528-21DE-4FAA-801E-634DDDAF4B2B}" type="slidenum">
              <a:rPr lang="en-US">
                <a:latin typeface="Calibri"/>
              </a:rPr>
              <a:pPr defTabSz="428625"/>
              <a:t>25</a:t>
            </a:fld>
            <a:endParaRPr lang="en-US" dirty="0">
              <a:latin typeface="Calibri"/>
            </a:endParaRPr>
          </a:p>
        </p:txBody>
      </p:sp>
      <p:sp>
        <p:nvSpPr>
          <p:cNvPr id="6" name="Content Placeholder 2">
            <a:extLst>
              <a:ext uri="{FF2B5EF4-FFF2-40B4-BE49-F238E27FC236}">
                <a16:creationId xmlns:a16="http://schemas.microsoft.com/office/drawing/2014/main" id="{DB8F3B1D-1E6D-4ED3-BFB7-707B0D8083A1}"/>
              </a:ext>
            </a:extLst>
          </p:cNvPr>
          <p:cNvSpPr>
            <a:spLocks noGrp="1"/>
          </p:cNvSpPr>
          <p:nvPr>
            <p:ph idx="1"/>
          </p:nvPr>
        </p:nvSpPr>
        <p:spPr>
          <a:xfrm>
            <a:off x="1356520" y="971551"/>
            <a:ext cx="5901530" cy="346249"/>
          </a:xfrm>
        </p:spPr>
        <p:txBody>
          <a:bodyPr/>
          <a:lstStyle/>
          <a:p>
            <a:r>
              <a:rPr lang="en-US" sz="1800" dirty="0">
                <a:solidFill>
                  <a:schemeClr val="bg1"/>
                </a:solidFill>
              </a:rPr>
              <a:t>Military Spouse Career Accelerator Pilot (MSCAP)</a:t>
            </a:r>
          </a:p>
        </p:txBody>
      </p:sp>
      <p:sp>
        <p:nvSpPr>
          <p:cNvPr id="4" name="TextBox 3">
            <a:extLst>
              <a:ext uri="{FF2B5EF4-FFF2-40B4-BE49-F238E27FC236}">
                <a16:creationId xmlns:a16="http://schemas.microsoft.com/office/drawing/2014/main" id="{F98503F1-537A-0D87-68B4-47A8240D6853}"/>
              </a:ext>
            </a:extLst>
          </p:cNvPr>
          <p:cNvSpPr txBox="1"/>
          <p:nvPr/>
        </p:nvSpPr>
        <p:spPr>
          <a:xfrm>
            <a:off x="1392635" y="1589716"/>
            <a:ext cx="6358730" cy="577081"/>
          </a:xfrm>
          <a:prstGeom prst="rect">
            <a:avLst/>
          </a:prstGeom>
          <a:noFill/>
        </p:spPr>
        <p:txBody>
          <a:bodyPr wrap="square" rtlCol="0">
            <a:spAutoFit/>
          </a:bodyPr>
          <a:lstStyle/>
          <a:p>
            <a:pPr algn="ctr" defTabSz="428625"/>
            <a:r>
              <a:rPr lang="en-US" sz="1650" dirty="0">
                <a:solidFill>
                  <a:srgbClr val="003087"/>
                </a:solidFill>
                <a:latin typeface="Calibri"/>
              </a:rPr>
              <a:t>In year two, we are focusing on expanding MSCAP into two new sectors</a:t>
            </a:r>
            <a:endParaRPr lang="en-US" sz="1500" dirty="0">
              <a:solidFill>
                <a:srgbClr val="003087"/>
              </a:solidFill>
              <a:latin typeface="Calibri"/>
            </a:endParaRPr>
          </a:p>
          <a:p>
            <a:pPr marL="771525" lvl="2" indent="-342900" algn="ctr" defTabSz="428625">
              <a:buFont typeface="Arial" panose="020B0604020202020204" pitchFamily="34" charset="0"/>
              <a:buChar char="•"/>
            </a:pPr>
            <a:endParaRPr lang="en-US" sz="1500" dirty="0">
              <a:solidFill>
                <a:srgbClr val="003087"/>
              </a:solidFill>
              <a:latin typeface="Calibri"/>
            </a:endParaRPr>
          </a:p>
        </p:txBody>
      </p:sp>
      <p:pic>
        <p:nvPicPr>
          <p:cNvPr id="7" name="Graphic 6" descr="Classroom with solid fill">
            <a:extLst>
              <a:ext uri="{FF2B5EF4-FFF2-40B4-BE49-F238E27FC236}">
                <a16:creationId xmlns:a16="http://schemas.microsoft.com/office/drawing/2014/main" id="{5110ACCE-9E3B-2C97-36E8-5888C0AC44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8900" y="2105714"/>
            <a:ext cx="685800" cy="685800"/>
          </a:xfrm>
          <a:prstGeom prst="rect">
            <a:avLst/>
          </a:prstGeom>
        </p:spPr>
      </p:pic>
      <p:pic>
        <p:nvPicPr>
          <p:cNvPr id="9" name="Graphic 8" descr="Badge Tick with solid fill">
            <a:extLst>
              <a:ext uri="{FF2B5EF4-FFF2-40B4-BE49-F238E27FC236}">
                <a16:creationId xmlns:a16="http://schemas.microsoft.com/office/drawing/2014/main" id="{A76316F8-351C-3E2D-20EF-C533D7CDEA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7850" y="2080830"/>
            <a:ext cx="685800" cy="685800"/>
          </a:xfrm>
          <a:prstGeom prst="rect">
            <a:avLst/>
          </a:prstGeom>
        </p:spPr>
      </p:pic>
      <p:sp>
        <p:nvSpPr>
          <p:cNvPr id="10" name="TextBox 9">
            <a:extLst>
              <a:ext uri="{FF2B5EF4-FFF2-40B4-BE49-F238E27FC236}">
                <a16:creationId xmlns:a16="http://schemas.microsoft.com/office/drawing/2014/main" id="{6E1D3F36-3992-12B0-80E9-C8E3405269F4}"/>
              </a:ext>
            </a:extLst>
          </p:cNvPr>
          <p:cNvSpPr txBox="1"/>
          <p:nvPr/>
        </p:nvSpPr>
        <p:spPr>
          <a:xfrm>
            <a:off x="1657350" y="2857500"/>
            <a:ext cx="2971800" cy="2816156"/>
          </a:xfrm>
          <a:prstGeom prst="rect">
            <a:avLst/>
          </a:prstGeom>
          <a:noFill/>
        </p:spPr>
        <p:txBody>
          <a:bodyPr wrap="square" rtlCol="0">
            <a:spAutoFit/>
          </a:bodyPr>
          <a:lstStyle/>
          <a:p>
            <a:pPr defTabSz="428625"/>
            <a:r>
              <a:rPr lang="en-US" sz="1500" b="1" dirty="0">
                <a:solidFill>
                  <a:srgbClr val="003087"/>
                </a:solidFill>
                <a:latin typeface="Calibri"/>
              </a:rPr>
              <a:t>Creation of Skills Based Fellowships</a:t>
            </a:r>
          </a:p>
          <a:p>
            <a:pPr marL="214313" indent="-214313" defTabSz="428625">
              <a:buFont typeface="Arial" panose="020B0604020202020204" pitchFamily="34" charset="0"/>
              <a:buChar char="•"/>
              <a:tabLst>
                <a:tab pos="211931" algn="l"/>
              </a:tabLst>
            </a:pPr>
            <a:r>
              <a:rPr lang="en-US" sz="1350" dirty="0">
                <a:solidFill>
                  <a:srgbClr val="003087"/>
                </a:solidFill>
                <a:latin typeface="Calibri"/>
              </a:rPr>
              <a:t>Supports spouses that may not have the needed experience or education but want to enter the workforce</a:t>
            </a:r>
          </a:p>
          <a:p>
            <a:pPr marL="214313" indent="-214313" defTabSz="428625">
              <a:buFont typeface="Arial" panose="020B0604020202020204" pitchFamily="34" charset="0"/>
              <a:buChar char="•"/>
              <a:tabLst>
                <a:tab pos="211931" algn="l"/>
              </a:tabLst>
            </a:pPr>
            <a:r>
              <a:rPr lang="en-US" sz="1350" dirty="0">
                <a:solidFill>
                  <a:srgbClr val="003087"/>
                </a:solidFill>
                <a:latin typeface="Calibri"/>
              </a:rPr>
              <a:t>Over the 12-week fellowship, spouses will receive the necessary training to move into an employed role </a:t>
            </a:r>
          </a:p>
          <a:p>
            <a:pPr marL="214313" indent="-214313" defTabSz="428625">
              <a:buFont typeface="Arial" panose="020B0604020202020204" pitchFamily="34" charset="0"/>
              <a:buChar char="•"/>
              <a:tabLst>
                <a:tab pos="211931" algn="l"/>
              </a:tabLst>
            </a:pPr>
            <a:r>
              <a:rPr lang="en-US" sz="1350" dirty="0">
                <a:solidFill>
                  <a:srgbClr val="003087"/>
                </a:solidFill>
                <a:latin typeface="Calibri"/>
              </a:rPr>
              <a:t>We have 20 spouses currently participating in these new fellowships</a:t>
            </a:r>
          </a:p>
          <a:p>
            <a:pPr algn="ctr" defTabSz="428625"/>
            <a:endParaRPr lang="en-US" sz="1200" dirty="0">
              <a:solidFill>
                <a:prstClr val="black"/>
              </a:solidFill>
              <a:latin typeface="Calibri"/>
              <a:cs typeface="Arial" panose="020B0604020202020204" pitchFamily="34" charset="0"/>
            </a:endParaRPr>
          </a:p>
        </p:txBody>
      </p:sp>
      <p:sp>
        <p:nvSpPr>
          <p:cNvPr id="12" name="TextBox 11">
            <a:extLst>
              <a:ext uri="{FF2B5EF4-FFF2-40B4-BE49-F238E27FC236}">
                <a16:creationId xmlns:a16="http://schemas.microsoft.com/office/drawing/2014/main" id="{1067A96C-6CE8-27EA-764D-D2F9D16AAC0D}"/>
              </a:ext>
            </a:extLst>
          </p:cNvPr>
          <p:cNvSpPr txBox="1"/>
          <p:nvPr/>
        </p:nvSpPr>
        <p:spPr>
          <a:xfrm>
            <a:off x="4686300" y="2857499"/>
            <a:ext cx="2971800" cy="2585323"/>
          </a:xfrm>
          <a:prstGeom prst="rect">
            <a:avLst/>
          </a:prstGeom>
          <a:noFill/>
        </p:spPr>
        <p:txBody>
          <a:bodyPr wrap="square" rtlCol="0">
            <a:spAutoFit/>
          </a:bodyPr>
          <a:lstStyle/>
          <a:p>
            <a:pPr marL="0" lvl="1" defTabSz="428625"/>
            <a:r>
              <a:rPr lang="en-US" sz="1500" b="1" dirty="0">
                <a:solidFill>
                  <a:srgbClr val="003087"/>
                </a:solidFill>
                <a:latin typeface="Calibri"/>
              </a:rPr>
              <a:t>Expansion into the public sector</a:t>
            </a:r>
          </a:p>
          <a:p>
            <a:pPr marL="214313" lvl="1" indent="-214313" defTabSz="428625">
              <a:buFont typeface="Arial" panose="020B0604020202020204" pitchFamily="34" charset="0"/>
              <a:buChar char="•"/>
            </a:pPr>
            <a:r>
              <a:rPr lang="en-US" sz="1350" dirty="0">
                <a:solidFill>
                  <a:srgbClr val="003087"/>
                </a:solidFill>
                <a:latin typeface="Calibri"/>
              </a:rPr>
              <a:t>We recognize that federal employment is a great opportunity for military spouses</a:t>
            </a:r>
          </a:p>
          <a:p>
            <a:pPr marL="214313" lvl="1" indent="-214313" defTabSz="428625">
              <a:buFont typeface="Arial" panose="020B0604020202020204" pitchFamily="34" charset="0"/>
              <a:buChar char="•"/>
            </a:pPr>
            <a:r>
              <a:rPr lang="en-US" sz="1350" dirty="0">
                <a:solidFill>
                  <a:srgbClr val="003087"/>
                </a:solidFill>
                <a:latin typeface="Calibri"/>
              </a:rPr>
              <a:t>We are working across federal agencies to overcome some of the differences between the private and public sector; mainly access to facilities and moving into an employed status at the end of the fellowship</a:t>
            </a:r>
          </a:p>
          <a:p>
            <a:pPr algn="ctr" defTabSz="428625"/>
            <a:endParaRPr lang="en-US" sz="12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155911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D2701-D8A3-9BBA-CADD-9774E139F6CC}"/>
              </a:ext>
            </a:extLst>
          </p:cNvPr>
          <p:cNvSpPr>
            <a:spLocks noGrp="1"/>
          </p:cNvSpPr>
          <p:nvPr>
            <p:ph type="sldNum" sz="quarter" idx="7"/>
          </p:nvPr>
        </p:nvSpPr>
        <p:spPr/>
        <p:txBody>
          <a:bodyPr/>
          <a:lstStyle/>
          <a:p>
            <a:pPr defTabSz="428625"/>
            <a:fld id="{B6F15528-21DE-4FAA-801E-634DDDAF4B2B}" type="slidenum">
              <a:rPr lang="en-US">
                <a:latin typeface="Calibri"/>
              </a:rPr>
              <a:pPr defTabSz="428625"/>
              <a:t>26</a:t>
            </a:fld>
            <a:endParaRPr lang="en-US" dirty="0">
              <a:latin typeface="Calibri"/>
            </a:endParaRPr>
          </a:p>
        </p:txBody>
      </p:sp>
      <p:sp>
        <p:nvSpPr>
          <p:cNvPr id="4" name="Rectangle 3">
            <a:extLst>
              <a:ext uri="{FF2B5EF4-FFF2-40B4-BE49-F238E27FC236}">
                <a16:creationId xmlns:a16="http://schemas.microsoft.com/office/drawing/2014/main" id="{245F12C6-42E6-434C-B016-A145A5DA5BBD}"/>
              </a:ext>
            </a:extLst>
          </p:cNvPr>
          <p:cNvSpPr/>
          <p:nvPr/>
        </p:nvSpPr>
        <p:spPr>
          <a:xfrm>
            <a:off x="1485901" y="2066866"/>
            <a:ext cx="6162403" cy="1477328"/>
          </a:xfrm>
          <a:prstGeom prst="rect">
            <a:avLst/>
          </a:prstGeom>
        </p:spPr>
        <p:txBody>
          <a:bodyPr wrap="square">
            <a:spAutoFit/>
          </a:bodyPr>
          <a:lstStyle/>
          <a:p>
            <a:pPr defTabSz="428625"/>
            <a:endParaRPr lang="en-US" sz="1500" dirty="0">
              <a:solidFill>
                <a:srgbClr val="003087"/>
              </a:solidFill>
              <a:latin typeface="Calibri"/>
            </a:endParaRPr>
          </a:p>
          <a:p>
            <a:pPr defTabSz="428625"/>
            <a:r>
              <a:rPr lang="en-US" sz="1500" dirty="0">
                <a:solidFill>
                  <a:srgbClr val="003087"/>
                </a:solidFill>
                <a:latin typeface="Calibri"/>
              </a:rPr>
              <a:t>Office of Military Family Readiness Policy</a:t>
            </a:r>
          </a:p>
          <a:p>
            <a:pPr defTabSz="428625"/>
            <a:r>
              <a:rPr lang="en-US" sz="1500" dirty="0">
                <a:solidFill>
                  <a:srgbClr val="003087"/>
                </a:solidFill>
                <a:latin typeface="Calibri"/>
              </a:rPr>
              <a:t>Office of the Deputy Assistant Secretary of Defense </a:t>
            </a:r>
          </a:p>
          <a:p>
            <a:pPr defTabSz="428625"/>
            <a:r>
              <a:rPr lang="en-US" sz="1500" dirty="0">
                <a:solidFill>
                  <a:srgbClr val="003087"/>
                </a:solidFill>
                <a:latin typeface="Calibri"/>
              </a:rPr>
              <a:t>(Military Community and Family Policy)</a:t>
            </a:r>
          </a:p>
          <a:p>
            <a:pPr defTabSz="428625"/>
            <a:endParaRPr lang="en-US" sz="1500" b="1" dirty="0">
              <a:solidFill>
                <a:srgbClr val="003087"/>
              </a:solidFill>
              <a:latin typeface="Calibri"/>
            </a:endParaRPr>
          </a:p>
          <a:p>
            <a:pPr defTabSz="428625"/>
            <a:endParaRPr lang="en-US" sz="1500" b="1" dirty="0">
              <a:solidFill>
                <a:srgbClr val="003087"/>
              </a:solidFill>
              <a:latin typeface="Calibri"/>
            </a:endParaRPr>
          </a:p>
        </p:txBody>
      </p:sp>
    </p:spTree>
    <p:extLst>
      <p:ext uri="{BB962C8B-B14F-4D97-AF65-F5344CB8AC3E}">
        <p14:creationId xmlns:p14="http://schemas.microsoft.com/office/powerpoint/2010/main" val="913882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87CE-DAE0-6B07-734E-02EAF88C26D6}"/>
              </a:ext>
            </a:extLst>
          </p:cNvPr>
          <p:cNvSpPr>
            <a:spLocks noGrp="1"/>
          </p:cNvSpPr>
          <p:nvPr>
            <p:ph type="title"/>
          </p:nvPr>
        </p:nvSpPr>
        <p:spPr/>
        <p:txBody>
          <a:bodyPr/>
          <a:lstStyle/>
          <a:p>
            <a:r>
              <a:rPr lang="en-US" dirty="0"/>
              <a:t>Military Family Readiness Council</a:t>
            </a:r>
          </a:p>
        </p:txBody>
      </p:sp>
      <p:sp>
        <p:nvSpPr>
          <p:cNvPr id="3" name="Text Placeholder 2">
            <a:extLst>
              <a:ext uri="{FF2B5EF4-FFF2-40B4-BE49-F238E27FC236}">
                <a16:creationId xmlns:a16="http://schemas.microsoft.com/office/drawing/2014/main" id="{8B46614D-C47C-8AC3-E0A8-B1BDA830A0C1}"/>
              </a:ext>
            </a:extLst>
          </p:cNvPr>
          <p:cNvSpPr>
            <a:spLocks noGrp="1"/>
          </p:cNvSpPr>
          <p:nvPr>
            <p:ph type="body" idx="1"/>
          </p:nvPr>
        </p:nvSpPr>
        <p:spPr/>
        <p:txBody>
          <a:bodyPr/>
          <a:lstStyle/>
          <a:p>
            <a:r>
              <a:rPr lang="en-US" dirty="0"/>
              <a:t>Military Spouse Career Accelerator Pilot (MSCAP)</a:t>
            </a:r>
          </a:p>
        </p:txBody>
      </p:sp>
      <p:sp>
        <p:nvSpPr>
          <p:cNvPr id="4" name="Text Placeholder 3">
            <a:extLst>
              <a:ext uri="{FF2B5EF4-FFF2-40B4-BE49-F238E27FC236}">
                <a16:creationId xmlns:a16="http://schemas.microsoft.com/office/drawing/2014/main" id="{A55F508C-8243-2D35-3D9A-5300FDD04B35}"/>
              </a:ext>
            </a:extLst>
          </p:cNvPr>
          <p:cNvSpPr>
            <a:spLocks noGrp="1"/>
          </p:cNvSpPr>
          <p:nvPr>
            <p:ph type="body" idx="10"/>
          </p:nvPr>
        </p:nvSpPr>
        <p:spPr/>
        <p:txBody>
          <a:bodyPr/>
          <a:lstStyle/>
          <a:p>
            <a:r>
              <a:rPr lang="en-US" dirty="0"/>
              <a:t>27 March 2024</a:t>
            </a:r>
          </a:p>
        </p:txBody>
      </p:sp>
    </p:spTree>
    <p:extLst>
      <p:ext uri="{BB962C8B-B14F-4D97-AF65-F5344CB8AC3E}">
        <p14:creationId xmlns:p14="http://schemas.microsoft.com/office/powerpoint/2010/main" val="3881792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E27B9B79-E004-47FB-0AF2-D9561ED72634}"/>
              </a:ext>
            </a:extLst>
          </p:cNvPr>
          <p:cNvSpPr>
            <a:spLocks noGrp="1"/>
          </p:cNvSpPr>
          <p:nvPr>
            <p:ph sz="half" idx="4294967295"/>
          </p:nvPr>
        </p:nvSpPr>
        <p:spPr>
          <a:xfrm>
            <a:off x="239487" y="1363109"/>
            <a:ext cx="8675914" cy="4530794"/>
          </a:xfrm>
          <a:prstGeom prst="rect">
            <a:avLst/>
          </a:prstGeom>
        </p:spPr>
        <p:txBody>
          <a:bodyPr>
            <a:normAutofit fontScale="92500" lnSpcReduction="10000"/>
          </a:bodyPr>
          <a:lstStyle/>
          <a:p>
            <a:pPr>
              <a:lnSpc>
                <a:spcPct val="100000"/>
              </a:lnSpc>
              <a:spcBef>
                <a:spcPts val="0"/>
              </a:spcBef>
              <a:spcAft>
                <a:spcPts val="800"/>
              </a:spcAft>
            </a:pPr>
            <a:r>
              <a:rPr lang="en-US"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majority of Service members reported a comfortable financial condition, but the percentage declined markedly compared to past years. Findings consistent with other national surveys administered at time.</a:t>
            </a:r>
            <a:endParaRPr lang="en-US"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spcAft>
                <a:spcPts val="8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More Service members reported financial challenges, but very few reported a serious financial challenge, such as a bankruptcy or adverse personnel action.</a:t>
            </a:r>
          </a:p>
          <a:p>
            <a:pPr>
              <a:lnSpc>
                <a:spcPct val="100000"/>
              </a:lnSpc>
              <a:spcBef>
                <a:spcPts val="0"/>
              </a:spcBef>
              <a:spcAft>
                <a:spcPts val="8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Only a small proportion reported they spent more than their income, substantially lower than the percentage of U.S. adults who reported spending more than their income in national surveys. </a:t>
            </a:r>
          </a:p>
          <a:p>
            <a:pPr>
              <a:lnSpc>
                <a:spcPct val="100000"/>
              </a:lnSpc>
              <a:spcBef>
                <a:spcPts val="0"/>
              </a:spcBef>
              <a:spcAft>
                <a:spcPts val="80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Service members exhibited higher levels of financial literacy and reported establishing positive financial goals and using credit responsibly.  Better financial management was a top reason cited for those who reported a positive change in their financial condition.</a:t>
            </a:r>
          </a:p>
          <a:p>
            <a:pPr>
              <a:lnSpc>
                <a:spcPct val="100000"/>
              </a:lnSpc>
              <a:spcBef>
                <a:spcPts val="0"/>
              </a:spcBef>
              <a:spcAft>
                <a:spcPts val="800"/>
              </a:spcAft>
            </a:pPr>
            <a:r>
              <a:rPr lang="en-US" sz="2000" dirty="0">
                <a:solidFill>
                  <a:schemeClr val="tx1"/>
                </a:solidFill>
                <a:ea typeface="Calibri" panose="020F0502020204030204" pitchFamily="34" charset="0"/>
              </a:rPr>
              <a:t>Full report available at:  </a:t>
            </a:r>
            <a:r>
              <a:rPr lang="en-US" sz="2000" i="1" dirty="0">
                <a:solidFill>
                  <a:schemeClr val="tx1"/>
                </a:solidFill>
                <a:ea typeface="Calibri" panose="020F0502020204030204" pitchFamily="34" charset="0"/>
                <a:hlinkClick r:id="rId3" action="ppaction://hlinkfile"/>
              </a:rPr>
              <a:t>/https://finred.usalearning.gov/assets/downloads/FINRED-2023-FinancialLiteracy-R.pdf.pdf  </a:t>
            </a:r>
            <a:endParaRPr lang="en-US" sz="20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indent="0">
              <a:spcBef>
                <a:spcPts val="600"/>
              </a:spcBef>
              <a:spcAft>
                <a:spcPts val="600"/>
              </a:spcAft>
              <a:buNone/>
            </a:pPr>
            <a:endParaRPr lang="en-US" altLang="en-US" sz="2600" dirty="0">
              <a:latin typeface="Arial" panose="020B0604020202020204" pitchFamily="34" charset="0"/>
            </a:endParaRPr>
          </a:p>
          <a:p>
            <a:endParaRPr lang="en-US" dirty="0">
              <a:latin typeface="+mn-lt"/>
            </a:endParaRPr>
          </a:p>
        </p:txBody>
      </p:sp>
      <p:sp>
        <p:nvSpPr>
          <p:cNvPr id="2" name="Text Placeholder 1">
            <a:extLst>
              <a:ext uri="{FF2B5EF4-FFF2-40B4-BE49-F238E27FC236}">
                <a16:creationId xmlns:a16="http://schemas.microsoft.com/office/drawing/2014/main" id="{06E73426-8FA8-953D-2DFE-178D2A74A3BC}"/>
              </a:ext>
            </a:extLst>
          </p:cNvPr>
          <p:cNvSpPr>
            <a:spLocks noGrp="1"/>
          </p:cNvSpPr>
          <p:nvPr>
            <p:ph type="body" sz="quarter" idx="12"/>
          </p:nvPr>
        </p:nvSpPr>
        <p:spPr/>
        <p:txBody>
          <a:bodyPr/>
          <a:lstStyle/>
          <a:p>
            <a:r>
              <a:rPr lang="en-US" sz="2400" b="1" dirty="0">
                <a:latin typeface="+mn-lt"/>
              </a:rPr>
              <a:t>Financial Well-Being and Education - Key Findings</a:t>
            </a:r>
            <a:endParaRPr lang="en-US" dirty="0"/>
          </a:p>
        </p:txBody>
      </p:sp>
      <p:sp>
        <p:nvSpPr>
          <p:cNvPr id="6" name="Text Placeholder 5">
            <a:extLst>
              <a:ext uri="{FF2B5EF4-FFF2-40B4-BE49-F238E27FC236}">
                <a16:creationId xmlns:a16="http://schemas.microsoft.com/office/drawing/2014/main" id="{5C4BBF79-E7C2-5BCC-0B48-DB41C45EA134}"/>
              </a:ext>
            </a:extLst>
          </p:cNvPr>
          <p:cNvSpPr>
            <a:spLocks noGrp="1"/>
          </p:cNvSpPr>
          <p:nvPr>
            <p:ph type="body" sz="quarter" idx="13"/>
          </p:nvPr>
        </p:nvSpPr>
        <p:spPr/>
        <p:txBody>
          <a:bodyPr/>
          <a:lstStyle/>
          <a:p>
            <a:r>
              <a:rPr lang="en-US" sz="1400" b="1" dirty="0">
                <a:latin typeface="+mn-lt"/>
              </a:rPr>
              <a:t>2022 Status of Forces Survey </a:t>
            </a:r>
            <a:endParaRPr lang="en-US" dirty="0"/>
          </a:p>
        </p:txBody>
      </p:sp>
      <p:sp>
        <p:nvSpPr>
          <p:cNvPr id="5" name="Slide Number Placeholder 4">
            <a:extLst>
              <a:ext uri="{FF2B5EF4-FFF2-40B4-BE49-F238E27FC236}">
                <a16:creationId xmlns:a16="http://schemas.microsoft.com/office/drawing/2014/main" id="{416FEA5C-1978-1366-AFC1-E7DAFD51BE77}"/>
              </a:ext>
            </a:extLst>
          </p:cNvPr>
          <p:cNvSpPr>
            <a:spLocks noGrp="1"/>
          </p:cNvSpPr>
          <p:nvPr>
            <p:ph type="sldNum" sz="quarter" idx="4"/>
          </p:nvPr>
        </p:nvSpPr>
        <p:spPr/>
        <p:txBody>
          <a:bodyPr/>
          <a:lstStyle/>
          <a:p>
            <a:fld id="{A26D7BB3-A3A4-1E4C-B6F3-515835E7F513}" type="slidenum">
              <a:rPr lang="en-US" smtClean="0">
                <a:solidFill>
                  <a:prstClr val="black"/>
                </a:solidFill>
              </a:rPr>
              <a:pPr/>
              <a:t>28</a:t>
            </a:fld>
            <a:endParaRPr lang="en-US" dirty="0">
              <a:solidFill>
                <a:prstClr val="black"/>
              </a:solidFill>
            </a:endParaRPr>
          </a:p>
        </p:txBody>
      </p:sp>
      <p:sp>
        <p:nvSpPr>
          <p:cNvPr id="3" name="Footer Placeholder 2">
            <a:extLst>
              <a:ext uri="{FF2B5EF4-FFF2-40B4-BE49-F238E27FC236}">
                <a16:creationId xmlns:a16="http://schemas.microsoft.com/office/drawing/2014/main" id="{9D5E1E46-51BB-C0D0-6132-4F390AF79E8B}"/>
              </a:ext>
            </a:extLst>
          </p:cNvPr>
          <p:cNvSpPr>
            <a:spLocks noGrp="1"/>
          </p:cNvSpPr>
          <p:nvPr>
            <p:ph type="ftr" sz="quarter" idx="4294967295"/>
          </p:nvPr>
        </p:nvSpPr>
        <p:spPr>
          <a:xfrm>
            <a:off x="0" y="0"/>
            <a:ext cx="0" cy="0"/>
          </a:xfrm>
        </p:spPr>
        <p:txBody>
          <a:bodyPr/>
          <a:lstStyle/>
          <a:p>
            <a:endParaRPr lang="en-US" dirty="0">
              <a:solidFill>
                <a:prstClr val="black">
                  <a:tint val="75000"/>
                </a:prstClr>
              </a:solidFill>
            </a:endParaRPr>
          </a:p>
        </p:txBody>
      </p:sp>
      <p:sp>
        <p:nvSpPr>
          <p:cNvPr id="9" name="Content Placeholder 1">
            <a:extLst>
              <a:ext uri="{FF2B5EF4-FFF2-40B4-BE49-F238E27FC236}">
                <a16:creationId xmlns:a16="http://schemas.microsoft.com/office/drawing/2014/main" id="{3574765F-1A65-08BD-E081-72E3DC4A5854}"/>
              </a:ext>
            </a:extLst>
          </p:cNvPr>
          <p:cNvSpPr txBox="1">
            <a:spLocks/>
          </p:cNvSpPr>
          <p:nvPr/>
        </p:nvSpPr>
        <p:spPr>
          <a:xfrm>
            <a:off x="673060" y="4934309"/>
            <a:ext cx="7886700" cy="959594"/>
          </a:xfrm>
          <a:prstGeom prst="rect">
            <a:avLst/>
          </a:prstGeom>
        </p:spPr>
        <p:txBody>
          <a:bodyPr vert="horz" lIns="91440" tIns="45720" rIns="91440" bIns="45720" rtlCol="0">
            <a:normAutofit/>
          </a:bodyPr>
          <a:lstStyle>
            <a:lvl1pPr marL="221888" indent="-221888" algn="l" defTabSz="887553" rtl="0" eaLnBrk="1" latinLnBrk="0" hangingPunct="1">
              <a:lnSpc>
                <a:spcPct val="90000"/>
              </a:lnSpc>
              <a:spcBef>
                <a:spcPts val="971"/>
              </a:spcBef>
              <a:buClr>
                <a:srgbClr val="31416A"/>
              </a:buClr>
              <a:buFont typeface="Wingdings" charset="2"/>
              <a:buChar char="§"/>
              <a:defRPr sz="2718" b="0" i="0" kern="1200" baseline="0">
                <a:solidFill>
                  <a:srgbClr val="31416A"/>
                </a:solidFill>
                <a:latin typeface="Calibri" charset="0"/>
                <a:ea typeface="+mn-ea"/>
                <a:cs typeface="+mn-cs"/>
              </a:defRPr>
            </a:lvl1pPr>
            <a:lvl2pPr marL="665665" indent="-221888" algn="l" defTabSz="887553" rtl="0" eaLnBrk="1" latinLnBrk="0" hangingPunct="1">
              <a:lnSpc>
                <a:spcPct val="90000"/>
              </a:lnSpc>
              <a:spcBef>
                <a:spcPts val="485"/>
              </a:spcBef>
              <a:buClr>
                <a:srgbClr val="31416A"/>
              </a:buClr>
              <a:buFont typeface="Arial"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Clr>
                <a:srgbClr val="31416A"/>
              </a:buClr>
              <a:buFont typeface="Courier New" charset="0"/>
              <a:buChar char="o"/>
              <a:defRPr sz="1941" kern="1200">
                <a:solidFill>
                  <a:srgbClr val="31416A"/>
                </a:solidFill>
                <a:latin typeface="+mn-lt"/>
                <a:ea typeface="+mn-ea"/>
                <a:cs typeface="+mn-cs"/>
              </a:defRPr>
            </a:lvl3pPr>
            <a:lvl4pPr marL="1553218" indent="-221888" algn="l" defTabSz="887553" rtl="0" eaLnBrk="1" latinLnBrk="0" hangingPunct="1">
              <a:lnSpc>
                <a:spcPct val="90000"/>
              </a:lnSpc>
              <a:spcBef>
                <a:spcPts val="485"/>
              </a:spcBef>
              <a:buClr>
                <a:schemeClr val="tx1"/>
              </a:buClr>
              <a:buFont typeface=".AppleSystemUIFont" charset="-120"/>
              <a:buChar char="–"/>
              <a:defRPr sz="1747" i="1"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Clr>
                <a:srgbClr val="31416A"/>
              </a:buClr>
              <a:buFont typeface="Arial"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endParaRPr lang="en-US" altLang="en-US" sz="2800" kern="0" dirty="0">
              <a:latin typeface="+mn-lt"/>
            </a:endParaRPr>
          </a:p>
          <a:p>
            <a:pPr marL="630238" lvl="2" indent="-174625">
              <a:buSzPct val="100000"/>
              <a:buFont typeface="Arial" panose="020B0604020202020204" pitchFamily="34" charset="0"/>
              <a:buChar char="‒"/>
            </a:pPr>
            <a:endParaRPr lang="en-US" altLang="en-US" sz="1000" kern="0" dirty="0"/>
          </a:p>
        </p:txBody>
      </p:sp>
    </p:spTree>
    <p:extLst>
      <p:ext uri="{BB962C8B-B14F-4D97-AF65-F5344CB8AC3E}">
        <p14:creationId xmlns:p14="http://schemas.microsoft.com/office/powerpoint/2010/main" val="3502862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4EFAA0-C9D6-4944-817D-BF3F2D7EDCD0}"/>
              </a:ext>
            </a:extLst>
          </p:cNvPr>
          <p:cNvSpPr>
            <a:spLocks noGrp="1"/>
          </p:cNvSpPr>
          <p:nvPr>
            <p:ph sz="half" idx="4294967295"/>
          </p:nvPr>
        </p:nvSpPr>
        <p:spPr>
          <a:xfrm>
            <a:off x="731855" y="1230838"/>
            <a:ext cx="8675914" cy="4935054"/>
          </a:xfrm>
          <a:prstGeom prst="rect">
            <a:avLst/>
          </a:prstGeom>
        </p:spPr>
        <p:txBody>
          <a:bodyPr>
            <a:normAutofit/>
          </a:bodyPr>
          <a:lstStyle/>
          <a:p>
            <a:r>
              <a:rPr lang="en-US" sz="1846" dirty="0" err="1">
                <a:solidFill>
                  <a:schemeClr val="tx1"/>
                </a:solidFill>
              </a:rPr>
              <a:t>Sen$e</a:t>
            </a:r>
            <a:r>
              <a:rPr lang="en-US" sz="1846" dirty="0">
                <a:solidFill>
                  <a:schemeClr val="tx1"/>
                </a:solidFill>
              </a:rPr>
              <a:t> Updates	</a:t>
            </a:r>
          </a:p>
          <a:p>
            <a:pPr lvl="1"/>
            <a:r>
              <a:rPr lang="en-US" sz="1548" dirty="0"/>
              <a:t>Enhanced user interface and navigation successfully launched</a:t>
            </a:r>
          </a:p>
          <a:p>
            <a:pPr lvl="1"/>
            <a:r>
              <a:rPr lang="en-US" sz="1548" dirty="0"/>
              <a:t>Focus is on content review and alignment with enhancements</a:t>
            </a:r>
          </a:p>
          <a:p>
            <a:r>
              <a:rPr lang="en-US" sz="1846" dirty="0">
                <a:solidFill>
                  <a:schemeClr val="tx1"/>
                </a:solidFill>
              </a:rPr>
              <a:t>Learning Resources Library</a:t>
            </a:r>
          </a:p>
          <a:p>
            <a:pPr lvl="1"/>
            <a:r>
              <a:rPr lang="en-US" sz="1548" dirty="0"/>
              <a:t>Single repository for DoD Financial Readiness Resources </a:t>
            </a:r>
          </a:p>
          <a:p>
            <a:pPr lvl="1"/>
            <a:r>
              <a:rPr lang="en-US" sz="1548" dirty="0"/>
              <a:t>Expansion to complete Phase II underway</a:t>
            </a:r>
          </a:p>
          <a:p>
            <a:r>
              <a:rPr lang="en-US" sz="1846" dirty="0">
                <a:solidFill>
                  <a:schemeClr val="tx1"/>
                </a:solidFill>
              </a:rPr>
              <a:t>Homebuying Basics video series</a:t>
            </a:r>
          </a:p>
          <a:p>
            <a:pPr lvl="1"/>
            <a:r>
              <a:rPr lang="en-US" sz="1548" dirty="0"/>
              <a:t>Final edits in-progress</a:t>
            </a:r>
          </a:p>
          <a:p>
            <a:pPr lvl="1"/>
            <a:r>
              <a:rPr lang="en-US" sz="1548" dirty="0"/>
              <a:t>Release April 2024</a:t>
            </a:r>
          </a:p>
          <a:p>
            <a:r>
              <a:rPr lang="en-US" sz="1846" dirty="0">
                <a:solidFill>
                  <a:schemeClr val="tx1"/>
                </a:solidFill>
              </a:rPr>
              <a:t>Multiple curricula in development and review</a:t>
            </a:r>
          </a:p>
          <a:p>
            <a:pPr lvl="1"/>
            <a:r>
              <a:rPr lang="en-US" sz="1548" dirty="0"/>
              <a:t>Million Dollar Service Member</a:t>
            </a:r>
          </a:p>
          <a:p>
            <a:pPr lvl="1"/>
            <a:r>
              <a:rPr lang="en-US" sz="1548" dirty="0"/>
              <a:t>Financial Planning for Transition</a:t>
            </a:r>
          </a:p>
          <a:p>
            <a:pPr lvl="1"/>
            <a:r>
              <a:rPr lang="en-US" sz="1548" dirty="0"/>
              <a:t>Yellow Ribbon Reintegration</a:t>
            </a:r>
          </a:p>
          <a:p>
            <a:r>
              <a:rPr lang="en-US" sz="1846" dirty="0">
                <a:solidFill>
                  <a:schemeClr val="tx1"/>
                </a:solidFill>
              </a:rPr>
              <a:t>Curriculum Evaluation Form</a:t>
            </a:r>
          </a:p>
          <a:p>
            <a:pPr lvl="1"/>
            <a:r>
              <a:rPr lang="en-US" sz="1548" i="1" dirty="0">
                <a:solidFill>
                  <a:schemeClr val="accent1"/>
                </a:solidFill>
                <a:hlinkClick r:id="rId3">
                  <a:extLst>
                    <a:ext uri="{A12FA001-AC4F-418D-AE19-62706E023703}">
                      <ahyp:hlinkClr xmlns:ahyp="http://schemas.microsoft.com/office/drawing/2018/hyperlinkcolor" val="tx"/>
                    </a:ext>
                  </a:extLst>
                </a:hlinkClick>
              </a:rPr>
              <a:t>https://finred.usalearning.gov/assets/downloads/FINRED-CurriculumEval-TK.pdf</a:t>
            </a:r>
            <a:r>
              <a:rPr lang="en-US" sz="1548" i="1" dirty="0">
                <a:solidFill>
                  <a:schemeClr val="accent1"/>
                </a:solidFill>
              </a:rPr>
              <a:t> </a:t>
            </a:r>
          </a:p>
          <a:p>
            <a:pPr marL="0" indent="0">
              <a:buNone/>
            </a:pPr>
            <a:endParaRPr lang="en-US" dirty="0"/>
          </a:p>
        </p:txBody>
      </p:sp>
      <p:sp>
        <p:nvSpPr>
          <p:cNvPr id="2" name="Text Placeholder 1">
            <a:extLst>
              <a:ext uri="{FF2B5EF4-FFF2-40B4-BE49-F238E27FC236}">
                <a16:creationId xmlns:a16="http://schemas.microsoft.com/office/drawing/2014/main" id="{77B4901B-F238-73FD-4BDB-ED439DE72AD8}"/>
              </a:ext>
            </a:extLst>
          </p:cNvPr>
          <p:cNvSpPr>
            <a:spLocks noGrp="1"/>
          </p:cNvSpPr>
          <p:nvPr>
            <p:ph type="body" sz="quarter" idx="12"/>
          </p:nvPr>
        </p:nvSpPr>
        <p:spPr/>
        <p:txBody>
          <a:bodyPr/>
          <a:lstStyle/>
          <a:p>
            <a:r>
              <a:rPr lang="en-US" b="1" dirty="0"/>
              <a:t>Financial </a:t>
            </a:r>
            <a:r>
              <a:rPr lang="en-US" b="1"/>
              <a:t>Readiness Update</a:t>
            </a:r>
            <a:endParaRPr lang="en-US" dirty="0"/>
          </a:p>
        </p:txBody>
      </p:sp>
      <p:sp>
        <p:nvSpPr>
          <p:cNvPr id="6" name="Text Placeholder 5">
            <a:extLst>
              <a:ext uri="{FF2B5EF4-FFF2-40B4-BE49-F238E27FC236}">
                <a16:creationId xmlns:a16="http://schemas.microsoft.com/office/drawing/2014/main" id="{67B7267E-4DB9-DFB2-217A-067B87AC9BFE}"/>
              </a:ext>
            </a:extLst>
          </p:cNvPr>
          <p:cNvSpPr>
            <a:spLocks noGrp="1"/>
          </p:cNvSpPr>
          <p:nvPr>
            <p:ph type="body" sz="quarter" idx="13"/>
          </p:nvPr>
        </p:nvSpPr>
        <p:spPr/>
        <p:txBody>
          <a:bodyPr/>
          <a:lstStyle/>
          <a:p>
            <a:r>
              <a:rPr lang="en-US" b="1" dirty="0"/>
              <a:t>Training and Education</a:t>
            </a:r>
            <a:endParaRPr lang="en-US" dirty="0"/>
          </a:p>
        </p:txBody>
      </p:sp>
      <p:sp>
        <p:nvSpPr>
          <p:cNvPr id="3" name="Slide Number Placeholder 5">
            <a:extLst>
              <a:ext uri="{FF2B5EF4-FFF2-40B4-BE49-F238E27FC236}">
                <a16:creationId xmlns:a16="http://schemas.microsoft.com/office/drawing/2014/main" id="{90040B8D-CA8A-1546-2C68-20EA5DA4C8D6}"/>
              </a:ext>
            </a:extLst>
          </p:cNvPr>
          <p:cNvSpPr txBox="1">
            <a:spLocks/>
          </p:cNvSpPr>
          <p:nvPr/>
        </p:nvSpPr>
        <p:spPr>
          <a:xfrm>
            <a:off x="8264769" y="5715001"/>
            <a:ext cx="703385" cy="280865"/>
          </a:xfrm>
          <a:prstGeom prst="rect">
            <a:avLst/>
          </a:prstGeom>
        </p:spPr>
        <p:txBody>
          <a:bodyPr vert="horz" lIns="70338" tIns="35169" rIns="70338" bIns="35169" rtlCol="0" anchor="ctr"/>
          <a:lstStyle>
            <a:defPPr>
              <a:defRPr lang="en-US"/>
            </a:defPPr>
            <a:lvl1pPr marL="0" algn="r" defTabSz="820583" rtl="0" eaLnBrk="1" latinLnBrk="0" hangingPunct="1">
              <a:defRPr sz="1165" kern="1200" baseline="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a:lstStyle>
          <a:p>
            <a:pPr defTabSz="631192"/>
            <a:fld id="{49804197-5285-2944-8D29-2F3AC2E1E827}" type="slidenum">
              <a:rPr lang="en-US" sz="896">
                <a:solidFill>
                  <a:srgbClr val="000000"/>
                </a:solidFill>
                <a:latin typeface="Calibri" panose="020F0502020204030204"/>
              </a:rPr>
              <a:pPr defTabSz="631192"/>
              <a:t>29</a:t>
            </a:fld>
            <a:endParaRPr lang="en-US" sz="896" dirty="0">
              <a:solidFill>
                <a:srgbClr val="000000"/>
              </a:solidFill>
              <a:latin typeface="Calibri" panose="020F0502020204030204"/>
            </a:endParaRPr>
          </a:p>
        </p:txBody>
      </p:sp>
    </p:spTree>
    <p:extLst>
      <p:ext uri="{BB962C8B-B14F-4D97-AF65-F5344CB8AC3E}">
        <p14:creationId xmlns:p14="http://schemas.microsoft.com/office/powerpoint/2010/main" val="3058953146"/>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4862E7-030C-B852-4688-867EC4D6A856}"/>
              </a:ext>
            </a:extLst>
          </p:cNvPr>
          <p:cNvSpPr txBox="1"/>
          <p:nvPr/>
        </p:nvSpPr>
        <p:spPr>
          <a:xfrm>
            <a:off x="1061357" y="916146"/>
            <a:ext cx="7021286" cy="1252907"/>
          </a:xfrm>
          <a:prstGeom prst="rect">
            <a:avLst/>
          </a:prstGeom>
          <a:noFill/>
        </p:spPr>
        <p:txBody>
          <a:bodyPr wrap="square" rtlCol="0">
            <a:spAutoFit/>
          </a:bodyPr>
          <a:lstStyle/>
          <a:p>
            <a:pPr algn="ctr"/>
            <a:r>
              <a:rPr lang="en-US" sz="1500" b="1" dirty="0">
                <a:latin typeface="Times New Roman" panose="02020603050405020304" pitchFamily="18" charset="0"/>
                <a:ea typeface="Calibri" panose="020F0502020204030204" pitchFamily="34" charset="0"/>
                <a:cs typeface="Times New Roman" panose="02020603050405020304" pitchFamily="18" charset="0"/>
              </a:rPr>
              <a:t>Focus Areas FY24   </a:t>
            </a:r>
            <a:endParaRPr lang="en-US" sz="1500" b="1" dirty="0">
              <a:latin typeface="Times New Roman" panose="02020603050405020304" pitchFamily="18" charset="0"/>
              <a:cs typeface="Times New Roman" panose="02020603050405020304" pitchFamily="18" charset="0"/>
            </a:endParaRPr>
          </a:p>
          <a:p>
            <a:endParaRPr lang="en-US" sz="1500" b="1" dirty="0">
              <a:latin typeface="Times New Roman" panose="02020603050405020304" pitchFamily="18" charset="0"/>
              <a:cs typeface="Times New Roman" panose="02020603050405020304" pitchFamily="18" charset="0"/>
            </a:endParaRPr>
          </a:p>
          <a:p>
            <a:endParaRPr lang="en-US" sz="100" b="1" dirty="0">
              <a:latin typeface="Times New Roman" panose="02020603050405020304" pitchFamily="18" charset="0"/>
              <a:cs typeface="Times New Roman" panose="02020603050405020304" pitchFamily="18" charset="0"/>
            </a:endParaRPr>
          </a:p>
          <a:p>
            <a:endParaRPr lang="en-US" sz="100" b="1" dirty="0">
              <a:latin typeface="Times New Roman" panose="02020603050405020304" pitchFamily="18" charset="0"/>
              <a:cs typeface="Times New Roman" panose="02020603050405020304" pitchFamily="18" charset="0"/>
            </a:endParaRPr>
          </a:p>
          <a:p>
            <a:pPr marL="345281" lvl="1">
              <a:spcBef>
                <a:spcPts val="375"/>
              </a:spcBef>
            </a:pPr>
            <a:endParaRPr lang="en-US" sz="150" dirty="0">
              <a:latin typeface="Times New Roman" panose="02020603050405020304" pitchFamily="18" charset="0"/>
              <a:cs typeface="Times New Roman" panose="02020603050405020304" pitchFamily="18" charset="0"/>
            </a:endParaRPr>
          </a:p>
          <a:p>
            <a:pPr marL="345281" lvl="1">
              <a:spcBef>
                <a:spcPts val="375"/>
              </a:spcBef>
            </a:pPr>
            <a:endParaRPr lang="en-US" sz="1350" dirty="0">
              <a:latin typeface="Times New Roman" panose="02020603050405020304" pitchFamily="18" charset="0"/>
              <a:cs typeface="Times New Roman" panose="02020603050405020304" pitchFamily="18" charset="0"/>
            </a:endParaRPr>
          </a:p>
          <a:p>
            <a:pPr>
              <a:defRPr/>
            </a:pPr>
            <a:endParaRPr lang="en-US" sz="1350" b="1" dirty="0">
              <a:latin typeface="Times New Roman" panose="02020603050405020304" pitchFamily="18" charset="0"/>
              <a:cs typeface="Times New Roman" panose="02020603050405020304" pitchFamily="18" charset="0"/>
            </a:endParaRPr>
          </a:p>
          <a:p>
            <a:pPr>
              <a:defRPr/>
            </a:pPr>
            <a:r>
              <a:rPr lang="en-US" sz="825" b="1" dirty="0">
                <a:latin typeface="Times New Roman" panose="02020603050405020304" pitchFamily="18" charset="0"/>
                <a:cs typeface="Times New Roman" panose="02020603050405020304" pitchFamily="18" charset="0"/>
              </a:rPr>
              <a:t>				</a:t>
            </a:r>
          </a:p>
        </p:txBody>
      </p:sp>
      <p:sp>
        <p:nvSpPr>
          <p:cNvPr id="2" name="Date Placeholder 1">
            <a:extLst>
              <a:ext uri="{FF2B5EF4-FFF2-40B4-BE49-F238E27FC236}">
                <a16:creationId xmlns:a16="http://schemas.microsoft.com/office/drawing/2014/main" id="{1C7B1B9A-3CBE-DFA9-3059-18E9A74CD0C3}"/>
              </a:ext>
            </a:extLst>
          </p:cNvPr>
          <p:cNvSpPr>
            <a:spLocks noGrp="1"/>
          </p:cNvSpPr>
          <p:nvPr>
            <p:ph type="dt" sz="half" idx="10"/>
          </p:nvPr>
        </p:nvSpPr>
        <p:spPr/>
        <p:txBody>
          <a:bodyPr/>
          <a:lstStyle/>
          <a:p>
            <a:fld id="{24D312FF-0C40-4D98-A5FF-69FF7A6FC58B}" type="datetime1">
              <a:rPr lang="en-US" smtClean="0"/>
              <a:t>3/29/2024</a:t>
            </a:fld>
            <a:endParaRPr lang="en-US"/>
          </a:p>
        </p:txBody>
      </p:sp>
      <p:sp>
        <p:nvSpPr>
          <p:cNvPr id="8" name="Text Placeholder 2">
            <a:extLst>
              <a:ext uri="{FF2B5EF4-FFF2-40B4-BE49-F238E27FC236}">
                <a16:creationId xmlns:a16="http://schemas.microsoft.com/office/drawing/2014/main" id="{ED653AEC-F234-EAEF-0F66-6B3660F0DDA2}"/>
              </a:ext>
            </a:extLst>
          </p:cNvPr>
          <p:cNvSpPr>
            <a:spLocks noGrp="1"/>
          </p:cNvSpPr>
          <p:nvPr>
            <p:ph type="body" sz="quarter" idx="4294967295"/>
          </p:nvPr>
        </p:nvSpPr>
        <p:spPr>
          <a:xfrm>
            <a:off x="690694" y="359543"/>
            <a:ext cx="6637194" cy="663746"/>
          </a:xfrm>
        </p:spPr>
        <p:txBody>
          <a:bodyPr>
            <a:normAutofit fontScale="70000" lnSpcReduction="20000"/>
          </a:bodyPr>
          <a:lstStyle/>
          <a:p>
            <a:pPr marL="10478" marR="4191" indent="983314" algn="ctr" defTabSz="457200">
              <a:spcBef>
                <a:spcPts val="83"/>
              </a:spcBef>
              <a:buNone/>
            </a:pPr>
            <a:r>
              <a:rPr lang="en-US" sz="2970" b="1" dirty="0">
                <a:solidFill>
                  <a:srgbClr val="394F95"/>
                </a:solidFill>
                <a:latin typeface="Times New Roman" panose="02020603050405020304" pitchFamily="18" charset="0"/>
                <a:cs typeface="Times New Roman" panose="02020603050405020304" pitchFamily="18" charset="0"/>
              </a:rPr>
              <a:t>Department of Defense </a:t>
            </a:r>
          </a:p>
          <a:p>
            <a:pPr marL="10478" marR="4191" indent="983314" algn="ctr" defTabSz="457200">
              <a:spcBef>
                <a:spcPts val="83"/>
              </a:spcBef>
              <a:buNone/>
            </a:pPr>
            <a:r>
              <a:rPr lang="en-US" sz="2970" b="1" dirty="0">
                <a:solidFill>
                  <a:srgbClr val="394F95"/>
                </a:solidFill>
                <a:latin typeface="Times New Roman" panose="02020603050405020304" pitchFamily="18" charset="0"/>
                <a:cs typeface="Times New Roman" panose="02020603050405020304" pitchFamily="18" charset="0"/>
              </a:rPr>
              <a:t>Military Family Readiness Council (MFRC) </a:t>
            </a:r>
          </a:p>
        </p:txBody>
      </p:sp>
      <p:sp>
        <p:nvSpPr>
          <p:cNvPr id="3" name="Slide Number Placeholder 2">
            <a:extLst>
              <a:ext uri="{FF2B5EF4-FFF2-40B4-BE49-F238E27FC236}">
                <a16:creationId xmlns:a16="http://schemas.microsoft.com/office/drawing/2014/main" id="{5977D05A-E888-5D89-B59A-ECAFEC0225A6}"/>
              </a:ext>
            </a:extLst>
          </p:cNvPr>
          <p:cNvSpPr>
            <a:spLocks noGrp="1"/>
          </p:cNvSpPr>
          <p:nvPr>
            <p:ph type="sldNum" sz="quarter" idx="12"/>
          </p:nvPr>
        </p:nvSpPr>
        <p:spPr/>
        <p:txBody>
          <a:bodyPr/>
          <a:lstStyle/>
          <a:p>
            <a:fld id="{A85568FC-6781-43DA-A457-8F4B6E06217F}" type="slidenum">
              <a:rPr lang="en-US" smtClean="0"/>
              <a:t>3</a:t>
            </a:fld>
            <a:endParaRPr lang="en-US"/>
          </a:p>
        </p:txBody>
      </p:sp>
      <p:graphicFrame>
        <p:nvGraphicFramePr>
          <p:cNvPr id="10" name="Table 9">
            <a:extLst>
              <a:ext uri="{FF2B5EF4-FFF2-40B4-BE49-F238E27FC236}">
                <a16:creationId xmlns:a16="http://schemas.microsoft.com/office/drawing/2014/main" id="{9D4ACB3C-A4C9-5C36-441E-39A0236B207F}"/>
              </a:ext>
            </a:extLst>
          </p:cNvPr>
          <p:cNvGraphicFramePr>
            <a:graphicFrameLocks noGrp="1"/>
          </p:cNvGraphicFramePr>
          <p:nvPr>
            <p:extLst>
              <p:ext uri="{D42A27DB-BD31-4B8C-83A1-F6EECF244321}">
                <p14:modId xmlns:p14="http://schemas.microsoft.com/office/powerpoint/2010/main" val="3264980397"/>
              </p:ext>
            </p:extLst>
          </p:nvPr>
        </p:nvGraphicFramePr>
        <p:xfrm>
          <a:off x="1055834" y="1988478"/>
          <a:ext cx="7457812" cy="2720937"/>
        </p:xfrm>
        <a:graphic>
          <a:graphicData uri="http://schemas.openxmlformats.org/drawingml/2006/table">
            <a:tbl>
              <a:tblPr>
                <a:tableStyleId>{5C22544A-7EE6-4342-B048-85BDC9FD1C3A}</a:tableStyleId>
              </a:tblPr>
              <a:tblGrid>
                <a:gridCol w="7457812">
                  <a:extLst>
                    <a:ext uri="{9D8B030D-6E8A-4147-A177-3AD203B41FA5}">
                      <a16:colId xmlns:a16="http://schemas.microsoft.com/office/drawing/2014/main" val="2389182059"/>
                    </a:ext>
                  </a:extLst>
                </a:gridCol>
              </a:tblGrid>
              <a:tr h="233357">
                <a:tc>
                  <a:txBody>
                    <a:bodyPr/>
                    <a:lstStyle/>
                    <a:p>
                      <a:pPr marL="0" indent="0" algn="l" fontAlgn="b">
                        <a:buFontTx/>
                        <a:buNone/>
                      </a:pPr>
                      <a:r>
                        <a:rPr lang="en-US" sz="1400" b="1" u="sng" strike="noStrike" dirty="0">
                          <a:solidFill>
                            <a:srgbClr val="7030A0"/>
                          </a:solidFill>
                          <a:effectLst/>
                        </a:rPr>
                        <a:t>BUCKET 2 - Medical/Health</a:t>
                      </a:r>
                      <a:endParaRPr lang="en-US" sz="1400" b="1" i="0" u="sng" strike="noStrike" dirty="0">
                        <a:solidFill>
                          <a:srgbClr val="7030A0"/>
                        </a:solidFill>
                        <a:effectLst/>
                        <a:latin typeface="Calibri" panose="020F0502020204030204" pitchFamily="34" charset="0"/>
                      </a:endParaRPr>
                    </a:p>
                  </a:txBody>
                  <a:tcPr marL="9501" marR="9501" marT="9501" marB="0" anchor="b"/>
                </a:tc>
                <a:extLst>
                  <a:ext uri="{0D108BD9-81ED-4DB2-BD59-A6C34878D82A}">
                    <a16:rowId xmlns:a16="http://schemas.microsoft.com/office/drawing/2014/main" val="1238141854"/>
                  </a:ext>
                </a:extLst>
              </a:tr>
              <a:tr h="269534">
                <a:tc>
                  <a:txBody>
                    <a:bodyPr/>
                    <a:lstStyle/>
                    <a:p>
                      <a:pPr marL="171450" indent="-171450" algn="l" fontAlgn="t">
                        <a:buFont typeface="Wingdings" panose="05000000000000000000" pitchFamily="2" charset="2"/>
                        <a:buChar char="v"/>
                      </a:pPr>
                      <a:r>
                        <a:rPr lang="en-US" sz="1050" u="none" strike="noStrike">
                          <a:effectLst/>
                        </a:rPr>
                        <a:t>Changes in Dependent Healthcare Systems and Implications for Military Family Readiness</a:t>
                      </a:r>
                      <a:endParaRPr lang="en-US" sz="1050" b="0" i="0" u="none" strike="noStrike" dirty="0">
                        <a:solidFill>
                          <a:srgbClr val="000000"/>
                        </a:solidFill>
                        <a:effectLst/>
                        <a:latin typeface="Calibri" panose="020F0502020204030204" pitchFamily="34" charset="0"/>
                      </a:endParaRPr>
                    </a:p>
                  </a:txBody>
                  <a:tcPr marL="9501" marR="9501" marT="9501" marB="0"/>
                </a:tc>
                <a:extLst>
                  <a:ext uri="{0D108BD9-81ED-4DB2-BD59-A6C34878D82A}">
                    <a16:rowId xmlns:a16="http://schemas.microsoft.com/office/drawing/2014/main" val="2869818192"/>
                  </a:ext>
                </a:extLst>
              </a:tr>
              <a:tr h="233658">
                <a:tc>
                  <a:txBody>
                    <a:bodyPr/>
                    <a:lstStyle/>
                    <a:p>
                      <a:pPr marL="171450" lvl="0" indent="-171450" algn="l" fontAlgn="t">
                        <a:buFont typeface="Wingdings" panose="05000000000000000000" pitchFamily="2" charset="2"/>
                        <a:buChar char="Ø"/>
                      </a:pPr>
                      <a:r>
                        <a:rPr lang="en-US" sz="1050" u="none" strike="noStrike" dirty="0">
                          <a:effectLst/>
                        </a:rPr>
                        <a:t>Health Care for Military, Family and Civilians both OCONUS and CONUS</a:t>
                      </a:r>
                      <a:endParaRPr lang="en-US" sz="1050" b="0" i="0" u="none" strike="noStrike" dirty="0">
                        <a:solidFill>
                          <a:srgbClr val="000000"/>
                        </a:solidFill>
                        <a:effectLst/>
                        <a:latin typeface="Calibri" panose="020F0502020204030204" pitchFamily="34" charset="0"/>
                      </a:endParaRPr>
                    </a:p>
                  </a:txBody>
                  <a:tcPr marL="9501" marR="9501" marT="9501" marB="0"/>
                </a:tc>
                <a:extLst>
                  <a:ext uri="{0D108BD9-81ED-4DB2-BD59-A6C34878D82A}">
                    <a16:rowId xmlns:a16="http://schemas.microsoft.com/office/drawing/2014/main" val="2699234337"/>
                  </a:ext>
                </a:extLst>
              </a:tr>
              <a:tr h="283411">
                <a:tc>
                  <a:txBody>
                    <a:bodyPr/>
                    <a:lstStyle/>
                    <a:p>
                      <a:pPr marL="171450" lvl="0" indent="-171450" algn="l" fontAlgn="t">
                        <a:buFont typeface="Wingdings" panose="05000000000000000000" pitchFamily="2" charset="2"/>
                        <a:buChar char="Ø"/>
                      </a:pPr>
                      <a:r>
                        <a:rPr lang="en-US" sz="1050" u="none" strike="noStrike" dirty="0">
                          <a:effectLst/>
                        </a:rPr>
                        <a:t>Medicaid Waiver Portability for Military Families</a:t>
                      </a:r>
                      <a:endParaRPr lang="en-US" sz="1050" b="0" i="0" u="none" strike="noStrike" dirty="0">
                        <a:solidFill>
                          <a:srgbClr val="000000"/>
                        </a:solidFill>
                        <a:effectLst/>
                        <a:latin typeface="Calibri" panose="020F0502020204030204" pitchFamily="34" charset="0"/>
                      </a:endParaRPr>
                    </a:p>
                  </a:txBody>
                  <a:tcPr marL="9501" marR="9501" marT="9501" marB="0"/>
                </a:tc>
                <a:extLst>
                  <a:ext uri="{0D108BD9-81ED-4DB2-BD59-A6C34878D82A}">
                    <a16:rowId xmlns:a16="http://schemas.microsoft.com/office/drawing/2014/main" val="1411944225"/>
                  </a:ext>
                </a:extLst>
              </a:tr>
              <a:tr h="518001">
                <a:tc>
                  <a:txBody>
                    <a:bodyPr/>
                    <a:lstStyle/>
                    <a:p>
                      <a:pPr marL="171450" lvl="0" indent="-171450" algn="l" fontAlgn="t">
                        <a:buFont typeface="Wingdings" panose="05000000000000000000" pitchFamily="2" charset="2"/>
                        <a:buChar char="Ø"/>
                      </a:pPr>
                      <a:r>
                        <a:rPr lang="en-US" sz="1050" u="none" strike="noStrike" dirty="0">
                          <a:effectLst/>
                        </a:rPr>
                        <a:t>Medical care challenges just inside the reimbursable range authorized by the JTR (100 miles), placing a financial and time burden on families requiring specialty medical care. A waiver and/or permanent change to the JTR to allow for reimbursement for travel based on frequency of miles per month</a:t>
                      </a:r>
                      <a:endParaRPr lang="en-US" sz="1050" b="0" i="0" u="none" strike="noStrike" dirty="0">
                        <a:solidFill>
                          <a:srgbClr val="000000"/>
                        </a:solidFill>
                        <a:effectLst/>
                        <a:latin typeface="Calibri" panose="020F0502020204030204" pitchFamily="34" charset="0"/>
                      </a:endParaRPr>
                    </a:p>
                  </a:txBody>
                  <a:tcPr marL="9501" marR="9501" marT="9501" marB="0"/>
                </a:tc>
                <a:extLst>
                  <a:ext uri="{0D108BD9-81ED-4DB2-BD59-A6C34878D82A}">
                    <a16:rowId xmlns:a16="http://schemas.microsoft.com/office/drawing/2014/main" val="3197721187"/>
                  </a:ext>
                </a:extLst>
              </a:tr>
              <a:tr h="523609">
                <a:tc>
                  <a:txBody>
                    <a:bodyPr/>
                    <a:lstStyle/>
                    <a:p>
                      <a:pPr marL="171450" lvl="0" indent="-171450" algn="l" fontAlgn="t">
                        <a:buFont typeface="Wingdings" panose="05000000000000000000" pitchFamily="2" charset="2"/>
                        <a:buChar char="Ø"/>
                      </a:pPr>
                      <a:r>
                        <a:rPr lang="en-US" sz="1050" u="none" strike="noStrike" dirty="0">
                          <a:effectLst/>
                        </a:rPr>
                        <a:t>Medical provider shortages in the local communities have been linked (in news sources) to high medical liability insurance driving them to practice in neighboring states (for example TX, CO, and AZ). This has led to reduced access-to-care locally.  Accessing telehealth across state lines would help curb this negative trend. </a:t>
                      </a:r>
                      <a:endParaRPr lang="en-US" sz="1050" b="0" i="0" u="none" strike="noStrike" dirty="0">
                        <a:solidFill>
                          <a:srgbClr val="000000"/>
                        </a:solidFill>
                        <a:effectLst/>
                        <a:latin typeface="Calibri" panose="020F0502020204030204" pitchFamily="34" charset="0"/>
                      </a:endParaRPr>
                    </a:p>
                  </a:txBody>
                  <a:tcPr marL="9501" marR="9501" marT="9501" marB="0"/>
                </a:tc>
                <a:extLst>
                  <a:ext uri="{0D108BD9-81ED-4DB2-BD59-A6C34878D82A}">
                    <a16:rowId xmlns:a16="http://schemas.microsoft.com/office/drawing/2014/main" val="3429203323"/>
                  </a:ext>
                </a:extLst>
              </a:tr>
              <a:tr h="345062">
                <a:tc>
                  <a:txBody>
                    <a:bodyPr/>
                    <a:lstStyle/>
                    <a:p>
                      <a:pPr marL="171450" lvl="0" indent="-171450" algn="l" fontAlgn="t">
                        <a:buFont typeface="Wingdings" panose="05000000000000000000" pitchFamily="2" charset="2"/>
                        <a:buChar char="Ø"/>
                      </a:pPr>
                      <a:r>
                        <a:rPr lang="en-US" sz="1050" u="none" strike="noStrike" dirty="0">
                          <a:effectLst/>
                        </a:rPr>
                        <a:t>Manning assist (specialists assigned TDY on a rotational basis) and creating localized reimbursements (like Alaska, North Dakota, NM) to increase the rates at isolated MTFs where patients must drive long distances to access care.</a:t>
                      </a:r>
                      <a:endParaRPr lang="en-US" sz="1050" b="0" i="0" u="none" strike="noStrike" dirty="0">
                        <a:solidFill>
                          <a:srgbClr val="000000"/>
                        </a:solidFill>
                        <a:effectLst/>
                        <a:latin typeface="Calibri" panose="020F0502020204030204" pitchFamily="34" charset="0"/>
                      </a:endParaRPr>
                    </a:p>
                  </a:txBody>
                  <a:tcPr marL="9501" marR="9501" marT="9501" marB="0"/>
                </a:tc>
                <a:extLst>
                  <a:ext uri="{0D108BD9-81ED-4DB2-BD59-A6C34878D82A}">
                    <a16:rowId xmlns:a16="http://schemas.microsoft.com/office/drawing/2014/main" val="3751574983"/>
                  </a:ext>
                </a:extLst>
              </a:tr>
              <a:tr h="314305">
                <a:tc>
                  <a:txBody>
                    <a:bodyPr/>
                    <a:lstStyle/>
                    <a:p>
                      <a:pPr marL="171450" indent="-171450" algn="l" fontAlgn="t">
                        <a:buFont typeface="Wingdings" panose="05000000000000000000" pitchFamily="2" charset="2"/>
                        <a:buChar char="v"/>
                      </a:pPr>
                      <a:r>
                        <a:rPr lang="en-US" sz="1050" u="none" strike="noStrike" dirty="0">
                          <a:effectLst/>
                        </a:rPr>
                        <a:t>CV19 (Pandemic) - Capture Lessons Learned - Successes/Failures/Recommendations</a:t>
                      </a:r>
                      <a:endParaRPr lang="en-US" sz="1050" b="0" i="0" u="none" strike="noStrike" dirty="0">
                        <a:solidFill>
                          <a:srgbClr val="000000"/>
                        </a:solidFill>
                        <a:effectLst/>
                        <a:latin typeface="Calibri" panose="020F0502020204030204" pitchFamily="34" charset="0"/>
                      </a:endParaRPr>
                    </a:p>
                  </a:txBody>
                  <a:tcPr marL="9501" marR="9501" marT="9501" marB="0"/>
                </a:tc>
                <a:extLst>
                  <a:ext uri="{0D108BD9-81ED-4DB2-BD59-A6C34878D82A}">
                    <a16:rowId xmlns:a16="http://schemas.microsoft.com/office/drawing/2014/main" val="425369134"/>
                  </a:ext>
                </a:extLst>
              </a:tr>
            </a:tbl>
          </a:graphicData>
        </a:graphic>
      </p:graphicFrame>
      <p:graphicFrame>
        <p:nvGraphicFramePr>
          <p:cNvPr id="9" name="Table 8">
            <a:extLst>
              <a:ext uri="{FF2B5EF4-FFF2-40B4-BE49-F238E27FC236}">
                <a16:creationId xmlns:a16="http://schemas.microsoft.com/office/drawing/2014/main" id="{CEC0A9CA-BA7B-30FE-F085-ECBD251FC56C}"/>
              </a:ext>
            </a:extLst>
          </p:cNvPr>
          <p:cNvGraphicFramePr>
            <a:graphicFrameLocks noGrp="1"/>
          </p:cNvGraphicFramePr>
          <p:nvPr>
            <p:extLst>
              <p:ext uri="{D42A27DB-BD31-4B8C-83A1-F6EECF244321}">
                <p14:modId xmlns:p14="http://schemas.microsoft.com/office/powerpoint/2010/main" val="1044744365"/>
              </p:ext>
            </p:extLst>
          </p:nvPr>
        </p:nvGraphicFramePr>
        <p:xfrm>
          <a:off x="1061357" y="4639850"/>
          <a:ext cx="7446767" cy="2047644"/>
        </p:xfrm>
        <a:graphic>
          <a:graphicData uri="http://schemas.openxmlformats.org/drawingml/2006/table">
            <a:tbl>
              <a:tblPr>
                <a:tableStyleId>{5C22544A-7EE6-4342-B048-85BDC9FD1C3A}</a:tableStyleId>
              </a:tblPr>
              <a:tblGrid>
                <a:gridCol w="7446767">
                  <a:extLst>
                    <a:ext uri="{9D8B030D-6E8A-4147-A177-3AD203B41FA5}">
                      <a16:colId xmlns:a16="http://schemas.microsoft.com/office/drawing/2014/main" val="3285208991"/>
                    </a:ext>
                  </a:extLst>
                </a:gridCol>
              </a:tblGrid>
              <a:tr h="215087">
                <a:tc>
                  <a:txBody>
                    <a:bodyPr/>
                    <a:lstStyle/>
                    <a:p>
                      <a:pPr algn="l" fontAlgn="ctr"/>
                      <a:r>
                        <a:rPr lang="en-US" sz="1400" b="1" u="sng" strike="noStrike" dirty="0">
                          <a:solidFill>
                            <a:srgbClr val="7030A0"/>
                          </a:solidFill>
                          <a:effectLst/>
                        </a:rPr>
                        <a:t>BUCKET 3 - Employment</a:t>
                      </a:r>
                      <a:endParaRPr lang="en-US" sz="1400" b="1" i="0" u="sng" strike="noStrike" dirty="0">
                        <a:solidFill>
                          <a:srgbClr val="7030A0"/>
                        </a:solidFill>
                        <a:effectLst/>
                        <a:latin typeface="Calibri" panose="020F0502020204030204" pitchFamily="34" charset="0"/>
                      </a:endParaRPr>
                    </a:p>
                  </a:txBody>
                  <a:tcPr marL="9258" marR="9258" marT="9258" marB="0" anchor="ctr"/>
                </a:tc>
                <a:extLst>
                  <a:ext uri="{0D108BD9-81ED-4DB2-BD59-A6C34878D82A}">
                    <a16:rowId xmlns:a16="http://schemas.microsoft.com/office/drawing/2014/main" val="3175756594"/>
                  </a:ext>
                </a:extLst>
              </a:tr>
              <a:tr h="163552">
                <a:tc>
                  <a:txBody>
                    <a:bodyPr/>
                    <a:lstStyle/>
                    <a:p>
                      <a:pPr marL="171450" indent="-171450" algn="l" fontAlgn="b">
                        <a:buFont typeface="Wingdings" panose="05000000000000000000" pitchFamily="2" charset="2"/>
                        <a:buChar char="v"/>
                      </a:pPr>
                      <a:r>
                        <a:rPr lang="en-US" sz="1050" u="none" strike="noStrike">
                          <a:effectLst/>
                        </a:rPr>
                        <a:t>Employment of childcare professionals, especially in overseas locations.</a:t>
                      </a:r>
                      <a:endParaRPr lang="en-US" sz="1050" b="0" i="0" u="none" strike="noStrike" dirty="0">
                        <a:solidFill>
                          <a:srgbClr val="000000"/>
                        </a:solidFill>
                        <a:effectLst/>
                        <a:latin typeface="Calibri" panose="020F0502020204030204" pitchFamily="34" charset="0"/>
                      </a:endParaRPr>
                    </a:p>
                  </a:txBody>
                  <a:tcPr marL="9258" marR="9258" marT="9258" marB="0" anchor="b"/>
                </a:tc>
                <a:extLst>
                  <a:ext uri="{0D108BD9-81ED-4DB2-BD59-A6C34878D82A}">
                    <a16:rowId xmlns:a16="http://schemas.microsoft.com/office/drawing/2014/main" val="3566094975"/>
                  </a:ext>
                </a:extLst>
              </a:tr>
              <a:tr h="163552">
                <a:tc>
                  <a:txBody>
                    <a:bodyPr/>
                    <a:lstStyle/>
                    <a:p>
                      <a:pPr marL="171450" indent="-171450" algn="l" fontAlgn="b">
                        <a:buFont typeface="Wingdings" panose="05000000000000000000" pitchFamily="2" charset="2"/>
                        <a:buChar char="v"/>
                      </a:pPr>
                      <a:r>
                        <a:rPr lang="en-US" sz="1050" u="none" strike="noStrike">
                          <a:effectLst/>
                        </a:rPr>
                        <a:t>Military Spouse Employment</a:t>
                      </a:r>
                      <a:endParaRPr lang="en-US" sz="1050" b="0" i="0" u="none" strike="noStrike" dirty="0">
                        <a:solidFill>
                          <a:srgbClr val="000000"/>
                        </a:solidFill>
                        <a:effectLst/>
                        <a:latin typeface="Calibri" panose="020F0502020204030204" pitchFamily="34" charset="0"/>
                      </a:endParaRPr>
                    </a:p>
                  </a:txBody>
                  <a:tcPr marL="9258" marR="9258" marT="9258" marB="0" anchor="b"/>
                </a:tc>
                <a:extLst>
                  <a:ext uri="{0D108BD9-81ED-4DB2-BD59-A6C34878D82A}">
                    <a16:rowId xmlns:a16="http://schemas.microsoft.com/office/drawing/2014/main" val="2448287299"/>
                  </a:ext>
                </a:extLst>
              </a:tr>
              <a:tr h="318158">
                <a:tc>
                  <a:txBody>
                    <a:bodyPr/>
                    <a:lstStyle/>
                    <a:p>
                      <a:pPr marL="171450" indent="-171450" algn="l" fontAlgn="b">
                        <a:buFont typeface="Wingdings" panose="05000000000000000000" pitchFamily="2" charset="2"/>
                        <a:buChar char="v"/>
                      </a:pPr>
                      <a:r>
                        <a:rPr lang="en-US" sz="1050" u="none" strike="noStrike">
                          <a:effectLst/>
                        </a:rPr>
                        <a:t>Childcare on drill weekends is very challenging, and affordable childcare for service members is a challenge.  Ability to offer subsidies for service members on drill weekends (could be incentive for local day care providers).</a:t>
                      </a:r>
                      <a:endParaRPr lang="en-US" sz="1050" b="0" i="0" u="none" strike="noStrike" dirty="0">
                        <a:solidFill>
                          <a:srgbClr val="000000"/>
                        </a:solidFill>
                        <a:effectLst/>
                        <a:latin typeface="Calibri" panose="020F0502020204030204" pitchFamily="34" charset="0"/>
                      </a:endParaRPr>
                    </a:p>
                  </a:txBody>
                  <a:tcPr marL="9258" marR="9258" marT="9258" marB="0" anchor="b"/>
                </a:tc>
                <a:extLst>
                  <a:ext uri="{0D108BD9-81ED-4DB2-BD59-A6C34878D82A}">
                    <a16:rowId xmlns:a16="http://schemas.microsoft.com/office/drawing/2014/main" val="2309857142"/>
                  </a:ext>
                </a:extLst>
              </a:tr>
              <a:tr h="318158">
                <a:tc>
                  <a:txBody>
                    <a:bodyPr/>
                    <a:lstStyle/>
                    <a:p>
                      <a:pPr marL="171450" indent="-171450" algn="l" fontAlgn="b">
                        <a:buFont typeface="Wingdings" panose="05000000000000000000" pitchFamily="2" charset="2"/>
                        <a:buChar char="v"/>
                      </a:pPr>
                      <a:r>
                        <a:rPr lang="en-US" sz="1050" u="none" strike="noStrike">
                          <a:effectLst/>
                        </a:rPr>
                        <a:t>Expand Military Spouse Employment Preference (MSP) to be used in conjunction with the transition process leading to retirement (see attached).</a:t>
                      </a:r>
                      <a:endParaRPr lang="en-US" sz="1050" b="0" i="0" u="none" strike="noStrike" dirty="0">
                        <a:solidFill>
                          <a:srgbClr val="000000"/>
                        </a:solidFill>
                        <a:effectLst/>
                        <a:latin typeface="Calibri" panose="020F0502020204030204" pitchFamily="34" charset="0"/>
                      </a:endParaRPr>
                    </a:p>
                  </a:txBody>
                  <a:tcPr marL="9258" marR="9258" marT="9258" marB="0" anchor="b"/>
                </a:tc>
                <a:extLst>
                  <a:ext uri="{0D108BD9-81ED-4DB2-BD59-A6C34878D82A}">
                    <a16:rowId xmlns:a16="http://schemas.microsoft.com/office/drawing/2014/main" val="2998324269"/>
                  </a:ext>
                </a:extLst>
              </a:tr>
              <a:tr h="166401">
                <a:tc>
                  <a:txBody>
                    <a:bodyPr/>
                    <a:lstStyle/>
                    <a:p>
                      <a:pPr marL="171450" indent="-171450" algn="l" fontAlgn="b">
                        <a:buFont typeface="Wingdings" panose="05000000000000000000" pitchFamily="2" charset="2"/>
                        <a:buChar char="v"/>
                      </a:pPr>
                      <a:r>
                        <a:rPr lang="en-US" sz="1050" u="none" strike="noStrike">
                          <a:effectLst/>
                        </a:rPr>
                        <a:t>Accurate Military Spouse Unemployment tracking through the BLS (tied to Unemployment Insurance/Financial Security)</a:t>
                      </a:r>
                      <a:endParaRPr lang="en-US" sz="1050" b="0" i="0" u="none" strike="noStrike">
                        <a:solidFill>
                          <a:srgbClr val="000000"/>
                        </a:solidFill>
                        <a:effectLst/>
                        <a:latin typeface="Calibri" panose="020F0502020204030204" pitchFamily="34" charset="0"/>
                      </a:endParaRPr>
                    </a:p>
                  </a:txBody>
                  <a:tcPr marL="9258" marR="9258" marT="9258" marB="0" anchor="b"/>
                </a:tc>
                <a:extLst>
                  <a:ext uri="{0D108BD9-81ED-4DB2-BD59-A6C34878D82A}">
                    <a16:rowId xmlns:a16="http://schemas.microsoft.com/office/drawing/2014/main" val="4141115382"/>
                  </a:ext>
                </a:extLst>
              </a:tr>
              <a:tr h="163552">
                <a:tc>
                  <a:txBody>
                    <a:bodyPr/>
                    <a:lstStyle/>
                    <a:p>
                      <a:pPr marL="171450" indent="-171450" algn="l" fontAlgn="b">
                        <a:buFont typeface="Wingdings" panose="05000000000000000000" pitchFamily="2" charset="2"/>
                        <a:buChar char="v"/>
                      </a:pPr>
                      <a:r>
                        <a:rPr lang="en-US" sz="1050" u="none" strike="noStrike">
                          <a:effectLst/>
                        </a:rPr>
                        <a:t>Civilian Hiring</a:t>
                      </a:r>
                      <a:endParaRPr lang="en-US" sz="1050" b="0" i="0" u="none" strike="noStrike" dirty="0">
                        <a:solidFill>
                          <a:srgbClr val="000000"/>
                        </a:solidFill>
                        <a:effectLst/>
                        <a:latin typeface="Calibri" panose="020F0502020204030204" pitchFamily="34" charset="0"/>
                      </a:endParaRPr>
                    </a:p>
                  </a:txBody>
                  <a:tcPr marL="9258" marR="9258" marT="9258" marB="0" anchor="b"/>
                </a:tc>
                <a:extLst>
                  <a:ext uri="{0D108BD9-81ED-4DB2-BD59-A6C34878D82A}">
                    <a16:rowId xmlns:a16="http://schemas.microsoft.com/office/drawing/2014/main" val="2810912175"/>
                  </a:ext>
                </a:extLst>
              </a:tr>
              <a:tr h="472765">
                <a:tc>
                  <a:txBody>
                    <a:bodyPr/>
                    <a:lstStyle/>
                    <a:p>
                      <a:pPr marL="171450" indent="-171450" algn="l" fontAlgn="b">
                        <a:buFont typeface="Wingdings" panose="05000000000000000000" pitchFamily="2" charset="2"/>
                        <a:buChar char="v"/>
                      </a:pPr>
                      <a:r>
                        <a:rPr lang="en-US" sz="1050" u="none" strike="noStrike" dirty="0">
                          <a:effectLst/>
                        </a:rPr>
                        <a:t>Child and Youth Services staff expressed interest in increasing the grade of APF billets to increase salary and incentivize applications for APF vs NAF.  Currently, NAF employees make more than APF employees, so some GS employees opt to transition to NAF positions, causing a strain on MWR fund.</a:t>
                      </a:r>
                      <a:endParaRPr lang="en-US" sz="1050" b="0" i="0" u="none" strike="noStrike" dirty="0">
                        <a:solidFill>
                          <a:srgbClr val="000000"/>
                        </a:solidFill>
                        <a:effectLst/>
                        <a:latin typeface="Calibri" panose="020F0502020204030204" pitchFamily="34" charset="0"/>
                      </a:endParaRPr>
                    </a:p>
                  </a:txBody>
                  <a:tcPr marL="9258" marR="9258" marT="9258" marB="0" anchor="b"/>
                </a:tc>
                <a:extLst>
                  <a:ext uri="{0D108BD9-81ED-4DB2-BD59-A6C34878D82A}">
                    <a16:rowId xmlns:a16="http://schemas.microsoft.com/office/drawing/2014/main" val="1736725764"/>
                  </a:ext>
                </a:extLst>
              </a:tr>
            </a:tbl>
          </a:graphicData>
        </a:graphic>
      </p:graphicFrame>
      <p:graphicFrame>
        <p:nvGraphicFramePr>
          <p:cNvPr id="6" name="Table 5">
            <a:extLst>
              <a:ext uri="{FF2B5EF4-FFF2-40B4-BE49-F238E27FC236}">
                <a16:creationId xmlns:a16="http://schemas.microsoft.com/office/drawing/2014/main" id="{1057E7DA-AEAD-6AFE-9112-363C850A3431}"/>
              </a:ext>
            </a:extLst>
          </p:cNvPr>
          <p:cNvGraphicFramePr>
            <a:graphicFrameLocks noGrp="1"/>
          </p:cNvGraphicFramePr>
          <p:nvPr>
            <p:extLst>
              <p:ext uri="{D42A27DB-BD31-4B8C-83A1-F6EECF244321}">
                <p14:modId xmlns:p14="http://schemas.microsoft.com/office/powerpoint/2010/main" val="2742283592"/>
              </p:ext>
            </p:extLst>
          </p:nvPr>
        </p:nvGraphicFramePr>
        <p:xfrm>
          <a:off x="1061357" y="1542599"/>
          <a:ext cx="7446767" cy="439269"/>
        </p:xfrm>
        <a:graphic>
          <a:graphicData uri="http://schemas.openxmlformats.org/drawingml/2006/table">
            <a:tbl>
              <a:tblPr>
                <a:tableStyleId>{5C22544A-7EE6-4342-B048-85BDC9FD1C3A}</a:tableStyleId>
              </a:tblPr>
              <a:tblGrid>
                <a:gridCol w="7446767">
                  <a:extLst>
                    <a:ext uri="{9D8B030D-6E8A-4147-A177-3AD203B41FA5}">
                      <a16:colId xmlns:a16="http://schemas.microsoft.com/office/drawing/2014/main" val="3533314275"/>
                    </a:ext>
                  </a:extLst>
                </a:gridCol>
              </a:tblGrid>
              <a:tr h="253631">
                <a:tc>
                  <a:txBody>
                    <a:bodyPr/>
                    <a:lstStyle/>
                    <a:p>
                      <a:pPr algn="l" fontAlgn="b"/>
                      <a:r>
                        <a:rPr lang="en-US" sz="1400" b="1" u="sng" strike="noStrike" dirty="0">
                          <a:solidFill>
                            <a:srgbClr val="7030A0"/>
                          </a:solidFill>
                          <a:effectLst/>
                        </a:rPr>
                        <a:t>BUCKET 1 - Economic Security</a:t>
                      </a:r>
                      <a:endParaRPr lang="en-US" sz="1400" b="1" i="0" u="sng" strike="noStrike" dirty="0">
                        <a:solidFill>
                          <a:srgbClr val="7030A0"/>
                        </a:solidFill>
                        <a:effectLst/>
                        <a:latin typeface="Calibri" panose="020F0502020204030204" pitchFamily="34" charset="0"/>
                      </a:endParaRPr>
                    </a:p>
                  </a:txBody>
                  <a:tcPr marL="9258" marR="9258" marT="9258" marB="0" anchor="b"/>
                </a:tc>
                <a:extLst>
                  <a:ext uri="{0D108BD9-81ED-4DB2-BD59-A6C34878D82A}">
                    <a16:rowId xmlns:a16="http://schemas.microsoft.com/office/drawing/2014/main" val="1817231902"/>
                  </a:ext>
                </a:extLst>
              </a:tr>
              <a:tr h="185638">
                <a:tc>
                  <a:txBody>
                    <a:bodyPr/>
                    <a:lstStyle/>
                    <a:p>
                      <a:pPr marL="171450" indent="-171450" algn="l" fontAlgn="t">
                        <a:buFont typeface="Wingdings" panose="05000000000000000000" pitchFamily="2" charset="2"/>
                        <a:buChar char="v"/>
                      </a:pPr>
                      <a:r>
                        <a:rPr lang="en-US" sz="1100" u="none" strike="noStrike" dirty="0">
                          <a:effectLst/>
                        </a:rPr>
                        <a:t>Food/Economic insecurity</a:t>
                      </a:r>
                      <a:endParaRPr lang="en-US" sz="1100" b="0" i="0" u="none" strike="noStrike" dirty="0">
                        <a:solidFill>
                          <a:srgbClr val="000000"/>
                        </a:solidFill>
                        <a:effectLst/>
                        <a:latin typeface="Calibri" panose="020F0502020204030204" pitchFamily="34" charset="0"/>
                      </a:endParaRPr>
                    </a:p>
                  </a:txBody>
                  <a:tcPr marL="9258" marR="9258" marT="9258" marB="0"/>
                </a:tc>
                <a:extLst>
                  <a:ext uri="{0D108BD9-81ED-4DB2-BD59-A6C34878D82A}">
                    <a16:rowId xmlns:a16="http://schemas.microsoft.com/office/drawing/2014/main" val="2138890586"/>
                  </a:ext>
                </a:extLst>
              </a:tr>
            </a:tbl>
          </a:graphicData>
        </a:graphic>
      </p:graphicFrame>
    </p:spTree>
    <p:extLst>
      <p:ext uri="{BB962C8B-B14F-4D97-AF65-F5344CB8AC3E}">
        <p14:creationId xmlns:p14="http://schemas.microsoft.com/office/powerpoint/2010/main" val="745550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4EFAA0-C9D6-4944-817D-BF3F2D7EDCD0}"/>
              </a:ext>
            </a:extLst>
          </p:cNvPr>
          <p:cNvSpPr>
            <a:spLocks noGrp="1"/>
          </p:cNvSpPr>
          <p:nvPr>
            <p:ph sz="half" idx="4294967295"/>
          </p:nvPr>
        </p:nvSpPr>
        <p:spPr>
          <a:xfrm>
            <a:off x="529633" y="1153773"/>
            <a:ext cx="6635563" cy="4632757"/>
          </a:xfrm>
          <a:prstGeom prst="rect">
            <a:avLst/>
          </a:prstGeom>
        </p:spPr>
        <p:txBody>
          <a:bodyPr>
            <a:normAutofit lnSpcReduction="10000"/>
          </a:bodyPr>
          <a:lstStyle/>
          <a:p>
            <a:r>
              <a:rPr lang="en-US" sz="2400" dirty="0"/>
              <a:t>LinkedIn Launch</a:t>
            </a:r>
          </a:p>
          <a:p>
            <a:pPr lvl="1"/>
            <a:r>
              <a:rPr lang="en-US" sz="1800" dirty="0"/>
              <a:t>DoD expanded its financial readiness community outreach efforts  </a:t>
            </a:r>
            <a:r>
              <a:rPr lang="en-US" sz="1800" i="1" u="sng" dirty="0">
                <a:solidFill>
                  <a:srgbClr val="0000FF"/>
                </a:solidFill>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https://www.linkedin.com/company/dodfinred</a:t>
            </a:r>
            <a:endParaRPr lang="en-US" sz="1800" i="1" u="sng" dirty="0">
              <a:solidFill>
                <a:srgbClr val="0000FF"/>
              </a:solidFill>
              <a:latin typeface="+mn-lt"/>
              <a:ea typeface="Calibri" panose="020F0502020204030204" pitchFamily="34" charset="0"/>
              <a:cs typeface="Times New Roman" panose="02020603050405020304" pitchFamily="18" charset="0"/>
            </a:endParaRPr>
          </a:p>
          <a:p>
            <a:r>
              <a:rPr lang="en-US" sz="2400" dirty="0"/>
              <a:t>Financial Considerations of PCS Podcast</a:t>
            </a:r>
          </a:p>
          <a:p>
            <a:pPr lvl="1">
              <a:defRPr/>
            </a:pPr>
            <a:r>
              <a:rPr lang="en-US" sz="1800" dirty="0"/>
              <a:t>Planned for April recording</a:t>
            </a:r>
          </a:p>
          <a:p>
            <a:r>
              <a:rPr lang="en-US" sz="2400" dirty="0"/>
              <a:t>April Financial Capability Month (FINCAP)</a:t>
            </a:r>
          </a:p>
          <a:p>
            <a:pPr lvl="1"/>
            <a:r>
              <a:rPr lang="en-US" sz="1800" dirty="0"/>
              <a:t>Media kit </a:t>
            </a:r>
            <a:r>
              <a:rPr lang="en-US" sz="1800" dirty="0">
                <a:latin typeface="+mn-lt"/>
              </a:rPr>
              <a:t>at </a:t>
            </a:r>
            <a:r>
              <a:rPr lang="en-US" sz="1800" i="1" u="sng" dirty="0">
                <a:solidFill>
                  <a:srgbClr val="0000FF"/>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https://community.apan.org/wg/finred-lrl/w/wiki_sr/39569/financial-capability-month/</a:t>
            </a:r>
            <a:endParaRPr lang="en-US" sz="1800" i="1" dirty="0">
              <a:solidFill>
                <a:srgbClr val="0000FF"/>
              </a:solidFill>
              <a:effectLst/>
              <a:latin typeface="+mn-lt"/>
              <a:ea typeface="Calibri" panose="020F0502020204030204" pitchFamily="34" charset="0"/>
              <a:cs typeface="Times New Roman" panose="02020603050405020304" pitchFamily="18" charset="0"/>
            </a:endParaRPr>
          </a:p>
          <a:p>
            <a:pPr>
              <a:defRPr/>
            </a:pPr>
            <a:r>
              <a:rPr lang="en-US" sz="2400" dirty="0">
                <a:solidFill>
                  <a:srgbClr val="000000"/>
                </a:solidFill>
                <a:latin typeface="Calibri" panose="020F0502020204030204"/>
              </a:rPr>
              <a:t>July Military Consumer Month</a:t>
            </a:r>
          </a:p>
          <a:p>
            <a:pPr lvl="1">
              <a:spcBef>
                <a:spcPts val="747"/>
              </a:spcBef>
              <a:defRPr/>
            </a:pPr>
            <a:r>
              <a:rPr lang="en-US" sz="1800" dirty="0">
                <a:solidFill>
                  <a:srgbClr val="000000"/>
                </a:solidFill>
                <a:latin typeface="Calibri" panose="020F0502020204030204"/>
              </a:rPr>
              <a:t>Annual campaign in coordination with CFPB and FTC, plus interested stakeholders </a:t>
            </a:r>
          </a:p>
          <a:p>
            <a:pPr>
              <a:defRPr/>
            </a:pPr>
            <a:r>
              <a:rPr lang="en-US" sz="2400" dirty="0">
                <a:solidFill>
                  <a:srgbClr val="000000"/>
                </a:solidFill>
                <a:latin typeface="Calibri" panose="020F0502020204030204"/>
              </a:rPr>
              <a:t>Website Usability Studies</a:t>
            </a:r>
          </a:p>
          <a:p>
            <a:pPr lvl="1">
              <a:spcBef>
                <a:spcPts val="747"/>
              </a:spcBef>
              <a:defRPr/>
            </a:pPr>
            <a:r>
              <a:rPr lang="en-US" sz="1800" dirty="0">
                <a:solidFill>
                  <a:srgbClr val="000000"/>
                </a:solidFill>
                <a:latin typeface="Calibri" panose="020F0502020204030204"/>
              </a:rPr>
              <a:t>Card Sorting Study to determine taxonomy and updates</a:t>
            </a:r>
          </a:p>
          <a:p>
            <a:pPr lvl="1">
              <a:spcBef>
                <a:spcPts val="747"/>
              </a:spcBef>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Reimagining content based on previous study results</a:t>
            </a:r>
            <a:endParaRPr lang="en-US" sz="1800" dirty="0">
              <a:solidFill>
                <a:srgbClr val="000000"/>
              </a:solidFill>
              <a:latin typeface="Calibri" panose="020F0502020204030204"/>
            </a:endParaRPr>
          </a:p>
          <a:p>
            <a:pPr lvl="1">
              <a:spcBef>
                <a:spcPts val="0"/>
              </a:spcBef>
            </a:pPr>
            <a:endParaRPr lang="en-US" sz="1600" dirty="0">
              <a:latin typeface="Calibri" panose="020F0502020204030204" pitchFamily="34" charset="0"/>
              <a:ea typeface="Calibri" panose="020F0502020204030204" pitchFamily="34" charset="0"/>
            </a:endParaRPr>
          </a:p>
          <a:p>
            <a:pPr marL="0" indent="0">
              <a:spcBef>
                <a:spcPts val="0"/>
              </a:spcBef>
              <a:buNone/>
            </a:pPr>
            <a:endParaRPr lang="en-US" sz="1800" dirty="0">
              <a:latin typeface="Calibri" panose="020F0502020204030204" pitchFamily="34" charset="0"/>
              <a:ea typeface="Calibri" panose="020F0502020204030204" pitchFamily="34" charset="0"/>
            </a:endParaRPr>
          </a:p>
        </p:txBody>
      </p:sp>
      <p:sp>
        <p:nvSpPr>
          <p:cNvPr id="2" name="Text Placeholder 1">
            <a:extLst>
              <a:ext uri="{FF2B5EF4-FFF2-40B4-BE49-F238E27FC236}">
                <a16:creationId xmlns:a16="http://schemas.microsoft.com/office/drawing/2014/main" id="{6D9FBD6E-F036-6923-B313-46EDEEE120C6}"/>
              </a:ext>
            </a:extLst>
          </p:cNvPr>
          <p:cNvSpPr>
            <a:spLocks noGrp="1"/>
          </p:cNvSpPr>
          <p:nvPr>
            <p:ph type="body" sz="quarter" idx="12"/>
          </p:nvPr>
        </p:nvSpPr>
        <p:spPr/>
        <p:txBody>
          <a:bodyPr/>
          <a:lstStyle/>
          <a:p>
            <a:r>
              <a:rPr lang="en-US" dirty="0"/>
              <a:t>Financial Readiness Update</a:t>
            </a:r>
          </a:p>
        </p:txBody>
      </p:sp>
      <p:sp>
        <p:nvSpPr>
          <p:cNvPr id="6" name="Text Placeholder 5">
            <a:extLst>
              <a:ext uri="{FF2B5EF4-FFF2-40B4-BE49-F238E27FC236}">
                <a16:creationId xmlns:a16="http://schemas.microsoft.com/office/drawing/2014/main" id="{9879DC71-063B-0C11-FD5B-D7E711BC4FC7}"/>
              </a:ext>
            </a:extLst>
          </p:cNvPr>
          <p:cNvSpPr>
            <a:spLocks noGrp="1"/>
          </p:cNvSpPr>
          <p:nvPr>
            <p:ph type="body" sz="quarter" idx="13"/>
          </p:nvPr>
        </p:nvSpPr>
        <p:spPr/>
        <p:txBody>
          <a:bodyPr/>
          <a:lstStyle/>
          <a:p>
            <a:r>
              <a:rPr lang="en-US" dirty="0"/>
              <a:t>Outreach and Communications</a:t>
            </a:r>
          </a:p>
        </p:txBody>
      </p:sp>
      <p:sp>
        <p:nvSpPr>
          <p:cNvPr id="3" name="Slide Number Placeholder 5">
            <a:extLst>
              <a:ext uri="{FF2B5EF4-FFF2-40B4-BE49-F238E27FC236}">
                <a16:creationId xmlns:a16="http://schemas.microsoft.com/office/drawing/2014/main" id="{1C439DCA-D359-ABA9-9989-10AC74E46E1E}"/>
              </a:ext>
            </a:extLst>
          </p:cNvPr>
          <p:cNvSpPr txBox="1">
            <a:spLocks/>
          </p:cNvSpPr>
          <p:nvPr/>
        </p:nvSpPr>
        <p:spPr>
          <a:xfrm>
            <a:off x="8264769" y="5715001"/>
            <a:ext cx="703385" cy="280865"/>
          </a:xfrm>
          <a:prstGeom prst="rect">
            <a:avLst/>
          </a:prstGeom>
        </p:spPr>
        <p:txBody>
          <a:bodyPr vert="horz" lIns="70338" tIns="35169" rIns="70338" bIns="35169" rtlCol="0" anchor="ctr"/>
          <a:lstStyle>
            <a:defPPr>
              <a:defRPr lang="en-US"/>
            </a:defPPr>
            <a:lvl1pPr marL="0" algn="r" defTabSz="820583" rtl="0" eaLnBrk="1" latinLnBrk="0" hangingPunct="1">
              <a:defRPr sz="1165" kern="1200" baseline="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a:lstStyle>
          <a:p>
            <a:pPr defTabSz="631192"/>
            <a:fld id="{49804197-5285-2944-8D29-2F3AC2E1E827}" type="slidenum">
              <a:rPr lang="en-US" sz="896">
                <a:solidFill>
                  <a:srgbClr val="000000"/>
                </a:solidFill>
                <a:latin typeface="Calibri" panose="020F0502020204030204"/>
              </a:rPr>
              <a:pPr defTabSz="631192"/>
              <a:t>30</a:t>
            </a:fld>
            <a:endParaRPr lang="en-US" sz="896" dirty="0">
              <a:solidFill>
                <a:srgbClr val="000000"/>
              </a:solidFill>
              <a:latin typeface="Calibri" panose="020F0502020204030204"/>
            </a:endParaRPr>
          </a:p>
        </p:txBody>
      </p:sp>
      <p:pic>
        <p:nvPicPr>
          <p:cNvPr id="10" name="Picture 9">
            <a:extLst>
              <a:ext uri="{FF2B5EF4-FFF2-40B4-BE49-F238E27FC236}">
                <a16:creationId xmlns:a16="http://schemas.microsoft.com/office/drawing/2014/main" id="{304C8353-27A3-56D7-6E84-C227D5472011}"/>
              </a:ext>
            </a:extLst>
          </p:cNvPr>
          <p:cNvPicPr>
            <a:picLocks noChangeAspect="1"/>
          </p:cNvPicPr>
          <p:nvPr/>
        </p:nvPicPr>
        <p:blipFill>
          <a:blip r:embed="rId5"/>
          <a:stretch>
            <a:fillRect/>
          </a:stretch>
        </p:blipFill>
        <p:spPr>
          <a:xfrm>
            <a:off x="6979758" y="1759951"/>
            <a:ext cx="1772261" cy="1772261"/>
          </a:xfrm>
          <a:prstGeom prst="rect">
            <a:avLst/>
          </a:prstGeom>
        </p:spPr>
      </p:pic>
      <p:pic>
        <p:nvPicPr>
          <p:cNvPr id="8" name="Picture 7">
            <a:extLst>
              <a:ext uri="{FF2B5EF4-FFF2-40B4-BE49-F238E27FC236}">
                <a16:creationId xmlns:a16="http://schemas.microsoft.com/office/drawing/2014/main" id="{C292A7FA-4CDC-D310-9013-5B3F642E1EE0}"/>
              </a:ext>
            </a:extLst>
          </p:cNvPr>
          <p:cNvPicPr>
            <a:picLocks noChangeAspect="1"/>
          </p:cNvPicPr>
          <p:nvPr/>
        </p:nvPicPr>
        <p:blipFill>
          <a:blip r:embed="rId6"/>
          <a:stretch>
            <a:fillRect/>
          </a:stretch>
        </p:blipFill>
        <p:spPr>
          <a:xfrm>
            <a:off x="6875050" y="3907421"/>
            <a:ext cx="1981676" cy="1432370"/>
          </a:xfrm>
          <a:prstGeom prst="rect">
            <a:avLst/>
          </a:prstGeom>
        </p:spPr>
      </p:pic>
    </p:spTree>
    <p:extLst>
      <p:ext uri="{BB962C8B-B14F-4D97-AF65-F5344CB8AC3E}">
        <p14:creationId xmlns:p14="http://schemas.microsoft.com/office/powerpoint/2010/main" val="609309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4EFAA0-C9D6-4944-817D-BF3F2D7EDCD0}"/>
              </a:ext>
            </a:extLst>
          </p:cNvPr>
          <p:cNvSpPr>
            <a:spLocks noGrp="1"/>
          </p:cNvSpPr>
          <p:nvPr>
            <p:ph sz="half" idx="1"/>
          </p:nvPr>
        </p:nvSpPr>
        <p:spPr>
          <a:xfrm>
            <a:off x="239486" y="1286189"/>
            <a:ext cx="8728667" cy="5144756"/>
          </a:xfrm>
        </p:spPr>
        <p:txBody>
          <a:bodyPr>
            <a:normAutofit fontScale="77500" lnSpcReduction="20000"/>
          </a:bodyPr>
          <a:lstStyle/>
          <a:p>
            <a:r>
              <a:rPr lang="en-US" sz="2400" dirty="0">
                <a:solidFill>
                  <a:schemeClr val="tx1"/>
                </a:solidFill>
              </a:rPr>
              <a:t>Today’s military compensation package is robust and competitive.  In 2024:</a:t>
            </a:r>
          </a:p>
          <a:p>
            <a:pPr lvl="1"/>
            <a:r>
              <a:rPr lang="en-US" sz="2000" dirty="0"/>
              <a:t>A new member (E-1 &lt;4 months) earns more than </a:t>
            </a:r>
            <a:r>
              <a:rPr lang="en-US" sz="2000" b="1" dirty="0"/>
              <a:t>$20/hour</a:t>
            </a:r>
            <a:r>
              <a:rPr lang="en-US" sz="2000" dirty="0"/>
              <a:t>.  </a:t>
            </a:r>
          </a:p>
          <a:p>
            <a:pPr lvl="1"/>
            <a:r>
              <a:rPr lang="en-US" sz="2000" dirty="0"/>
              <a:t>By the end of the 1</a:t>
            </a:r>
            <a:r>
              <a:rPr lang="en-US" sz="2000" baseline="30000" dirty="0"/>
              <a:t>st</a:t>
            </a:r>
            <a:r>
              <a:rPr lang="en-US" sz="2000" dirty="0"/>
              <a:t> year as an E-2, this same member earns more than </a:t>
            </a:r>
            <a:r>
              <a:rPr lang="en-US" sz="2000" b="1" dirty="0"/>
              <a:t>$25/hour</a:t>
            </a:r>
            <a:r>
              <a:rPr lang="en-US" sz="2000" dirty="0"/>
              <a:t>.  </a:t>
            </a:r>
          </a:p>
          <a:p>
            <a:pPr lvl="1"/>
            <a:r>
              <a:rPr lang="en-US" sz="2000" dirty="0"/>
              <a:t>By the end of year 3 the member is an E-4 and earning more than the median income of </a:t>
            </a:r>
            <a:r>
              <a:rPr lang="en-US" sz="2000" b="1" u="sng" dirty="0"/>
              <a:t>all</a:t>
            </a:r>
            <a:r>
              <a:rPr lang="en-US" sz="2000" dirty="0"/>
              <a:t> U.S. workers.  </a:t>
            </a:r>
          </a:p>
          <a:p>
            <a:pPr lvl="1"/>
            <a:r>
              <a:rPr lang="en-US" sz="2000" dirty="0"/>
              <a:t>By the end of year 4, when promoting to E-5, this member earns about the equivalent of U.S. median </a:t>
            </a:r>
            <a:r>
              <a:rPr lang="en-US" sz="2000" b="1" u="sng" dirty="0"/>
              <a:t>household</a:t>
            </a:r>
            <a:r>
              <a:rPr lang="en-US" sz="2000" dirty="0"/>
              <a:t> income.</a:t>
            </a:r>
          </a:p>
          <a:p>
            <a:pPr>
              <a:spcBef>
                <a:spcPts val="800"/>
              </a:spcBef>
            </a:pPr>
            <a:r>
              <a:rPr lang="en-US" sz="2400" dirty="0">
                <a:solidFill>
                  <a:schemeClr val="tx1"/>
                </a:solidFill>
              </a:rPr>
              <a:t>Military Basic Pay</a:t>
            </a:r>
            <a:r>
              <a:rPr lang="en-US" sz="1600" dirty="0">
                <a:solidFill>
                  <a:schemeClr val="tx1"/>
                </a:solidFill>
              </a:rPr>
              <a:t>	</a:t>
            </a:r>
          </a:p>
          <a:p>
            <a:pPr lvl="1"/>
            <a:r>
              <a:rPr lang="en-US" sz="2000" dirty="0"/>
              <a:t>Service Members received a 4.6% pay raise in 2023 and a 5.2% raise in 2024.</a:t>
            </a:r>
          </a:p>
          <a:p>
            <a:pPr lvl="2"/>
            <a:r>
              <a:rPr lang="en-US" sz="2000" dirty="0"/>
              <a:t>This equates to a </a:t>
            </a:r>
            <a:r>
              <a:rPr lang="en-US" sz="2000" b="1" dirty="0"/>
              <a:t>10 percent </a:t>
            </a:r>
            <a:r>
              <a:rPr lang="en-US" sz="2000" dirty="0"/>
              <a:t>increase in basic pay since 2023.  </a:t>
            </a:r>
          </a:p>
          <a:p>
            <a:pPr lvl="2"/>
            <a:r>
              <a:rPr lang="en-US" sz="2000" dirty="0"/>
              <a:t>With the 4.5% percent raise in 2025, members will have received a </a:t>
            </a:r>
            <a:r>
              <a:rPr lang="en-US" sz="2000" b="1" dirty="0"/>
              <a:t>15% increase </a:t>
            </a:r>
            <a:r>
              <a:rPr lang="en-US" sz="2000" dirty="0"/>
              <a:t>since 2023.</a:t>
            </a:r>
          </a:p>
          <a:p>
            <a:pPr>
              <a:spcBef>
                <a:spcPts val="800"/>
              </a:spcBef>
            </a:pPr>
            <a:r>
              <a:rPr lang="en-US" sz="2400" dirty="0">
                <a:solidFill>
                  <a:schemeClr val="tx1"/>
                </a:solidFill>
              </a:rPr>
              <a:t>Basic Allowance for Housing and for Subsistence</a:t>
            </a:r>
          </a:p>
          <a:p>
            <a:pPr lvl="1"/>
            <a:r>
              <a:rPr lang="en-US" sz="2000" dirty="0"/>
              <a:t>In 2023, members received an average 12.1% increase in BAH and another 5.4% increase in 2024.  That’s more than an </a:t>
            </a:r>
            <a:r>
              <a:rPr lang="en-US" sz="2000" b="1" dirty="0"/>
              <a:t>18.1% increase in BAH rates in 2 years</a:t>
            </a:r>
            <a:r>
              <a:rPr lang="en-US" sz="2000" dirty="0"/>
              <a:t>. </a:t>
            </a:r>
          </a:p>
          <a:p>
            <a:pPr lvl="1"/>
            <a:r>
              <a:rPr lang="en-US" sz="2000" dirty="0"/>
              <a:t>It’s been a similar story for BAS.  In 2023 BAS went up by 11.2% and in 2024 by 1.7%.  That’s a combined </a:t>
            </a:r>
            <a:r>
              <a:rPr lang="en-US" sz="2000" b="1" dirty="0"/>
              <a:t>increase of over 13% the past 2 years</a:t>
            </a:r>
            <a:r>
              <a:rPr lang="en-US" sz="2000" dirty="0"/>
              <a:t>.  </a:t>
            </a:r>
          </a:p>
          <a:p>
            <a:pPr marL="0" indent="0">
              <a:buNone/>
            </a:pPr>
            <a:endParaRPr lang="en-US" sz="1600" dirty="0"/>
          </a:p>
        </p:txBody>
      </p:sp>
      <p:sp>
        <p:nvSpPr>
          <p:cNvPr id="2" name="Text Placeholder 1">
            <a:extLst>
              <a:ext uri="{FF2B5EF4-FFF2-40B4-BE49-F238E27FC236}">
                <a16:creationId xmlns:a16="http://schemas.microsoft.com/office/drawing/2014/main" id="{77B4901B-F238-73FD-4BDB-ED439DE72AD8}"/>
              </a:ext>
            </a:extLst>
          </p:cNvPr>
          <p:cNvSpPr>
            <a:spLocks noGrp="1"/>
          </p:cNvSpPr>
          <p:nvPr>
            <p:ph type="body" sz="quarter" idx="12"/>
          </p:nvPr>
        </p:nvSpPr>
        <p:spPr>
          <a:xfrm>
            <a:off x="239259" y="237221"/>
            <a:ext cx="8087688" cy="646331"/>
          </a:xfrm>
        </p:spPr>
        <p:txBody>
          <a:bodyPr/>
          <a:lstStyle/>
          <a:p>
            <a:r>
              <a:rPr lang="en-US" sz="3600" dirty="0"/>
              <a:t>Military Compensation Update</a:t>
            </a:r>
          </a:p>
        </p:txBody>
      </p:sp>
      <p:sp>
        <p:nvSpPr>
          <p:cNvPr id="6" name="Text Placeholder 5">
            <a:extLst>
              <a:ext uri="{FF2B5EF4-FFF2-40B4-BE49-F238E27FC236}">
                <a16:creationId xmlns:a16="http://schemas.microsoft.com/office/drawing/2014/main" id="{67B7267E-4DB9-DFB2-217A-067B87AC9BFE}"/>
              </a:ext>
            </a:extLst>
          </p:cNvPr>
          <p:cNvSpPr>
            <a:spLocks noGrp="1"/>
          </p:cNvSpPr>
          <p:nvPr>
            <p:ph type="body" sz="quarter" idx="13"/>
          </p:nvPr>
        </p:nvSpPr>
        <p:spPr>
          <a:xfrm>
            <a:off x="239259" y="784775"/>
            <a:ext cx="8087688" cy="307777"/>
          </a:xfrm>
        </p:spPr>
        <p:txBody>
          <a:bodyPr/>
          <a:lstStyle/>
          <a:p>
            <a:r>
              <a:rPr lang="en-US" dirty="0"/>
              <a:t>Pay Increases</a:t>
            </a:r>
          </a:p>
        </p:txBody>
      </p:sp>
      <p:sp>
        <p:nvSpPr>
          <p:cNvPr id="3" name="Slide Number Placeholder 5">
            <a:extLst>
              <a:ext uri="{FF2B5EF4-FFF2-40B4-BE49-F238E27FC236}">
                <a16:creationId xmlns:a16="http://schemas.microsoft.com/office/drawing/2014/main" id="{90040B8D-CA8A-1546-2C68-20EA5DA4C8D6}"/>
              </a:ext>
            </a:extLst>
          </p:cNvPr>
          <p:cNvSpPr txBox="1">
            <a:spLocks/>
          </p:cNvSpPr>
          <p:nvPr/>
        </p:nvSpPr>
        <p:spPr>
          <a:xfrm>
            <a:off x="8326947" y="6150080"/>
            <a:ext cx="703385" cy="280865"/>
          </a:xfrm>
          <a:prstGeom prst="rect">
            <a:avLst/>
          </a:prstGeom>
        </p:spPr>
        <p:txBody>
          <a:bodyPr vert="horz" lIns="70338" tIns="35169" rIns="70338" bIns="35169" rtlCol="0" anchor="ctr"/>
          <a:lstStyle>
            <a:defPPr>
              <a:defRPr lang="en-US"/>
            </a:defPPr>
            <a:lvl1pPr marL="0" algn="r" defTabSz="820583" rtl="0" eaLnBrk="1" latinLnBrk="0" hangingPunct="1">
              <a:defRPr sz="1165" kern="1200" baseline="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a:lstStyle>
          <a:p>
            <a:pPr marL="0" marR="0" lvl="0" indent="0" algn="r" defTabSz="631192" rtl="0" eaLnBrk="1" fontAlgn="auto" latinLnBrk="0" hangingPunct="1">
              <a:lnSpc>
                <a:spcPct val="100000"/>
              </a:lnSpc>
              <a:spcBef>
                <a:spcPts val="0"/>
              </a:spcBef>
              <a:spcAft>
                <a:spcPts val="0"/>
              </a:spcAft>
              <a:buClrTx/>
              <a:buSzTx/>
              <a:buFontTx/>
              <a:buNone/>
              <a:tabLst/>
              <a:defRPr/>
            </a:pPr>
            <a:fld id="{49804197-5285-2944-8D29-2F3AC2E1E827}" type="slidenum">
              <a:rPr kumimoji="0" lang="en-US" sz="896"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631192" rtl="0" eaLnBrk="1" fontAlgn="auto" latinLnBrk="0" hangingPunct="1">
                <a:lnSpc>
                  <a:spcPct val="100000"/>
                </a:lnSpc>
                <a:spcBef>
                  <a:spcPts val="0"/>
                </a:spcBef>
                <a:spcAft>
                  <a:spcPts val="0"/>
                </a:spcAft>
                <a:buClrTx/>
                <a:buSzTx/>
                <a:buFontTx/>
                <a:buNone/>
                <a:tabLst/>
                <a:defRPr/>
              </a:pPr>
              <a:t>31</a:t>
            </a:fld>
            <a:endParaRPr kumimoji="0" lang="en-US" sz="896"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683197"/>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4EFAA0-C9D6-4944-817D-BF3F2D7EDCD0}"/>
              </a:ext>
            </a:extLst>
          </p:cNvPr>
          <p:cNvSpPr>
            <a:spLocks noGrp="1"/>
          </p:cNvSpPr>
          <p:nvPr>
            <p:ph sz="half" idx="1"/>
          </p:nvPr>
        </p:nvSpPr>
        <p:spPr>
          <a:xfrm>
            <a:off x="239259" y="1209179"/>
            <a:ext cx="8277980" cy="4919158"/>
          </a:xfrm>
        </p:spPr>
        <p:txBody>
          <a:bodyPr>
            <a:normAutofit fontScale="92500" lnSpcReduction="20000"/>
          </a:bodyPr>
          <a:lstStyle/>
          <a:p>
            <a:r>
              <a:rPr lang="en-US" sz="2400" dirty="0"/>
              <a:t>Basics</a:t>
            </a:r>
          </a:p>
          <a:p>
            <a:pPr lvl="1"/>
            <a:r>
              <a:rPr lang="en-US" sz="1800" dirty="0"/>
              <a:t>A monthly taxable allowance for active-duty members with dependents.  Implemented in January 2023. </a:t>
            </a:r>
          </a:p>
          <a:p>
            <a:pPr lvl="1"/>
            <a:r>
              <a:rPr lang="en-US" sz="1800" dirty="0"/>
              <a:t>Gross household income (GHI) must fall below 150% of federal poverty guidelines (FPG) for the household size and geographical area. </a:t>
            </a:r>
          </a:p>
          <a:p>
            <a:pPr lvl="1"/>
            <a:r>
              <a:rPr lang="en-US" sz="1800" dirty="0"/>
              <a:t>Members must apply and reapply at least annually.</a:t>
            </a:r>
          </a:p>
          <a:p>
            <a:pPr>
              <a:spcBef>
                <a:spcPts val="800"/>
              </a:spcBef>
            </a:pPr>
            <a:r>
              <a:rPr lang="en-US" sz="2400" dirty="0"/>
              <a:t>Usage</a:t>
            </a:r>
          </a:p>
          <a:p>
            <a:pPr lvl="1"/>
            <a:r>
              <a:rPr lang="en-US" sz="1800" dirty="0"/>
              <a:t>Relatively few members qualify because majority of members receive military pay and allowances alone that place them well above 150% of FPG and </a:t>
            </a:r>
            <a:r>
              <a:rPr lang="en-US" sz="1800" u="sng" dirty="0"/>
              <a:t>eligibility is based upon household income</a:t>
            </a:r>
            <a:r>
              <a:rPr lang="en-US" sz="1800" dirty="0"/>
              <a:t>.  </a:t>
            </a:r>
          </a:p>
          <a:p>
            <a:pPr lvl="1"/>
            <a:r>
              <a:rPr lang="en-US" sz="1800" dirty="0"/>
              <a:t>Primarily benefits junior enlisted members with large families.</a:t>
            </a:r>
          </a:p>
          <a:p>
            <a:pPr marL="0" indent="0">
              <a:spcBef>
                <a:spcPts val="800"/>
              </a:spcBef>
              <a:buNone/>
            </a:pPr>
            <a:endParaRPr lang="en-US" sz="2400" dirty="0"/>
          </a:p>
          <a:p>
            <a:pPr>
              <a:spcBef>
                <a:spcPts val="800"/>
              </a:spcBef>
            </a:pPr>
            <a:endParaRPr lang="en-US" sz="2400" dirty="0"/>
          </a:p>
          <a:p>
            <a:pPr>
              <a:spcBef>
                <a:spcPts val="800"/>
              </a:spcBef>
            </a:pPr>
            <a:r>
              <a:rPr lang="en-US" sz="2400" dirty="0"/>
              <a:t>Way Ahead</a:t>
            </a:r>
          </a:p>
          <a:p>
            <a:pPr lvl="1">
              <a:defRPr/>
            </a:pPr>
            <a:r>
              <a:rPr lang="en-US" sz="1800" dirty="0"/>
              <a:t>DoD working to exclude Supplemental Nutrition Assistance Program (SNAP) benefits from GHI calculation.  </a:t>
            </a:r>
          </a:p>
        </p:txBody>
      </p:sp>
      <p:sp>
        <p:nvSpPr>
          <p:cNvPr id="2" name="Text Placeholder 1">
            <a:extLst>
              <a:ext uri="{FF2B5EF4-FFF2-40B4-BE49-F238E27FC236}">
                <a16:creationId xmlns:a16="http://schemas.microsoft.com/office/drawing/2014/main" id="{6D9FBD6E-F036-6923-B313-46EDEEE120C6}"/>
              </a:ext>
            </a:extLst>
          </p:cNvPr>
          <p:cNvSpPr>
            <a:spLocks noGrp="1"/>
          </p:cNvSpPr>
          <p:nvPr>
            <p:ph type="body" sz="quarter" idx="12"/>
          </p:nvPr>
        </p:nvSpPr>
        <p:spPr>
          <a:xfrm>
            <a:off x="239259" y="237221"/>
            <a:ext cx="8087688" cy="646331"/>
          </a:xfrm>
        </p:spPr>
        <p:txBody>
          <a:bodyPr/>
          <a:lstStyle/>
          <a:p>
            <a:r>
              <a:rPr lang="en-US" sz="3600" dirty="0"/>
              <a:t>Military Compensation Update</a:t>
            </a:r>
          </a:p>
        </p:txBody>
      </p:sp>
      <p:sp>
        <p:nvSpPr>
          <p:cNvPr id="6" name="Text Placeholder 5">
            <a:extLst>
              <a:ext uri="{FF2B5EF4-FFF2-40B4-BE49-F238E27FC236}">
                <a16:creationId xmlns:a16="http://schemas.microsoft.com/office/drawing/2014/main" id="{9879DC71-063B-0C11-FD5B-D7E711BC4FC7}"/>
              </a:ext>
            </a:extLst>
          </p:cNvPr>
          <p:cNvSpPr>
            <a:spLocks noGrp="1"/>
          </p:cNvSpPr>
          <p:nvPr>
            <p:ph type="body" sz="quarter" idx="13"/>
          </p:nvPr>
        </p:nvSpPr>
        <p:spPr>
          <a:xfrm>
            <a:off x="239259" y="729663"/>
            <a:ext cx="8087688" cy="307777"/>
          </a:xfrm>
        </p:spPr>
        <p:txBody>
          <a:bodyPr/>
          <a:lstStyle/>
          <a:p>
            <a:r>
              <a:rPr lang="en-US" dirty="0"/>
              <a:t>Basic Needs Allowance</a:t>
            </a:r>
          </a:p>
        </p:txBody>
      </p:sp>
      <p:sp>
        <p:nvSpPr>
          <p:cNvPr id="3" name="Slide Number Placeholder 5">
            <a:extLst>
              <a:ext uri="{FF2B5EF4-FFF2-40B4-BE49-F238E27FC236}">
                <a16:creationId xmlns:a16="http://schemas.microsoft.com/office/drawing/2014/main" id="{1C439DCA-D359-ABA9-9989-10AC74E46E1E}"/>
              </a:ext>
            </a:extLst>
          </p:cNvPr>
          <p:cNvSpPr txBox="1">
            <a:spLocks/>
          </p:cNvSpPr>
          <p:nvPr/>
        </p:nvSpPr>
        <p:spPr>
          <a:xfrm>
            <a:off x="8264769" y="5715001"/>
            <a:ext cx="703385" cy="280865"/>
          </a:xfrm>
          <a:prstGeom prst="rect">
            <a:avLst/>
          </a:prstGeom>
        </p:spPr>
        <p:txBody>
          <a:bodyPr vert="horz" lIns="70338" tIns="35169" rIns="70338" bIns="35169" rtlCol="0" anchor="ctr"/>
          <a:lstStyle>
            <a:defPPr>
              <a:defRPr lang="en-US"/>
            </a:defPPr>
            <a:lvl1pPr marL="0" algn="r" defTabSz="820583" rtl="0" eaLnBrk="1" latinLnBrk="0" hangingPunct="1">
              <a:defRPr sz="1165" kern="1200" baseline="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a:lstStyle>
          <a:p>
            <a:pPr marL="0" marR="0" lvl="0" indent="0" algn="r" defTabSz="631192" rtl="0" eaLnBrk="1" fontAlgn="auto" latinLnBrk="0" hangingPunct="1">
              <a:lnSpc>
                <a:spcPct val="100000"/>
              </a:lnSpc>
              <a:spcBef>
                <a:spcPts val="0"/>
              </a:spcBef>
              <a:spcAft>
                <a:spcPts val="0"/>
              </a:spcAft>
              <a:buClrTx/>
              <a:buSzTx/>
              <a:buFontTx/>
              <a:buNone/>
              <a:tabLst/>
              <a:defRPr/>
            </a:pPr>
            <a:fld id="{49804197-5285-2944-8D29-2F3AC2E1E827}" type="slidenum">
              <a:rPr kumimoji="0" lang="en-US" sz="896"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631192" rtl="0" eaLnBrk="1" fontAlgn="auto" latinLnBrk="0" hangingPunct="1">
                <a:lnSpc>
                  <a:spcPct val="100000"/>
                </a:lnSpc>
                <a:spcBef>
                  <a:spcPts val="0"/>
                </a:spcBef>
                <a:spcAft>
                  <a:spcPts val="0"/>
                </a:spcAft>
                <a:buClrTx/>
                <a:buSzTx/>
                <a:buFontTx/>
                <a:buNone/>
                <a:tabLst/>
                <a:defRPr/>
              </a:pPr>
              <a:t>32</a:t>
            </a:fld>
            <a:endParaRPr kumimoji="0" lang="en-US" sz="896"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D9D9B094-A50C-A6BB-8B3F-36CAEA72AD5D}"/>
              </a:ext>
            </a:extLst>
          </p:cNvPr>
          <p:cNvGraphicFramePr>
            <a:graphicFrameLocks noGrp="1"/>
          </p:cNvGraphicFramePr>
          <p:nvPr>
            <p:extLst>
              <p:ext uri="{D42A27DB-BD31-4B8C-83A1-F6EECF244321}">
                <p14:modId xmlns:p14="http://schemas.microsoft.com/office/powerpoint/2010/main" val="1727180619"/>
              </p:ext>
            </p:extLst>
          </p:nvPr>
        </p:nvGraphicFramePr>
        <p:xfrm>
          <a:off x="904351" y="4183366"/>
          <a:ext cx="7335297" cy="599649"/>
        </p:xfrm>
        <a:graphic>
          <a:graphicData uri="http://schemas.openxmlformats.org/drawingml/2006/table">
            <a:tbl>
              <a:tblPr firstRow="1" firstCol="1" bandRow="1">
                <a:tableStyleId>{5C22544A-7EE6-4342-B048-85BDC9FD1C3A}</a:tableStyleId>
              </a:tblPr>
              <a:tblGrid>
                <a:gridCol w="1079487">
                  <a:extLst>
                    <a:ext uri="{9D8B030D-6E8A-4147-A177-3AD203B41FA5}">
                      <a16:colId xmlns:a16="http://schemas.microsoft.com/office/drawing/2014/main" val="2192958713"/>
                    </a:ext>
                  </a:extLst>
                </a:gridCol>
                <a:gridCol w="1564584">
                  <a:extLst>
                    <a:ext uri="{9D8B030D-6E8A-4147-A177-3AD203B41FA5}">
                      <a16:colId xmlns:a16="http://schemas.microsoft.com/office/drawing/2014/main" val="2010111653"/>
                    </a:ext>
                  </a:extLst>
                </a:gridCol>
                <a:gridCol w="1488634">
                  <a:extLst>
                    <a:ext uri="{9D8B030D-6E8A-4147-A177-3AD203B41FA5}">
                      <a16:colId xmlns:a16="http://schemas.microsoft.com/office/drawing/2014/main" val="1935908157"/>
                    </a:ext>
                  </a:extLst>
                </a:gridCol>
                <a:gridCol w="1613629">
                  <a:extLst>
                    <a:ext uri="{9D8B030D-6E8A-4147-A177-3AD203B41FA5}">
                      <a16:colId xmlns:a16="http://schemas.microsoft.com/office/drawing/2014/main" val="3523142223"/>
                    </a:ext>
                  </a:extLst>
                </a:gridCol>
                <a:gridCol w="1588963">
                  <a:extLst>
                    <a:ext uri="{9D8B030D-6E8A-4147-A177-3AD203B41FA5}">
                      <a16:colId xmlns:a16="http://schemas.microsoft.com/office/drawing/2014/main" val="801953120"/>
                    </a:ext>
                  </a:extLst>
                </a:gridCol>
              </a:tblGrid>
              <a:tr h="385659">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Average Enlisted Grade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Average Household Size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Average Number of Months in Receipt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1000"/>
                        </a:spcAft>
                      </a:pPr>
                      <a:r>
                        <a:rPr lang="en-US" sz="1100">
                          <a:effectLst/>
                        </a:rPr>
                        <a:t>Average Monthly Payment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1709464"/>
                  </a:ext>
                </a:extLst>
              </a:tr>
              <a:tr h="213990">
                <a:tc>
                  <a:txBody>
                    <a:bodyPr/>
                    <a:lstStyle/>
                    <a:p>
                      <a:pPr marL="0" marR="0" algn="ctr">
                        <a:spcBef>
                          <a:spcPts val="0"/>
                        </a:spcBef>
                        <a:spcAft>
                          <a:spcPts val="0"/>
                        </a:spcAft>
                      </a:pPr>
                      <a:r>
                        <a:rPr lang="en-US" sz="1100">
                          <a:effectLst/>
                        </a:rPr>
                        <a:t>CY 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b="1" dirty="0">
                          <a:effectLst/>
                        </a:rPr>
                        <a:t>E-4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b="1" dirty="0">
                          <a:effectLst/>
                        </a:rPr>
                        <a:t>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b="1" dirty="0">
                          <a:effectLst/>
                        </a:rPr>
                        <a:t>4.25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1000"/>
                        </a:spcAft>
                      </a:pPr>
                      <a:r>
                        <a:rPr lang="en-US" sz="1100" b="1" dirty="0">
                          <a:effectLst/>
                        </a:rPr>
                        <a:t>$1,511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6800672"/>
                  </a:ext>
                </a:extLst>
              </a:tr>
            </a:tbl>
          </a:graphicData>
        </a:graphic>
      </p:graphicFrame>
    </p:spTree>
    <p:extLst>
      <p:ext uri="{BB962C8B-B14F-4D97-AF65-F5344CB8AC3E}">
        <p14:creationId xmlns:p14="http://schemas.microsoft.com/office/powerpoint/2010/main" val="2383215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E7C181-7769-919E-36C5-8F7B31E0CFA9}"/>
              </a:ext>
            </a:extLst>
          </p:cNvPr>
          <p:cNvSpPr>
            <a:spLocks noGrp="1"/>
          </p:cNvSpPr>
          <p:nvPr>
            <p:ph type="body" sz="quarter" idx="12"/>
          </p:nvPr>
        </p:nvSpPr>
        <p:spPr/>
        <p:txBody>
          <a:bodyPr/>
          <a:lstStyle/>
          <a:p>
            <a:endParaRPr lang="en-US" dirty="0"/>
          </a:p>
        </p:txBody>
      </p:sp>
      <p:sp>
        <p:nvSpPr>
          <p:cNvPr id="5" name="Text Placeholder 4">
            <a:extLst>
              <a:ext uri="{FF2B5EF4-FFF2-40B4-BE49-F238E27FC236}">
                <a16:creationId xmlns:a16="http://schemas.microsoft.com/office/drawing/2014/main" id="{0A26823D-4B56-C6ED-EBFB-F38950D572C5}"/>
              </a:ext>
            </a:extLst>
          </p:cNvPr>
          <p:cNvSpPr>
            <a:spLocks noGrp="1"/>
          </p:cNvSpPr>
          <p:nvPr>
            <p:ph type="body" sz="quarter" idx="13"/>
          </p:nvPr>
        </p:nvSpPr>
        <p:spPr/>
        <p:txBody>
          <a:bodyPr/>
          <a:lstStyle/>
          <a:p>
            <a:endParaRPr lang="en-US" dirty="0"/>
          </a:p>
        </p:txBody>
      </p:sp>
      <p:sp>
        <p:nvSpPr>
          <p:cNvPr id="6" name="Slide Number Placeholder 5">
            <a:extLst>
              <a:ext uri="{FF2B5EF4-FFF2-40B4-BE49-F238E27FC236}">
                <a16:creationId xmlns:a16="http://schemas.microsoft.com/office/drawing/2014/main" id="{5AD3CB66-D54A-937E-6D4C-072F98E5C11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3ABC06-DC28-4A3B-9742-53C76D274B4A}" type="slidenum">
              <a:rPr kumimoji="0" lang="en-US" sz="1100" b="0" i="0" u="none" strike="noStrike" kern="1200" cap="none" spc="0" normalizeH="0" baseline="0" noProof="0" smtClean="0">
                <a:ln>
                  <a:noFill/>
                </a:ln>
                <a:solidFill>
                  <a:srgbClr val="333333"/>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100" b="0" i="0" u="none" strike="noStrike" kern="1200" cap="none" spc="0" normalizeH="0" baseline="0" noProof="0" dirty="0">
              <a:ln>
                <a:noFill/>
              </a:ln>
              <a:solidFill>
                <a:srgbClr val="333333"/>
              </a:solidFill>
              <a:effectLst/>
              <a:uLnTx/>
              <a:uFillTx/>
              <a:latin typeface="Arial" panose="020B0604020202020204"/>
              <a:ea typeface="+mn-ea"/>
              <a:cs typeface="+mn-cs"/>
            </a:endParaRPr>
          </a:p>
        </p:txBody>
      </p:sp>
      <p:pic>
        <p:nvPicPr>
          <p:cNvPr id="7" name="Picture 6" descr="Logo&#10;&#10;Description automatically generated">
            <a:extLst>
              <a:ext uri="{FF2B5EF4-FFF2-40B4-BE49-F238E27FC236}">
                <a16:creationId xmlns:a16="http://schemas.microsoft.com/office/drawing/2014/main" id="{8BA0278D-B684-42C2-0E1A-B0BC2C2C0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127" y="1668716"/>
            <a:ext cx="3897746" cy="3897746"/>
          </a:xfrm>
          <a:prstGeom prst="rect">
            <a:avLst/>
          </a:prstGeom>
        </p:spPr>
      </p:pic>
    </p:spTree>
    <p:extLst>
      <p:ext uri="{BB962C8B-B14F-4D97-AF65-F5344CB8AC3E}">
        <p14:creationId xmlns:p14="http://schemas.microsoft.com/office/powerpoint/2010/main" val="598687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31007" y="2740379"/>
            <a:ext cx="7151679" cy="1680116"/>
          </a:xfrm>
        </p:spPr>
        <p:txBody>
          <a:bodyPr>
            <a:normAutofit fontScale="90000"/>
          </a:bodyPr>
          <a:lstStyle/>
          <a:p>
            <a:pPr algn="ctr"/>
            <a:r>
              <a:rPr lang="en-US" sz="3000" b="1" dirty="0">
                <a:latin typeface="Times New Roman" panose="02020603050405020304" pitchFamily="18" charset="0"/>
                <a:cs typeface="Times New Roman" panose="02020603050405020304" pitchFamily="18" charset="0"/>
              </a:rPr>
              <a:t>Financial Well-Being</a:t>
            </a:r>
            <a:br>
              <a:rPr lang="en-US" sz="3000" b="1" dirty="0">
                <a:latin typeface="Times New Roman" panose="02020603050405020304" pitchFamily="18" charset="0"/>
                <a:cs typeface="Times New Roman" panose="02020603050405020304" pitchFamily="18" charset="0"/>
              </a:rPr>
            </a:br>
            <a:r>
              <a:rPr lang="en-US" sz="2025" b="1" dirty="0">
                <a:latin typeface="Times New Roman" panose="02020603050405020304" pitchFamily="18" charset="0"/>
                <a:cs typeface="Times New Roman" panose="02020603050405020304" pitchFamily="18" charset="0"/>
              </a:rPr>
              <a:t>Military Family Readiness Council</a:t>
            </a:r>
            <a:br>
              <a:rPr lang="en-US" sz="2025" b="1" dirty="0">
                <a:latin typeface="Times New Roman" panose="02020603050405020304" pitchFamily="18" charset="0"/>
                <a:cs typeface="Times New Roman" panose="02020603050405020304" pitchFamily="18" charset="0"/>
              </a:rPr>
            </a:br>
            <a:r>
              <a:rPr lang="en-US" sz="2025" b="1" dirty="0">
                <a:latin typeface="Times New Roman" panose="02020603050405020304" pitchFamily="18" charset="0"/>
                <a:cs typeface="Times New Roman" panose="02020603050405020304" pitchFamily="18" charset="0"/>
              </a:rPr>
              <a:t>27 March 2024</a:t>
            </a:r>
            <a:br>
              <a:rPr lang="en-US" sz="3000" b="1" dirty="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934403" y="4261089"/>
            <a:ext cx="5406839" cy="300082"/>
          </a:xfrm>
          <a:prstGeom prst="rect">
            <a:avLst/>
          </a:prstGeom>
          <a:noFill/>
        </p:spPr>
        <p:txBody>
          <a:bodyPr wrap="square" rtlCol="0">
            <a:spAutoFit/>
          </a:bodyPr>
          <a:lstStyle/>
          <a:p>
            <a:pPr defTabSz="685800"/>
            <a:r>
              <a:rPr lang="en-US" sz="1350" b="1" dirty="0">
                <a:solidFill>
                  <a:prstClr val="black"/>
                </a:solidFill>
                <a:latin typeface="Times New Roman" panose="02020603050405020304" pitchFamily="18" charset="0"/>
                <a:cs typeface="Times New Roman" panose="02020603050405020304" pitchFamily="18" charset="0"/>
              </a:rPr>
              <a:t>ORGANIZATION: Deputy Chief of Staff, G-9</a:t>
            </a:r>
          </a:p>
        </p:txBody>
      </p:sp>
    </p:spTree>
    <p:extLst>
      <p:ext uri="{BB962C8B-B14F-4D97-AF65-F5344CB8AC3E}">
        <p14:creationId xmlns:p14="http://schemas.microsoft.com/office/powerpoint/2010/main" val="1654998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379050" y="1236298"/>
            <a:ext cx="8385899" cy="5360320"/>
          </a:xfrm>
        </p:spPr>
        <p:txBody>
          <a:bodyPr>
            <a:normAutofit/>
          </a:bodyPr>
          <a:lstStyle/>
          <a:p>
            <a:r>
              <a:rPr lang="en-US" dirty="0"/>
              <a:t>Purpose: Army’s Best Economic Security Practices/Policies</a:t>
            </a:r>
          </a:p>
          <a:p>
            <a:r>
              <a:rPr lang="en-US" dirty="0"/>
              <a:t>Financial readiness within Integrated Primary Prevention</a:t>
            </a:r>
          </a:p>
          <a:p>
            <a:r>
              <a:rPr lang="en-US" dirty="0"/>
              <a:t>Economic security as a holistic approach (Army Response)</a:t>
            </a:r>
          </a:p>
          <a:p>
            <a:r>
              <a:rPr lang="en-US" dirty="0"/>
              <a:t>Conclusion and Recommendations</a:t>
            </a:r>
          </a:p>
        </p:txBody>
      </p:sp>
      <p:sp>
        <p:nvSpPr>
          <p:cNvPr id="4" name="Slide Number Placeholder 3"/>
          <p:cNvSpPr>
            <a:spLocks noGrp="1"/>
          </p:cNvSpPr>
          <p:nvPr>
            <p:ph type="sldNum" sz="quarter" idx="12"/>
          </p:nvPr>
        </p:nvSpPr>
        <p:spPr/>
        <p:txBody>
          <a:bodyPr/>
          <a:lstStyle/>
          <a:p>
            <a:pPr defTabSz="685800"/>
            <a:fld id="{746E844B-9983-4E9B-9CE1-4051B70BE9F4}" type="slidenum">
              <a:rPr lang="en-US">
                <a:solidFill>
                  <a:prstClr val="black"/>
                </a:solidFill>
              </a:rPr>
              <a:pPr defTabSz="685800"/>
              <a:t>35</a:t>
            </a:fld>
            <a:endParaRPr lang="en-US" dirty="0">
              <a:solidFill>
                <a:prstClr val="black"/>
              </a:solidFill>
            </a:endParaRPr>
          </a:p>
        </p:txBody>
      </p:sp>
    </p:spTree>
    <p:extLst>
      <p:ext uri="{BB962C8B-B14F-4D97-AF65-F5344CB8AC3E}">
        <p14:creationId xmlns:p14="http://schemas.microsoft.com/office/powerpoint/2010/main" val="3294862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9D25-97B5-FCC1-8D2A-EF588762D601}"/>
              </a:ext>
            </a:extLst>
          </p:cNvPr>
          <p:cNvSpPr>
            <a:spLocks noGrp="1"/>
          </p:cNvSpPr>
          <p:nvPr>
            <p:ph type="title" idx="4294967295"/>
          </p:nvPr>
        </p:nvSpPr>
        <p:spPr>
          <a:xfrm>
            <a:off x="1411166" y="957458"/>
            <a:ext cx="7886700" cy="394097"/>
          </a:xfrm>
        </p:spPr>
        <p:txBody>
          <a:bodyPr>
            <a:noAutofit/>
          </a:bodyPr>
          <a:lstStyle/>
          <a:p>
            <a:r>
              <a:rPr lang="en-US" sz="2100" b="1" i="1" dirty="0">
                <a:latin typeface="Times New Roman" panose="02020603050405020304" pitchFamily="18" charset="0"/>
                <a:cs typeface="Times New Roman" panose="02020603050405020304" pitchFamily="18" charset="0"/>
              </a:rPr>
              <a:t>Financial readiness within Integrated Primary Prevention</a:t>
            </a:r>
          </a:p>
        </p:txBody>
      </p:sp>
      <p:sp>
        <p:nvSpPr>
          <p:cNvPr id="4" name="Slide Number Placeholder 3">
            <a:extLst>
              <a:ext uri="{FF2B5EF4-FFF2-40B4-BE49-F238E27FC236}">
                <a16:creationId xmlns:a16="http://schemas.microsoft.com/office/drawing/2014/main" id="{89265C9F-6A3C-9878-1FC0-BF1A495129A8}"/>
              </a:ext>
            </a:extLst>
          </p:cNvPr>
          <p:cNvSpPr>
            <a:spLocks noGrp="1"/>
          </p:cNvSpPr>
          <p:nvPr>
            <p:ph type="sldNum" sz="quarter" idx="12"/>
          </p:nvPr>
        </p:nvSpPr>
        <p:spPr>
          <a:xfrm>
            <a:off x="8635603" y="5755482"/>
            <a:ext cx="508397" cy="273844"/>
          </a:xfrm>
        </p:spPr>
        <p:txBody>
          <a:bodyPr/>
          <a:lstStyle/>
          <a:p>
            <a:pPr defTabSz="685800"/>
            <a:fld id="{746E844B-9983-4E9B-9CE1-4051B70BE9F4}" type="slidenum">
              <a:rPr lang="en-US">
                <a:solidFill>
                  <a:prstClr val="black"/>
                </a:solidFill>
              </a:rPr>
              <a:pPr defTabSz="685800"/>
              <a:t>36</a:t>
            </a:fld>
            <a:endParaRPr lang="en-US" dirty="0">
              <a:solidFill>
                <a:prstClr val="black"/>
              </a:solidFill>
            </a:endParaRPr>
          </a:p>
        </p:txBody>
      </p:sp>
      <p:pic>
        <p:nvPicPr>
          <p:cNvPr id="3" name="Picture 2">
            <a:extLst>
              <a:ext uri="{FF2B5EF4-FFF2-40B4-BE49-F238E27FC236}">
                <a16:creationId xmlns:a16="http://schemas.microsoft.com/office/drawing/2014/main" id="{626731AB-20F1-0830-5297-9695418EE5AB}"/>
              </a:ext>
            </a:extLst>
          </p:cNvPr>
          <p:cNvPicPr>
            <a:picLocks noChangeAspect="1"/>
          </p:cNvPicPr>
          <p:nvPr/>
        </p:nvPicPr>
        <p:blipFill>
          <a:blip r:embed="rId2"/>
          <a:stretch>
            <a:fillRect/>
          </a:stretch>
        </p:blipFill>
        <p:spPr>
          <a:xfrm>
            <a:off x="172926" y="1272685"/>
            <a:ext cx="8798147" cy="4312629"/>
          </a:xfrm>
          <a:prstGeom prst="rect">
            <a:avLst/>
          </a:prstGeom>
        </p:spPr>
      </p:pic>
      <p:sp>
        <p:nvSpPr>
          <p:cNvPr id="7" name="Rectangle 6">
            <a:extLst>
              <a:ext uri="{FF2B5EF4-FFF2-40B4-BE49-F238E27FC236}">
                <a16:creationId xmlns:a16="http://schemas.microsoft.com/office/drawing/2014/main" id="{BD6D4DF8-AA47-F605-3FED-60768E9A6B60}"/>
              </a:ext>
            </a:extLst>
          </p:cNvPr>
          <p:cNvSpPr/>
          <p:nvPr/>
        </p:nvSpPr>
        <p:spPr>
          <a:xfrm>
            <a:off x="-1" y="5803391"/>
            <a:ext cx="1271239" cy="230832"/>
          </a:xfrm>
          <a:prstGeom prst="rect">
            <a:avLst/>
          </a:prstGeom>
        </p:spPr>
        <p:txBody>
          <a:bodyPr wrap="square">
            <a:spAutoFit/>
          </a:bodyPr>
          <a:lstStyle/>
          <a:p>
            <a:pPr algn="ctr" defTabSz="685800"/>
            <a:r>
              <a:rPr lang="en-US" sz="900" b="1" dirty="0">
                <a:solidFill>
                  <a:srgbClr val="333333"/>
                </a:solidFill>
                <a:latin typeface="Times New Roman" panose="02020603050405020304" pitchFamily="18" charset="0"/>
                <a:cs typeface="Times New Roman" panose="02020603050405020304" pitchFamily="18" charset="0"/>
              </a:rPr>
              <a:t>DATE</a:t>
            </a:r>
            <a:r>
              <a:rPr lang="en-US" sz="900" dirty="0">
                <a:solidFill>
                  <a:srgbClr val="333333"/>
                </a:solidFill>
                <a:latin typeface="Times New Roman" panose="02020603050405020304" pitchFamily="18" charset="0"/>
                <a:cs typeface="Times New Roman" panose="02020603050405020304" pitchFamily="18" charset="0"/>
              </a:rPr>
              <a:t>: 15MAR24</a:t>
            </a:r>
            <a:endParaRPr lang="en-US" sz="900" i="1"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6950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B0BD-1B16-2017-0454-9D4E635F4B21}"/>
              </a:ext>
            </a:extLst>
          </p:cNvPr>
          <p:cNvSpPr>
            <a:spLocks noGrp="1"/>
          </p:cNvSpPr>
          <p:nvPr>
            <p:ph type="title" idx="4294967295"/>
          </p:nvPr>
        </p:nvSpPr>
        <p:spPr>
          <a:xfrm>
            <a:off x="1481087" y="974822"/>
            <a:ext cx="7886700" cy="392906"/>
          </a:xfrm>
        </p:spPr>
        <p:txBody>
          <a:bodyPr>
            <a:noAutofit/>
          </a:bodyPr>
          <a:lstStyle/>
          <a:p>
            <a:r>
              <a:rPr lang="en-US" sz="2100" b="1" i="1" dirty="0">
                <a:latin typeface="Times New Roman" panose="02020603050405020304" pitchFamily="18" charset="0"/>
                <a:cs typeface="Times New Roman" panose="02020603050405020304" pitchFamily="18" charset="0"/>
              </a:rPr>
              <a:t>Economic security as a holistic approach (Army Response)</a:t>
            </a:r>
          </a:p>
        </p:txBody>
      </p:sp>
      <p:sp>
        <p:nvSpPr>
          <p:cNvPr id="4" name="Slide Number Placeholder 3">
            <a:extLst>
              <a:ext uri="{FF2B5EF4-FFF2-40B4-BE49-F238E27FC236}">
                <a16:creationId xmlns:a16="http://schemas.microsoft.com/office/drawing/2014/main" id="{23914E33-A9BB-236D-4ED2-E8D397761B1B}"/>
              </a:ext>
            </a:extLst>
          </p:cNvPr>
          <p:cNvSpPr>
            <a:spLocks noGrp="1"/>
          </p:cNvSpPr>
          <p:nvPr>
            <p:ph type="sldNum" sz="quarter" idx="12"/>
          </p:nvPr>
        </p:nvSpPr>
        <p:spPr>
          <a:xfrm>
            <a:off x="8635603" y="5755482"/>
            <a:ext cx="508397" cy="273844"/>
          </a:xfrm>
        </p:spPr>
        <p:txBody>
          <a:bodyPr/>
          <a:lstStyle/>
          <a:p>
            <a:pPr defTabSz="685800"/>
            <a:fld id="{746E844B-9983-4E9B-9CE1-4051B70BE9F4}" type="slidenum">
              <a:rPr lang="en-US">
                <a:solidFill>
                  <a:prstClr val="black"/>
                </a:solidFill>
              </a:rPr>
              <a:pPr defTabSz="685800"/>
              <a:t>37</a:t>
            </a:fld>
            <a:endParaRPr lang="en-US" dirty="0">
              <a:solidFill>
                <a:prstClr val="black"/>
              </a:solidFill>
            </a:endParaRPr>
          </a:p>
        </p:txBody>
      </p:sp>
      <p:pic>
        <p:nvPicPr>
          <p:cNvPr id="7" name="Picture 6">
            <a:extLst>
              <a:ext uri="{FF2B5EF4-FFF2-40B4-BE49-F238E27FC236}">
                <a16:creationId xmlns:a16="http://schemas.microsoft.com/office/drawing/2014/main" id="{98B3F9C8-5147-EA6A-336E-B3204F20DF2D}"/>
              </a:ext>
            </a:extLst>
          </p:cNvPr>
          <p:cNvPicPr>
            <a:picLocks noChangeAspect="1"/>
          </p:cNvPicPr>
          <p:nvPr/>
        </p:nvPicPr>
        <p:blipFill>
          <a:blip r:embed="rId2"/>
          <a:stretch>
            <a:fillRect/>
          </a:stretch>
        </p:blipFill>
        <p:spPr>
          <a:xfrm>
            <a:off x="315413" y="1483088"/>
            <a:ext cx="8513173" cy="4469303"/>
          </a:xfrm>
          <a:prstGeom prst="rect">
            <a:avLst/>
          </a:prstGeom>
        </p:spPr>
      </p:pic>
      <p:sp>
        <p:nvSpPr>
          <p:cNvPr id="5" name="Rectangle 4">
            <a:extLst>
              <a:ext uri="{FF2B5EF4-FFF2-40B4-BE49-F238E27FC236}">
                <a16:creationId xmlns:a16="http://schemas.microsoft.com/office/drawing/2014/main" id="{17B54418-CC0D-106F-474A-068530E6A34E}"/>
              </a:ext>
            </a:extLst>
          </p:cNvPr>
          <p:cNvSpPr/>
          <p:nvPr/>
        </p:nvSpPr>
        <p:spPr>
          <a:xfrm>
            <a:off x="-1" y="5803391"/>
            <a:ext cx="1271239" cy="230832"/>
          </a:xfrm>
          <a:prstGeom prst="rect">
            <a:avLst/>
          </a:prstGeom>
        </p:spPr>
        <p:txBody>
          <a:bodyPr wrap="square">
            <a:spAutoFit/>
          </a:bodyPr>
          <a:lstStyle/>
          <a:p>
            <a:pPr algn="ctr" defTabSz="685800"/>
            <a:r>
              <a:rPr lang="en-US" sz="900" b="1" dirty="0">
                <a:solidFill>
                  <a:srgbClr val="333333"/>
                </a:solidFill>
                <a:latin typeface="Times New Roman" panose="02020603050405020304" pitchFamily="18" charset="0"/>
                <a:cs typeface="Times New Roman" panose="02020603050405020304" pitchFamily="18" charset="0"/>
              </a:rPr>
              <a:t>DATE</a:t>
            </a:r>
            <a:r>
              <a:rPr lang="en-US" sz="900" dirty="0">
                <a:solidFill>
                  <a:srgbClr val="333333"/>
                </a:solidFill>
                <a:latin typeface="Times New Roman" panose="02020603050405020304" pitchFamily="18" charset="0"/>
                <a:cs typeface="Times New Roman" panose="02020603050405020304" pitchFamily="18" charset="0"/>
              </a:rPr>
              <a:t>: 15MAR24</a:t>
            </a:r>
            <a:endParaRPr lang="en-US" sz="900" i="1"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855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31007" y="2740379"/>
            <a:ext cx="7151679" cy="1680116"/>
          </a:xfrm>
        </p:spPr>
        <p:txBody>
          <a:bodyPr>
            <a:normAutofit fontScale="90000"/>
          </a:bodyPr>
          <a:lstStyle/>
          <a:p>
            <a:pPr algn="ctr"/>
            <a:r>
              <a:rPr lang="en-US" sz="3000" b="1" dirty="0">
                <a:latin typeface="Times New Roman" panose="02020603050405020304" pitchFamily="18" charset="0"/>
                <a:cs typeface="Times New Roman" panose="02020603050405020304" pitchFamily="18" charset="0"/>
              </a:rPr>
              <a:t>Financial Well-Being</a:t>
            </a:r>
            <a:br>
              <a:rPr lang="en-US" sz="3000" b="1" dirty="0">
                <a:latin typeface="Times New Roman" panose="02020603050405020304" pitchFamily="18" charset="0"/>
                <a:cs typeface="Times New Roman" panose="02020603050405020304" pitchFamily="18" charset="0"/>
              </a:rPr>
            </a:br>
            <a:r>
              <a:rPr lang="en-US" sz="2025" b="1" dirty="0">
                <a:latin typeface="Times New Roman" panose="02020603050405020304" pitchFamily="18" charset="0"/>
                <a:cs typeface="Times New Roman" panose="02020603050405020304" pitchFamily="18" charset="0"/>
              </a:rPr>
              <a:t>Military Family Readiness Council</a:t>
            </a:r>
            <a:br>
              <a:rPr lang="en-US" sz="2025" b="1" dirty="0">
                <a:latin typeface="Times New Roman" panose="02020603050405020304" pitchFamily="18" charset="0"/>
                <a:cs typeface="Times New Roman" panose="02020603050405020304" pitchFamily="18" charset="0"/>
              </a:rPr>
            </a:br>
            <a:r>
              <a:rPr lang="en-US" sz="2025" b="1" dirty="0">
                <a:latin typeface="Times New Roman" panose="02020603050405020304" pitchFamily="18" charset="0"/>
                <a:cs typeface="Times New Roman" panose="02020603050405020304" pitchFamily="18" charset="0"/>
              </a:rPr>
              <a:t>27 March 2024</a:t>
            </a:r>
            <a:br>
              <a:rPr lang="en-US" sz="3000" b="1" dirty="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934403" y="4261089"/>
            <a:ext cx="5406839" cy="300082"/>
          </a:xfrm>
          <a:prstGeom prst="rect">
            <a:avLst/>
          </a:prstGeom>
          <a:noFill/>
        </p:spPr>
        <p:txBody>
          <a:bodyPr wrap="square" rtlCol="0">
            <a:spAutoFit/>
          </a:bodyPr>
          <a:lstStyle/>
          <a:p>
            <a:pPr defTabSz="685800"/>
            <a:r>
              <a:rPr lang="en-US" sz="1350" b="1" dirty="0">
                <a:solidFill>
                  <a:prstClr val="black"/>
                </a:solidFill>
                <a:latin typeface="Times New Roman" panose="02020603050405020304" pitchFamily="18" charset="0"/>
                <a:cs typeface="Times New Roman" panose="02020603050405020304" pitchFamily="18" charset="0"/>
              </a:rPr>
              <a:t>ORGANIZATION: Deputy Chief of Staff, G-9</a:t>
            </a:r>
          </a:p>
        </p:txBody>
      </p:sp>
    </p:spTree>
    <p:extLst>
      <p:ext uri="{BB962C8B-B14F-4D97-AF65-F5344CB8AC3E}">
        <p14:creationId xmlns:p14="http://schemas.microsoft.com/office/powerpoint/2010/main" val="3027530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094D-4E9A-2986-E5DF-C2EF2AEC7F44}"/>
              </a:ext>
            </a:extLst>
          </p:cNvPr>
          <p:cNvSpPr>
            <a:spLocks noGrp="1"/>
          </p:cNvSpPr>
          <p:nvPr>
            <p:ph type="ctrTitle"/>
          </p:nvPr>
        </p:nvSpPr>
        <p:spPr/>
        <p:txBody>
          <a:bodyPr/>
          <a:lstStyle/>
          <a:p>
            <a:r>
              <a:rPr lang="en-US" dirty="0"/>
              <a:t>Military Family Readiness</a:t>
            </a:r>
            <a:br>
              <a:rPr lang="en-US" dirty="0"/>
            </a:br>
            <a:r>
              <a:rPr lang="en-US" sz="4000" dirty="0"/>
              <a:t>Tom Yavorski</a:t>
            </a:r>
            <a:endParaRPr lang="en-US" dirty="0"/>
          </a:p>
        </p:txBody>
      </p:sp>
      <p:sp>
        <p:nvSpPr>
          <p:cNvPr id="3" name="Subtitle 2">
            <a:extLst>
              <a:ext uri="{FF2B5EF4-FFF2-40B4-BE49-F238E27FC236}">
                <a16:creationId xmlns:a16="http://schemas.microsoft.com/office/drawing/2014/main" id="{07737E80-5453-000E-F1AE-674C10FD63AD}"/>
              </a:ext>
            </a:extLst>
          </p:cNvPr>
          <p:cNvSpPr>
            <a:spLocks noGrp="1"/>
          </p:cNvSpPr>
          <p:nvPr>
            <p:ph type="subTitle" idx="1"/>
          </p:nvPr>
        </p:nvSpPr>
        <p:spPr/>
        <p:txBody>
          <a:bodyPr/>
          <a:lstStyle/>
          <a:p>
            <a:r>
              <a:rPr lang="en-US" dirty="0"/>
              <a:t>Council Brief</a:t>
            </a:r>
          </a:p>
        </p:txBody>
      </p:sp>
      <p:sp>
        <p:nvSpPr>
          <p:cNvPr id="4" name="Text Placeholder 3">
            <a:extLst>
              <a:ext uri="{FF2B5EF4-FFF2-40B4-BE49-F238E27FC236}">
                <a16:creationId xmlns:a16="http://schemas.microsoft.com/office/drawing/2014/main" id="{1C04D73C-97D0-9A56-C988-20EB92B4F977}"/>
              </a:ext>
            </a:extLst>
          </p:cNvPr>
          <p:cNvSpPr>
            <a:spLocks noGrp="1"/>
          </p:cNvSpPr>
          <p:nvPr>
            <p:ph type="body" sz="quarter" idx="10"/>
          </p:nvPr>
        </p:nvSpPr>
        <p:spPr/>
        <p:txBody>
          <a:bodyPr/>
          <a:lstStyle/>
          <a:p>
            <a:r>
              <a:rPr lang="en-US" dirty="0"/>
              <a:t>Released by Family Readiness Program</a:t>
            </a:r>
          </a:p>
        </p:txBody>
      </p:sp>
    </p:spTree>
    <p:extLst>
      <p:ext uri="{BB962C8B-B14F-4D97-AF65-F5344CB8AC3E}">
        <p14:creationId xmlns:p14="http://schemas.microsoft.com/office/powerpoint/2010/main" val="302017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4862E7-030C-B852-4688-867EC4D6A856}"/>
              </a:ext>
            </a:extLst>
          </p:cNvPr>
          <p:cNvSpPr txBox="1"/>
          <p:nvPr/>
        </p:nvSpPr>
        <p:spPr>
          <a:xfrm>
            <a:off x="935373" y="1539633"/>
            <a:ext cx="7021286" cy="1714572"/>
          </a:xfrm>
          <a:prstGeom prst="rect">
            <a:avLst/>
          </a:prstGeom>
          <a:noFill/>
        </p:spPr>
        <p:txBody>
          <a:bodyPr wrap="square" rtlCol="0">
            <a:spAutoFit/>
          </a:bodyPr>
          <a:lstStyle/>
          <a:p>
            <a:pPr algn="ctr"/>
            <a:r>
              <a:rPr lang="en-US" sz="1500" b="1" dirty="0">
                <a:latin typeface="Times New Roman" panose="02020603050405020304" pitchFamily="18" charset="0"/>
                <a:ea typeface="Calibri" panose="020F0502020204030204" pitchFamily="34" charset="0"/>
                <a:cs typeface="Times New Roman" panose="02020603050405020304" pitchFamily="18" charset="0"/>
              </a:rPr>
              <a:t>Focus Areas </a:t>
            </a:r>
            <a:r>
              <a:rPr lang="en-US" sz="1500" b="1" dirty="0" err="1">
                <a:latin typeface="Times New Roman" panose="02020603050405020304" pitchFamily="18" charset="0"/>
                <a:ea typeface="Calibri" panose="020F0502020204030204" pitchFamily="34" charset="0"/>
                <a:cs typeface="Times New Roman" panose="02020603050405020304" pitchFamily="18" charset="0"/>
              </a:rPr>
              <a:t>FY24</a:t>
            </a:r>
            <a:endParaRPr lang="en-US" sz="1500" b="1"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500" b="1" dirty="0">
                <a:latin typeface="Times New Roman" panose="02020603050405020304" pitchFamily="18" charset="0"/>
                <a:ea typeface="Calibri" panose="020F0502020204030204" pitchFamily="34" charset="0"/>
                <a:cs typeface="Times New Roman" panose="02020603050405020304" pitchFamily="18" charset="0"/>
              </a:rPr>
              <a:t>(Cont’d)   </a:t>
            </a:r>
            <a:endParaRPr lang="en-US" sz="1500" b="1" dirty="0">
              <a:latin typeface="Times New Roman" panose="02020603050405020304" pitchFamily="18" charset="0"/>
              <a:cs typeface="Times New Roman" panose="02020603050405020304" pitchFamily="18" charset="0"/>
            </a:endParaRPr>
          </a:p>
          <a:p>
            <a:pPr algn="ctr"/>
            <a:endParaRPr lang="en-US" sz="1500" b="1" dirty="0">
              <a:latin typeface="Times New Roman" panose="02020603050405020304" pitchFamily="18" charset="0"/>
              <a:cs typeface="Times New Roman" panose="02020603050405020304" pitchFamily="18" charset="0"/>
            </a:endParaRPr>
          </a:p>
          <a:p>
            <a:endParaRPr lang="en-US" sz="1500" b="1" dirty="0">
              <a:latin typeface="Times New Roman" panose="02020603050405020304" pitchFamily="18" charset="0"/>
              <a:cs typeface="Times New Roman" panose="02020603050405020304" pitchFamily="18" charset="0"/>
            </a:endParaRPr>
          </a:p>
          <a:p>
            <a:endParaRPr lang="en-US" sz="100" b="1" dirty="0">
              <a:latin typeface="Times New Roman" panose="02020603050405020304" pitchFamily="18" charset="0"/>
              <a:cs typeface="Times New Roman" panose="02020603050405020304" pitchFamily="18" charset="0"/>
            </a:endParaRPr>
          </a:p>
          <a:p>
            <a:endParaRPr lang="en-US" sz="100" b="1" dirty="0">
              <a:latin typeface="Times New Roman" panose="02020603050405020304" pitchFamily="18" charset="0"/>
              <a:cs typeface="Times New Roman" panose="02020603050405020304" pitchFamily="18" charset="0"/>
            </a:endParaRPr>
          </a:p>
          <a:p>
            <a:pPr marL="345281" lvl="1">
              <a:spcBef>
                <a:spcPts val="375"/>
              </a:spcBef>
            </a:pPr>
            <a:endParaRPr lang="en-US" sz="150" dirty="0">
              <a:latin typeface="Times New Roman" panose="02020603050405020304" pitchFamily="18" charset="0"/>
              <a:cs typeface="Times New Roman" panose="02020603050405020304" pitchFamily="18" charset="0"/>
            </a:endParaRPr>
          </a:p>
          <a:p>
            <a:pPr marL="345281" lvl="1">
              <a:spcBef>
                <a:spcPts val="375"/>
              </a:spcBef>
            </a:pPr>
            <a:endParaRPr lang="en-US" sz="1350" dirty="0">
              <a:latin typeface="Times New Roman" panose="02020603050405020304" pitchFamily="18" charset="0"/>
              <a:cs typeface="Times New Roman" panose="02020603050405020304" pitchFamily="18" charset="0"/>
            </a:endParaRPr>
          </a:p>
          <a:p>
            <a:pPr>
              <a:defRPr/>
            </a:pPr>
            <a:endParaRPr lang="en-US" sz="1350" b="1" dirty="0">
              <a:latin typeface="Times New Roman" panose="02020603050405020304" pitchFamily="18" charset="0"/>
              <a:cs typeface="Times New Roman" panose="02020603050405020304" pitchFamily="18" charset="0"/>
            </a:endParaRPr>
          </a:p>
          <a:p>
            <a:pPr>
              <a:defRPr/>
            </a:pPr>
            <a:r>
              <a:rPr lang="en-US" sz="825" b="1" dirty="0">
                <a:latin typeface="Times New Roman" panose="02020603050405020304" pitchFamily="18" charset="0"/>
                <a:cs typeface="Times New Roman" panose="02020603050405020304" pitchFamily="18" charset="0"/>
              </a:rPr>
              <a:t>				(</a:t>
            </a:r>
            <a:r>
              <a:rPr lang="en-US" sz="825" b="1" dirty="0" err="1">
                <a:latin typeface="Times New Roman" panose="02020603050405020304" pitchFamily="18" charset="0"/>
                <a:cs typeface="Times New Roman" panose="02020603050405020304" pitchFamily="18" charset="0"/>
              </a:rPr>
              <a:t>Cont</a:t>
            </a:r>
            <a:r>
              <a:rPr lang="en-US" sz="825" b="1" dirty="0">
                <a:latin typeface="Times New Roman" panose="02020603050405020304" pitchFamily="18" charset="0"/>
                <a:cs typeface="Times New Roman" panose="02020603050405020304" pitchFamily="18" charset="0"/>
              </a:rPr>
              <a:t>)’d</a:t>
            </a:r>
          </a:p>
        </p:txBody>
      </p:sp>
      <p:sp>
        <p:nvSpPr>
          <p:cNvPr id="2" name="Date Placeholder 1">
            <a:extLst>
              <a:ext uri="{FF2B5EF4-FFF2-40B4-BE49-F238E27FC236}">
                <a16:creationId xmlns:a16="http://schemas.microsoft.com/office/drawing/2014/main" id="{1C7B1B9A-3CBE-DFA9-3059-18E9A74CD0C3}"/>
              </a:ext>
            </a:extLst>
          </p:cNvPr>
          <p:cNvSpPr>
            <a:spLocks noGrp="1"/>
          </p:cNvSpPr>
          <p:nvPr>
            <p:ph type="dt" sz="half" idx="10"/>
          </p:nvPr>
        </p:nvSpPr>
        <p:spPr/>
        <p:txBody>
          <a:bodyPr/>
          <a:lstStyle/>
          <a:p>
            <a:fld id="{24D312FF-0C40-4D98-A5FF-69FF7A6FC58B}" type="datetime1">
              <a:rPr lang="en-US" smtClean="0"/>
              <a:t>3/29/2024</a:t>
            </a:fld>
            <a:endParaRPr lang="en-US"/>
          </a:p>
        </p:txBody>
      </p:sp>
      <p:sp>
        <p:nvSpPr>
          <p:cNvPr id="3" name="Slide Number Placeholder 2">
            <a:extLst>
              <a:ext uri="{FF2B5EF4-FFF2-40B4-BE49-F238E27FC236}">
                <a16:creationId xmlns:a16="http://schemas.microsoft.com/office/drawing/2014/main" id="{5977D05A-E888-5D89-B59A-ECAFEC0225A6}"/>
              </a:ext>
            </a:extLst>
          </p:cNvPr>
          <p:cNvSpPr>
            <a:spLocks noGrp="1"/>
          </p:cNvSpPr>
          <p:nvPr>
            <p:ph type="sldNum" sz="quarter" idx="12"/>
          </p:nvPr>
        </p:nvSpPr>
        <p:spPr/>
        <p:txBody>
          <a:bodyPr/>
          <a:lstStyle/>
          <a:p>
            <a:fld id="{A85568FC-6781-43DA-A457-8F4B6E06217F}" type="slidenum">
              <a:rPr lang="en-US" smtClean="0"/>
              <a:t>4</a:t>
            </a:fld>
            <a:endParaRPr lang="en-US"/>
          </a:p>
        </p:txBody>
      </p:sp>
      <p:graphicFrame>
        <p:nvGraphicFramePr>
          <p:cNvPr id="6" name="Table 5">
            <a:extLst>
              <a:ext uri="{FF2B5EF4-FFF2-40B4-BE49-F238E27FC236}">
                <a16:creationId xmlns:a16="http://schemas.microsoft.com/office/drawing/2014/main" id="{F4D31965-5FBB-C643-E420-7F004D41E118}"/>
              </a:ext>
            </a:extLst>
          </p:cNvPr>
          <p:cNvGraphicFramePr>
            <a:graphicFrameLocks noGrp="1"/>
          </p:cNvGraphicFramePr>
          <p:nvPr>
            <p:extLst>
              <p:ext uri="{D42A27DB-BD31-4B8C-83A1-F6EECF244321}">
                <p14:modId xmlns:p14="http://schemas.microsoft.com/office/powerpoint/2010/main" val="299841096"/>
              </p:ext>
            </p:extLst>
          </p:nvPr>
        </p:nvGraphicFramePr>
        <p:xfrm>
          <a:off x="935373" y="2223082"/>
          <a:ext cx="7273254" cy="2776757"/>
        </p:xfrm>
        <a:graphic>
          <a:graphicData uri="http://schemas.openxmlformats.org/drawingml/2006/table">
            <a:tbl>
              <a:tblPr>
                <a:tableStyleId>{5C22544A-7EE6-4342-B048-85BDC9FD1C3A}</a:tableStyleId>
              </a:tblPr>
              <a:tblGrid>
                <a:gridCol w="7273254">
                  <a:extLst>
                    <a:ext uri="{9D8B030D-6E8A-4147-A177-3AD203B41FA5}">
                      <a16:colId xmlns:a16="http://schemas.microsoft.com/office/drawing/2014/main" val="2718956949"/>
                    </a:ext>
                  </a:extLst>
                </a:gridCol>
              </a:tblGrid>
              <a:tr h="306852">
                <a:tc>
                  <a:txBody>
                    <a:bodyPr/>
                    <a:lstStyle/>
                    <a:p>
                      <a:pPr marL="0" indent="0" algn="l" fontAlgn="t">
                        <a:buFontTx/>
                        <a:buNone/>
                      </a:pPr>
                      <a:r>
                        <a:rPr lang="en-US" sz="1400" b="1" u="sng" strike="noStrike" dirty="0">
                          <a:solidFill>
                            <a:srgbClr val="7030A0"/>
                          </a:solidFill>
                          <a:effectLst/>
                        </a:rPr>
                        <a:t>BUCKET 4 - Technology</a:t>
                      </a:r>
                      <a:endParaRPr lang="en-US" sz="1400" b="1" i="0" u="sng" strike="noStrike" dirty="0">
                        <a:solidFill>
                          <a:srgbClr val="7030A0"/>
                        </a:solidFill>
                        <a:effectLst/>
                        <a:latin typeface="Calibri" panose="020F0502020204030204" pitchFamily="34" charset="0"/>
                      </a:endParaRPr>
                    </a:p>
                  </a:txBody>
                  <a:tcPr marL="9525" marR="9525" marT="9525" marB="0"/>
                </a:tc>
                <a:extLst>
                  <a:ext uri="{0D108BD9-81ED-4DB2-BD59-A6C34878D82A}">
                    <a16:rowId xmlns:a16="http://schemas.microsoft.com/office/drawing/2014/main" val="115623070"/>
                  </a:ext>
                </a:extLst>
              </a:tr>
              <a:tr h="306852">
                <a:tc>
                  <a:txBody>
                    <a:bodyPr/>
                    <a:lstStyle/>
                    <a:p>
                      <a:pPr marL="171450" indent="-171450" algn="l" fontAlgn="t">
                        <a:buFont typeface="Wingdings" panose="05000000000000000000" pitchFamily="2" charset="2"/>
                        <a:buChar char="v"/>
                      </a:pPr>
                      <a:r>
                        <a:rPr lang="en-US" sz="1100" u="none" strike="noStrike">
                          <a:effectLst/>
                        </a:rPr>
                        <a:t>Leveraging technology to meet needs of modern military families</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095409514"/>
                  </a:ext>
                </a:extLst>
              </a:tr>
              <a:tr h="600026">
                <a:tc>
                  <a:txBody>
                    <a:bodyPr/>
                    <a:lstStyle/>
                    <a:p>
                      <a:pPr marL="171450" indent="-171450" algn="l" fontAlgn="t">
                        <a:buFont typeface="Wingdings" panose="05000000000000000000" pitchFamily="2" charset="2"/>
                        <a:buChar char="v"/>
                      </a:pPr>
                      <a:r>
                        <a:rPr lang="en-US" sz="1100" u="none" strike="noStrike">
                          <a:effectLst/>
                        </a:rPr>
                        <a:t>Investigate the feasibility of establishing a department-wide, e-tool to collect real-time statistics regarding service/family member knowledge/awareness of services and their satisfaction rates after receiving services.</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392183250"/>
                  </a:ext>
                </a:extLst>
              </a:tr>
              <a:tr h="927405">
                <a:tc>
                  <a:txBody>
                    <a:bodyPr/>
                    <a:lstStyle/>
                    <a:p>
                      <a:pPr marL="171450" indent="-171450" algn="l" fontAlgn="t">
                        <a:buFont typeface="Wingdings" panose="05000000000000000000" pitchFamily="2" charset="2"/>
                        <a:buChar char="v"/>
                      </a:pPr>
                      <a:r>
                        <a:rPr lang="en-US" sz="1100" u="none" strike="noStrike" dirty="0">
                          <a:effectLst/>
                        </a:rPr>
                        <a:t>Overseas WIC is currently administered using paper drafts/checks vice EBT to redeem for items at the commissary. Modernize the process so EBT can be used at the point of sale at a commissary. The stigma of using paper vouchers or checks, vice a more discrete system through EBT, has been cited by Service members as one reason WIC isn't as widely used as it could be.</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900249385"/>
                  </a:ext>
                </a:extLst>
              </a:tr>
              <a:tr h="317811">
                <a:tc>
                  <a:txBody>
                    <a:bodyPr/>
                    <a:lstStyle/>
                    <a:p>
                      <a:pPr marL="0" indent="0" algn="just" fontAlgn="t">
                        <a:buFont typeface="Wingdings" panose="05000000000000000000" pitchFamily="2" charset="2"/>
                        <a:buNone/>
                      </a:pPr>
                      <a:r>
                        <a:rPr lang="en-US" sz="1400" b="1" u="sng" strike="noStrike" dirty="0">
                          <a:solidFill>
                            <a:srgbClr val="7030A0"/>
                          </a:solidFill>
                          <a:effectLst/>
                        </a:rPr>
                        <a:t>BUCKET 5 – Support Services</a:t>
                      </a:r>
                      <a:endParaRPr lang="en-US" sz="1400" b="1" i="0" u="sng" strike="noStrike" dirty="0">
                        <a:solidFill>
                          <a:srgbClr val="7030A0"/>
                        </a:solidFill>
                        <a:effectLst/>
                        <a:latin typeface="Calibri" panose="020F0502020204030204" pitchFamily="34" charset="0"/>
                      </a:endParaRPr>
                    </a:p>
                  </a:txBody>
                  <a:tcPr marL="9525" marR="9525" marT="9525" marB="0"/>
                </a:tc>
                <a:extLst>
                  <a:ext uri="{0D108BD9-81ED-4DB2-BD59-A6C34878D82A}">
                    <a16:rowId xmlns:a16="http://schemas.microsoft.com/office/drawing/2014/main" val="77269760"/>
                  </a:ext>
                </a:extLst>
              </a:tr>
              <a:tr h="317811">
                <a:tc>
                  <a:txBody>
                    <a:bodyPr/>
                    <a:lstStyle/>
                    <a:p>
                      <a:pPr marL="171450" indent="-171450" algn="l" fontAlgn="t">
                        <a:buFont typeface="Wingdings" panose="05000000000000000000" pitchFamily="2" charset="2"/>
                        <a:buChar char="v"/>
                      </a:pPr>
                      <a:r>
                        <a:rPr lang="en-US" sz="1100" u="none" strike="noStrike" dirty="0">
                          <a:effectLst/>
                        </a:rPr>
                        <a:t>Personal and Family Life Education</a:t>
                      </a:r>
                      <a:endParaRPr lang="en-US" sz="11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584106708"/>
                  </a:ext>
                </a:extLst>
              </a:tr>
            </a:tbl>
          </a:graphicData>
        </a:graphic>
      </p:graphicFrame>
      <p:sp>
        <p:nvSpPr>
          <p:cNvPr id="9" name="Text Placeholder 2">
            <a:extLst>
              <a:ext uri="{FF2B5EF4-FFF2-40B4-BE49-F238E27FC236}">
                <a16:creationId xmlns:a16="http://schemas.microsoft.com/office/drawing/2014/main" id="{8FEDECF5-39D1-7968-A976-F96F6C712BE1}"/>
              </a:ext>
            </a:extLst>
          </p:cNvPr>
          <p:cNvSpPr txBox="1">
            <a:spLocks/>
          </p:cNvSpPr>
          <p:nvPr/>
        </p:nvSpPr>
        <p:spPr>
          <a:xfrm>
            <a:off x="681901" y="534698"/>
            <a:ext cx="6637194" cy="66374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478" marR="4191" indent="983314" algn="ctr" defTabSz="457200">
              <a:spcBef>
                <a:spcPts val="83"/>
              </a:spcBef>
              <a:buFont typeface="Arial" panose="020B0604020202020204" pitchFamily="34" charset="0"/>
              <a:buNone/>
            </a:pPr>
            <a:r>
              <a:rPr lang="en-US" sz="2970" b="1" dirty="0">
                <a:solidFill>
                  <a:srgbClr val="394F95"/>
                </a:solidFill>
                <a:latin typeface="Times New Roman" panose="02020603050405020304" pitchFamily="18" charset="0"/>
                <a:cs typeface="Times New Roman" panose="02020603050405020304" pitchFamily="18" charset="0"/>
              </a:rPr>
              <a:t>Department of Defense </a:t>
            </a:r>
          </a:p>
          <a:p>
            <a:pPr marL="10478" marR="4191" indent="983314" algn="ctr" defTabSz="457200">
              <a:spcBef>
                <a:spcPts val="83"/>
              </a:spcBef>
              <a:buFont typeface="Arial" panose="020B0604020202020204" pitchFamily="34" charset="0"/>
              <a:buNone/>
            </a:pPr>
            <a:r>
              <a:rPr lang="en-US" sz="2970" b="1" dirty="0">
                <a:solidFill>
                  <a:srgbClr val="394F95"/>
                </a:solidFill>
                <a:latin typeface="Times New Roman" panose="02020603050405020304" pitchFamily="18" charset="0"/>
                <a:cs typeface="Times New Roman" panose="02020603050405020304" pitchFamily="18" charset="0"/>
              </a:rPr>
              <a:t>Military Family Readiness Council (MFRC) </a:t>
            </a:r>
          </a:p>
        </p:txBody>
      </p:sp>
    </p:spTree>
    <p:extLst>
      <p:ext uri="{BB962C8B-B14F-4D97-AF65-F5344CB8AC3E}">
        <p14:creationId xmlns:p14="http://schemas.microsoft.com/office/powerpoint/2010/main" val="4013917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778329-3837-5117-5FE1-474C1152F686}"/>
              </a:ext>
            </a:extLst>
          </p:cNvPr>
          <p:cNvGrpSpPr/>
          <p:nvPr/>
        </p:nvGrpSpPr>
        <p:grpSpPr>
          <a:xfrm>
            <a:off x="1937674" y="1622212"/>
            <a:ext cx="4934027" cy="3689548"/>
            <a:chOff x="2003801" y="2366111"/>
            <a:chExt cx="5158394" cy="3857324"/>
          </a:xfrm>
        </p:grpSpPr>
        <p:graphicFrame>
          <p:nvGraphicFramePr>
            <p:cNvPr id="27" name="Chart 26">
              <a:extLst>
                <a:ext uri="{FF2B5EF4-FFF2-40B4-BE49-F238E27FC236}">
                  <a16:creationId xmlns:a16="http://schemas.microsoft.com/office/drawing/2014/main" id="{E4350439-0921-9C87-2E65-5995A9C78AB0}"/>
                </a:ext>
              </a:extLst>
            </p:cNvPr>
            <p:cNvGraphicFramePr/>
            <p:nvPr/>
          </p:nvGraphicFramePr>
          <p:xfrm>
            <a:off x="2003801" y="2366111"/>
            <a:ext cx="5158394" cy="3857324"/>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a:extLst>
                <a:ext uri="{FF2B5EF4-FFF2-40B4-BE49-F238E27FC236}">
                  <a16:creationId xmlns:a16="http://schemas.microsoft.com/office/drawing/2014/main" id="{E94DBB44-5B12-0299-50C8-FA6EC715C020}"/>
                </a:ext>
              </a:extLst>
            </p:cNvPr>
            <p:cNvSpPr txBox="1"/>
            <p:nvPr/>
          </p:nvSpPr>
          <p:spPr>
            <a:xfrm>
              <a:off x="3377362" y="3113780"/>
              <a:ext cx="1322370"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3F3F2"/>
                  </a:solidFill>
                  <a:effectLst/>
                  <a:uLnTx/>
                  <a:uFillTx/>
                  <a:latin typeface="Franklin Gothic Medium" panose="020B0603020102020204"/>
                  <a:ea typeface="+mn-ea"/>
                  <a:cs typeface="+mn-cs"/>
                </a:rPr>
                <a:t>PAY &amp;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3F3F2"/>
                  </a:solidFill>
                  <a:effectLst/>
                  <a:uLnTx/>
                  <a:uFillTx/>
                  <a:latin typeface="Franklin Gothic Medium" panose="020B0603020102020204"/>
                  <a:ea typeface="+mn-ea"/>
                  <a:cs typeface="+mn-cs"/>
                </a:rPr>
                <a:t>BENEFITS</a:t>
              </a:r>
            </a:p>
          </p:txBody>
        </p:sp>
        <p:sp>
          <p:nvSpPr>
            <p:cNvPr id="45" name="TextBox 44">
              <a:extLst>
                <a:ext uri="{FF2B5EF4-FFF2-40B4-BE49-F238E27FC236}">
                  <a16:creationId xmlns:a16="http://schemas.microsoft.com/office/drawing/2014/main" id="{A04CE3D1-5EB4-225F-2AC7-349AC51A32E6}"/>
                </a:ext>
              </a:extLst>
            </p:cNvPr>
            <p:cNvSpPr txBox="1"/>
            <p:nvPr/>
          </p:nvSpPr>
          <p:spPr>
            <a:xfrm>
              <a:off x="4667646" y="3001272"/>
              <a:ext cx="1119543" cy="5539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3F3F2"/>
                  </a:solidFill>
                  <a:effectLst/>
                  <a:uLnTx/>
                  <a:uFillTx/>
                  <a:latin typeface="Franklin Gothic Medium" panose="020B0603020102020204"/>
                  <a:ea typeface="+mn-ea"/>
                  <a:cs typeface="+mn-cs"/>
                </a:rPr>
                <a:t>ACCESS TO HEALTHY FOODS</a:t>
              </a:r>
            </a:p>
          </p:txBody>
        </p:sp>
        <p:sp>
          <p:nvSpPr>
            <p:cNvPr id="46" name="TextBox 45">
              <a:extLst>
                <a:ext uri="{FF2B5EF4-FFF2-40B4-BE49-F238E27FC236}">
                  <a16:creationId xmlns:a16="http://schemas.microsoft.com/office/drawing/2014/main" id="{8D62EE68-DB80-85CF-FC5F-7611AB6CE41E}"/>
                </a:ext>
              </a:extLst>
            </p:cNvPr>
            <p:cNvSpPr txBox="1"/>
            <p:nvPr/>
          </p:nvSpPr>
          <p:spPr>
            <a:xfrm>
              <a:off x="3352733" y="5020966"/>
              <a:ext cx="1156978" cy="5539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3F3F2"/>
                  </a:solidFill>
                  <a:effectLst/>
                  <a:uLnTx/>
                  <a:uFillTx/>
                  <a:latin typeface="Franklin Gothic Medium" panose="020B0603020102020204"/>
                  <a:ea typeface="+mn-ea"/>
                  <a:cs typeface="+mn-cs"/>
                </a:rPr>
                <a:t>DATA COLLECTION &amp; REPORTING</a:t>
              </a:r>
            </a:p>
          </p:txBody>
        </p:sp>
        <p:sp>
          <p:nvSpPr>
            <p:cNvPr id="47" name="TextBox 46">
              <a:extLst>
                <a:ext uri="{FF2B5EF4-FFF2-40B4-BE49-F238E27FC236}">
                  <a16:creationId xmlns:a16="http://schemas.microsoft.com/office/drawing/2014/main" id="{65FB957A-B223-2D63-24A6-9AB1639D9378}"/>
                </a:ext>
              </a:extLst>
            </p:cNvPr>
            <p:cNvSpPr txBox="1"/>
            <p:nvPr/>
          </p:nvSpPr>
          <p:spPr>
            <a:xfrm>
              <a:off x="4572000" y="5036795"/>
              <a:ext cx="1322370" cy="5539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3F3F2"/>
                  </a:solidFill>
                  <a:effectLst/>
                  <a:uLnTx/>
                  <a:uFillTx/>
                  <a:latin typeface="Franklin Gothic Medium" panose="020B0603020102020204"/>
                  <a:ea typeface="+mn-ea"/>
                  <a:cs typeface="+mn-cs"/>
                </a:rPr>
                <a:t>FINANCIAL RESOURCES &amp; AWARENESS</a:t>
              </a:r>
            </a:p>
          </p:txBody>
        </p:sp>
        <p:sp>
          <p:nvSpPr>
            <p:cNvPr id="48" name="TextBox 47">
              <a:extLst>
                <a:ext uri="{FF2B5EF4-FFF2-40B4-BE49-F238E27FC236}">
                  <a16:creationId xmlns:a16="http://schemas.microsoft.com/office/drawing/2014/main" id="{AA1CAF10-191C-86B3-43E3-9671D9522767}"/>
                </a:ext>
              </a:extLst>
            </p:cNvPr>
            <p:cNvSpPr txBox="1"/>
            <p:nvPr/>
          </p:nvSpPr>
          <p:spPr>
            <a:xfrm>
              <a:off x="2820383" y="3882907"/>
              <a:ext cx="1322370" cy="73866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3F3F2"/>
                  </a:solidFill>
                  <a:effectLst/>
                  <a:uLnTx/>
                  <a:uFillTx/>
                  <a:latin typeface="Franklin Gothic Medium" panose="020B0603020102020204"/>
                  <a:ea typeface="+mn-ea"/>
                  <a:cs typeface="+mn-cs"/>
                </a:rPr>
                <a:t>SPOUSE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3F3F2"/>
                  </a:solidFill>
                  <a:effectLst/>
                  <a:uLnTx/>
                  <a:uFillTx/>
                  <a:latin typeface="Franklin Gothic Medium" panose="020B0603020102020204"/>
                  <a:ea typeface="+mn-ea"/>
                  <a:cs typeface="+mn-cs"/>
                </a:rPr>
                <a:t>ECONOMIC </a:t>
              </a:r>
              <a:r>
                <a:rPr kumimoji="0" lang="en-US" sz="1200" b="1" i="0" u="none" strike="noStrike" kern="1200" cap="none" spc="0" normalizeH="0" baseline="0" noProof="0" dirty="0">
                  <a:ln>
                    <a:noFill/>
                  </a:ln>
                  <a:solidFill>
                    <a:srgbClr val="F3F3F2"/>
                  </a:solidFill>
                  <a:effectLst/>
                  <a:uLnTx/>
                  <a:uFillTx/>
                  <a:latin typeface="Franklin Gothic Medium" panose="020B0603020102020204"/>
                  <a:ea typeface="+mn-ea"/>
                  <a:cs typeface="+mn-cs"/>
                </a:rPr>
                <a:t>SECURITY &amp; CHILDCARE</a:t>
              </a:r>
            </a:p>
          </p:txBody>
        </p:sp>
        <p:sp>
          <p:nvSpPr>
            <p:cNvPr id="49" name="TextBox 48">
              <a:extLst>
                <a:ext uri="{FF2B5EF4-FFF2-40B4-BE49-F238E27FC236}">
                  <a16:creationId xmlns:a16="http://schemas.microsoft.com/office/drawing/2014/main" id="{9BCD8870-5680-2319-FAF8-B4A86A220B98}"/>
                </a:ext>
              </a:extLst>
            </p:cNvPr>
            <p:cNvSpPr txBox="1"/>
            <p:nvPr/>
          </p:nvSpPr>
          <p:spPr>
            <a:xfrm>
              <a:off x="4959335" y="4067573"/>
              <a:ext cx="1322370" cy="369332"/>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3F3F2"/>
                  </a:solidFill>
                  <a:effectLst/>
                  <a:uLnTx/>
                  <a:uFillTx/>
                  <a:latin typeface="Franklin Gothic Medium" panose="020B0603020102020204"/>
                  <a:ea typeface="+mn-ea"/>
                  <a:cs typeface="+mn-cs"/>
                </a:rPr>
                <a:t>SEEKING RESOURCES</a:t>
              </a:r>
            </a:p>
          </p:txBody>
        </p:sp>
        <p:sp>
          <p:nvSpPr>
            <p:cNvPr id="2" name="Oval 1">
              <a:extLst>
                <a:ext uri="{FF2B5EF4-FFF2-40B4-BE49-F238E27FC236}">
                  <a16:creationId xmlns:a16="http://schemas.microsoft.com/office/drawing/2014/main" id="{B89F545D-00AA-1B68-88B4-73879898C787}"/>
                </a:ext>
              </a:extLst>
            </p:cNvPr>
            <p:cNvSpPr/>
            <p:nvPr/>
          </p:nvSpPr>
          <p:spPr>
            <a:xfrm>
              <a:off x="4049398" y="3790597"/>
              <a:ext cx="1067200" cy="1067200"/>
            </a:xfrm>
            <a:prstGeom prst="ellipse">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3F3F2"/>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4FE0D071-31B3-9EA4-B09F-DC814915C2DD}"/>
                </a:ext>
              </a:extLst>
            </p:cNvPr>
            <p:cNvSpPr txBox="1"/>
            <p:nvPr/>
          </p:nvSpPr>
          <p:spPr>
            <a:xfrm>
              <a:off x="3910815" y="4106895"/>
              <a:ext cx="1322370"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Franklin Gothic Medium" panose="020B0603020102020204"/>
                  <a:ea typeface="+mn-ea"/>
                  <a:cs typeface="+mn-cs"/>
                </a:rPr>
                <a:t>ECONOMIC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Franklin Gothic Medium" panose="020B0603020102020204"/>
                  <a:ea typeface="+mn-ea"/>
                  <a:cs typeface="+mn-cs"/>
                </a:rPr>
                <a:t>SECURITY</a:t>
              </a:r>
            </a:p>
          </p:txBody>
        </p:sp>
      </p:grpSp>
      <p:sp>
        <p:nvSpPr>
          <p:cNvPr id="4" name="Title 3">
            <a:extLst>
              <a:ext uri="{FF2B5EF4-FFF2-40B4-BE49-F238E27FC236}">
                <a16:creationId xmlns:a16="http://schemas.microsoft.com/office/drawing/2014/main" id="{16E3162B-7173-A08D-0688-67F5290BFC45}"/>
              </a:ext>
            </a:extLst>
          </p:cNvPr>
          <p:cNvSpPr>
            <a:spLocks noGrp="1"/>
          </p:cNvSpPr>
          <p:nvPr>
            <p:ph type="title"/>
          </p:nvPr>
        </p:nvSpPr>
        <p:spPr>
          <a:xfrm>
            <a:off x="628650" y="297980"/>
            <a:ext cx="7886700" cy="1247634"/>
          </a:xfrm>
        </p:spPr>
        <p:txBody>
          <a:bodyPr/>
          <a:lstStyle/>
          <a:p>
            <a:r>
              <a:rPr lang="en-US" dirty="0"/>
              <a:t>Military Family Readiness</a:t>
            </a:r>
          </a:p>
        </p:txBody>
      </p:sp>
      <p:sp>
        <p:nvSpPr>
          <p:cNvPr id="8" name="Rounded Rectangle 7">
            <a:extLst>
              <a:ext uri="{FF2B5EF4-FFF2-40B4-BE49-F238E27FC236}">
                <a16:creationId xmlns:a16="http://schemas.microsoft.com/office/drawing/2014/main" id="{3355C40A-B161-B651-E64A-A630A31D0C9B}"/>
              </a:ext>
            </a:extLst>
          </p:cNvPr>
          <p:cNvSpPr/>
          <p:nvPr/>
        </p:nvSpPr>
        <p:spPr>
          <a:xfrm>
            <a:off x="212713" y="1499717"/>
            <a:ext cx="2225270" cy="365760"/>
          </a:xfrm>
          <a:prstGeom prst="roundRect">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Franklin Gothic Book" panose="020B0503020102020204"/>
                <a:ea typeface="+mn-ea"/>
                <a:cs typeface="+mn-cs"/>
              </a:rPr>
              <a:t>PAY &amp; BENEFITS</a:t>
            </a:r>
          </a:p>
        </p:txBody>
      </p:sp>
      <p:sp>
        <p:nvSpPr>
          <p:cNvPr id="9" name="Rounded Rectangle 8">
            <a:extLst>
              <a:ext uri="{FF2B5EF4-FFF2-40B4-BE49-F238E27FC236}">
                <a16:creationId xmlns:a16="http://schemas.microsoft.com/office/drawing/2014/main" id="{2601A9E3-E857-18E9-BDAF-E2E42B390F73}"/>
              </a:ext>
            </a:extLst>
          </p:cNvPr>
          <p:cNvSpPr/>
          <p:nvPr/>
        </p:nvSpPr>
        <p:spPr>
          <a:xfrm>
            <a:off x="213430" y="2507749"/>
            <a:ext cx="2225270" cy="365760"/>
          </a:xfrm>
          <a:prstGeom prst="roundRect">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Franklin Gothic Book" panose="020B0503020102020204"/>
                <a:ea typeface="+mn-ea"/>
                <a:cs typeface="+mn-cs"/>
              </a:rPr>
              <a:t>SPOUSE ECONOMIC SECURITY &amp; CHILDCARE</a:t>
            </a:r>
          </a:p>
        </p:txBody>
      </p:sp>
      <p:sp>
        <p:nvSpPr>
          <p:cNvPr id="10" name="Rounded Rectangle 9">
            <a:extLst>
              <a:ext uri="{FF2B5EF4-FFF2-40B4-BE49-F238E27FC236}">
                <a16:creationId xmlns:a16="http://schemas.microsoft.com/office/drawing/2014/main" id="{0D9FBFBD-7911-24EC-70D6-47DA70A39857}"/>
              </a:ext>
            </a:extLst>
          </p:cNvPr>
          <p:cNvSpPr/>
          <p:nvPr/>
        </p:nvSpPr>
        <p:spPr>
          <a:xfrm>
            <a:off x="227406" y="4625716"/>
            <a:ext cx="2225110" cy="365760"/>
          </a:xfrm>
          <a:prstGeom prst="roundRect">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Franklin Gothic Book" panose="020B0503020102020204"/>
                <a:ea typeface="+mn-ea"/>
                <a:cs typeface="+mn-cs"/>
              </a:rPr>
              <a:t>DATA COLLECTION &amp; REPORTING</a:t>
            </a:r>
          </a:p>
        </p:txBody>
      </p:sp>
      <p:sp>
        <p:nvSpPr>
          <p:cNvPr id="11" name="Rounded Rectangle 10">
            <a:extLst>
              <a:ext uri="{FF2B5EF4-FFF2-40B4-BE49-F238E27FC236}">
                <a16:creationId xmlns:a16="http://schemas.microsoft.com/office/drawing/2014/main" id="{1245CE7C-555F-91A9-9730-9BAD16B05601}"/>
              </a:ext>
            </a:extLst>
          </p:cNvPr>
          <p:cNvSpPr/>
          <p:nvPr/>
        </p:nvSpPr>
        <p:spPr>
          <a:xfrm>
            <a:off x="6303387" y="1499717"/>
            <a:ext cx="2242894" cy="365760"/>
          </a:xfrm>
          <a:prstGeom prst="roundRect">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Franklin Gothic Book" panose="020B0503020102020204"/>
                <a:ea typeface="+mn-ea"/>
                <a:cs typeface="+mn-cs"/>
              </a:rPr>
              <a:t>ACCESS TO HEALTHY FOODS</a:t>
            </a:r>
          </a:p>
        </p:txBody>
      </p:sp>
      <p:sp>
        <p:nvSpPr>
          <p:cNvPr id="12" name="Rounded Rectangle 11">
            <a:extLst>
              <a:ext uri="{FF2B5EF4-FFF2-40B4-BE49-F238E27FC236}">
                <a16:creationId xmlns:a16="http://schemas.microsoft.com/office/drawing/2014/main" id="{C74A9FCE-6D58-CA6F-415C-04B62C1BAFE0}"/>
              </a:ext>
            </a:extLst>
          </p:cNvPr>
          <p:cNvSpPr/>
          <p:nvPr/>
        </p:nvSpPr>
        <p:spPr>
          <a:xfrm>
            <a:off x="6303387" y="3193894"/>
            <a:ext cx="2225270" cy="365760"/>
          </a:xfrm>
          <a:prstGeom prst="roundRect">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Franklin Gothic Book" panose="020B0503020102020204"/>
                <a:ea typeface="+mn-ea"/>
                <a:cs typeface="+mn-cs"/>
              </a:rPr>
              <a:t>SEEKING RESOURCES</a:t>
            </a:r>
          </a:p>
        </p:txBody>
      </p:sp>
      <p:sp>
        <p:nvSpPr>
          <p:cNvPr id="13" name="Rounded Rectangle 12">
            <a:extLst>
              <a:ext uri="{FF2B5EF4-FFF2-40B4-BE49-F238E27FC236}">
                <a16:creationId xmlns:a16="http://schemas.microsoft.com/office/drawing/2014/main" id="{21A14A60-ADCC-E778-4A7B-CA7D19B92667}"/>
              </a:ext>
            </a:extLst>
          </p:cNvPr>
          <p:cNvSpPr/>
          <p:nvPr/>
        </p:nvSpPr>
        <p:spPr>
          <a:xfrm>
            <a:off x="6285603" y="4593443"/>
            <a:ext cx="2242894" cy="365760"/>
          </a:xfrm>
          <a:prstGeom prst="roundRect">
            <a:avLst/>
          </a:pr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Franklin Gothic Book" panose="020B0503020102020204"/>
                <a:ea typeface="+mn-ea"/>
                <a:cs typeface="+mn-cs"/>
              </a:rPr>
              <a:t>FINANCIAL RESOURCES &amp; AWARENESS</a:t>
            </a:r>
          </a:p>
        </p:txBody>
      </p:sp>
      <p:sp>
        <p:nvSpPr>
          <p:cNvPr id="14" name="TextBox 13">
            <a:extLst>
              <a:ext uri="{FF2B5EF4-FFF2-40B4-BE49-F238E27FC236}">
                <a16:creationId xmlns:a16="http://schemas.microsoft.com/office/drawing/2014/main" id="{412213B7-E205-4562-D5A5-3DBFD4BE1D1D}"/>
              </a:ext>
            </a:extLst>
          </p:cNvPr>
          <p:cNvSpPr txBox="1"/>
          <p:nvPr/>
        </p:nvSpPr>
        <p:spPr>
          <a:xfrm>
            <a:off x="205421" y="1904026"/>
            <a:ext cx="2854775" cy="276999"/>
          </a:xfrm>
          <a:prstGeom prst="rect">
            <a:avLst/>
          </a:prstGeom>
          <a:noFill/>
        </p:spPr>
        <p:txBody>
          <a:bodyPr wrap="square" lIns="0" tIns="0" rIns="0" bIns="0"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Basic Needs Allowance screening and notification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Dependent Care Flexible Spending Accounts</a:t>
            </a:r>
          </a:p>
        </p:txBody>
      </p:sp>
      <p:sp>
        <p:nvSpPr>
          <p:cNvPr id="15" name="TextBox 14">
            <a:extLst>
              <a:ext uri="{FF2B5EF4-FFF2-40B4-BE49-F238E27FC236}">
                <a16:creationId xmlns:a16="http://schemas.microsoft.com/office/drawing/2014/main" id="{E5A2F2D3-54AC-F86C-70A1-4B77160895FC}"/>
              </a:ext>
            </a:extLst>
          </p:cNvPr>
          <p:cNvSpPr txBox="1"/>
          <p:nvPr/>
        </p:nvSpPr>
        <p:spPr>
          <a:xfrm>
            <a:off x="205421" y="2902002"/>
            <a:ext cx="2294711" cy="1523494"/>
          </a:xfrm>
          <a:prstGeom prst="rect">
            <a:avLst/>
          </a:prstGeom>
          <a:noFill/>
        </p:spPr>
        <p:txBody>
          <a:bodyPr wrap="square" lIns="0" tIns="0" rIns="0" bIns="0"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Family Employment Readiness Program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Spouse Licensure Reimbursement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Spouse Engagement Sessions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Child &amp; Youth Program Employee Child Care Discount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Expanding Child Care Enrollment Options Off-base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Navy Exchange Military Family Member Continuity Program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Navy Exchange Veteran Employment – </a:t>
            </a:r>
            <a:r>
              <a:rPr kumimoji="0" lang="en-US" sz="900" b="0" i="0" u="none" strike="noStrike" kern="1200" cap="none" spc="0" normalizeH="0" baseline="0" noProof="0" dirty="0" err="1">
                <a:ln>
                  <a:noFill/>
                </a:ln>
                <a:solidFill>
                  <a:srgbClr val="022A3A"/>
                </a:solidFill>
                <a:effectLst/>
                <a:uLnTx/>
                <a:uFillTx/>
                <a:latin typeface="Franklin Gothic Book" panose="020B0503020102020204"/>
                <a:ea typeface="+mn-ea"/>
                <a:cs typeface="+mn-cs"/>
              </a:rPr>
              <a:t>Skillbridge</a:t>
            </a: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  </a:t>
            </a:r>
          </a:p>
        </p:txBody>
      </p:sp>
      <p:sp>
        <p:nvSpPr>
          <p:cNvPr id="16" name="TextBox 15">
            <a:extLst>
              <a:ext uri="{FF2B5EF4-FFF2-40B4-BE49-F238E27FC236}">
                <a16:creationId xmlns:a16="http://schemas.microsoft.com/office/drawing/2014/main" id="{E68805C2-2F6D-20A8-6BB6-068A8C8423D0}"/>
              </a:ext>
            </a:extLst>
          </p:cNvPr>
          <p:cNvSpPr txBox="1"/>
          <p:nvPr/>
        </p:nvSpPr>
        <p:spPr>
          <a:xfrm>
            <a:off x="227406" y="5028728"/>
            <a:ext cx="2462464" cy="415498"/>
          </a:xfrm>
          <a:prstGeom prst="rect">
            <a:avLst/>
          </a:prstGeom>
          <a:noFill/>
        </p:spPr>
        <p:txBody>
          <a:bodyPr wrap="square" lIns="0" tIns="0" rIns="0" bIns="0"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Fleet &amp; Family Support Center Economic Security Screening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Naval Post-graduate Study of Food Security</a:t>
            </a:r>
          </a:p>
        </p:txBody>
      </p:sp>
      <p:sp>
        <p:nvSpPr>
          <p:cNvPr id="17" name="TextBox 16">
            <a:extLst>
              <a:ext uri="{FF2B5EF4-FFF2-40B4-BE49-F238E27FC236}">
                <a16:creationId xmlns:a16="http://schemas.microsoft.com/office/drawing/2014/main" id="{FD89B59C-F116-4821-61B6-E6B496C5A2BD}"/>
              </a:ext>
            </a:extLst>
          </p:cNvPr>
          <p:cNvSpPr txBox="1"/>
          <p:nvPr/>
        </p:nvSpPr>
        <p:spPr>
          <a:xfrm>
            <a:off x="6309244" y="1903397"/>
            <a:ext cx="2706937" cy="1107996"/>
          </a:xfrm>
          <a:prstGeom prst="rect">
            <a:avLst/>
          </a:prstGeom>
          <a:noFill/>
        </p:spPr>
        <p:txBody>
          <a:bodyPr wrap="square" lIns="0" tIns="0" rIns="0" bIns="0"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Unaccompanied Quarters cooking appliances policy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Unaccompanied Quarters cookbook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Ashore Galley Grab &amp; Go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Navy Exchange Micro Markets shore &amp; afloat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srgbClr val="022A3A"/>
                </a:solidFill>
                <a:effectLst/>
                <a:uLnTx/>
                <a:uFillTx/>
                <a:latin typeface="Franklin Gothic Book" panose="020B0503020102020204"/>
                <a:ea typeface="+mn-ea"/>
                <a:cs typeface="+mn-cs"/>
              </a:rPr>
              <a:t>Fleatery</a:t>
            </a: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 Food Truck and Outpost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Navy Exchange Student Meal Program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Navy Standard Core Menu Expansion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MWR &amp; Navy Exchange installation initiatives</a:t>
            </a:r>
          </a:p>
        </p:txBody>
      </p:sp>
      <p:sp>
        <p:nvSpPr>
          <p:cNvPr id="19" name="TextBox 18">
            <a:extLst>
              <a:ext uri="{FF2B5EF4-FFF2-40B4-BE49-F238E27FC236}">
                <a16:creationId xmlns:a16="http://schemas.microsoft.com/office/drawing/2014/main" id="{06AC1BA7-45DD-A8C4-7C71-CF97362529A8}"/>
              </a:ext>
            </a:extLst>
          </p:cNvPr>
          <p:cNvSpPr txBox="1"/>
          <p:nvPr/>
        </p:nvSpPr>
        <p:spPr>
          <a:xfrm>
            <a:off x="6303547" y="3595083"/>
            <a:ext cx="2635032" cy="830997"/>
          </a:xfrm>
          <a:prstGeom prst="rect">
            <a:avLst/>
          </a:prstGeom>
          <a:noFill/>
        </p:spPr>
        <p:txBody>
          <a:bodyPr wrap="square" lIns="0" tIns="0" rIns="0" bIns="0"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Fleet &amp; Family Support Center Food Bank Directory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srgbClr val="022A3A"/>
                </a:solidFill>
                <a:effectLst/>
                <a:uLnTx/>
                <a:uFillTx/>
                <a:latin typeface="Franklin Gothic Book" panose="020B0503020102020204"/>
                <a:ea typeface="+mn-ea"/>
                <a:cs typeface="+mn-cs"/>
              </a:rPr>
              <a:t>MyNavy</a:t>
            </a: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 Financial Literacy App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srgbClr val="022A3A"/>
                </a:solidFill>
                <a:effectLst/>
                <a:uLnTx/>
                <a:uFillTx/>
                <a:latin typeface="Franklin Gothic Book" panose="020B0503020102020204"/>
                <a:ea typeface="+mn-ea"/>
                <a:cs typeface="+mn-cs"/>
              </a:rPr>
              <a:t>MyNavy</a:t>
            </a: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 Family App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Personal Financial Manager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Fleet &amp; Family Support Center Economic Security Screening</a:t>
            </a:r>
          </a:p>
        </p:txBody>
      </p:sp>
      <p:sp>
        <p:nvSpPr>
          <p:cNvPr id="20" name="TextBox 19">
            <a:extLst>
              <a:ext uri="{FF2B5EF4-FFF2-40B4-BE49-F238E27FC236}">
                <a16:creationId xmlns:a16="http://schemas.microsoft.com/office/drawing/2014/main" id="{4EC0CA50-2A13-4050-3E90-F8B7980564B2}"/>
              </a:ext>
            </a:extLst>
          </p:cNvPr>
          <p:cNvSpPr txBox="1"/>
          <p:nvPr/>
        </p:nvSpPr>
        <p:spPr>
          <a:xfrm>
            <a:off x="6303888" y="4991170"/>
            <a:ext cx="2706937" cy="830997"/>
          </a:xfrm>
          <a:prstGeom prst="rect">
            <a:avLst/>
          </a:prstGeom>
          <a:noFill/>
        </p:spPr>
        <p:txBody>
          <a:bodyPr wrap="square" lIns="0" tIns="0" rIns="0" bIns="0"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Navy Financial Readiness Program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Debt Destroyer Workshop</a:t>
            </a:r>
          </a:p>
          <a:p>
            <a:pPr marL="171450" marR="0" lvl="0" indent="-171450" algn="l" defTabSz="4572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Million Dollar Sailor Course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Financial Readiness Touchpoint Training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22A3A"/>
                </a:solidFill>
                <a:effectLst/>
                <a:uLnTx/>
                <a:uFillTx/>
                <a:latin typeface="Franklin Gothic Book" panose="020B0503020102020204"/>
                <a:ea typeface="+mn-ea"/>
                <a:cs typeface="+mn-cs"/>
              </a:rPr>
              <a:t>Personal Financial Managers &amp; Command Financial Specialists</a:t>
            </a:r>
          </a:p>
        </p:txBody>
      </p:sp>
      <p:sp>
        <p:nvSpPr>
          <p:cNvPr id="21" name="Rounded Rectangle 20">
            <a:extLst>
              <a:ext uri="{FF2B5EF4-FFF2-40B4-BE49-F238E27FC236}">
                <a16:creationId xmlns:a16="http://schemas.microsoft.com/office/drawing/2014/main" id="{FD433A45-82BA-FA6E-5463-96CC3A30F67B}"/>
              </a:ext>
            </a:extLst>
          </p:cNvPr>
          <p:cNvSpPr/>
          <p:nvPr/>
        </p:nvSpPr>
        <p:spPr>
          <a:xfrm>
            <a:off x="1475271" y="6147422"/>
            <a:ext cx="5861438" cy="479669"/>
          </a:xfrm>
          <a:prstGeom prst="roundRect">
            <a:avLst/>
          </a:prstGeom>
          <a:solidFill>
            <a:srgbClr val="0229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3F3F2"/>
                </a:solidFill>
                <a:effectLst/>
                <a:uLnTx/>
                <a:uFillTx/>
                <a:latin typeface="Franklin Gothic Book" panose="020B0503020102020204"/>
                <a:ea typeface="+mn-ea"/>
                <a:cs typeface="+mn-cs"/>
              </a:rPr>
              <a:t>Complex problem which requires integrated solutions</a:t>
            </a:r>
          </a:p>
        </p:txBody>
      </p:sp>
      <p:cxnSp>
        <p:nvCxnSpPr>
          <p:cNvPr id="18" name="Elbow Connector 17">
            <a:extLst>
              <a:ext uri="{FF2B5EF4-FFF2-40B4-BE49-F238E27FC236}">
                <a16:creationId xmlns:a16="http://schemas.microsoft.com/office/drawing/2014/main" id="{0C628E62-E03A-1E45-4A8F-51B1CFAE499A}"/>
              </a:ext>
            </a:extLst>
          </p:cNvPr>
          <p:cNvCxnSpPr>
            <a:cxnSpLocks/>
            <a:stCxn id="8" idx="3"/>
          </p:cNvCxnSpPr>
          <p:nvPr/>
        </p:nvCxnSpPr>
        <p:spPr>
          <a:xfrm>
            <a:off x="2437983" y="1682597"/>
            <a:ext cx="1251824" cy="378939"/>
          </a:xfrm>
          <a:prstGeom prst="bentConnector3">
            <a:avLst/>
          </a:prstGeom>
          <a:ln w="12700">
            <a:solidFill>
              <a:srgbClr val="797979"/>
            </a:solidFill>
            <a:tailEnd type="oval" w="lg" len="lg"/>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F8FB8E27-48E0-23A4-3243-2CACB5ACE8F8}"/>
              </a:ext>
            </a:extLst>
          </p:cNvPr>
          <p:cNvCxnSpPr>
            <a:cxnSpLocks/>
            <a:stCxn id="11" idx="1"/>
          </p:cNvCxnSpPr>
          <p:nvPr/>
        </p:nvCxnSpPr>
        <p:spPr>
          <a:xfrm rot="10800000" flipV="1">
            <a:off x="5160411" y="1682597"/>
            <a:ext cx="1142976" cy="395578"/>
          </a:xfrm>
          <a:prstGeom prst="bentConnector3">
            <a:avLst>
              <a:gd name="adj1" fmla="val 50000"/>
            </a:avLst>
          </a:prstGeom>
          <a:ln w="12700">
            <a:solidFill>
              <a:srgbClr val="797979"/>
            </a:solidFill>
            <a:tailEnd type="oval" w="lg" len="lg"/>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55EE9272-C8F6-1D4F-EA99-2BAA42606B73}"/>
              </a:ext>
            </a:extLst>
          </p:cNvPr>
          <p:cNvCxnSpPr>
            <a:cxnSpLocks/>
            <a:stCxn id="12" idx="1"/>
          </p:cNvCxnSpPr>
          <p:nvPr/>
        </p:nvCxnSpPr>
        <p:spPr>
          <a:xfrm rot="10800000">
            <a:off x="5835535" y="3011394"/>
            <a:ext cx="467852" cy="365381"/>
          </a:xfrm>
          <a:prstGeom prst="bentConnector3">
            <a:avLst>
              <a:gd name="adj1" fmla="val 37563"/>
            </a:avLst>
          </a:prstGeom>
          <a:ln w="12700">
            <a:solidFill>
              <a:srgbClr val="797979"/>
            </a:solidFill>
            <a:tailEnd type="oval" w="lg" len="lg"/>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D37DAB2F-243D-35E9-37C9-E15B470D7F07}"/>
              </a:ext>
            </a:extLst>
          </p:cNvPr>
          <p:cNvCxnSpPr>
            <a:cxnSpLocks/>
            <a:stCxn id="9" idx="3"/>
          </p:cNvCxnSpPr>
          <p:nvPr/>
        </p:nvCxnSpPr>
        <p:spPr>
          <a:xfrm>
            <a:off x="2438700" y="2690629"/>
            <a:ext cx="621496" cy="271175"/>
          </a:xfrm>
          <a:prstGeom prst="bentConnector3">
            <a:avLst/>
          </a:prstGeom>
          <a:ln w="12700">
            <a:solidFill>
              <a:srgbClr val="797979"/>
            </a:solidFill>
            <a:tailEnd type="oval" w="lg" len="lg"/>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B4F68C5F-A509-F58E-24EB-A30B012DC9D1}"/>
              </a:ext>
            </a:extLst>
          </p:cNvPr>
          <p:cNvCxnSpPr>
            <a:cxnSpLocks/>
            <a:stCxn id="10" idx="3"/>
          </p:cNvCxnSpPr>
          <p:nvPr/>
        </p:nvCxnSpPr>
        <p:spPr>
          <a:xfrm>
            <a:off x="2452516" y="4808596"/>
            <a:ext cx="1441781" cy="122748"/>
          </a:xfrm>
          <a:prstGeom prst="bentConnector3">
            <a:avLst/>
          </a:prstGeom>
          <a:ln w="12700">
            <a:solidFill>
              <a:srgbClr val="797979"/>
            </a:solidFill>
            <a:tailEnd type="oval" w="lg" len="lg"/>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2C2AC8F8-DB4D-E0B0-1BA4-5573E58E7F24}"/>
              </a:ext>
            </a:extLst>
          </p:cNvPr>
          <p:cNvCxnSpPr>
            <a:cxnSpLocks/>
            <a:stCxn id="13" idx="1"/>
          </p:cNvCxnSpPr>
          <p:nvPr/>
        </p:nvCxnSpPr>
        <p:spPr>
          <a:xfrm rot="10800000" flipV="1">
            <a:off x="4919531" y="4776322"/>
            <a:ext cx="1366073" cy="155021"/>
          </a:xfrm>
          <a:prstGeom prst="bentConnector3">
            <a:avLst>
              <a:gd name="adj1" fmla="val 50000"/>
            </a:avLst>
          </a:prstGeom>
          <a:ln w="12700">
            <a:solidFill>
              <a:srgbClr val="797979"/>
            </a:solidFill>
            <a:tailEnd type="oval"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FA1C8FB-392A-E740-54D6-7AE32669E1A5}"/>
              </a:ext>
            </a:extLst>
          </p:cNvPr>
          <p:cNvCxnSpPr>
            <a:cxnSpLocks/>
          </p:cNvCxnSpPr>
          <p:nvPr/>
        </p:nvCxnSpPr>
        <p:spPr>
          <a:xfrm>
            <a:off x="4404688" y="3995582"/>
            <a:ext cx="1302" cy="2141901"/>
          </a:xfrm>
          <a:prstGeom prst="straightConnector1">
            <a:avLst/>
          </a:prstGeom>
          <a:ln w="38100">
            <a:solidFill>
              <a:srgbClr val="E8B00F"/>
            </a:solidFill>
            <a:tail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070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094D-4E9A-2986-E5DF-C2EF2AEC7F44}"/>
              </a:ext>
            </a:extLst>
          </p:cNvPr>
          <p:cNvSpPr>
            <a:spLocks noGrp="1"/>
          </p:cNvSpPr>
          <p:nvPr>
            <p:ph type="ctrTitle"/>
          </p:nvPr>
        </p:nvSpPr>
        <p:spPr/>
        <p:txBody>
          <a:bodyPr/>
          <a:lstStyle/>
          <a:p>
            <a:r>
              <a:rPr lang="en-US" dirty="0"/>
              <a:t>Military Family Readiness</a:t>
            </a:r>
            <a:br>
              <a:rPr lang="en-US" dirty="0"/>
            </a:br>
            <a:endParaRPr lang="en-US" dirty="0"/>
          </a:p>
        </p:txBody>
      </p:sp>
      <p:sp>
        <p:nvSpPr>
          <p:cNvPr id="3" name="Subtitle 2">
            <a:extLst>
              <a:ext uri="{FF2B5EF4-FFF2-40B4-BE49-F238E27FC236}">
                <a16:creationId xmlns:a16="http://schemas.microsoft.com/office/drawing/2014/main" id="{07737E80-5453-000E-F1AE-674C10FD63AD}"/>
              </a:ext>
            </a:extLst>
          </p:cNvPr>
          <p:cNvSpPr>
            <a:spLocks noGrp="1"/>
          </p:cNvSpPr>
          <p:nvPr>
            <p:ph type="subTitle" idx="1"/>
          </p:nvPr>
        </p:nvSpPr>
        <p:spPr/>
        <p:txBody>
          <a:bodyPr/>
          <a:lstStyle/>
          <a:p>
            <a:r>
              <a:rPr lang="en-US" dirty="0"/>
              <a:t>Council Brief</a:t>
            </a:r>
          </a:p>
        </p:txBody>
      </p:sp>
      <p:sp>
        <p:nvSpPr>
          <p:cNvPr id="4" name="Text Placeholder 3">
            <a:extLst>
              <a:ext uri="{FF2B5EF4-FFF2-40B4-BE49-F238E27FC236}">
                <a16:creationId xmlns:a16="http://schemas.microsoft.com/office/drawing/2014/main" id="{1C04D73C-97D0-9A56-C988-20EB92B4F977}"/>
              </a:ext>
            </a:extLst>
          </p:cNvPr>
          <p:cNvSpPr>
            <a:spLocks noGrp="1"/>
          </p:cNvSpPr>
          <p:nvPr>
            <p:ph type="body" sz="quarter" idx="10"/>
          </p:nvPr>
        </p:nvSpPr>
        <p:spPr/>
        <p:txBody>
          <a:bodyPr/>
          <a:lstStyle/>
          <a:p>
            <a:r>
              <a:rPr lang="en-US" dirty="0"/>
              <a:t>Released by Family Readiness Program</a:t>
            </a:r>
          </a:p>
        </p:txBody>
      </p:sp>
    </p:spTree>
    <p:extLst>
      <p:ext uri="{BB962C8B-B14F-4D97-AF65-F5344CB8AC3E}">
        <p14:creationId xmlns:p14="http://schemas.microsoft.com/office/powerpoint/2010/main" val="552979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a:extLst>
              <a:ext uri="{FF2B5EF4-FFF2-40B4-BE49-F238E27FC236}">
                <a16:creationId xmlns:a16="http://schemas.microsoft.com/office/drawing/2014/main" id="{0296DBDD-1FA9-D44C-7F88-A32A1D8035E4}"/>
              </a:ext>
            </a:extLst>
          </p:cNvPr>
          <p:cNvSpPr/>
          <p:nvPr/>
        </p:nvSpPr>
        <p:spPr bwMode="auto">
          <a:xfrm>
            <a:off x="346547" y="2294792"/>
            <a:ext cx="4512836" cy="3303711"/>
          </a:xfrm>
          <a:prstGeom prst="flowChartProcess">
            <a:avLst/>
          </a:prstGeom>
          <a:gradFill rotWithShape="0">
            <a:gsLst>
              <a:gs pos="0">
                <a:srgbClr val="FFFFFF">
                  <a:hueOff val="0"/>
                  <a:satOff val="0"/>
                  <a:lumOff val="0"/>
                  <a:alphaOff val="0"/>
                  <a:shade val="51000"/>
                  <a:satMod val="130000"/>
                </a:srgbClr>
              </a:gs>
              <a:gs pos="80000">
                <a:srgbClr val="FFFFFF">
                  <a:hueOff val="0"/>
                  <a:satOff val="0"/>
                  <a:lumOff val="0"/>
                  <a:alphaOff val="0"/>
                  <a:shade val="93000"/>
                  <a:satMod val="130000"/>
                </a:srgbClr>
              </a:gs>
              <a:gs pos="100000">
                <a:srgbClr val="FFFFFF">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309588" tIns="68580" rIns="80010" bIns="411480" numCol="1" spcCol="1270" anchor="t" anchorCtr="0">
            <a:noAutofit/>
          </a:bodyPr>
          <a:lstStyle/>
          <a:p>
            <a:pPr defTabSz="685800" eaLnBrk="0" fontAlgn="base" hangingPunct="0">
              <a:spcBef>
                <a:spcPct val="0"/>
              </a:spcBef>
              <a:spcAft>
                <a:spcPct val="0"/>
              </a:spcAft>
            </a:pPr>
            <a:endParaRPr lang="en-US" sz="1125">
              <a:solidFill>
                <a:srgbClr val="000000"/>
              </a:solidFill>
              <a:latin typeface="Arial" panose="020B0604020202020204" pitchFamily="34" charset="0"/>
            </a:endParaRPr>
          </a:p>
        </p:txBody>
      </p:sp>
      <p:sp>
        <p:nvSpPr>
          <p:cNvPr id="15362" name="Rectangle 2"/>
          <p:cNvSpPr>
            <a:spLocks noGrp="1" noChangeArrowheads="1"/>
          </p:cNvSpPr>
          <p:nvPr>
            <p:ph type="title"/>
          </p:nvPr>
        </p:nvSpPr>
        <p:spPr/>
        <p:txBody>
          <a:bodyPr/>
          <a:lstStyle/>
          <a:p>
            <a:r>
              <a:rPr lang="en-US" altLang="en-US" dirty="0"/>
              <a:t>DAF Food 2.0 Program</a:t>
            </a:r>
          </a:p>
        </p:txBody>
      </p:sp>
      <p:sp>
        <p:nvSpPr>
          <p:cNvPr id="15363" name="Rectangle 3"/>
          <p:cNvSpPr>
            <a:spLocks noGrp="1" noChangeArrowheads="1"/>
          </p:cNvSpPr>
          <p:nvPr>
            <p:ph idx="1"/>
          </p:nvPr>
        </p:nvSpPr>
        <p:spPr>
          <a:xfrm>
            <a:off x="346547" y="2409002"/>
            <a:ext cx="4467116" cy="3703290"/>
          </a:xfrm>
        </p:spPr>
        <p:txBody>
          <a:bodyPr/>
          <a:lstStyle/>
          <a:p>
            <a:r>
              <a:rPr lang="en-US" altLang="en-US" sz="1050" dirty="0"/>
              <a:t>Food 2.0 Concept</a:t>
            </a:r>
          </a:p>
          <a:p>
            <a:pPr lvl="1"/>
            <a:r>
              <a:rPr lang="en-US" altLang="en-US" sz="1050" dirty="0"/>
              <a:t>Transforms Dining Facility (DFAC) servery area to university style feeding stations</a:t>
            </a:r>
          </a:p>
          <a:p>
            <a:pPr lvl="1"/>
            <a:r>
              <a:rPr lang="en-US" altLang="en-US" sz="1050" dirty="0"/>
              <a:t>Centrally managed </a:t>
            </a:r>
            <a:r>
              <a:rPr lang="en-US" sz="1050" dirty="0"/>
              <a:t>Mission Essential Feeding Fund (MEFF) and </a:t>
            </a:r>
            <a:r>
              <a:rPr lang="en-US" altLang="en-US" sz="1050" dirty="0"/>
              <a:t>contracts supported by Aramark &amp; Sodexo </a:t>
            </a:r>
          </a:p>
          <a:p>
            <a:pPr lvl="1"/>
            <a:r>
              <a:rPr lang="en-US" altLang="en-US" sz="1050" dirty="0"/>
              <a:t>Expands access to DFAC to the entire installation</a:t>
            </a:r>
          </a:p>
          <a:p>
            <a:r>
              <a:rPr lang="en-US" altLang="en-US" sz="1050" dirty="0"/>
              <a:t>Increased access to healthy food</a:t>
            </a:r>
          </a:p>
          <a:p>
            <a:pPr lvl="1"/>
            <a:r>
              <a:rPr lang="en-US" altLang="en-US" sz="1050" dirty="0"/>
              <a:t>Operating </a:t>
            </a:r>
            <a:r>
              <a:rPr lang="en-US" altLang="en-US" sz="1050" dirty="0" err="1"/>
              <a:t>hrs</a:t>
            </a:r>
            <a:r>
              <a:rPr lang="en-US" altLang="en-US" sz="1050" dirty="0"/>
              <a:t> average 84 </a:t>
            </a:r>
            <a:r>
              <a:rPr lang="en-US" altLang="en-US" sz="1050" dirty="0" err="1"/>
              <a:t>hrs</a:t>
            </a:r>
            <a:r>
              <a:rPr lang="en-US" altLang="en-US" sz="1050" dirty="0"/>
              <a:t>/week (vs 42 </a:t>
            </a:r>
            <a:r>
              <a:rPr lang="en-US" altLang="en-US" sz="1050" dirty="0" err="1"/>
              <a:t>hrs</a:t>
            </a:r>
            <a:r>
              <a:rPr lang="en-US" altLang="en-US" sz="1050" dirty="0"/>
              <a:t>/week Legacy)</a:t>
            </a:r>
          </a:p>
          <a:p>
            <a:pPr lvl="1"/>
            <a:r>
              <a:rPr lang="en-US" altLang="en-US" sz="1050" dirty="0"/>
              <a:t>Campus Dining System (CDS) extends Essential Station Messing (ESM) entitlement to participating Nonappropriated Fund (NAF) Food &amp; Beverage (F&amp;B) outlets </a:t>
            </a:r>
          </a:p>
          <a:p>
            <a:pPr lvl="1"/>
            <a:r>
              <a:rPr lang="en-US" altLang="en-US" sz="1050" dirty="0" err="1"/>
              <a:t>Podsand</a:t>
            </a:r>
            <a:r>
              <a:rPr lang="en-US" altLang="en-US" sz="1050" dirty="0"/>
              <a:t> Kiosks strategically located on or near flight line</a:t>
            </a:r>
          </a:p>
          <a:p>
            <a:r>
              <a:rPr lang="en-US" sz="1050" dirty="0"/>
              <a:t>Implemented at 28 installations/transitioning 5 bases in FY24/25</a:t>
            </a:r>
          </a:p>
          <a:p>
            <a:pPr lvl="1"/>
            <a:r>
              <a:rPr lang="en-US" sz="1050" dirty="0"/>
              <a:t>Holloman/Shaw/Offutt/Eielson/Luke</a:t>
            </a:r>
          </a:p>
          <a:p>
            <a:pPr lvl="1"/>
            <a:endParaRPr lang="en-US" dirty="0"/>
          </a:p>
          <a:p>
            <a:endParaRPr lang="en-US" altLang="en-US" dirty="0"/>
          </a:p>
        </p:txBody>
      </p:sp>
      <p:sp>
        <p:nvSpPr>
          <p:cNvPr id="1536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1500" b="1">
                <a:solidFill>
                  <a:schemeClr val="tx1"/>
                </a:solidFill>
                <a:latin typeface="Arial" panose="020B0604020202020204" pitchFamily="34" charset="0"/>
              </a:defRPr>
            </a:lvl1pPr>
            <a:lvl2pPr marL="557213" indent="-214313">
              <a:spcBef>
                <a:spcPct val="25000"/>
              </a:spcBef>
              <a:buClr>
                <a:srgbClr val="151C77"/>
              </a:buClr>
              <a:buSzPct val="80000"/>
              <a:buFont typeface="Wingdings" panose="05000000000000000000" pitchFamily="2" charset="2"/>
              <a:buChar char="n"/>
              <a:defRPr sz="1500" b="1">
                <a:solidFill>
                  <a:schemeClr val="tx1"/>
                </a:solidFill>
                <a:latin typeface="Arial" panose="020B0604020202020204" pitchFamily="34" charset="0"/>
              </a:defRPr>
            </a:lvl2pPr>
            <a:lvl3pPr marL="857250" indent="-171450">
              <a:spcBef>
                <a:spcPct val="25000"/>
              </a:spcBef>
              <a:buClr>
                <a:srgbClr val="151C77"/>
              </a:buClr>
              <a:buSzPct val="80000"/>
              <a:buFont typeface="Wingdings" panose="05000000000000000000" pitchFamily="2" charset="2"/>
              <a:buChar char="n"/>
              <a:defRPr sz="1500" b="1">
                <a:solidFill>
                  <a:schemeClr val="tx1"/>
                </a:solidFill>
                <a:latin typeface="Arial" panose="020B0604020202020204" pitchFamily="34" charset="0"/>
              </a:defRPr>
            </a:lvl3pPr>
            <a:lvl4pPr marL="1200150" indent="-171450">
              <a:spcBef>
                <a:spcPct val="25000"/>
              </a:spcBef>
              <a:buClr>
                <a:srgbClr val="151C77"/>
              </a:buClr>
              <a:buSzPct val="80000"/>
              <a:buFont typeface="Wingdings" panose="05000000000000000000" pitchFamily="2" charset="2"/>
              <a:buChar char="n"/>
              <a:defRPr sz="1500" b="1">
                <a:solidFill>
                  <a:schemeClr val="tx1"/>
                </a:solidFill>
                <a:latin typeface="Arial" panose="020B0604020202020204" pitchFamily="34" charset="0"/>
              </a:defRPr>
            </a:lvl4pPr>
            <a:lvl5pPr marL="1543050" indent="-171450">
              <a:spcBef>
                <a:spcPct val="20000"/>
              </a:spcBef>
              <a:buClr>
                <a:srgbClr val="003399"/>
              </a:buClr>
              <a:buSzPct val="80000"/>
              <a:buFont typeface="Wingdings" panose="05000000000000000000" pitchFamily="2" charset="2"/>
              <a:buChar char="n"/>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lr>
                <a:srgbClr val="003399"/>
              </a:buClr>
              <a:buSzPct val="80000"/>
              <a:buFont typeface="Wingdings" panose="05000000000000000000" pitchFamily="2" charset="2"/>
              <a:buChar char="n"/>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lr>
                <a:srgbClr val="003399"/>
              </a:buClr>
              <a:buSzPct val="80000"/>
              <a:buFont typeface="Wingdings" panose="05000000000000000000" pitchFamily="2" charset="2"/>
              <a:buChar char="n"/>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lr>
                <a:srgbClr val="003399"/>
              </a:buClr>
              <a:buSzPct val="80000"/>
              <a:buFont typeface="Wingdings" panose="05000000000000000000" pitchFamily="2" charset="2"/>
              <a:buChar char="n"/>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lr>
                <a:srgbClr val="003399"/>
              </a:buClr>
              <a:buSzPct val="80000"/>
              <a:buFont typeface="Wingdings" panose="05000000000000000000" pitchFamily="2" charset="2"/>
              <a:buChar char="n"/>
              <a:defRPr sz="1500">
                <a:solidFill>
                  <a:schemeClr val="tx1"/>
                </a:solidFill>
                <a:latin typeface="Arial" panose="020B0604020202020204" pitchFamily="34" charset="0"/>
              </a:defRPr>
            </a:lvl9pPr>
          </a:lstStyle>
          <a:p>
            <a:pPr defTabSz="685800" eaLnBrk="0" fontAlgn="base" hangingPunct="0">
              <a:spcBef>
                <a:spcPct val="0"/>
              </a:spcBef>
              <a:spcAft>
                <a:spcPct val="0"/>
              </a:spcAft>
              <a:buClrTx/>
              <a:buSzTx/>
              <a:buNone/>
            </a:pPr>
            <a:fld id="{74765627-5C62-4CEF-897F-2BFA7D376214}" type="slidenum">
              <a:rPr lang="en-US" altLang="en-US" sz="750" b="0">
                <a:solidFill>
                  <a:srgbClr val="7F7F7F"/>
                </a:solidFill>
              </a:rPr>
              <a:pPr defTabSz="685800" eaLnBrk="0" fontAlgn="base" hangingPunct="0">
                <a:spcBef>
                  <a:spcPct val="0"/>
                </a:spcBef>
                <a:spcAft>
                  <a:spcPct val="0"/>
                </a:spcAft>
                <a:buClrTx/>
                <a:buSzTx/>
                <a:buNone/>
              </a:pPr>
              <a:t>42</a:t>
            </a:fld>
            <a:endParaRPr lang="en-US" altLang="en-US" sz="750" b="0">
              <a:solidFill>
                <a:srgbClr val="808080"/>
              </a:solidFill>
            </a:endParaRPr>
          </a:p>
        </p:txBody>
      </p:sp>
      <p:sp>
        <p:nvSpPr>
          <p:cNvPr id="3" name="Rounded Rectangle 11">
            <a:extLst>
              <a:ext uri="{FF2B5EF4-FFF2-40B4-BE49-F238E27FC236}">
                <a16:creationId xmlns:a16="http://schemas.microsoft.com/office/drawing/2014/main" id="{FA9593BE-4E02-CAC2-0BBD-2E6217FDDA11}"/>
              </a:ext>
            </a:extLst>
          </p:cNvPr>
          <p:cNvSpPr/>
          <p:nvPr/>
        </p:nvSpPr>
        <p:spPr>
          <a:xfrm>
            <a:off x="1296189" y="1858522"/>
            <a:ext cx="2352294" cy="313379"/>
          </a:xfrm>
          <a:prstGeom prst="roundRect">
            <a:avLst/>
          </a:prstGeom>
          <a:solidFill>
            <a:srgbClr val="151C77"/>
          </a:solidFill>
          <a:ln w="12700" cap="flat" cmpd="sng" algn="ctr">
            <a:noFill/>
            <a:prstDash val="solid"/>
            <a:miter lim="800000"/>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lgn="ctr" defTabSz="685800" eaLnBrk="1" fontAlgn="auto" hangingPunct="1">
              <a:spcBef>
                <a:spcPts val="0"/>
              </a:spcBef>
              <a:spcAft>
                <a:spcPts val="0"/>
              </a:spcAft>
              <a:defRPr/>
            </a:pPr>
            <a:r>
              <a:rPr lang="en-US" sz="1500" b="1" kern="0" dirty="0">
                <a:solidFill>
                  <a:prstClr val="white"/>
                </a:solidFill>
                <a:latin typeface="Arial" panose="020B0604020202020204"/>
              </a:rPr>
              <a:t>Overview</a:t>
            </a:r>
          </a:p>
        </p:txBody>
      </p:sp>
      <p:sp>
        <p:nvSpPr>
          <p:cNvPr id="4" name="Rounded Rectangle 11">
            <a:extLst>
              <a:ext uri="{FF2B5EF4-FFF2-40B4-BE49-F238E27FC236}">
                <a16:creationId xmlns:a16="http://schemas.microsoft.com/office/drawing/2014/main" id="{AA4952D0-78ED-9F2F-0F62-D6332C0D90B2}"/>
              </a:ext>
            </a:extLst>
          </p:cNvPr>
          <p:cNvSpPr/>
          <p:nvPr/>
        </p:nvSpPr>
        <p:spPr>
          <a:xfrm>
            <a:off x="5817623" y="1858522"/>
            <a:ext cx="2352294" cy="313379"/>
          </a:xfrm>
          <a:prstGeom prst="roundRect">
            <a:avLst/>
          </a:prstGeom>
          <a:solidFill>
            <a:srgbClr val="151C77"/>
          </a:solidFill>
          <a:ln w="12700" cap="flat" cmpd="sng" algn="ctr">
            <a:noFill/>
            <a:prstDash val="solid"/>
            <a:miter lim="800000"/>
          </a:ln>
          <a:effectLst>
            <a:outerShdw blurRad="63500" sx="102000" sy="102000" algn="ctr" rotWithShape="0">
              <a:prstClr val="black">
                <a:alpha val="40000"/>
              </a:prstClr>
            </a:outerShdw>
          </a:effectLst>
          <a:scene3d>
            <a:camera prst="orthographicFront"/>
            <a:lightRig rig="threePt" dir="t"/>
          </a:scene3d>
          <a:sp3d>
            <a:bevelT/>
          </a:sp3d>
        </p:spPr>
        <p:txBody>
          <a:bodyPr rtlCol="0" anchor="ct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lgn="ctr" defTabSz="685800" eaLnBrk="1" fontAlgn="auto" hangingPunct="1">
              <a:spcBef>
                <a:spcPts val="0"/>
              </a:spcBef>
              <a:spcAft>
                <a:spcPts val="0"/>
              </a:spcAft>
              <a:defRPr/>
            </a:pPr>
            <a:r>
              <a:rPr lang="en-US" sz="1500" b="1" kern="0" dirty="0">
                <a:solidFill>
                  <a:prstClr val="white"/>
                </a:solidFill>
                <a:latin typeface="Arial" panose="020B0604020202020204"/>
              </a:rPr>
              <a:t>Performance Foods</a:t>
            </a:r>
          </a:p>
        </p:txBody>
      </p:sp>
      <p:graphicFrame>
        <p:nvGraphicFramePr>
          <p:cNvPr id="5" name="Diagram 4">
            <a:extLst>
              <a:ext uri="{FF2B5EF4-FFF2-40B4-BE49-F238E27FC236}">
                <a16:creationId xmlns:a16="http://schemas.microsoft.com/office/drawing/2014/main" id="{00C75626-0159-6412-2D96-4773F7072281}"/>
              </a:ext>
            </a:extLst>
          </p:cNvPr>
          <p:cNvGraphicFramePr/>
          <p:nvPr>
            <p:extLst>
              <p:ext uri="{D42A27DB-BD31-4B8C-83A1-F6EECF244321}">
                <p14:modId xmlns:p14="http://schemas.microsoft.com/office/powerpoint/2010/main" val="71425560"/>
              </p:ext>
            </p:extLst>
          </p:nvPr>
        </p:nvGraphicFramePr>
        <p:xfrm>
          <a:off x="4572000" y="2171900"/>
          <a:ext cx="4584950" cy="3400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C183D7F6-B498-43B3-948B-1728B52AA6E4}">
                <adec:decorative xmlns:adec="http://schemas.microsoft.com/office/drawing/2017/decorative" val="1"/>
              </a:ext>
            </a:extLst>
          </p:cNvPr>
          <p:cNvSpPr txBox="1">
            <a:spLocks/>
          </p:cNvSpPr>
          <p:nvPr/>
        </p:nvSpPr>
        <p:spPr>
          <a:xfrm>
            <a:off x="2209800" y="152400"/>
            <a:ext cx="6858000" cy="2286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p:cNvSpPr>
            <a:spLocks noGrp="1" noChangeArrowheads="1"/>
          </p:cNvSpPr>
          <p:nvPr>
            <p:ph type="ctrTitle"/>
          </p:nvPr>
        </p:nvSpPr>
        <p:spPr>
          <a:xfrm>
            <a:off x="2280517" y="1295400"/>
            <a:ext cx="6705599" cy="899668"/>
          </a:xfrm>
          <a:noFill/>
          <a:ln/>
        </p:spPr>
        <p:txBody>
          <a:bodyPr>
            <a:normAutofit fontScale="90000"/>
          </a:bodyPr>
          <a:lstStyle/>
          <a:p>
            <a:pPr algn="ctr">
              <a:spcBef>
                <a:spcPts val="0"/>
              </a:spcBef>
            </a:pPr>
            <a:r>
              <a:rPr lang="en-US" sz="4000" b="1" dirty="0">
                <a:solidFill>
                  <a:srgbClr val="000000"/>
                </a:solidFill>
                <a:cs typeface="Arial"/>
              </a:rPr>
              <a:t>Military Family </a:t>
            </a:r>
            <a:br>
              <a:rPr lang="en-US" sz="4000" b="1" dirty="0">
                <a:solidFill>
                  <a:srgbClr val="000000"/>
                </a:solidFill>
                <a:cs typeface="Arial"/>
              </a:rPr>
            </a:br>
            <a:r>
              <a:rPr lang="en-US" sz="4000" b="1" dirty="0">
                <a:solidFill>
                  <a:srgbClr val="000000"/>
                </a:solidFill>
                <a:cs typeface="Arial"/>
              </a:rPr>
              <a:t>Readiness Council</a:t>
            </a:r>
            <a:endParaRPr lang="en-US" sz="4000" b="1" dirty="0">
              <a:solidFill>
                <a:srgbClr val="FF0000"/>
              </a:solidFill>
            </a:endParaRPr>
          </a:p>
        </p:txBody>
      </p:sp>
      <p:sp>
        <p:nvSpPr>
          <p:cNvPr id="4" name="Text Placeholder 3">
            <a:extLst>
              <a:ext uri="{FF2B5EF4-FFF2-40B4-BE49-F238E27FC236}">
                <a16:creationId xmlns:a16="http://schemas.microsoft.com/office/drawing/2014/main" id="{760C9B1B-5FB9-40CB-A727-2C12A79C1BA8}"/>
              </a:ext>
            </a:extLst>
          </p:cNvPr>
          <p:cNvSpPr>
            <a:spLocks noGrp="1"/>
          </p:cNvSpPr>
          <p:nvPr>
            <p:ph type="body" idx="4294967295"/>
          </p:nvPr>
        </p:nvSpPr>
        <p:spPr>
          <a:xfrm>
            <a:off x="2334597" y="1738293"/>
            <a:ext cx="6597440" cy="4772587"/>
          </a:xfrm>
          <a:prstGeom prst="rect">
            <a:avLst/>
          </a:prstGeom>
        </p:spPr>
        <p:txBody>
          <a:bodyPr lIns="91440" tIns="45720" rIns="91440" bIns="45720" anchor="t"/>
          <a:lstStyle/>
          <a:p>
            <a:pPr marL="0" indent="0">
              <a:buNone/>
            </a:pPr>
            <a:endParaRPr lang="en-US" sz="3200" dirty="0">
              <a:solidFill>
                <a:srgbClr val="000000"/>
              </a:solidFill>
              <a:latin typeface="Arial"/>
              <a:cs typeface="Arial"/>
            </a:endParaRPr>
          </a:p>
          <a:p>
            <a:pPr marL="0" indent="0" algn="ctr">
              <a:buNone/>
            </a:pPr>
            <a:endParaRPr lang="en-US" sz="2000" dirty="0">
              <a:solidFill>
                <a:srgbClr val="000000"/>
              </a:solidFill>
              <a:cs typeface="Arial"/>
            </a:endParaRPr>
          </a:p>
          <a:p>
            <a:pPr marL="0" indent="0" algn="ctr">
              <a:buNone/>
            </a:pPr>
            <a:endParaRPr lang="en-US" sz="2000" dirty="0">
              <a:solidFill>
                <a:srgbClr val="000000"/>
              </a:solidFill>
              <a:cs typeface="Arial"/>
            </a:endParaRPr>
          </a:p>
          <a:p>
            <a:pPr marL="0" indent="0" algn="ctr">
              <a:buNone/>
            </a:pPr>
            <a:endParaRPr lang="en-US" sz="2000" dirty="0">
              <a:solidFill>
                <a:srgbClr val="000000"/>
              </a:solidFill>
              <a:cs typeface="Arial"/>
            </a:endParaRPr>
          </a:p>
          <a:p>
            <a:pPr marL="0" lvl="0" indent="0" algn="ctr">
              <a:buNone/>
            </a:pPr>
            <a:r>
              <a:rPr lang="en-US" sz="2600" kern="1200" dirty="0">
                <a:solidFill>
                  <a:srgbClr val="000000"/>
                </a:solidFill>
                <a:effectLst/>
                <a:cs typeface="Arial"/>
              </a:rPr>
              <a:t>Personal and Professional Readiness</a:t>
            </a:r>
            <a:endParaRPr lang="en-US" sz="2600" dirty="0"/>
          </a:p>
          <a:p>
            <a:pPr marL="0" lvl="0" indent="0" algn="ctr">
              <a:buNone/>
            </a:pPr>
            <a:r>
              <a:rPr lang="en-US" sz="2600" dirty="0">
                <a:cs typeface="Arial" panose="020B0604020202020204" pitchFamily="34" charset="0"/>
              </a:rPr>
              <a:t>Marine and Family Programs (MF)</a:t>
            </a:r>
          </a:p>
          <a:p>
            <a:pPr marL="0" lvl="0" indent="0" algn="ctr">
              <a:buNone/>
            </a:pPr>
            <a:r>
              <a:rPr lang="en-US" sz="2600" dirty="0">
                <a:cs typeface="Arial" panose="020B0604020202020204" pitchFamily="34" charset="0"/>
              </a:rPr>
              <a:t>Manpower and Reserve Affairs (M&amp;RA)</a:t>
            </a:r>
          </a:p>
          <a:p>
            <a:pPr marL="0" lvl="0" indent="0" algn="ctr">
              <a:buNone/>
            </a:pPr>
            <a:br>
              <a:rPr lang="en-US" sz="2000" dirty="0">
                <a:cs typeface="Arial" panose="020B0604020202020204" pitchFamily="34" charset="0"/>
              </a:rPr>
            </a:br>
            <a:br>
              <a:rPr lang="en-US" sz="2000" dirty="0"/>
            </a:br>
            <a:br>
              <a:rPr lang="en-US" sz="2000" dirty="0"/>
            </a:br>
            <a:endParaRPr lang="en-US" dirty="0"/>
          </a:p>
        </p:txBody>
      </p:sp>
    </p:spTree>
    <p:extLst>
      <p:ext uri="{BB962C8B-B14F-4D97-AF65-F5344CB8AC3E}">
        <p14:creationId xmlns:p14="http://schemas.microsoft.com/office/powerpoint/2010/main" val="1807515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 y="159798"/>
            <a:ext cx="9144000"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mn-lt"/>
                <a:ea typeface="+mn-ea"/>
                <a:cs typeface="+mn-cs"/>
              </a:rPr>
              <a:t>ECONOMIC SECURITY - MAJOR AREAS OF FOCUS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Box 1">
            <a:extLst>
              <a:ext uri="{C183D7F6-B498-43B3-948B-1728B52AA6E4}">
                <adec:decorative xmlns:adec="http://schemas.microsoft.com/office/drawing/2017/decorative" val="1"/>
              </a:ext>
            </a:extLst>
          </p:cNvPr>
          <p:cNvSpPr txBox="1"/>
          <p:nvPr/>
        </p:nvSpPr>
        <p:spPr>
          <a:xfrm>
            <a:off x="261259" y="1420426"/>
            <a:ext cx="65428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ubtitle 3">
            <a:extLst>
              <a:ext uri="{FF2B5EF4-FFF2-40B4-BE49-F238E27FC236}">
                <a16:creationId xmlns:a16="http://schemas.microsoft.com/office/drawing/2014/main" id="{A774EC84-A34B-45FA-AD39-38B037C56C23}"/>
              </a:ext>
            </a:extLst>
          </p:cNvPr>
          <p:cNvSpPr>
            <a:spLocks noGrp="1"/>
          </p:cNvSpPr>
          <p:nvPr>
            <p:ph type="subTitle" idx="1"/>
          </p:nvPr>
        </p:nvSpPr>
        <p:spPr>
          <a:xfrm>
            <a:off x="54429" y="772668"/>
            <a:ext cx="9035141" cy="5312664"/>
          </a:xfrm>
        </p:spPr>
        <p:txBody>
          <a:bodyPr/>
          <a:lstStyle/>
          <a:p>
            <a:pPr marL="285750" lvl="0" indent="-285750" algn="l">
              <a:buFont typeface="Wingdings" panose="05000000000000000000" pitchFamily="2" charset="2"/>
              <a:buChar char="§"/>
            </a:pPr>
            <a:r>
              <a:rPr lang="en-US" sz="1800" dirty="0"/>
              <a:t>Integrated Prevention Efforts</a:t>
            </a:r>
          </a:p>
          <a:p>
            <a:pPr marL="742950" lvl="1" indent="-285750" algn="l">
              <a:buFont typeface="Wingdings" panose="05000000000000000000" pitchFamily="2" charset="2"/>
              <a:buChar char="§"/>
            </a:pPr>
            <a:r>
              <a:rPr lang="en-US" sz="1400" dirty="0"/>
              <a:t>Incorporated financial assessments in Behavioral Programs (NPSP, FAP, SAP, CCP) to identify financial challenges</a:t>
            </a:r>
          </a:p>
          <a:p>
            <a:pPr marL="742950" lvl="1" indent="-285750" algn="l">
              <a:buFont typeface="Wingdings" panose="05000000000000000000" pitchFamily="2" charset="2"/>
              <a:buChar char="§"/>
            </a:pPr>
            <a:r>
              <a:rPr lang="en-US" sz="1400" dirty="0"/>
              <a:t>OPT with command and installation personnel to develop an Integrated Prevention and Response framework</a:t>
            </a:r>
          </a:p>
          <a:p>
            <a:pPr marL="1200150" lvl="2" indent="-285750" algn="l">
              <a:buFont typeface="Wingdings" panose="05000000000000000000" pitchFamily="2" charset="2"/>
              <a:buChar char="§"/>
            </a:pPr>
            <a:r>
              <a:rPr lang="en-US" sz="1200" dirty="0"/>
              <a:t>Fosters cross collaboration across the enterprise</a:t>
            </a:r>
          </a:p>
          <a:p>
            <a:pPr marL="1200150" lvl="2" indent="-285750" algn="l">
              <a:buFont typeface="Wingdings" panose="05000000000000000000" pitchFamily="2" charset="2"/>
              <a:buChar char="§"/>
            </a:pPr>
            <a:r>
              <a:rPr lang="en-US" sz="1200" dirty="0"/>
              <a:t>Shares data to better inform commanders of trends and opportunities for a more proactive approach to support</a:t>
            </a:r>
          </a:p>
          <a:p>
            <a:pPr marL="285750" indent="-285750" algn="l">
              <a:buFont typeface="Wingdings" panose="05000000000000000000" pitchFamily="2" charset="2"/>
              <a:buChar char="§"/>
            </a:pPr>
            <a:r>
              <a:rPr lang="en-US" sz="1800" dirty="0"/>
              <a:t>Spouse Employment</a:t>
            </a:r>
          </a:p>
          <a:p>
            <a:pPr marL="742950" lvl="1" indent="-285750" algn="l">
              <a:buFont typeface="Wingdings" panose="05000000000000000000" pitchFamily="2" charset="2"/>
              <a:buChar char="§"/>
            </a:pPr>
            <a:r>
              <a:rPr lang="en-US" sz="1400" dirty="0"/>
              <a:t>Initiated CDC Spouse Transfer program (180 spouses transferred)</a:t>
            </a:r>
          </a:p>
          <a:p>
            <a:pPr marL="742950" lvl="1" indent="-285750" algn="l">
              <a:buFont typeface="Wingdings" panose="05000000000000000000" pitchFamily="2" charset="2"/>
              <a:buChar char="§"/>
            </a:pPr>
            <a:r>
              <a:rPr lang="en-US" sz="1400" dirty="0"/>
              <a:t>Released MARADMIN 259-23 Hiring Authorities for Military Spouses….for Marine Corps NAF Positions</a:t>
            </a:r>
          </a:p>
          <a:p>
            <a:pPr marL="742950" lvl="1" indent="-285750" algn="l">
              <a:buFont typeface="Wingdings" panose="05000000000000000000" pitchFamily="2" charset="2"/>
              <a:buChar char="§"/>
            </a:pPr>
            <a:r>
              <a:rPr lang="en-US" sz="1400" dirty="0"/>
              <a:t>Working to add capability in HR system for spouse working in MCCS to identify new duty station prior to PCS</a:t>
            </a:r>
          </a:p>
          <a:p>
            <a:pPr marL="285750" indent="-285750" algn="l">
              <a:buFont typeface="Wingdings" panose="05000000000000000000" pitchFamily="2" charset="2"/>
              <a:buChar char="§"/>
            </a:pPr>
            <a:r>
              <a:rPr lang="en-US" sz="1800" dirty="0"/>
              <a:t>Training</a:t>
            </a:r>
          </a:p>
          <a:p>
            <a:pPr marL="742950" lvl="1" indent="-285750" algn="l">
              <a:buFont typeface="Wingdings" panose="05000000000000000000" pitchFamily="2" charset="2"/>
              <a:buChar char="§"/>
            </a:pPr>
            <a:r>
              <a:rPr lang="en-US" sz="1400" dirty="0"/>
              <a:t>Utilize MOL for notifications to Marines of required Financial Education Action Point (FEAP) training</a:t>
            </a:r>
          </a:p>
          <a:p>
            <a:pPr marL="742950" lvl="1" indent="-285750" algn="l">
              <a:buFont typeface="Wingdings" panose="05000000000000000000" pitchFamily="2" charset="2"/>
              <a:buChar char="§"/>
            </a:pPr>
            <a:r>
              <a:rPr lang="en-US" sz="1400" dirty="0"/>
              <a:t>Refreshed FEAP curricula and other training materials to meet new requirements in DoDI 1322.34</a:t>
            </a:r>
          </a:p>
          <a:p>
            <a:pPr marL="742950" lvl="1" indent="-285750" algn="l">
              <a:buFont typeface="Wingdings" panose="05000000000000000000" pitchFamily="2" charset="2"/>
              <a:buChar char="§"/>
            </a:pPr>
            <a:r>
              <a:rPr lang="en-US" sz="1400" dirty="0"/>
              <a:t>Updating the Personal Readiness Seminar to include scenario-based learning about finances and resources</a:t>
            </a:r>
            <a:endParaRPr lang="en-US" sz="1200" dirty="0"/>
          </a:p>
          <a:p>
            <a:pPr marL="742950" lvl="1" indent="-285750" algn="l">
              <a:buFont typeface="Wingdings" panose="05000000000000000000" pitchFamily="2" charset="2"/>
              <a:buChar char="§"/>
            </a:pPr>
            <a:r>
              <a:rPr lang="en-US" sz="1400" dirty="0"/>
              <a:t>Collaborating with other programs to incorporate financial training/information where appropriate</a:t>
            </a:r>
          </a:p>
          <a:p>
            <a:pPr marL="285750" indent="-285750" algn="l">
              <a:buFont typeface="Wingdings" panose="05000000000000000000" pitchFamily="2" charset="2"/>
              <a:buChar char="§"/>
            </a:pPr>
            <a:r>
              <a:rPr lang="en-US" sz="1800" dirty="0"/>
              <a:t>Communication/Messaging</a:t>
            </a:r>
          </a:p>
          <a:p>
            <a:pPr marL="742950" lvl="1" indent="-285750" algn="l">
              <a:buFont typeface="Wingdings" panose="05000000000000000000" pitchFamily="2" charset="2"/>
              <a:buChar char="§"/>
            </a:pPr>
            <a:r>
              <a:rPr lang="en-US" sz="1400" dirty="0"/>
              <a:t>Partnering with M&amp;RA Divisions to ensure timely dissemination of information (e.g. BNA, Dependent Care Flexible Spending Accounts, access to healthy food) </a:t>
            </a:r>
          </a:p>
          <a:p>
            <a:pPr marL="742950" lvl="1" indent="-285750" algn="l">
              <a:buFont typeface="Wingdings" panose="05000000000000000000" pitchFamily="2" charset="2"/>
              <a:buChar char="§"/>
            </a:pPr>
            <a:r>
              <a:rPr lang="en-US" sz="1400" dirty="0"/>
              <a:t>Incorporated monthly financial information in the MF Strategic Communication Plan which includes a quarterly Prevention in Action newsletter</a:t>
            </a:r>
          </a:p>
          <a:p>
            <a:pPr marL="742950" lvl="1" indent="-285750" algn="l">
              <a:buFont typeface="Wingdings" panose="05000000000000000000" pitchFamily="2" charset="2"/>
              <a:buChar char="§"/>
            </a:pPr>
            <a:r>
              <a:rPr lang="en-US" sz="1400" dirty="0"/>
              <a:t>Partnering with Food and Hospitality to disseminate financial information in facilities (i.e. lodging)</a:t>
            </a:r>
          </a:p>
        </p:txBody>
      </p:sp>
    </p:spTree>
    <p:extLst>
      <p:ext uri="{BB962C8B-B14F-4D97-AF65-F5344CB8AC3E}">
        <p14:creationId xmlns:p14="http://schemas.microsoft.com/office/powerpoint/2010/main" val="2503085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C183D7F6-B498-43B3-948B-1728B52AA6E4}">
                <adec:decorative xmlns:adec="http://schemas.microsoft.com/office/drawing/2017/decorative" val="1"/>
              </a:ext>
            </a:extLst>
          </p:cNvPr>
          <p:cNvSpPr txBox="1">
            <a:spLocks/>
          </p:cNvSpPr>
          <p:nvPr/>
        </p:nvSpPr>
        <p:spPr>
          <a:xfrm>
            <a:off x="2209800" y="152400"/>
            <a:ext cx="6858000" cy="2286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US" sz="800"/>
          </a:p>
          <a:p>
            <a:pPr marL="0" indent="0" algn="ctr">
              <a:buNone/>
            </a:pPr>
            <a:endParaRPr lang="en-US" sz="2800"/>
          </a:p>
        </p:txBody>
      </p:sp>
      <p:sp>
        <p:nvSpPr>
          <p:cNvPr id="6" name="Rectangle 2"/>
          <p:cNvSpPr>
            <a:spLocks noGrp="1" noChangeArrowheads="1"/>
          </p:cNvSpPr>
          <p:nvPr>
            <p:ph type="ctrTitle"/>
          </p:nvPr>
        </p:nvSpPr>
        <p:spPr>
          <a:xfrm>
            <a:off x="2280517" y="1295400"/>
            <a:ext cx="6705599" cy="899668"/>
          </a:xfrm>
          <a:noFill/>
          <a:ln/>
        </p:spPr>
        <p:txBody>
          <a:bodyPr>
            <a:normAutofit fontScale="90000"/>
          </a:bodyPr>
          <a:lstStyle/>
          <a:p>
            <a:pPr algn="ctr">
              <a:spcBef>
                <a:spcPts val="0"/>
              </a:spcBef>
            </a:pPr>
            <a:r>
              <a:rPr lang="en-US" sz="4000" b="1" dirty="0">
                <a:solidFill>
                  <a:srgbClr val="000000"/>
                </a:solidFill>
                <a:cs typeface="Arial"/>
              </a:rPr>
              <a:t>Military Family </a:t>
            </a:r>
            <a:br>
              <a:rPr lang="en-US" sz="4000" b="1" dirty="0">
                <a:solidFill>
                  <a:srgbClr val="000000"/>
                </a:solidFill>
                <a:cs typeface="Arial"/>
              </a:rPr>
            </a:br>
            <a:r>
              <a:rPr lang="en-US" sz="4000" b="1" dirty="0">
                <a:solidFill>
                  <a:srgbClr val="000000"/>
                </a:solidFill>
                <a:cs typeface="Arial"/>
              </a:rPr>
              <a:t>Readiness Council</a:t>
            </a:r>
            <a:endParaRPr lang="en-US" sz="4000" b="1" dirty="0">
              <a:solidFill>
                <a:srgbClr val="FF0000"/>
              </a:solidFill>
            </a:endParaRPr>
          </a:p>
        </p:txBody>
      </p:sp>
      <p:sp>
        <p:nvSpPr>
          <p:cNvPr id="4" name="Text Placeholder 3">
            <a:extLst>
              <a:ext uri="{FF2B5EF4-FFF2-40B4-BE49-F238E27FC236}">
                <a16:creationId xmlns:a16="http://schemas.microsoft.com/office/drawing/2014/main" id="{760C9B1B-5FB9-40CB-A727-2C12A79C1BA8}"/>
              </a:ext>
            </a:extLst>
          </p:cNvPr>
          <p:cNvSpPr>
            <a:spLocks noGrp="1"/>
          </p:cNvSpPr>
          <p:nvPr>
            <p:ph type="body" idx="4294967295"/>
          </p:nvPr>
        </p:nvSpPr>
        <p:spPr>
          <a:xfrm>
            <a:off x="2334597" y="1738293"/>
            <a:ext cx="6597440" cy="4772587"/>
          </a:xfrm>
          <a:prstGeom prst="rect">
            <a:avLst/>
          </a:prstGeom>
        </p:spPr>
        <p:txBody>
          <a:bodyPr lIns="91440" tIns="45720" rIns="91440" bIns="45720" anchor="t"/>
          <a:lstStyle/>
          <a:p>
            <a:pPr marL="0" indent="0">
              <a:buNone/>
            </a:pPr>
            <a:endParaRPr lang="en-US" sz="3200" dirty="0">
              <a:solidFill>
                <a:srgbClr val="000000"/>
              </a:solidFill>
              <a:latin typeface="Arial"/>
              <a:cs typeface="Arial"/>
            </a:endParaRPr>
          </a:p>
          <a:p>
            <a:pPr marL="0" indent="0" algn="ctr">
              <a:buNone/>
            </a:pPr>
            <a:endParaRPr lang="en-US" sz="2000" dirty="0">
              <a:solidFill>
                <a:srgbClr val="000000"/>
              </a:solidFill>
              <a:cs typeface="Arial"/>
            </a:endParaRPr>
          </a:p>
          <a:p>
            <a:pPr marL="0" indent="0" algn="ctr">
              <a:buNone/>
            </a:pPr>
            <a:endParaRPr lang="en-US" sz="2000" dirty="0">
              <a:solidFill>
                <a:srgbClr val="000000"/>
              </a:solidFill>
              <a:cs typeface="Arial"/>
            </a:endParaRPr>
          </a:p>
          <a:p>
            <a:pPr marL="0" indent="0" algn="ctr">
              <a:buNone/>
            </a:pPr>
            <a:endParaRPr lang="en-US" sz="2000" dirty="0">
              <a:solidFill>
                <a:srgbClr val="000000"/>
              </a:solidFill>
              <a:cs typeface="Arial"/>
            </a:endParaRPr>
          </a:p>
          <a:p>
            <a:pPr marL="0" lvl="0" indent="0" algn="ctr">
              <a:buNone/>
            </a:pPr>
            <a:r>
              <a:rPr lang="en-US" sz="2600" kern="1200" dirty="0">
                <a:solidFill>
                  <a:srgbClr val="000000"/>
                </a:solidFill>
                <a:effectLst/>
                <a:cs typeface="Arial"/>
              </a:rPr>
              <a:t>Personal and Professional Readiness</a:t>
            </a:r>
            <a:endParaRPr lang="en-US" sz="2600" dirty="0"/>
          </a:p>
          <a:p>
            <a:pPr marL="0" lvl="0" indent="0" algn="ctr">
              <a:buNone/>
            </a:pPr>
            <a:r>
              <a:rPr lang="en-US" sz="2600" dirty="0">
                <a:cs typeface="Arial" panose="020B0604020202020204" pitchFamily="34" charset="0"/>
              </a:rPr>
              <a:t>Marine and Family Programs (MF)</a:t>
            </a:r>
          </a:p>
          <a:p>
            <a:pPr marL="0" lvl="0" indent="0" algn="ctr">
              <a:buNone/>
            </a:pPr>
            <a:r>
              <a:rPr lang="en-US" sz="2600" dirty="0">
                <a:cs typeface="Arial" panose="020B0604020202020204" pitchFamily="34" charset="0"/>
              </a:rPr>
              <a:t>Manpower and Reserve Affairs (M&amp;RA)</a:t>
            </a:r>
          </a:p>
          <a:p>
            <a:pPr marL="0" lvl="0" indent="0" algn="ctr">
              <a:buNone/>
            </a:pPr>
            <a:br>
              <a:rPr lang="en-US" sz="2000" dirty="0">
                <a:cs typeface="Arial" panose="020B0604020202020204" pitchFamily="34" charset="0"/>
              </a:rPr>
            </a:br>
            <a:br>
              <a:rPr lang="en-US" sz="2000" dirty="0"/>
            </a:br>
            <a:br>
              <a:rPr lang="en-US" sz="2000" dirty="0"/>
            </a:br>
            <a:endParaRPr lang="en-US" dirty="0"/>
          </a:p>
        </p:txBody>
      </p:sp>
    </p:spTree>
    <p:extLst>
      <p:ext uri="{BB962C8B-B14F-4D97-AF65-F5344CB8AC3E}">
        <p14:creationId xmlns:p14="http://schemas.microsoft.com/office/powerpoint/2010/main" val="177778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3C9CE9F-C03C-F12E-11C9-AE2AB1456925}"/>
              </a:ext>
            </a:extLst>
          </p:cNvPr>
          <p:cNvSpPr txBox="1"/>
          <p:nvPr/>
        </p:nvSpPr>
        <p:spPr>
          <a:xfrm>
            <a:off x="-281353" y="2847468"/>
            <a:ext cx="9143999" cy="1298241"/>
          </a:xfrm>
          <a:prstGeom prst="rect">
            <a:avLst/>
          </a:prstGeom>
        </p:spPr>
        <p:txBody>
          <a:bodyPr vert="horz" wrap="square" lIns="0" tIns="10478" rIns="0" bIns="0" rtlCol="0">
            <a:spAutoFit/>
          </a:bodyPr>
          <a:lstStyle/>
          <a:p>
            <a:pPr marL="10478" marR="4191" indent="983314" algn="ctr">
              <a:spcBef>
                <a:spcPts val="83"/>
              </a:spcBef>
            </a:pPr>
            <a:r>
              <a:rPr sz="2970" b="1" dirty="0">
                <a:solidFill>
                  <a:srgbClr val="394F95"/>
                </a:solidFill>
                <a:latin typeface="Times New Roman" panose="02020603050405020304" pitchFamily="18" charset="0"/>
                <a:cs typeface="Times New Roman" panose="02020603050405020304" pitchFamily="18" charset="0"/>
              </a:rPr>
              <a:t>Department</a:t>
            </a:r>
            <a:r>
              <a:rPr sz="2970" b="1" spc="-28" dirty="0">
                <a:solidFill>
                  <a:srgbClr val="394F95"/>
                </a:solidFill>
                <a:latin typeface="Times New Roman" panose="02020603050405020304" pitchFamily="18" charset="0"/>
                <a:cs typeface="Times New Roman" panose="02020603050405020304" pitchFamily="18" charset="0"/>
              </a:rPr>
              <a:t> </a:t>
            </a:r>
            <a:r>
              <a:rPr sz="2970" b="1" dirty="0">
                <a:solidFill>
                  <a:srgbClr val="394F95"/>
                </a:solidFill>
                <a:latin typeface="Times New Roman" panose="02020603050405020304" pitchFamily="18" charset="0"/>
                <a:cs typeface="Times New Roman" panose="02020603050405020304" pitchFamily="18" charset="0"/>
              </a:rPr>
              <a:t>of </a:t>
            </a:r>
            <a:r>
              <a:rPr sz="2970" b="1" spc="-8" dirty="0">
                <a:solidFill>
                  <a:srgbClr val="394F95"/>
                </a:solidFill>
                <a:latin typeface="Times New Roman" panose="02020603050405020304" pitchFamily="18" charset="0"/>
                <a:cs typeface="Times New Roman" panose="02020603050405020304" pitchFamily="18" charset="0"/>
              </a:rPr>
              <a:t>Defense</a:t>
            </a:r>
            <a:r>
              <a:rPr lang="en-US" sz="2970" b="1" spc="-8" dirty="0">
                <a:solidFill>
                  <a:srgbClr val="394F95"/>
                </a:solidFill>
                <a:latin typeface="Times New Roman" panose="02020603050405020304" pitchFamily="18" charset="0"/>
                <a:cs typeface="Times New Roman" panose="02020603050405020304" pitchFamily="18" charset="0"/>
              </a:rPr>
              <a:t> (DoD)</a:t>
            </a:r>
            <a:r>
              <a:rPr sz="2970" b="1" spc="-8" dirty="0">
                <a:solidFill>
                  <a:srgbClr val="394F95"/>
                </a:solidFill>
                <a:latin typeface="Times New Roman" panose="02020603050405020304" pitchFamily="18" charset="0"/>
                <a:cs typeface="Times New Roman" panose="02020603050405020304" pitchFamily="18" charset="0"/>
              </a:rPr>
              <a:t> </a:t>
            </a:r>
            <a:endParaRPr lang="en-US" sz="2970" b="1" spc="-8" dirty="0">
              <a:solidFill>
                <a:srgbClr val="394F95"/>
              </a:solidFill>
              <a:latin typeface="Times New Roman" panose="02020603050405020304" pitchFamily="18" charset="0"/>
              <a:cs typeface="Times New Roman" panose="02020603050405020304" pitchFamily="18" charset="0"/>
            </a:endParaRPr>
          </a:p>
          <a:p>
            <a:pPr marL="10478" marR="4191" indent="983314" algn="ctr">
              <a:spcBef>
                <a:spcPts val="83"/>
              </a:spcBef>
            </a:pPr>
            <a:r>
              <a:rPr sz="2970" b="1" dirty="0">
                <a:solidFill>
                  <a:srgbClr val="394F95"/>
                </a:solidFill>
                <a:latin typeface="Times New Roman" panose="02020603050405020304" pitchFamily="18" charset="0"/>
                <a:cs typeface="Times New Roman" panose="02020603050405020304" pitchFamily="18" charset="0"/>
              </a:rPr>
              <a:t>Military</a:t>
            </a:r>
            <a:r>
              <a:rPr sz="2970" b="1" spc="-25" dirty="0">
                <a:solidFill>
                  <a:srgbClr val="394F95"/>
                </a:solidFill>
                <a:latin typeface="Times New Roman" panose="02020603050405020304" pitchFamily="18" charset="0"/>
                <a:cs typeface="Times New Roman" panose="02020603050405020304" pitchFamily="18" charset="0"/>
              </a:rPr>
              <a:t> </a:t>
            </a:r>
            <a:r>
              <a:rPr sz="2970" b="1" dirty="0">
                <a:solidFill>
                  <a:srgbClr val="394F95"/>
                </a:solidFill>
                <a:latin typeface="Times New Roman" panose="02020603050405020304" pitchFamily="18" charset="0"/>
                <a:cs typeface="Times New Roman" panose="02020603050405020304" pitchFamily="18" charset="0"/>
              </a:rPr>
              <a:t>Family</a:t>
            </a:r>
            <a:r>
              <a:rPr sz="2970" b="1" spc="-5" dirty="0">
                <a:solidFill>
                  <a:srgbClr val="394F95"/>
                </a:solidFill>
                <a:latin typeface="Times New Roman" panose="02020603050405020304" pitchFamily="18" charset="0"/>
                <a:cs typeface="Times New Roman" panose="02020603050405020304" pitchFamily="18" charset="0"/>
              </a:rPr>
              <a:t> </a:t>
            </a:r>
            <a:r>
              <a:rPr sz="2970" b="1" dirty="0">
                <a:solidFill>
                  <a:srgbClr val="394F95"/>
                </a:solidFill>
                <a:latin typeface="Times New Roman" panose="02020603050405020304" pitchFamily="18" charset="0"/>
                <a:cs typeface="Times New Roman" panose="02020603050405020304" pitchFamily="18" charset="0"/>
              </a:rPr>
              <a:t>Readiness</a:t>
            </a:r>
            <a:r>
              <a:rPr sz="2970" b="1" spc="-33" dirty="0">
                <a:solidFill>
                  <a:srgbClr val="394F95"/>
                </a:solidFill>
                <a:latin typeface="Times New Roman" panose="02020603050405020304" pitchFamily="18" charset="0"/>
                <a:cs typeface="Times New Roman" panose="02020603050405020304" pitchFamily="18" charset="0"/>
              </a:rPr>
              <a:t> </a:t>
            </a:r>
            <a:r>
              <a:rPr sz="2970" b="1" spc="-8" dirty="0">
                <a:solidFill>
                  <a:srgbClr val="394F95"/>
                </a:solidFill>
                <a:latin typeface="Times New Roman" panose="02020603050405020304" pitchFamily="18" charset="0"/>
                <a:cs typeface="Times New Roman" panose="02020603050405020304" pitchFamily="18" charset="0"/>
              </a:rPr>
              <a:t>Council</a:t>
            </a:r>
            <a:r>
              <a:rPr lang="en-US" sz="2970" b="1" spc="-8" dirty="0">
                <a:solidFill>
                  <a:srgbClr val="394F95"/>
                </a:solidFill>
                <a:latin typeface="Times New Roman" panose="02020603050405020304" pitchFamily="18" charset="0"/>
                <a:cs typeface="Times New Roman" panose="02020603050405020304" pitchFamily="18" charset="0"/>
              </a:rPr>
              <a:t> (MFRC)</a:t>
            </a:r>
            <a:endParaRPr sz="2970" dirty="0">
              <a:latin typeface="Times New Roman" panose="02020603050405020304" pitchFamily="18" charset="0"/>
              <a:cs typeface="Times New Roman" panose="02020603050405020304" pitchFamily="18" charset="0"/>
            </a:endParaRPr>
          </a:p>
          <a:p>
            <a:pPr marL="1182386" marR="709851" indent="-466773" algn="ctr">
              <a:lnSpc>
                <a:spcPts val="1352"/>
              </a:lnSpc>
              <a:spcBef>
                <a:spcPts val="116"/>
              </a:spcBef>
            </a:pPr>
            <a:r>
              <a:rPr lang="en-US" sz="115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A</a:t>
            </a:r>
            <a:r>
              <a:rPr sz="1155" spc="-28"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Federal</a:t>
            </a:r>
            <a:r>
              <a:rPr sz="1155" spc="-41"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Advisory</a:t>
            </a:r>
            <a:r>
              <a:rPr sz="1155" spc="-21"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Council</a:t>
            </a:r>
            <a:r>
              <a:rPr sz="1155" spc="-41"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a:t>
            </a:r>
            <a:r>
              <a:rPr sz="1155" spc="-2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Providing</a:t>
            </a:r>
            <a:r>
              <a:rPr sz="1155" spc="-2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Independent</a:t>
            </a:r>
            <a:r>
              <a:rPr sz="1155" spc="-50"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Advice</a:t>
            </a:r>
            <a:r>
              <a:rPr sz="1155" spc="-2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to</a:t>
            </a:r>
            <a:r>
              <a:rPr sz="1155" spc="-33" dirty="0">
                <a:latin typeface="Times New Roman" panose="02020603050405020304" pitchFamily="18" charset="0"/>
                <a:cs typeface="Times New Roman" panose="02020603050405020304" pitchFamily="18" charset="0"/>
              </a:rPr>
              <a:t> </a:t>
            </a:r>
            <a:r>
              <a:rPr sz="1155" spc="-8" dirty="0" err="1">
                <a:latin typeface="Times New Roman" panose="02020603050405020304" pitchFamily="18" charset="0"/>
                <a:cs typeface="Times New Roman" panose="02020603050405020304" pitchFamily="18" charset="0"/>
              </a:rPr>
              <a:t>S</a:t>
            </a:r>
            <a:r>
              <a:rPr lang="en-US" sz="1155" spc="-8" dirty="0" err="1">
                <a:latin typeface="Times New Roman" panose="02020603050405020304" pitchFamily="18" charset="0"/>
                <a:cs typeface="Times New Roman" panose="02020603050405020304" pitchFamily="18" charset="0"/>
              </a:rPr>
              <a:t>ec</a:t>
            </a:r>
            <a:r>
              <a:rPr sz="1155" spc="-8" dirty="0" err="1">
                <a:latin typeface="Times New Roman" panose="02020603050405020304" pitchFamily="18" charset="0"/>
                <a:cs typeface="Times New Roman" panose="02020603050405020304" pitchFamily="18" charset="0"/>
              </a:rPr>
              <a:t>D</a:t>
            </a:r>
            <a:r>
              <a:rPr lang="en-US" sz="1155" spc="-8" dirty="0" err="1">
                <a:latin typeface="Times New Roman" panose="02020603050405020304" pitchFamily="18" charset="0"/>
                <a:cs typeface="Times New Roman" panose="02020603050405020304" pitchFamily="18" charset="0"/>
              </a:rPr>
              <a:t>ef</a:t>
            </a:r>
            <a:r>
              <a:rPr sz="1155" spc="-8"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Sponsored</a:t>
            </a:r>
            <a:r>
              <a:rPr sz="1155" spc="-54"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by</a:t>
            </a:r>
            <a:r>
              <a:rPr sz="1155" spc="-2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USD(P&amp;R)</a:t>
            </a:r>
            <a:r>
              <a:rPr lang="en-US" sz="115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and Supported</a:t>
            </a:r>
            <a:r>
              <a:rPr sz="1155" spc="-46"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by</a:t>
            </a:r>
            <a:r>
              <a:rPr sz="1155" spc="-28" dirty="0">
                <a:latin typeface="Times New Roman" panose="02020603050405020304" pitchFamily="18" charset="0"/>
                <a:cs typeface="Times New Roman" panose="02020603050405020304" pitchFamily="18" charset="0"/>
              </a:rPr>
              <a:t> </a:t>
            </a:r>
            <a:r>
              <a:rPr sz="1155" spc="-8" dirty="0">
                <a:latin typeface="Times New Roman" panose="02020603050405020304" pitchFamily="18" charset="0"/>
                <a:cs typeface="Times New Roman" panose="02020603050405020304" pitchFamily="18" charset="0"/>
              </a:rPr>
              <a:t>ASD(M&amp;RA)</a:t>
            </a:r>
            <a:endParaRPr sz="1155" dirty="0">
              <a:latin typeface="Times New Roman" panose="02020603050405020304" pitchFamily="18" charset="0"/>
              <a:cs typeface="Times New Roman" panose="02020603050405020304" pitchFamily="18" charset="0"/>
            </a:endParaRPr>
          </a:p>
        </p:txBody>
      </p:sp>
      <p:sp>
        <p:nvSpPr>
          <p:cNvPr id="6" name="object 3">
            <a:extLst>
              <a:ext uri="{FF2B5EF4-FFF2-40B4-BE49-F238E27FC236}">
                <a16:creationId xmlns:a16="http://schemas.microsoft.com/office/drawing/2014/main" id="{7042024A-727E-6D3F-3966-822C5B020BC7}"/>
              </a:ext>
            </a:extLst>
          </p:cNvPr>
          <p:cNvSpPr txBox="1"/>
          <p:nvPr/>
        </p:nvSpPr>
        <p:spPr>
          <a:xfrm>
            <a:off x="2191205" y="4331430"/>
            <a:ext cx="4761591" cy="835934"/>
          </a:xfrm>
          <a:prstGeom prst="rect">
            <a:avLst/>
          </a:prstGeom>
        </p:spPr>
        <p:txBody>
          <a:bodyPr vert="horz" wrap="square" lIns="0" tIns="10478" rIns="0" bIns="0" rtlCol="0">
            <a:spAutoFit/>
          </a:bodyPr>
          <a:lstStyle/>
          <a:p>
            <a:pPr marL="10478" algn="ctr">
              <a:spcBef>
                <a:spcPts val="83"/>
              </a:spcBef>
            </a:pPr>
            <a:r>
              <a:rPr lang="en-US" sz="2640" b="1" dirty="0">
                <a:latin typeface="Times New Roman" panose="02020603050405020304" pitchFamily="18" charset="0"/>
                <a:cs typeface="Times New Roman" panose="02020603050405020304" pitchFamily="18" charset="0"/>
              </a:rPr>
              <a:t>March 27,</a:t>
            </a:r>
            <a:r>
              <a:rPr lang="en-US" sz="2640" b="1" spc="-17" dirty="0">
                <a:latin typeface="Times New Roman" panose="02020603050405020304" pitchFamily="18" charset="0"/>
                <a:cs typeface="Times New Roman" panose="02020603050405020304" pitchFamily="18" charset="0"/>
              </a:rPr>
              <a:t> 2024</a:t>
            </a:r>
          </a:p>
          <a:p>
            <a:pPr marL="10478" algn="ctr">
              <a:spcBef>
                <a:spcPts val="83"/>
              </a:spcBef>
            </a:pPr>
            <a:r>
              <a:rPr lang="en-US" sz="2640" b="1" spc="-17" dirty="0">
                <a:latin typeface="Times New Roman" panose="02020603050405020304" pitchFamily="18" charset="0"/>
                <a:cs typeface="Times New Roman" panose="02020603050405020304" pitchFamily="18" charset="0"/>
              </a:rPr>
              <a:t>Council Meeting</a:t>
            </a:r>
            <a:endParaRPr lang="en-US" sz="2640" dirty="0">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C5BEEB90-7830-4B99-DD75-0B27B62CE23C}"/>
              </a:ext>
            </a:extLst>
          </p:cNvPr>
          <p:cNvSpPr>
            <a:spLocks noGrp="1"/>
          </p:cNvSpPr>
          <p:nvPr>
            <p:ph type="dt" sz="half" idx="10"/>
          </p:nvPr>
        </p:nvSpPr>
        <p:spPr>
          <a:xfrm>
            <a:off x="133805" y="6356351"/>
            <a:ext cx="2057400" cy="365125"/>
          </a:xfrm>
        </p:spPr>
        <p:txBody>
          <a:bodyPr/>
          <a:lstStyle/>
          <a:p>
            <a:fld id="{B1155DB5-CDD8-480C-911A-5C482C555196}" type="datetime1">
              <a:rPr lang="en-US" sz="1200" smtClean="0">
                <a:solidFill>
                  <a:schemeClr val="bg1">
                    <a:lumMod val="65000"/>
                  </a:schemeClr>
                </a:solidFill>
              </a:rPr>
              <a:t>3/29/2024</a:t>
            </a:fld>
            <a:endParaRPr lang="en-US" sz="1200" dirty="0">
              <a:solidFill>
                <a:schemeClr val="bg1">
                  <a:lumMod val="65000"/>
                </a:schemeClr>
              </a:solidFill>
            </a:endParaRPr>
          </a:p>
        </p:txBody>
      </p:sp>
      <p:sp>
        <p:nvSpPr>
          <p:cNvPr id="3" name="Slide Number Placeholder 2">
            <a:extLst>
              <a:ext uri="{FF2B5EF4-FFF2-40B4-BE49-F238E27FC236}">
                <a16:creationId xmlns:a16="http://schemas.microsoft.com/office/drawing/2014/main" id="{707C3493-9974-7886-80B0-A1AA41204162}"/>
              </a:ext>
            </a:extLst>
          </p:cNvPr>
          <p:cNvSpPr>
            <a:spLocks noGrp="1"/>
          </p:cNvSpPr>
          <p:nvPr>
            <p:ph type="sldNum" sz="quarter" idx="12"/>
          </p:nvPr>
        </p:nvSpPr>
        <p:spPr>
          <a:xfrm>
            <a:off x="8656614" y="6356350"/>
            <a:ext cx="2057400" cy="365125"/>
          </a:xfrm>
        </p:spPr>
        <p:txBody>
          <a:bodyPr/>
          <a:lstStyle/>
          <a:p>
            <a:fld id="{A85568FC-6781-43DA-A457-8F4B6E06217F}" type="slidenum">
              <a:rPr lang="en-US" sz="1200" smtClean="0">
                <a:solidFill>
                  <a:schemeClr val="bg1">
                    <a:lumMod val="65000"/>
                  </a:schemeClr>
                </a:solidFill>
              </a:rPr>
              <a:t>46</a:t>
            </a:fld>
            <a:endParaRPr lang="en-US" sz="1200" dirty="0">
              <a:solidFill>
                <a:schemeClr val="bg1">
                  <a:lumMod val="65000"/>
                </a:schemeClr>
              </a:solidFill>
            </a:endParaRPr>
          </a:p>
        </p:txBody>
      </p:sp>
      <p:sp>
        <p:nvSpPr>
          <p:cNvPr id="7" name="TextBox 6">
            <a:extLst>
              <a:ext uri="{FF2B5EF4-FFF2-40B4-BE49-F238E27FC236}">
                <a16:creationId xmlns:a16="http://schemas.microsoft.com/office/drawing/2014/main" id="{1E7EEDA2-BC67-079D-E9B2-5E070BE7FA02}"/>
              </a:ext>
            </a:extLst>
          </p:cNvPr>
          <p:cNvSpPr txBox="1"/>
          <p:nvPr/>
        </p:nvSpPr>
        <p:spPr>
          <a:xfrm>
            <a:off x="1429978" y="5538805"/>
            <a:ext cx="6284039" cy="707886"/>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mn-cs"/>
              </a:rPr>
              <a:t>Please feel free to visit the MFRC webpage on Military OneSource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a:t>
            </a:r>
            <a:r>
              <a:rPr kumimoji="0" lang="en-US" sz="1200" b="0" i="0" u="sng" strike="noStrike" kern="1200" cap="none" spc="0" normalizeH="0" baseline="0" noProof="0" dirty="0">
                <a:ln>
                  <a:noFill/>
                </a:ln>
                <a:solidFill>
                  <a:srgbClr val="1F497D"/>
                </a:solidFill>
                <a:effectLst/>
                <a:uLnTx/>
                <a:uFillTx/>
                <a:latin typeface="Calibri" panose="020F0502020204030204"/>
                <a:ea typeface="Calibri" panose="020F0502020204030204" pitchFamily="34" charset="0"/>
                <a:cs typeface="+mn-cs"/>
                <a:hlinkClick r:id="rId2"/>
              </a:rPr>
              <a:t>www.militaryonesource.mil</a:t>
            </a:r>
            <a:r>
              <a:rPr kumimoji="0" lang="en-US" sz="1200" b="0" i="0" u="none" strike="noStrike" kern="1200" cap="none" spc="0" normalizeH="0" baseline="0" noProof="0" dirty="0">
                <a:ln>
                  <a:noFill/>
                </a:ln>
                <a:solidFill>
                  <a:srgbClr val="1F497D"/>
                </a:solidFill>
                <a:effectLst/>
                <a:uLnTx/>
                <a:uFillTx/>
                <a:latin typeface="Calibri" panose="020F0502020204030204"/>
                <a:ea typeface="Calibri" panose="020F0502020204030204" pitchFamily="34" charset="0"/>
                <a:cs typeface="+mn-cs"/>
              </a:rPr>
              <a:t>)</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object 4">
            <a:extLst>
              <a:ext uri="{FF2B5EF4-FFF2-40B4-BE49-F238E27FC236}">
                <a16:creationId xmlns:a16="http://schemas.microsoft.com/office/drawing/2014/main" id="{FF6765AC-F083-152E-10E1-D87AAFC0401B}"/>
              </a:ext>
            </a:extLst>
          </p:cNvPr>
          <p:cNvPicPr/>
          <p:nvPr/>
        </p:nvPicPr>
        <p:blipFill>
          <a:blip r:embed="rId3" cstate="print"/>
          <a:stretch>
            <a:fillRect/>
          </a:stretch>
        </p:blipFill>
        <p:spPr>
          <a:xfrm>
            <a:off x="3611991" y="1690636"/>
            <a:ext cx="1920017" cy="1174224"/>
          </a:xfrm>
          <a:prstGeom prst="rect">
            <a:avLst/>
          </a:prstGeom>
        </p:spPr>
      </p:pic>
    </p:spTree>
    <p:extLst>
      <p:ext uri="{BB962C8B-B14F-4D97-AF65-F5344CB8AC3E}">
        <p14:creationId xmlns:p14="http://schemas.microsoft.com/office/powerpoint/2010/main" val="285794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3C9CE9F-C03C-F12E-11C9-AE2AB1456925}"/>
              </a:ext>
            </a:extLst>
          </p:cNvPr>
          <p:cNvSpPr txBox="1"/>
          <p:nvPr/>
        </p:nvSpPr>
        <p:spPr>
          <a:xfrm>
            <a:off x="-281353" y="2847468"/>
            <a:ext cx="9143999" cy="1298241"/>
          </a:xfrm>
          <a:prstGeom prst="rect">
            <a:avLst/>
          </a:prstGeom>
        </p:spPr>
        <p:txBody>
          <a:bodyPr vert="horz" wrap="square" lIns="0" tIns="10478" rIns="0" bIns="0" rtlCol="0">
            <a:spAutoFit/>
          </a:bodyPr>
          <a:lstStyle/>
          <a:p>
            <a:pPr marL="10478" marR="4191" indent="983314" algn="ctr">
              <a:spcBef>
                <a:spcPts val="83"/>
              </a:spcBef>
            </a:pPr>
            <a:r>
              <a:rPr sz="2970" b="1" dirty="0">
                <a:solidFill>
                  <a:srgbClr val="394F95"/>
                </a:solidFill>
                <a:latin typeface="Times New Roman" panose="02020603050405020304" pitchFamily="18" charset="0"/>
                <a:cs typeface="Times New Roman" panose="02020603050405020304" pitchFamily="18" charset="0"/>
              </a:rPr>
              <a:t>Department</a:t>
            </a:r>
            <a:r>
              <a:rPr sz="2970" b="1" spc="-28" dirty="0">
                <a:solidFill>
                  <a:srgbClr val="394F95"/>
                </a:solidFill>
                <a:latin typeface="Times New Roman" panose="02020603050405020304" pitchFamily="18" charset="0"/>
                <a:cs typeface="Times New Roman" panose="02020603050405020304" pitchFamily="18" charset="0"/>
              </a:rPr>
              <a:t> </a:t>
            </a:r>
            <a:r>
              <a:rPr sz="2970" b="1" dirty="0">
                <a:solidFill>
                  <a:srgbClr val="394F95"/>
                </a:solidFill>
                <a:latin typeface="Times New Roman" panose="02020603050405020304" pitchFamily="18" charset="0"/>
                <a:cs typeface="Times New Roman" panose="02020603050405020304" pitchFamily="18" charset="0"/>
              </a:rPr>
              <a:t>of </a:t>
            </a:r>
            <a:r>
              <a:rPr sz="2970" b="1" spc="-8" dirty="0">
                <a:solidFill>
                  <a:srgbClr val="394F95"/>
                </a:solidFill>
                <a:latin typeface="Times New Roman" panose="02020603050405020304" pitchFamily="18" charset="0"/>
                <a:cs typeface="Times New Roman" panose="02020603050405020304" pitchFamily="18" charset="0"/>
              </a:rPr>
              <a:t>Defense</a:t>
            </a:r>
            <a:r>
              <a:rPr lang="en-US" sz="2970" b="1" spc="-8" dirty="0">
                <a:solidFill>
                  <a:srgbClr val="394F95"/>
                </a:solidFill>
                <a:latin typeface="Times New Roman" panose="02020603050405020304" pitchFamily="18" charset="0"/>
                <a:cs typeface="Times New Roman" panose="02020603050405020304" pitchFamily="18" charset="0"/>
              </a:rPr>
              <a:t> (DoD)</a:t>
            </a:r>
            <a:r>
              <a:rPr sz="2970" b="1" spc="-8" dirty="0">
                <a:solidFill>
                  <a:srgbClr val="394F95"/>
                </a:solidFill>
                <a:latin typeface="Times New Roman" panose="02020603050405020304" pitchFamily="18" charset="0"/>
                <a:cs typeface="Times New Roman" panose="02020603050405020304" pitchFamily="18" charset="0"/>
              </a:rPr>
              <a:t> </a:t>
            </a:r>
            <a:endParaRPr lang="en-US" sz="2970" b="1" spc="-8" dirty="0">
              <a:solidFill>
                <a:srgbClr val="394F95"/>
              </a:solidFill>
              <a:latin typeface="Times New Roman" panose="02020603050405020304" pitchFamily="18" charset="0"/>
              <a:cs typeface="Times New Roman" panose="02020603050405020304" pitchFamily="18" charset="0"/>
            </a:endParaRPr>
          </a:p>
          <a:p>
            <a:pPr marL="10478" marR="4191" indent="983314" algn="ctr">
              <a:spcBef>
                <a:spcPts val="83"/>
              </a:spcBef>
            </a:pPr>
            <a:r>
              <a:rPr sz="2970" b="1" dirty="0">
                <a:solidFill>
                  <a:srgbClr val="394F95"/>
                </a:solidFill>
                <a:latin typeface="Times New Roman" panose="02020603050405020304" pitchFamily="18" charset="0"/>
                <a:cs typeface="Times New Roman" panose="02020603050405020304" pitchFamily="18" charset="0"/>
              </a:rPr>
              <a:t>Military</a:t>
            </a:r>
            <a:r>
              <a:rPr sz="2970" b="1" spc="-25" dirty="0">
                <a:solidFill>
                  <a:srgbClr val="394F95"/>
                </a:solidFill>
                <a:latin typeface="Times New Roman" panose="02020603050405020304" pitchFamily="18" charset="0"/>
                <a:cs typeface="Times New Roman" panose="02020603050405020304" pitchFamily="18" charset="0"/>
              </a:rPr>
              <a:t> </a:t>
            </a:r>
            <a:r>
              <a:rPr sz="2970" b="1" dirty="0">
                <a:solidFill>
                  <a:srgbClr val="394F95"/>
                </a:solidFill>
                <a:latin typeface="Times New Roman" panose="02020603050405020304" pitchFamily="18" charset="0"/>
                <a:cs typeface="Times New Roman" panose="02020603050405020304" pitchFamily="18" charset="0"/>
              </a:rPr>
              <a:t>Family</a:t>
            </a:r>
            <a:r>
              <a:rPr sz="2970" b="1" spc="-5" dirty="0">
                <a:solidFill>
                  <a:srgbClr val="394F95"/>
                </a:solidFill>
                <a:latin typeface="Times New Roman" panose="02020603050405020304" pitchFamily="18" charset="0"/>
                <a:cs typeface="Times New Roman" panose="02020603050405020304" pitchFamily="18" charset="0"/>
              </a:rPr>
              <a:t> </a:t>
            </a:r>
            <a:r>
              <a:rPr sz="2970" b="1" dirty="0">
                <a:solidFill>
                  <a:srgbClr val="394F95"/>
                </a:solidFill>
                <a:latin typeface="Times New Roman" panose="02020603050405020304" pitchFamily="18" charset="0"/>
                <a:cs typeface="Times New Roman" panose="02020603050405020304" pitchFamily="18" charset="0"/>
              </a:rPr>
              <a:t>Readiness</a:t>
            </a:r>
            <a:r>
              <a:rPr sz="2970" b="1" spc="-33" dirty="0">
                <a:solidFill>
                  <a:srgbClr val="394F95"/>
                </a:solidFill>
                <a:latin typeface="Times New Roman" panose="02020603050405020304" pitchFamily="18" charset="0"/>
                <a:cs typeface="Times New Roman" panose="02020603050405020304" pitchFamily="18" charset="0"/>
              </a:rPr>
              <a:t> </a:t>
            </a:r>
            <a:r>
              <a:rPr sz="2970" b="1" spc="-8" dirty="0">
                <a:solidFill>
                  <a:srgbClr val="394F95"/>
                </a:solidFill>
                <a:latin typeface="Times New Roman" panose="02020603050405020304" pitchFamily="18" charset="0"/>
                <a:cs typeface="Times New Roman" panose="02020603050405020304" pitchFamily="18" charset="0"/>
              </a:rPr>
              <a:t>Council</a:t>
            </a:r>
            <a:r>
              <a:rPr lang="en-US" sz="2970" b="1" spc="-8" dirty="0">
                <a:solidFill>
                  <a:srgbClr val="394F95"/>
                </a:solidFill>
                <a:latin typeface="Times New Roman" panose="02020603050405020304" pitchFamily="18" charset="0"/>
                <a:cs typeface="Times New Roman" panose="02020603050405020304" pitchFamily="18" charset="0"/>
              </a:rPr>
              <a:t> (MFRC)</a:t>
            </a:r>
            <a:endParaRPr sz="2970" dirty="0">
              <a:latin typeface="Times New Roman" panose="02020603050405020304" pitchFamily="18" charset="0"/>
              <a:cs typeface="Times New Roman" panose="02020603050405020304" pitchFamily="18" charset="0"/>
            </a:endParaRPr>
          </a:p>
          <a:p>
            <a:pPr marL="1182386" marR="709851" indent="-466773" algn="ctr">
              <a:lnSpc>
                <a:spcPts val="1352"/>
              </a:lnSpc>
              <a:spcBef>
                <a:spcPts val="116"/>
              </a:spcBef>
            </a:pPr>
            <a:r>
              <a:rPr lang="en-US" sz="115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A</a:t>
            </a:r>
            <a:r>
              <a:rPr sz="1155" spc="-28"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Federal</a:t>
            </a:r>
            <a:r>
              <a:rPr sz="1155" spc="-41"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Advisory</a:t>
            </a:r>
            <a:r>
              <a:rPr sz="1155" spc="-21"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Council</a:t>
            </a:r>
            <a:r>
              <a:rPr sz="1155" spc="-41"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a:t>
            </a:r>
            <a:r>
              <a:rPr sz="1155" spc="-2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Providing</a:t>
            </a:r>
            <a:r>
              <a:rPr sz="1155" spc="-2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Independent</a:t>
            </a:r>
            <a:r>
              <a:rPr sz="1155" spc="-50"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Advice</a:t>
            </a:r>
            <a:r>
              <a:rPr sz="1155" spc="-2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to</a:t>
            </a:r>
            <a:r>
              <a:rPr sz="1155" spc="-33" dirty="0">
                <a:latin typeface="Times New Roman" panose="02020603050405020304" pitchFamily="18" charset="0"/>
                <a:cs typeface="Times New Roman" panose="02020603050405020304" pitchFamily="18" charset="0"/>
              </a:rPr>
              <a:t> </a:t>
            </a:r>
            <a:r>
              <a:rPr sz="1155" spc="-8" dirty="0" err="1">
                <a:latin typeface="Times New Roman" panose="02020603050405020304" pitchFamily="18" charset="0"/>
                <a:cs typeface="Times New Roman" panose="02020603050405020304" pitchFamily="18" charset="0"/>
              </a:rPr>
              <a:t>S</a:t>
            </a:r>
            <a:r>
              <a:rPr lang="en-US" sz="1155" spc="-8" dirty="0" err="1">
                <a:latin typeface="Times New Roman" panose="02020603050405020304" pitchFamily="18" charset="0"/>
                <a:cs typeface="Times New Roman" panose="02020603050405020304" pitchFamily="18" charset="0"/>
              </a:rPr>
              <a:t>ec</a:t>
            </a:r>
            <a:r>
              <a:rPr sz="1155" spc="-8" dirty="0" err="1">
                <a:latin typeface="Times New Roman" panose="02020603050405020304" pitchFamily="18" charset="0"/>
                <a:cs typeface="Times New Roman" panose="02020603050405020304" pitchFamily="18" charset="0"/>
              </a:rPr>
              <a:t>D</a:t>
            </a:r>
            <a:r>
              <a:rPr lang="en-US" sz="1155" spc="-8" dirty="0" err="1">
                <a:latin typeface="Times New Roman" panose="02020603050405020304" pitchFamily="18" charset="0"/>
                <a:cs typeface="Times New Roman" panose="02020603050405020304" pitchFamily="18" charset="0"/>
              </a:rPr>
              <a:t>ef</a:t>
            </a:r>
            <a:r>
              <a:rPr sz="1155" spc="-8"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Sponsored</a:t>
            </a:r>
            <a:r>
              <a:rPr sz="1155" spc="-54"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by</a:t>
            </a:r>
            <a:r>
              <a:rPr sz="1155" spc="-2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USD(P&amp;R)</a:t>
            </a:r>
            <a:r>
              <a:rPr lang="en-US" sz="1155"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and Supported</a:t>
            </a:r>
            <a:r>
              <a:rPr sz="1155" spc="-46" dirty="0">
                <a:latin typeface="Times New Roman" panose="02020603050405020304" pitchFamily="18" charset="0"/>
                <a:cs typeface="Times New Roman" panose="02020603050405020304" pitchFamily="18" charset="0"/>
              </a:rPr>
              <a:t> </a:t>
            </a:r>
            <a:r>
              <a:rPr sz="1155" dirty="0">
                <a:latin typeface="Times New Roman" panose="02020603050405020304" pitchFamily="18" charset="0"/>
                <a:cs typeface="Times New Roman" panose="02020603050405020304" pitchFamily="18" charset="0"/>
              </a:rPr>
              <a:t>by</a:t>
            </a:r>
            <a:r>
              <a:rPr sz="1155" spc="-28" dirty="0">
                <a:latin typeface="Times New Roman" panose="02020603050405020304" pitchFamily="18" charset="0"/>
                <a:cs typeface="Times New Roman" panose="02020603050405020304" pitchFamily="18" charset="0"/>
              </a:rPr>
              <a:t> </a:t>
            </a:r>
            <a:r>
              <a:rPr sz="1155" spc="-8" dirty="0">
                <a:latin typeface="Times New Roman" panose="02020603050405020304" pitchFamily="18" charset="0"/>
                <a:cs typeface="Times New Roman" panose="02020603050405020304" pitchFamily="18" charset="0"/>
              </a:rPr>
              <a:t>ASD(M&amp;RA)</a:t>
            </a:r>
            <a:endParaRPr sz="1155" dirty="0">
              <a:latin typeface="Times New Roman" panose="02020603050405020304" pitchFamily="18" charset="0"/>
              <a:cs typeface="Times New Roman" panose="02020603050405020304" pitchFamily="18" charset="0"/>
            </a:endParaRPr>
          </a:p>
        </p:txBody>
      </p:sp>
      <p:sp>
        <p:nvSpPr>
          <p:cNvPr id="6" name="object 3">
            <a:extLst>
              <a:ext uri="{FF2B5EF4-FFF2-40B4-BE49-F238E27FC236}">
                <a16:creationId xmlns:a16="http://schemas.microsoft.com/office/drawing/2014/main" id="{7042024A-727E-6D3F-3966-822C5B020BC7}"/>
              </a:ext>
            </a:extLst>
          </p:cNvPr>
          <p:cNvSpPr txBox="1"/>
          <p:nvPr/>
        </p:nvSpPr>
        <p:spPr>
          <a:xfrm>
            <a:off x="2191205" y="4331430"/>
            <a:ext cx="4761591" cy="835934"/>
          </a:xfrm>
          <a:prstGeom prst="rect">
            <a:avLst/>
          </a:prstGeom>
        </p:spPr>
        <p:txBody>
          <a:bodyPr vert="horz" wrap="square" lIns="0" tIns="10478" rIns="0" bIns="0" rtlCol="0">
            <a:spAutoFit/>
          </a:bodyPr>
          <a:lstStyle/>
          <a:p>
            <a:pPr marL="10478" algn="ctr">
              <a:spcBef>
                <a:spcPts val="83"/>
              </a:spcBef>
            </a:pPr>
            <a:r>
              <a:rPr lang="en-US" sz="2640" b="1" dirty="0">
                <a:latin typeface="Times New Roman" panose="02020603050405020304" pitchFamily="18" charset="0"/>
                <a:cs typeface="Times New Roman" panose="02020603050405020304" pitchFamily="18" charset="0"/>
              </a:rPr>
              <a:t>March 27,</a:t>
            </a:r>
            <a:r>
              <a:rPr lang="en-US" sz="2640" b="1" spc="-17" dirty="0">
                <a:latin typeface="Times New Roman" panose="02020603050405020304" pitchFamily="18" charset="0"/>
                <a:cs typeface="Times New Roman" panose="02020603050405020304" pitchFamily="18" charset="0"/>
              </a:rPr>
              <a:t> 2024</a:t>
            </a:r>
          </a:p>
          <a:p>
            <a:pPr marL="10478" algn="ctr">
              <a:spcBef>
                <a:spcPts val="83"/>
              </a:spcBef>
            </a:pPr>
            <a:r>
              <a:rPr lang="en-US" sz="2640" b="1" spc="-17" dirty="0">
                <a:latin typeface="Times New Roman" panose="02020603050405020304" pitchFamily="18" charset="0"/>
                <a:cs typeface="Times New Roman" panose="02020603050405020304" pitchFamily="18" charset="0"/>
              </a:rPr>
              <a:t>Council Meeting</a:t>
            </a:r>
            <a:endParaRPr lang="en-US" sz="2640" dirty="0">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C5BEEB90-7830-4B99-DD75-0B27B62CE23C}"/>
              </a:ext>
            </a:extLst>
          </p:cNvPr>
          <p:cNvSpPr>
            <a:spLocks noGrp="1"/>
          </p:cNvSpPr>
          <p:nvPr>
            <p:ph type="dt" sz="half" idx="10"/>
          </p:nvPr>
        </p:nvSpPr>
        <p:spPr>
          <a:xfrm>
            <a:off x="133805" y="6356351"/>
            <a:ext cx="2057400" cy="365125"/>
          </a:xfrm>
        </p:spPr>
        <p:txBody>
          <a:bodyPr/>
          <a:lstStyle/>
          <a:p>
            <a:fld id="{B1155DB5-CDD8-480C-911A-5C482C555196}" type="datetime1">
              <a:rPr lang="en-US" smtClean="0"/>
              <a:t>3/29/2024</a:t>
            </a:fld>
            <a:endParaRPr lang="en-US" dirty="0"/>
          </a:p>
        </p:txBody>
      </p:sp>
      <p:sp>
        <p:nvSpPr>
          <p:cNvPr id="3" name="Slide Number Placeholder 2">
            <a:extLst>
              <a:ext uri="{FF2B5EF4-FFF2-40B4-BE49-F238E27FC236}">
                <a16:creationId xmlns:a16="http://schemas.microsoft.com/office/drawing/2014/main" id="{707C3493-9974-7886-80B0-A1AA41204162}"/>
              </a:ext>
            </a:extLst>
          </p:cNvPr>
          <p:cNvSpPr>
            <a:spLocks noGrp="1"/>
          </p:cNvSpPr>
          <p:nvPr>
            <p:ph type="sldNum" sz="quarter" idx="12"/>
          </p:nvPr>
        </p:nvSpPr>
        <p:spPr>
          <a:xfrm>
            <a:off x="6888774" y="6355864"/>
            <a:ext cx="2057400" cy="365125"/>
          </a:xfrm>
        </p:spPr>
        <p:txBody>
          <a:bodyPr/>
          <a:lstStyle/>
          <a:p>
            <a:fld id="{A85568FC-6781-43DA-A457-8F4B6E06217F}" type="slidenum">
              <a:rPr lang="en-US" smtClean="0"/>
              <a:t>5</a:t>
            </a:fld>
            <a:endParaRPr lang="en-US" dirty="0"/>
          </a:p>
        </p:txBody>
      </p:sp>
      <p:sp>
        <p:nvSpPr>
          <p:cNvPr id="7" name="TextBox 6">
            <a:extLst>
              <a:ext uri="{FF2B5EF4-FFF2-40B4-BE49-F238E27FC236}">
                <a16:creationId xmlns:a16="http://schemas.microsoft.com/office/drawing/2014/main" id="{1E7EEDA2-BC67-079D-E9B2-5E070BE7FA02}"/>
              </a:ext>
            </a:extLst>
          </p:cNvPr>
          <p:cNvSpPr txBox="1"/>
          <p:nvPr/>
        </p:nvSpPr>
        <p:spPr>
          <a:xfrm>
            <a:off x="1429978" y="5538805"/>
            <a:ext cx="6284039" cy="707886"/>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mn-cs"/>
              </a:rPr>
              <a:t>Please feel free to visit the MFRC webpage on Military OneSource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a:t>
            </a:r>
            <a:r>
              <a:rPr kumimoji="0" lang="en-US" sz="1200" b="0" i="0" u="sng" strike="noStrike" kern="1200" cap="none" spc="0" normalizeH="0" baseline="0" noProof="0" dirty="0">
                <a:ln>
                  <a:noFill/>
                </a:ln>
                <a:solidFill>
                  <a:srgbClr val="1F497D"/>
                </a:solidFill>
                <a:effectLst/>
                <a:uLnTx/>
                <a:uFillTx/>
                <a:latin typeface="Calibri" panose="020F0502020204030204"/>
                <a:ea typeface="Calibri" panose="020F0502020204030204" pitchFamily="34" charset="0"/>
                <a:cs typeface="+mn-cs"/>
                <a:hlinkClick r:id="rId2"/>
              </a:rPr>
              <a:t>www.militaryonesource.mil</a:t>
            </a:r>
            <a:r>
              <a:rPr kumimoji="0" lang="en-US" sz="1200" b="0" i="0" u="none" strike="noStrike" kern="1200" cap="none" spc="0" normalizeH="0" baseline="0" noProof="0" dirty="0">
                <a:ln>
                  <a:noFill/>
                </a:ln>
                <a:solidFill>
                  <a:srgbClr val="1F497D"/>
                </a:solidFill>
                <a:effectLst/>
                <a:uLnTx/>
                <a:uFillTx/>
                <a:latin typeface="Calibri" panose="020F0502020204030204"/>
                <a:ea typeface="Calibri" panose="020F0502020204030204" pitchFamily="34" charset="0"/>
                <a:cs typeface="+mn-cs"/>
              </a:rPr>
              <a:t>)</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object 4">
            <a:extLst>
              <a:ext uri="{FF2B5EF4-FFF2-40B4-BE49-F238E27FC236}">
                <a16:creationId xmlns:a16="http://schemas.microsoft.com/office/drawing/2014/main" id="{FF6765AC-F083-152E-10E1-D87AAFC0401B}"/>
              </a:ext>
            </a:extLst>
          </p:cNvPr>
          <p:cNvPicPr/>
          <p:nvPr/>
        </p:nvPicPr>
        <p:blipFill>
          <a:blip r:embed="rId3" cstate="print"/>
          <a:stretch>
            <a:fillRect/>
          </a:stretch>
        </p:blipFill>
        <p:spPr>
          <a:xfrm>
            <a:off x="3611991" y="1690636"/>
            <a:ext cx="1920017" cy="1174224"/>
          </a:xfrm>
          <a:prstGeom prst="rect">
            <a:avLst/>
          </a:prstGeom>
        </p:spPr>
      </p:pic>
    </p:spTree>
    <p:extLst>
      <p:ext uri="{BB962C8B-B14F-4D97-AF65-F5344CB8AC3E}">
        <p14:creationId xmlns:p14="http://schemas.microsoft.com/office/powerpoint/2010/main" val="77518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MCFP_PPT_header"/>
          <p:cNvPicPr>
            <a:picLocks noChangeAspect="1" noChangeArrowheads="1"/>
          </p:cNvPicPr>
          <p:nvPr/>
        </p:nvPicPr>
        <p:blipFill>
          <a:blip r:embed="rId3" cstate="print"/>
          <a:srcRect/>
          <a:stretch>
            <a:fillRect/>
          </a:stretch>
        </p:blipFill>
        <p:spPr bwMode="auto">
          <a:xfrm>
            <a:off x="0" y="0"/>
            <a:ext cx="9144000" cy="1371600"/>
          </a:xfrm>
          <a:prstGeom prst="rect">
            <a:avLst/>
          </a:prstGeom>
          <a:noFill/>
        </p:spPr>
      </p:pic>
      <p:sp>
        <p:nvSpPr>
          <p:cNvPr id="4" name="Rectangle 3"/>
          <p:cNvSpPr txBox="1">
            <a:spLocks noChangeArrowheads="1"/>
          </p:cNvSpPr>
          <p:nvPr/>
        </p:nvSpPr>
        <p:spPr bwMode="auto">
          <a:xfrm>
            <a:off x="160529" y="2578474"/>
            <a:ext cx="8849001" cy="1701053"/>
          </a:xfrm>
          <a:prstGeom prst="rect">
            <a:avLst/>
          </a:prstGeom>
          <a:noFill/>
          <a:ln w="9525">
            <a:noFill/>
            <a:miter lim="800000"/>
            <a:headEnd/>
            <a:tailEnd/>
          </a:ln>
        </p:spPr>
        <p:txBody>
          <a:bodyPr vert="horz" wrap="square" lIns="80682" tIns="40341" rIns="80682" bIns="40341" numCol="1" anchor="t" anchorCtr="0" compatLnSpc="1">
            <a:prstTxWarp prst="textNoShape">
              <a:avLst/>
            </a:prstTxWarp>
            <a:noAutofit/>
          </a:bodyPr>
          <a:lstStyle>
            <a:lvl1pPr marL="0" indent="0" algn="ctr" rtl="0" eaLnBrk="0" fontAlgn="base" hangingPunct="0">
              <a:spcBef>
                <a:spcPct val="20000"/>
              </a:spcBef>
              <a:spcAft>
                <a:spcPct val="0"/>
              </a:spcAft>
              <a:buFont typeface="Arial" pitchFamily="34" charset="0"/>
              <a:buNone/>
              <a:defRPr sz="3080" kern="1200">
                <a:solidFill>
                  <a:schemeClr val="tx1">
                    <a:lumMod val="65000"/>
                    <a:lumOff val="35000"/>
                  </a:schemeClr>
                </a:solidFill>
                <a:latin typeface="Times New Roman" pitchFamily="18" charset="0"/>
                <a:ea typeface="+mn-ea"/>
                <a:cs typeface="Times New Roman" pitchFamily="18" charset="0"/>
              </a:defRPr>
            </a:lvl1pPr>
            <a:lvl2pPr marL="502920" indent="0" algn="ctr" rtl="0" eaLnBrk="0" fontAlgn="base" hangingPunct="0">
              <a:spcBef>
                <a:spcPct val="20000"/>
              </a:spcBef>
              <a:spcAft>
                <a:spcPct val="0"/>
              </a:spcAft>
              <a:buFont typeface="Arial" pitchFamily="34" charset="0"/>
              <a:buNone/>
              <a:defRPr sz="2420" kern="1200">
                <a:solidFill>
                  <a:schemeClr val="tx1">
                    <a:tint val="75000"/>
                  </a:schemeClr>
                </a:solidFill>
                <a:latin typeface="Arial" pitchFamily="34" charset="0"/>
                <a:ea typeface="+mn-ea"/>
                <a:cs typeface="Arial" pitchFamily="34" charset="0"/>
              </a:defRPr>
            </a:lvl2pPr>
            <a:lvl3pPr marL="1005840" indent="0" algn="ctr" rtl="0" eaLnBrk="0" fontAlgn="base" hangingPunct="0">
              <a:spcBef>
                <a:spcPct val="20000"/>
              </a:spcBef>
              <a:spcAft>
                <a:spcPct val="0"/>
              </a:spcAft>
              <a:buFont typeface="Arial" pitchFamily="34" charset="0"/>
              <a:buNone/>
              <a:defRPr sz="2420" kern="1200">
                <a:solidFill>
                  <a:schemeClr val="tx1">
                    <a:tint val="75000"/>
                  </a:schemeClr>
                </a:solidFill>
                <a:latin typeface="Arial" pitchFamily="34" charset="0"/>
                <a:ea typeface="+mn-ea"/>
                <a:cs typeface="Arial" pitchFamily="34" charset="0"/>
              </a:defRPr>
            </a:lvl3pPr>
            <a:lvl4pPr marL="1508760" indent="0" algn="ctr" rtl="0" eaLnBrk="0" fontAlgn="base" hangingPunct="0">
              <a:spcBef>
                <a:spcPct val="20000"/>
              </a:spcBef>
              <a:spcAft>
                <a:spcPct val="0"/>
              </a:spcAft>
              <a:buFont typeface="Arial" pitchFamily="34" charset="0"/>
              <a:buNone/>
              <a:defRPr sz="2420" kern="1200">
                <a:solidFill>
                  <a:schemeClr val="tx1">
                    <a:tint val="75000"/>
                  </a:schemeClr>
                </a:solidFill>
                <a:latin typeface="Arial" pitchFamily="34" charset="0"/>
                <a:ea typeface="+mn-ea"/>
                <a:cs typeface="Arial" pitchFamily="34" charset="0"/>
              </a:defRPr>
            </a:lvl4pPr>
            <a:lvl5pPr marL="2011680" indent="0" algn="ctr" rtl="0" eaLnBrk="0" fontAlgn="base" hangingPunct="0">
              <a:spcBef>
                <a:spcPct val="20000"/>
              </a:spcBef>
              <a:spcAft>
                <a:spcPct val="0"/>
              </a:spcAft>
              <a:buFont typeface="Arial" pitchFamily="34" charset="0"/>
              <a:buNone/>
              <a:defRPr sz="2420" kern="1200">
                <a:solidFill>
                  <a:schemeClr val="tx1">
                    <a:tint val="75000"/>
                  </a:schemeClr>
                </a:solidFill>
                <a:latin typeface="Arial" pitchFamily="34" charset="0"/>
                <a:ea typeface="+mn-ea"/>
                <a:cs typeface="Arial" pitchFamily="34" charset="0"/>
              </a:defRPr>
            </a:lvl5pPr>
            <a:lvl6pPr marL="251460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1752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2044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23360" indent="0" algn="ctr" defTabSz="1005840"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defTabSz="806867">
              <a:defRPr/>
            </a:pPr>
            <a:r>
              <a:rPr lang="en-US" sz="3494" b="1" dirty="0">
                <a:solidFill>
                  <a:srgbClr val="0F3B6C"/>
                </a:solidFill>
                <a:latin typeface="Palatino LInotype" pitchFamily="18" charset="0"/>
                <a:ea typeface="ＭＳ Ｐゴシック"/>
              </a:rPr>
              <a:t>Strengthening Food Security in the Force:</a:t>
            </a:r>
          </a:p>
          <a:p>
            <a:pPr defTabSz="806867">
              <a:defRPr/>
            </a:pPr>
            <a:r>
              <a:rPr lang="en-US" sz="2824" b="1" dirty="0">
                <a:solidFill>
                  <a:srgbClr val="A82029"/>
                </a:solidFill>
                <a:latin typeface="Palatino LInotype" pitchFamily="18" charset="0"/>
                <a:ea typeface="ＭＳ Ｐゴシック"/>
              </a:rPr>
              <a:t>An Update on Departmental Actions</a:t>
            </a:r>
          </a:p>
          <a:p>
            <a:pPr defTabSz="806867">
              <a:defRPr/>
            </a:pPr>
            <a:endParaRPr lang="en-US" sz="2824" b="1" dirty="0">
              <a:solidFill>
                <a:srgbClr val="A82029"/>
              </a:solidFill>
              <a:latin typeface="Palatino LInotype" pitchFamily="18" charset="0"/>
              <a:ea typeface="ＭＳ Ｐゴシック"/>
            </a:endParaRPr>
          </a:p>
          <a:p>
            <a:pPr defTabSz="806867">
              <a:defRPr/>
            </a:pPr>
            <a:r>
              <a:rPr lang="en-US" sz="2471" b="1" dirty="0">
                <a:solidFill>
                  <a:srgbClr val="000000"/>
                </a:solidFill>
                <a:latin typeface="Palatino LInotype" pitchFamily="18" charset="0"/>
                <a:ea typeface="ＭＳ Ｐゴシック"/>
              </a:rPr>
              <a:t>27 March 2024</a:t>
            </a:r>
          </a:p>
          <a:p>
            <a:pPr defTabSz="806867">
              <a:defRPr/>
            </a:pPr>
            <a:endParaRPr lang="en-US" sz="1412" b="1" dirty="0">
              <a:solidFill>
                <a:srgbClr val="A82029"/>
              </a:solidFill>
              <a:latin typeface="Palatino LInotype" pitchFamily="18" charset="0"/>
              <a:ea typeface="ＭＳ Ｐゴシック"/>
            </a:endParaRPr>
          </a:p>
          <a:p>
            <a:pPr defTabSz="806867">
              <a:defRPr/>
            </a:pPr>
            <a:endParaRPr lang="en-US" sz="265" b="1" i="1" dirty="0">
              <a:solidFill>
                <a:srgbClr val="000000"/>
              </a:solidFill>
              <a:latin typeface="Palatino LInotype" pitchFamily="18" charset="0"/>
              <a:ea typeface="ＭＳ Ｐゴシック"/>
            </a:endParaRPr>
          </a:p>
          <a:p>
            <a:pPr defTabSz="806867">
              <a:spcBef>
                <a:spcPct val="0"/>
              </a:spcBef>
              <a:defRPr/>
            </a:pPr>
            <a:r>
              <a:rPr lang="en-US" sz="2118" b="1" i="1" dirty="0">
                <a:solidFill>
                  <a:srgbClr val="0F3B6C"/>
                </a:solidFill>
                <a:latin typeface="Palatino LInotype" pitchFamily="18" charset="0"/>
                <a:ea typeface="ＭＳ Ｐゴシック" pitchFamily="1" charset="-128"/>
              </a:rPr>
              <a:t>Program Analyst, OSD MC&amp;FP</a:t>
            </a:r>
          </a:p>
          <a:p>
            <a:pPr defTabSz="806867">
              <a:spcBef>
                <a:spcPct val="0"/>
              </a:spcBef>
              <a:defRPr/>
            </a:pPr>
            <a:endParaRPr lang="en-US" sz="1765" b="1" i="1" dirty="0">
              <a:solidFill>
                <a:srgbClr val="C00000"/>
              </a:solidFill>
              <a:latin typeface="Palatino LInotype" pitchFamily="18" charset="0"/>
              <a:ea typeface="ＭＳ Ｐゴシック" pitchFamily="1" charset="-128"/>
            </a:endParaRPr>
          </a:p>
          <a:p>
            <a:pPr defTabSz="806867">
              <a:spcBef>
                <a:spcPct val="0"/>
              </a:spcBef>
              <a:defRPr/>
            </a:pPr>
            <a:endParaRPr lang="en-US" sz="1588" b="1" i="1" dirty="0">
              <a:solidFill>
                <a:srgbClr val="000000"/>
              </a:solidFill>
              <a:latin typeface="Palatino LInotype" pitchFamily="18" charset="0"/>
              <a:ea typeface="ＭＳ Ｐゴシック" pitchFamily="1" charset="-128"/>
            </a:endParaRPr>
          </a:p>
          <a:p>
            <a:pPr defTabSz="806867">
              <a:spcBef>
                <a:spcPct val="0"/>
              </a:spcBef>
              <a:defRPr/>
            </a:pPr>
            <a:endParaRPr lang="en-US" sz="1588" b="1" i="1" dirty="0">
              <a:solidFill>
                <a:srgbClr val="000000"/>
              </a:solidFill>
              <a:latin typeface="Palatino LInotype" pitchFamily="18" charset="0"/>
              <a:ea typeface="ＭＳ Ｐゴシック" pitchFamily="1" charset="-128"/>
            </a:endParaRPr>
          </a:p>
          <a:p>
            <a:pPr defTabSz="806867">
              <a:spcBef>
                <a:spcPct val="0"/>
              </a:spcBef>
              <a:defRPr/>
            </a:pPr>
            <a:endParaRPr lang="en-US" sz="1588" b="1" i="1" dirty="0">
              <a:solidFill>
                <a:srgbClr val="000000"/>
              </a:solidFill>
              <a:latin typeface="Palatino LInotype" pitchFamily="18" charset="0"/>
              <a:ea typeface="ＭＳ Ｐゴシック" pitchFamily="1" charset="-128"/>
            </a:endParaRPr>
          </a:p>
          <a:p>
            <a:pPr defTabSz="806867">
              <a:spcBef>
                <a:spcPct val="0"/>
              </a:spcBef>
              <a:defRPr/>
            </a:pPr>
            <a:endParaRPr lang="en-US" sz="1588" b="1" i="1" dirty="0">
              <a:solidFill>
                <a:srgbClr val="0F3B6C"/>
              </a:solidFill>
              <a:latin typeface="Palatino LInotype" pitchFamily="18" charset="0"/>
              <a:ea typeface="ＭＳ Ｐゴシック" pitchFamily="1" charset="-128"/>
            </a:endParaRPr>
          </a:p>
          <a:p>
            <a:pPr defTabSz="806867">
              <a:spcBef>
                <a:spcPct val="0"/>
              </a:spcBef>
              <a:defRPr/>
            </a:pPr>
            <a:endParaRPr lang="en-US" sz="1588" b="1" i="1" dirty="0">
              <a:solidFill>
                <a:srgbClr val="0F3B6C"/>
              </a:solidFill>
              <a:latin typeface="Palatino LInotype" pitchFamily="18" charset="0"/>
              <a:ea typeface="ＭＳ Ｐゴシック" pitchFamily="1" charset="-128"/>
            </a:endParaRPr>
          </a:p>
          <a:p>
            <a:pPr defTabSz="806867">
              <a:defRPr/>
            </a:pPr>
            <a:endParaRPr lang="en-US" sz="1588" b="1" i="1" dirty="0">
              <a:solidFill>
                <a:srgbClr val="0F3B6C"/>
              </a:solidFill>
              <a:latin typeface="Palatino LInotype" pitchFamily="18" charset="0"/>
              <a:ea typeface="ＭＳ Ｐゴシック" pitchFamily="1" charset="-128"/>
            </a:endParaRPr>
          </a:p>
          <a:p>
            <a:pPr defTabSz="806867">
              <a:defRPr/>
            </a:pPr>
            <a:endParaRPr lang="en-US" sz="1588" b="1" i="1" dirty="0">
              <a:solidFill>
                <a:srgbClr val="0F3B6C"/>
              </a:solidFill>
              <a:latin typeface="Palatino LInotype" pitchFamily="18" charset="0"/>
              <a:ea typeface="ＭＳ Ｐゴシック" pitchFamily="1" charset="-128"/>
            </a:endParaRPr>
          </a:p>
          <a:p>
            <a:pPr defTabSz="806867">
              <a:defRPr/>
            </a:pPr>
            <a:r>
              <a:rPr lang="en-US" sz="2118" b="1" i="1" dirty="0">
                <a:solidFill>
                  <a:srgbClr val="000000"/>
                </a:solidFill>
                <a:latin typeface="Palatino LInotype" pitchFamily="18" charset="0"/>
                <a:ea typeface="ＭＳ Ｐゴシック"/>
              </a:rPr>
              <a:t> </a:t>
            </a:r>
          </a:p>
          <a:p>
            <a:pPr defTabSz="806867">
              <a:defRPr/>
            </a:pPr>
            <a:endParaRPr lang="en-US" sz="1059" b="1" i="1" dirty="0">
              <a:solidFill>
                <a:srgbClr val="000000"/>
              </a:solidFill>
              <a:latin typeface="Palatino LInotype" pitchFamily="18" charset="0"/>
              <a:ea typeface="ＭＳ Ｐゴシック"/>
            </a:endParaRPr>
          </a:p>
          <a:p>
            <a:pPr defTabSz="806867">
              <a:defRPr/>
            </a:pPr>
            <a:endParaRPr lang="en-US" sz="1588" b="1" i="1" dirty="0">
              <a:solidFill>
                <a:srgbClr val="0F3B6C"/>
              </a:solidFill>
              <a:latin typeface="Palatino LInotype" pitchFamily="18" charset="0"/>
              <a:ea typeface="ＭＳ Ｐゴシック"/>
            </a:endParaRPr>
          </a:p>
          <a:p>
            <a:pPr defTabSz="806867">
              <a:defRPr/>
            </a:pPr>
            <a:endParaRPr lang="en-US" sz="2471" b="1" i="1" dirty="0">
              <a:solidFill>
                <a:srgbClr val="C00000"/>
              </a:solidFill>
              <a:latin typeface="Palatino LInotype" pitchFamily="18" charset="0"/>
              <a:ea typeface="ＭＳ Ｐゴシック"/>
            </a:endParaRPr>
          </a:p>
        </p:txBody>
      </p:sp>
      <p:sp>
        <p:nvSpPr>
          <p:cNvPr id="2" name="Rectangle 1"/>
          <p:cNvSpPr/>
          <p:nvPr/>
        </p:nvSpPr>
        <p:spPr>
          <a:xfrm>
            <a:off x="5469687" y="5931461"/>
            <a:ext cx="256802" cy="472565"/>
          </a:xfrm>
          <a:prstGeom prst="rect">
            <a:avLst/>
          </a:prstGeom>
        </p:spPr>
        <p:txBody>
          <a:bodyPr wrap="none">
            <a:spAutoFit/>
          </a:bodyPr>
          <a:lstStyle/>
          <a:p>
            <a:pPr defTabSz="806867" eaLnBrk="0" fontAlgn="base" hangingPunct="0">
              <a:spcBef>
                <a:spcPct val="0"/>
              </a:spcBef>
              <a:spcAft>
                <a:spcPct val="0"/>
              </a:spcAft>
              <a:defRPr/>
            </a:pPr>
            <a:r>
              <a:rPr lang="en-US" sz="2471" dirty="0">
                <a:solidFill>
                  <a:srgbClr val="000000"/>
                </a:solidFill>
                <a:latin typeface="Calibri" panose="020F0502020204030204" pitchFamily="34" charset="0"/>
                <a:ea typeface="Calibri" panose="020F0502020204030204" pitchFamily="34" charset="0"/>
              </a:rPr>
              <a:t> </a:t>
            </a:r>
            <a:endParaRPr lang="en-US" sz="2382" dirty="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335146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D5A5-6624-6DAD-E759-A776DC50859C}"/>
              </a:ext>
            </a:extLst>
          </p:cNvPr>
          <p:cNvSpPr>
            <a:spLocks noGrp="1"/>
          </p:cNvSpPr>
          <p:nvPr>
            <p:ph type="title"/>
          </p:nvPr>
        </p:nvSpPr>
        <p:spPr/>
        <p:txBody>
          <a:bodyPr/>
          <a:lstStyle/>
          <a:p>
            <a:r>
              <a:rPr lang="en-US" sz="3177" b="1" dirty="0"/>
              <a:t>Strengthening Food Security </a:t>
            </a:r>
            <a:br>
              <a:rPr lang="en-US" sz="3177" b="1" dirty="0"/>
            </a:br>
            <a:r>
              <a:rPr lang="en-US" sz="3177" b="1" dirty="0"/>
              <a:t>in the Force: A Brief History</a:t>
            </a:r>
          </a:p>
        </p:txBody>
      </p:sp>
      <p:sp>
        <p:nvSpPr>
          <p:cNvPr id="4" name="Content Placeholder 3">
            <a:extLst>
              <a:ext uri="{FF2B5EF4-FFF2-40B4-BE49-F238E27FC236}">
                <a16:creationId xmlns:a16="http://schemas.microsoft.com/office/drawing/2014/main" id="{BBA884D1-D193-C526-8826-0461E270051F}"/>
              </a:ext>
            </a:extLst>
          </p:cNvPr>
          <p:cNvSpPr>
            <a:spLocks noGrp="1"/>
          </p:cNvSpPr>
          <p:nvPr>
            <p:ph sz="half" idx="14"/>
          </p:nvPr>
        </p:nvSpPr>
        <p:spPr>
          <a:xfrm>
            <a:off x="520949" y="1439897"/>
            <a:ext cx="3845552" cy="4445314"/>
          </a:xfrm>
        </p:spPr>
        <p:txBody>
          <a:bodyPr>
            <a:noAutofit/>
          </a:bodyPr>
          <a:lstStyle/>
          <a:p>
            <a:r>
              <a:rPr lang="en-US" sz="1588" dirty="0">
                <a:solidFill>
                  <a:schemeClr val="tx1"/>
                </a:solidFill>
                <a:latin typeface="+mj-lt"/>
              </a:rPr>
              <a:t>Secretary of Defense Memorandum, </a:t>
            </a:r>
            <a:r>
              <a:rPr lang="en-US" sz="1588" i="1" dirty="0">
                <a:solidFill>
                  <a:schemeClr val="tx1"/>
                </a:solidFill>
                <a:latin typeface="+mj-lt"/>
              </a:rPr>
              <a:t>Strengthening Economic Security in the Force </a:t>
            </a:r>
            <a:r>
              <a:rPr lang="en-US" sz="1588" dirty="0">
                <a:solidFill>
                  <a:schemeClr val="tx1"/>
                </a:solidFill>
                <a:latin typeface="+mj-lt"/>
              </a:rPr>
              <a:t>(November 2021)</a:t>
            </a:r>
          </a:p>
          <a:p>
            <a:endParaRPr lang="en-US" sz="1588" dirty="0">
              <a:latin typeface="+mj-lt"/>
            </a:endParaRPr>
          </a:p>
          <a:p>
            <a:pPr lvl="1"/>
            <a:r>
              <a:rPr lang="en-US" sz="1588" dirty="0">
                <a:solidFill>
                  <a:schemeClr val="tx1"/>
                </a:solidFill>
                <a:latin typeface="+mj-lt"/>
              </a:rPr>
              <a:t>Announced official release of the Military Leaders Economic Security Toolkit</a:t>
            </a:r>
          </a:p>
          <a:p>
            <a:pPr lvl="1"/>
            <a:endParaRPr lang="en-US" sz="1588" dirty="0">
              <a:solidFill>
                <a:schemeClr val="tx1"/>
              </a:solidFill>
              <a:latin typeface="+mj-lt"/>
            </a:endParaRPr>
          </a:p>
          <a:p>
            <a:pPr lvl="1"/>
            <a:r>
              <a:rPr lang="en-US" sz="1588" dirty="0">
                <a:solidFill>
                  <a:schemeClr val="tx1"/>
                </a:solidFill>
                <a:latin typeface="+mj-lt"/>
              </a:rPr>
              <a:t>Required Under Secretary of Defense for Personnel and Readiness to provide a strategy on food security</a:t>
            </a:r>
          </a:p>
          <a:p>
            <a:pPr lvl="1"/>
            <a:endParaRPr lang="en-US" sz="1588" dirty="0">
              <a:solidFill>
                <a:schemeClr val="tx1"/>
              </a:solidFill>
              <a:latin typeface="+mj-lt"/>
            </a:endParaRPr>
          </a:p>
          <a:p>
            <a:r>
              <a:rPr lang="en-US" sz="1588" dirty="0">
                <a:solidFill>
                  <a:schemeClr val="tx1"/>
                </a:solidFill>
                <a:latin typeface="+mj-lt"/>
              </a:rPr>
              <a:t>Office of the Under Secretary of Defense for Personnel and Readiness, </a:t>
            </a:r>
            <a:r>
              <a:rPr lang="en-US" sz="1588" i="1" dirty="0">
                <a:solidFill>
                  <a:schemeClr val="tx1"/>
                </a:solidFill>
                <a:latin typeface="+mj-lt"/>
              </a:rPr>
              <a:t>Strengthening Food Security in the Force: Strategy and Roadmap </a:t>
            </a:r>
            <a:r>
              <a:rPr lang="en-US" sz="1588" dirty="0">
                <a:solidFill>
                  <a:schemeClr val="tx1"/>
                </a:solidFill>
                <a:latin typeface="+mj-lt"/>
              </a:rPr>
              <a:t>(July 2022)</a:t>
            </a:r>
          </a:p>
          <a:p>
            <a:endParaRPr lang="en-US" sz="1588" dirty="0">
              <a:latin typeface="+mj-lt"/>
            </a:endParaRPr>
          </a:p>
          <a:p>
            <a:endParaRPr lang="en-US" sz="1588" dirty="0">
              <a:latin typeface="+mj-lt"/>
            </a:endParaRPr>
          </a:p>
          <a:p>
            <a:endParaRPr lang="en-US" sz="1588" dirty="0">
              <a:latin typeface="+mj-lt"/>
            </a:endParaRPr>
          </a:p>
        </p:txBody>
      </p:sp>
      <p:pic>
        <p:nvPicPr>
          <p:cNvPr id="5" name="Picture 4">
            <a:extLst>
              <a:ext uri="{FF2B5EF4-FFF2-40B4-BE49-F238E27FC236}">
                <a16:creationId xmlns:a16="http://schemas.microsoft.com/office/drawing/2014/main" id="{F85520BB-07AA-43E1-1837-DD0C763999FA}"/>
              </a:ext>
            </a:extLst>
          </p:cNvPr>
          <p:cNvPicPr>
            <a:picLocks noChangeAspect="1"/>
          </p:cNvPicPr>
          <p:nvPr/>
        </p:nvPicPr>
        <p:blipFill>
          <a:blip r:embed="rId3"/>
          <a:stretch>
            <a:fillRect/>
          </a:stretch>
        </p:blipFill>
        <p:spPr>
          <a:xfrm>
            <a:off x="4927175" y="1779082"/>
            <a:ext cx="2739472" cy="3564352"/>
          </a:xfrm>
          <a:prstGeom prst="rect">
            <a:avLst/>
          </a:prstGeom>
          <a:ln>
            <a:solidFill>
              <a:schemeClr val="tx1"/>
            </a:solidFill>
          </a:ln>
        </p:spPr>
      </p:pic>
      <p:pic>
        <p:nvPicPr>
          <p:cNvPr id="8" name="Picture 7">
            <a:extLst>
              <a:ext uri="{FF2B5EF4-FFF2-40B4-BE49-F238E27FC236}">
                <a16:creationId xmlns:a16="http://schemas.microsoft.com/office/drawing/2014/main" id="{DD937F2E-C6F6-5A3D-FEAC-C8BAA2225599}"/>
              </a:ext>
            </a:extLst>
          </p:cNvPr>
          <p:cNvPicPr>
            <a:picLocks noChangeAspect="1"/>
          </p:cNvPicPr>
          <p:nvPr/>
        </p:nvPicPr>
        <p:blipFill>
          <a:blip r:embed="rId4"/>
          <a:stretch>
            <a:fillRect/>
          </a:stretch>
        </p:blipFill>
        <p:spPr>
          <a:xfrm>
            <a:off x="5348568" y="2320860"/>
            <a:ext cx="2662916" cy="3564352"/>
          </a:xfrm>
          <a:prstGeom prst="rect">
            <a:avLst/>
          </a:prstGeom>
          <a:ln>
            <a:solidFill>
              <a:schemeClr val="tx1"/>
            </a:solidFill>
          </a:ln>
        </p:spPr>
      </p:pic>
    </p:spTree>
    <p:extLst>
      <p:ext uri="{BB962C8B-B14F-4D97-AF65-F5344CB8AC3E}">
        <p14:creationId xmlns:p14="http://schemas.microsoft.com/office/powerpoint/2010/main" val="272381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D5A5-6624-6DAD-E759-A776DC50859C}"/>
              </a:ext>
            </a:extLst>
          </p:cNvPr>
          <p:cNvSpPr>
            <a:spLocks noGrp="1"/>
          </p:cNvSpPr>
          <p:nvPr>
            <p:ph type="title"/>
          </p:nvPr>
        </p:nvSpPr>
        <p:spPr/>
        <p:txBody>
          <a:bodyPr/>
          <a:lstStyle/>
          <a:p>
            <a:r>
              <a:rPr lang="en-US" sz="3177" b="1" dirty="0"/>
              <a:t>Strengthening Food Security in the Force: Building on Our Progress</a:t>
            </a:r>
          </a:p>
        </p:txBody>
      </p:sp>
      <p:sp>
        <p:nvSpPr>
          <p:cNvPr id="4" name="Content Placeholder 3">
            <a:extLst>
              <a:ext uri="{FF2B5EF4-FFF2-40B4-BE49-F238E27FC236}">
                <a16:creationId xmlns:a16="http://schemas.microsoft.com/office/drawing/2014/main" id="{BBA884D1-D193-C526-8826-0461E270051F}"/>
              </a:ext>
            </a:extLst>
          </p:cNvPr>
          <p:cNvSpPr>
            <a:spLocks noGrp="1"/>
          </p:cNvSpPr>
          <p:nvPr>
            <p:ph sz="half" idx="14"/>
          </p:nvPr>
        </p:nvSpPr>
        <p:spPr>
          <a:xfrm>
            <a:off x="520949" y="1439897"/>
            <a:ext cx="5390096" cy="4445314"/>
          </a:xfrm>
        </p:spPr>
        <p:txBody>
          <a:bodyPr>
            <a:noAutofit/>
          </a:bodyPr>
          <a:lstStyle/>
          <a:p>
            <a:r>
              <a:rPr lang="en-US" sz="1412" dirty="0">
                <a:solidFill>
                  <a:schemeClr val="tx1"/>
                </a:solidFill>
                <a:latin typeface="+mj-lt"/>
              </a:rPr>
              <a:t>Published to Military OneSource on 20 December 2023: </a:t>
            </a:r>
            <a:r>
              <a:rPr lang="en-US" sz="1059" dirty="0">
                <a:latin typeface="+mj-lt"/>
                <a:hlinkClick r:id="rId3"/>
              </a:rPr>
              <a:t>https://download.militaryonesource.mil/12038/MOS/Economic-Security/strengthening-food-security-in-the-force-strategy-and-roadmap-2023.pdf</a:t>
            </a:r>
            <a:r>
              <a:rPr lang="en-US" sz="1059" dirty="0">
                <a:latin typeface="+mj-lt"/>
              </a:rPr>
              <a:t> </a:t>
            </a:r>
          </a:p>
          <a:p>
            <a:endParaRPr lang="en-US" sz="1412" dirty="0">
              <a:latin typeface="+mj-lt"/>
            </a:endParaRPr>
          </a:p>
          <a:p>
            <a:r>
              <a:rPr lang="en-US" sz="1412" dirty="0">
                <a:solidFill>
                  <a:schemeClr val="tx1"/>
                </a:solidFill>
                <a:latin typeface="+mj-lt"/>
              </a:rPr>
              <a:t>Follow-on to the original, </a:t>
            </a:r>
            <a:r>
              <a:rPr lang="en-US" sz="1412" i="1" dirty="0">
                <a:solidFill>
                  <a:schemeClr val="tx1"/>
                </a:solidFill>
                <a:latin typeface="+mj-lt"/>
              </a:rPr>
              <a:t>Strengthening Food Security in the Force: Strategy and Roadmap </a:t>
            </a:r>
            <a:r>
              <a:rPr lang="en-US" sz="1412" dirty="0">
                <a:solidFill>
                  <a:schemeClr val="tx1"/>
                </a:solidFill>
                <a:latin typeface="+mj-lt"/>
              </a:rPr>
              <a:t>(July 2022)</a:t>
            </a:r>
          </a:p>
          <a:p>
            <a:endParaRPr lang="en-US" sz="1412" dirty="0">
              <a:solidFill>
                <a:schemeClr val="tx1"/>
              </a:solidFill>
              <a:latin typeface="+mj-lt"/>
            </a:endParaRPr>
          </a:p>
          <a:p>
            <a:r>
              <a:rPr lang="en-US" sz="1412" dirty="0">
                <a:solidFill>
                  <a:schemeClr val="tx1"/>
                </a:solidFill>
                <a:latin typeface="+mj-lt"/>
              </a:rPr>
              <a:t>6 Lines of Effort (LOEs): </a:t>
            </a:r>
          </a:p>
          <a:p>
            <a:pPr lvl="1"/>
            <a:r>
              <a:rPr lang="en-US" sz="1412" dirty="0">
                <a:solidFill>
                  <a:schemeClr val="tx1"/>
                </a:solidFill>
                <a:latin typeface="+mj-lt"/>
              </a:rPr>
              <a:t>Increase access to healthy food</a:t>
            </a:r>
          </a:p>
          <a:p>
            <a:pPr lvl="1"/>
            <a:r>
              <a:rPr lang="en-US" sz="1412" dirty="0">
                <a:solidFill>
                  <a:schemeClr val="tx1"/>
                </a:solidFill>
                <a:latin typeface="+mj-lt"/>
              </a:rPr>
              <a:t>Enhance spouse employment opportunities</a:t>
            </a:r>
          </a:p>
          <a:p>
            <a:pPr lvl="1"/>
            <a:r>
              <a:rPr lang="en-US" sz="1412" dirty="0">
                <a:solidFill>
                  <a:schemeClr val="tx1"/>
                </a:solidFill>
                <a:latin typeface="+mj-lt"/>
              </a:rPr>
              <a:t>Review service member pay and benefits</a:t>
            </a:r>
          </a:p>
          <a:p>
            <a:pPr lvl="1"/>
            <a:r>
              <a:rPr lang="en-US" sz="1412" dirty="0">
                <a:solidFill>
                  <a:schemeClr val="tx1"/>
                </a:solidFill>
                <a:latin typeface="+mj-lt"/>
              </a:rPr>
              <a:t>Reinforce financial resources and awareness</a:t>
            </a:r>
          </a:p>
          <a:p>
            <a:pPr lvl="1"/>
            <a:r>
              <a:rPr lang="en-US" sz="1412" dirty="0">
                <a:solidFill>
                  <a:schemeClr val="tx1"/>
                </a:solidFill>
                <a:latin typeface="+mj-lt"/>
              </a:rPr>
              <a:t>Encourage service members and families to seek available resources and services</a:t>
            </a:r>
          </a:p>
          <a:p>
            <a:pPr lvl="1"/>
            <a:r>
              <a:rPr lang="en-US" sz="1412" dirty="0">
                <a:solidFill>
                  <a:schemeClr val="tx1"/>
                </a:solidFill>
                <a:latin typeface="+mj-lt"/>
              </a:rPr>
              <a:t>Expand data collection and reporting</a:t>
            </a:r>
          </a:p>
        </p:txBody>
      </p:sp>
      <p:pic>
        <p:nvPicPr>
          <p:cNvPr id="6" name="Picture 5">
            <a:extLst>
              <a:ext uri="{FF2B5EF4-FFF2-40B4-BE49-F238E27FC236}">
                <a16:creationId xmlns:a16="http://schemas.microsoft.com/office/drawing/2014/main" id="{2DD92909-484D-FE1A-6E34-626D2CAEF44F}"/>
              </a:ext>
            </a:extLst>
          </p:cNvPr>
          <p:cNvPicPr>
            <a:picLocks noChangeAspect="1"/>
          </p:cNvPicPr>
          <p:nvPr/>
        </p:nvPicPr>
        <p:blipFill>
          <a:blip r:embed="rId4"/>
          <a:stretch>
            <a:fillRect/>
          </a:stretch>
        </p:blipFill>
        <p:spPr>
          <a:xfrm>
            <a:off x="5833193" y="1587485"/>
            <a:ext cx="3098485" cy="4033297"/>
          </a:xfrm>
          <a:prstGeom prst="rect">
            <a:avLst/>
          </a:prstGeom>
        </p:spPr>
      </p:pic>
    </p:spTree>
    <p:extLst>
      <p:ext uri="{BB962C8B-B14F-4D97-AF65-F5344CB8AC3E}">
        <p14:creationId xmlns:p14="http://schemas.microsoft.com/office/powerpoint/2010/main" val="911321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A5960E6-5BE4-8039-DED4-411AEF4580A5}"/>
              </a:ext>
            </a:extLst>
          </p:cNvPr>
          <p:cNvSpPr>
            <a:spLocks noGrp="1"/>
          </p:cNvSpPr>
          <p:nvPr>
            <p:ph sz="half" idx="14"/>
          </p:nvPr>
        </p:nvSpPr>
        <p:spPr>
          <a:xfrm>
            <a:off x="273298" y="1452923"/>
            <a:ext cx="8079748" cy="4145245"/>
          </a:xfrm>
        </p:spPr>
        <p:txBody>
          <a:bodyPr>
            <a:normAutofit/>
          </a:bodyPr>
          <a:lstStyle/>
          <a:p>
            <a:pPr marL="0" indent="0">
              <a:buNone/>
            </a:pPr>
            <a:r>
              <a:rPr lang="en-US" sz="1941" b="1" dirty="0">
                <a:solidFill>
                  <a:schemeClr val="tx1"/>
                </a:solidFill>
                <a:latin typeface="+mj-lt"/>
              </a:rPr>
              <a:t>Examples of actions taken between July 2022 and December 2023:</a:t>
            </a:r>
          </a:p>
          <a:p>
            <a:r>
              <a:rPr lang="en-US" sz="1941" dirty="0">
                <a:solidFill>
                  <a:schemeClr val="tx1"/>
                </a:solidFill>
                <a:latin typeface="+mj-lt"/>
              </a:rPr>
              <a:t>Implemented the Basic Needs Allowance, and increased the Basic Allowance for Housing and the Basic Allowance for Subsistence</a:t>
            </a:r>
          </a:p>
          <a:p>
            <a:r>
              <a:rPr lang="en-US" sz="1941" dirty="0">
                <a:solidFill>
                  <a:schemeClr val="tx1"/>
                </a:solidFill>
                <a:latin typeface="+mj-lt"/>
              </a:rPr>
              <a:t>Increased savings for Service members shopping at commissaries</a:t>
            </a:r>
          </a:p>
          <a:p>
            <a:r>
              <a:rPr lang="en-US" sz="1941" dirty="0">
                <a:solidFill>
                  <a:schemeClr val="tx1"/>
                </a:solidFill>
                <a:latin typeface="+mj-lt"/>
              </a:rPr>
              <a:t>Expanded child care options and announced a new child care fee schedule that will significantly reduce fees for many military families</a:t>
            </a:r>
          </a:p>
          <a:p>
            <a:r>
              <a:rPr lang="en-US" sz="1941" dirty="0">
                <a:solidFill>
                  <a:schemeClr val="tx1"/>
                </a:solidFill>
                <a:latin typeface="+mj-lt"/>
              </a:rPr>
              <a:t>Implemented a 4.6% basic pay raise in January 2023</a:t>
            </a:r>
          </a:p>
          <a:p>
            <a:r>
              <a:rPr lang="en-US" sz="1941" dirty="0">
                <a:solidFill>
                  <a:schemeClr val="tx1"/>
                </a:solidFill>
                <a:latin typeface="+mj-lt"/>
              </a:rPr>
              <a:t>Introduced a Military Spouse Career Accelerator Pilot</a:t>
            </a:r>
          </a:p>
          <a:p>
            <a:r>
              <a:rPr lang="en-US" sz="1941" dirty="0">
                <a:solidFill>
                  <a:schemeClr val="tx1"/>
                </a:solidFill>
                <a:latin typeface="+mj-lt"/>
              </a:rPr>
              <a:t>Initiated a qualitative study, to better understand the causes of food insecurity among junior enlisted Service members</a:t>
            </a:r>
          </a:p>
        </p:txBody>
      </p:sp>
      <p:sp>
        <p:nvSpPr>
          <p:cNvPr id="3" name="Title 2">
            <a:extLst>
              <a:ext uri="{FF2B5EF4-FFF2-40B4-BE49-F238E27FC236}">
                <a16:creationId xmlns:a16="http://schemas.microsoft.com/office/drawing/2014/main" id="{56AC4735-E1B4-4E40-B0F5-BE0D23109A68}"/>
              </a:ext>
            </a:extLst>
          </p:cNvPr>
          <p:cNvSpPr>
            <a:spLocks noGrp="1"/>
          </p:cNvSpPr>
          <p:nvPr>
            <p:ph type="title"/>
          </p:nvPr>
        </p:nvSpPr>
        <p:spPr/>
        <p:txBody>
          <a:bodyPr/>
          <a:lstStyle/>
          <a:p>
            <a:r>
              <a:rPr lang="en-US" sz="3177" b="1" dirty="0"/>
              <a:t>Strengthening Food Security in the Force: Building on Our Progress</a:t>
            </a:r>
            <a:endParaRPr lang="en-US" sz="3177" dirty="0"/>
          </a:p>
        </p:txBody>
      </p:sp>
    </p:spTree>
    <p:extLst>
      <p:ext uri="{BB962C8B-B14F-4D97-AF65-F5344CB8AC3E}">
        <p14:creationId xmlns:p14="http://schemas.microsoft.com/office/powerpoint/2010/main" val="25392020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Palatino LInotype"/>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NAVY Forged By the Sea Palette">
      <a:dk1>
        <a:srgbClr val="022A3A"/>
      </a:dk1>
      <a:lt1>
        <a:srgbClr val="F3F3F2"/>
      </a:lt1>
      <a:dk2>
        <a:srgbClr val="000000"/>
      </a:dk2>
      <a:lt2>
        <a:srgbClr val="E8B00F"/>
      </a:lt2>
      <a:accent1>
        <a:srgbClr val="C6CCD0"/>
      </a:accent1>
      <a:accent2>
        <a:srgbClr val="0076A9"/>
      </a:accent2>
      <a:accent3>
        <a:srgbClr val="FFDA00"/>
      </a:accent3>
      <a:accent4>
        <a:srgbClr val="404041"/>
      </a:accent4>
      <a:accent5>
        <a:srgbClr val="235789"/>
      </a:accent5>
      <a:accent6>
        <a:srgbClr val="797979"/>
      </a:accent6>
      <a:hlink>
        <a:srgbClr val="0076A9"/>
      </a:hlink>
      <a:folHlink>
        <a:srgbClr val="23578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Unclassified">
  <a:themeElements>
    <a:clrScheme name="Custom 1">
      <a:dk1>
        <a:srgbClr val="333333"/>
      </a:dk1>
      <a:lt1>
        <a:srgbClr val="FFFFFF"/>
      </a:lt1>
      <a:dk2>
        <a:srgbClr val="355E93"/>
      </a:dk2>
      <a:lt2>
        <a:srgbClr val="EBEFF5"/>
      </a:lt2>
      <a:accent1>
        <a:srgbClr val="AEBFD4"/>
      </a:accent1>
      <a:accent2>
        <a:srgbClr val="728FB4"/>
      </a:accent2>
      <a:accent3>
        <a:srgbClr val="254267"/>
      </a:accent3>
      <a:accent4>
        <a:srgbClr val="15263B"/>
      </a:accent4>
      <a:accent5>
        <a:srgbClr val="EBEBEB"/>
      </a:accent5>
      <a:accent6>
        <a:srgbClr val="ADADAD"/>
      </a:accent6>
      <a:hlink>
        <a:srgbClr val="0070C0"/>
      </a:hlink>
      <a:folHlink>
        <a:srgbClr val="355E9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 Slide Template  -  Read-Only" id="{AE8C77FA-DE70-47E4-A6C6-9E39EA9C7819}" vid="{611AD3F1-74D6-455D-89A1-721C87805849}"/>
    </a:ext>
  </a:extLst>
</a:theme>
</file>

<file path=ppt/theme/theme6.xml><?xml version="1.0" encoding="utf-8"?>
<a:theme xmlns:a="http://schemas.openxmlformats.org/drawingml/2006/main" name="1_Unclassified">
  <a:themeElements>
    <a:clrScheme name="Custom 1">
      <a:dk1>
        <a:srgbClr val="333333"/>
      </a:dk1>
      <a:lt1>
        <a:srgbClr val="FFFFFF"/>
      </a:lt1>
      <a:dk2>
        <a:srgbClr val="355E93"/>
      </a:dk2>
      <a:lt2>
        <a:srgbClr val="EBEFF5"/>
      </a:lt2>
      <a:accent1>
        <a:srgbClr val="AEBFD4"/>
      </a:accent1>
      <a:accent2>
        <a:srgbClr val="728FB4"/>
      </a:accent2>
      <a:accent3>
        <a:srgbClr val="254267"/>
      </a:accent3>
      <a:accent4>
        <a:srgbClr val="15263B"/>
      </a:accent4>
      <a:accent5>
        <a:srgbClr val="EBEBEB"/>
      </a:accent5>
      <a:accent6>
        <a:srgbClr val="ADADAD"/>
      </a:accent6>
      <a:hlink>
        <a:srgbClr val="0070C0"/>
      </a:hlink>
      <a:folHlink>
        <a:srgbClr val="355E9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 Slide Template  -  Read-Only" id="{AE8C77FA-DE70-47E4-A6C6-9E39EA9C7819}" vid="{611AD3F1-74D6-455D-89A1-721C87805849}"/>
    </a:ext>
  </a:extLst>
</a:theme>
</file>

<file path=ppt/theme/theme7.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od 2.0 Program" id="{4BA17A87-4623-4248-9054-2CC95FC9BCD9}" vid="{ED545E68-F0ED-4CE2-B2DD-9AFE5913DFE7}"/>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3499</TotalTime>
  <Words>5353</Words>
  <Application>Microsoft Office PowerPoint</Application>
  <PresentationFormat>On-screen Show (4:3)</PresentationFormat>
  <Paragraphs>581</Paragraphs>
  <Slides>46</Slides>
  <Notes>22</Notes>
  <HiddenSlides>0</HiddenSlides>
  <MMClips>0</MMClips>
  <ScaleCrop>false</ScaleCrop>
  <HeadingPairs>
    <vt:vector size="6" baseType="variant">
      <vt:variant>
        <vt:lpstr>Fonts Used</vt:lpstr>
      </vt:variant>
      <vt:variant>
        <vt:i4>20</vt:i4>
      </vt:variant>
      <vt:variant>
        <vt:lpstr>Theme</vt:lpstr>
      </vt:variant>
      <vt:variant>
        <vt:i4>9</vt:i4>
      </vt:variant>
      <vt:variant>
        <vt:lpstr>Slide Titles</vt:lpstr>
      </vt:variant>
      <vt:variant>
        <vt:i4>46</vt:i4>
      </vt:variant>
    </vt:vector>
  </HeadingPairs>
  <TitlesOfParts>
    <vt:vector size="75" baseType="lpstr">
      <vt:lpstr>ＭＳ Ｐゴシック</vt:lpstr>
      <vt:lpstr>.AppleSystemUIFont</vt:lpstr>
      <vt:lpstr>Aptos</vt:lpstr>
      <vt:lpstr>Arial</vt:lpstr>
      <vt:lpstr>Calibri</vt:lpstr>
      <vt:lpstr>Calibri Light</vt:lpstr>
      <vt:lpstr>Century Schoolbook</vt:lpstr>
      <vt:lpstr>Courier New</vt:lpstr>
      <vt:lpstr>Franklin Gothic Book</vt:lpstr>
      <vt:lpstr>Franklin Gothic Demi Cond</vt:lpstr>
      <vt:lpstr>Franklin Gothic Medium</vt:lpstr>
      <vt:lpstr>Lato</vt:lpstr>
      <vt:lpstr>Myriad Pro</vt:lpstr>
      <vt:lpstr>Palatino LInotype</vt:lpstr>
      <vt:lpstr>Palatino LInotype</vt:lpstr>
      <vt:lpstr>Segoe UI</vt:lpstr>
      <vt:lpstr>Symbol</vt:lpstr>
      <vt:lpstr>System Font Regular</vt:lpstr>
      <vt:lpstr>Times New Roman</vt:lpstr>
      <vt:lpstr>Wingdings</vt:lpstr>
      <vt:lpstr>Office Theme</vt:lpstr>
      <vt:lpstr>2_Office Theme</vt:lpstr>
      <vt:lpstr>3_Blank Presentation</vt:lpstr>
      <vt:lpstr>1_Office Theme</vt:lpstr>
      <vt:lpstr>Unclassified</vt:lpstr>
      <vt:lpstr>1_Unclassified</vt:lpstr>
      <vt:lpstr>USAF(Unclas)</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Strengthening Food Security  in the Force: A Brief History</vt:lpstr>
      <vt:lpstr>Strengthening Food Security in the Force: Building on Our Progress</vt:lpstr>
      <vt:lpstr>Strengthening Food Security in the Force: Building on Our Progress</vt:lpstr>
      <vt:lpstr>Strengthening Food Security in the Force: Building on Our Progress</vt:lpstr>
      <vt:lpstr>Featured Food Security Tools  for Leaders and Providers </vt:lpstr>
      <vt:lpstr>Military Leaders                                Economic Security Toolkit</vt:lpstr>
      <vt:lpstr>Military Leaders                                Economic Security Toolkit</vt:lpstr>
      <vt:lpstr>PowerPoint Presentation</vt:lpstr>
      <vt:lpstr>Thank you!</vt:lpstr>
      <vt:lpstr>Child Development Program Update</vt:lpstr>
      <vt:lpstr>PowerPoint Presentation</vt:lpstr>
      <vt:lpstr>PowerPoint Presentation</vt:lpstr>
      <vt:lpstr>PowerPoint Presentation</vt:lpstr>
      <vt:lpstr>PowerPoint Presentation</vt:lpstr>
      <vt:lpstr>Child Development Program Update</vt:lpstr>
      <vt:lpstr>Military Family Readiness Council</vt:lpstr>
      <vt:lpstr>PowerPoint Presentation</vt:lpstr>
      <vt:lpstr>PowerPoint Presentation</vt:lpstr>
      <vt:lpstr>PowerPoint Presentation</vt:lpstr>
      <vt:lpstr>PowerPoint Presentation</vt:lpstr>
      <vt:lpstr>Military Family Readiness Council</vt:lpstr>
      <vt:lpstr>PowerPoint Presentation</vt:lpstr>
      <vt:lpstr>PowerPoint Presentation</vt:lpstr>
      <vt:lpstr>PowerPoint Presentation</vt:lpstr>
      <vt:lpstr>PowerPoint Presentation</vt:lpstr>
      <vt:lpstr>PowerPoint Presentation</vt:lpstr>
      <vt:lpstr>PowerPoint Presentation</vt:lpstr>
      <vt:lpstr>Financial Well-Being Military Family Readiness Council 27 March 2024    </vt:lpstr>
      <vt:lpstr>Agenda</vt:lpstr>
      <vt:lpstr>Financial readiness within Integrated Primary Prevention</vt:lpstr>
      <vt:lpstr>Economic security as a holistic approach (Army Response)</vt:lpstr>
      <vt:lpstr>Financial Well-Being Military Family Readiness Council 27 March 2024    </vt:lpstr>
      <vt:lpstr>Military Family Readiness Tom Yavorski</vt:lpstr>
      <vt:lpstr>Military Family Readiness</vt:lpstr>
      <vt:lpstr>Military Family Readiness </vt:lpstr>
      <vt:lpstr>DAF Food 2.0 Program</vt:lpstr>
      <vt:lpstr>Military Family  Readiness Council</vt:lpstr>
      <vt:lpstr>ECONOMIC SECURITY - MAJOR AREAS OF FOCUS</vt:lpstr>
      <vt:lpstr>Military Family  Readiness Council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Fanelli</dc:creator>
  <cp:lastModifiedBy>Angela Selby-Pagan</cp:lastModifiedBy>
  <cp:revision>99</cp:revision>
  <cp:lastPrinted>2024-03-25T20:37:43Z</cp:lastPrinted>
  <dcterms:created xsi:type="dcterms:W3CDTF">2023-07-05T20:37:11Z</dcterms:created>
  <dcterms:modified xsi:type="dcterms:W3CDTF">2024-03-29T16:05:42Z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3e25a3-56e7-4f07-9acc-ed14a1e5b460_Enabled">
    <vt:lpwstr>true</vt:lpwstr>
  </property>
  <property fmtid="{D5CDD505-2E9C-101B-9397-08002B2CF9AE}" pid="3" name="MSIP_Label_303e25a3-56e7-4f07-9acc-ed14a1e5b460_SetDate">
    <vt:lpwstr>2023-07-19T17:16:06Z</vt:lpwstr>
  </property>
  <property fmtid="{D5CDD505-2E9C-101B-9397-08002B2CF9AE}" pid="4" name="MSIP_Label_303e25a3-56e7-4f07-9acc-ed14a1e5b460_Method">
    <vt:lpwstr>Privileged</vt:lpwstr>
  </property>
  <property fmtid="{D5CDD505-2E9C-101B-9397-08002B2CF9AE}" pid="5" name="MSIP_Label_303e25a3-56e7-4f07-9acc-ed14a1e5b460_Name">
    <vt:lpwstr>Public External v2</vt:lpwstr>
  </property>
  <property fmtid="{D5CDD505-2E9C-101B-9397-08002B2CF9AE}" pid="6" name="MSIP_Label_303e25a3-56e7-4f07-9acc-ed14a1e5b460_SiteId">
    <vt:lpwstr>8a628aaf-2f06-4dc5-a007-33a134d5e988</vt:lpwstr>
  </property>
  <property fmtid="{D5CDD505-2E9C-101B-9397-08002B2CF9AE}" pid="7" name="MSIP_Label_303e25a3-56e7-4f07-9acc-ed14a1e5b460_ActionId">
    <vt:lpwstr>58419a6c-5293-4f05-a4f4-eb8cab05d30c</vt:lpwstr>
  </property>
  <property fmtid="{D5CDD505-2E9C-101B-9397-08002B2CF9AE}" pid="8" name="MSIP_Label_303e25a3-56e7-4f07-9acc-ed14a1e5b460_ContentBits">
    <vt:lpwstr>0</vt:lpwstr>
  </property>
</Properties>
</file>