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KN" initials="S" lastIdx="4" clrIdx="0">
    <p:extLst>
      <p:ext uri="{19B8F6BF-5375-455C-9EA6-DF929625EA0E}">
        <p15:presenceInfo xmlns:p15="http://schemas.microsoft.com/office/powerpoint/2012/main" userId="SmithKN" providerId="None"/>
      </p:ext>
    </p:extLst>
  </p:cmAuthor>
  <p:cmAuthor id="2" name="Emmy N. Stuart" initials="ENS" lastIdx="4" clrIdx="1">
    <p:extLst>
      <p:ext uri="{19B8F6BF-5375-455C-9EA6-DF929625EA0E}">
        <p15:presenceInfo xmlns:p15="http://schemas.microsoft.com/office/powerpoint/2012/main" userId="S-1-5-21-488898419-1439005203-3676700158-56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1F355E"/>
    <a:srgbClr val="D12A2F"/>
    <a:srgbClr val="5A78AD"/>
    <a:srgbClr val="D02C30"/>
    <a:srgbClr val="CC2C30"/>
    <a:srgbClr val="9E2231"/>
    <a:srgbClr val="B72535"/>
    <a:srgbClr val="B7273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0000" autoAdjust="0"/>
  </p:normalViewPr>
  <p:slideViewPr>
    <p:cSldViewPr snapToGrid="0">
      <p:cViewPr varScale="1">
        <p:scale>
          <a:sx n="167" d="100"/>
          <a:sy n="167" d="100"/>
        </p:scale>
        <p:origin x="950" y="96"/>
      </p:cViewPr>
      <p:guideLst/>
    </p:cSldViewPr>
  </p:slideViewPr>
  <p:outlineViewPr>
    <p:cViewPr>
      <p:scale>
        <a:sx n="33" d="100"/>
        <a:sy n="33" d="100"/>
      </p:scale>
      <p:origin x="0" y="-1013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6" d="100"/>
          <a:sy n="66" d="100"/>
        </p:scale>
        <p:origin x="255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ymon" userId="211207475d101102" providerId="LiveId" clId="{FF585E1A-48CE-7748-AB1F-B8FB277D4C81}"/>
    <pc:docChg chg="modSld">
      <pc:chgData name="Julie Dymon" userId="211207475d101102" providerId="LiveId" clId="{FF585E1A-48CE-7748-AB1F-B8FB277D4C81}" dt="2022-01-13T17:57:35.209" v="4" actId="20577"/>
      <pc:docMkLst>
        <pc:docMk/>
      </pc:docMkLst>
      <pc:sldChg chg="modSp mod modNotesTx">
        <pc:chgData name="Julie Dymon" userId="211207475d101102" providerId="LiveId" clId="{FF585E1A-48CE-7748-AB1F-B8FB277D4C81}" dt="2022-01-13T17:57:35.209" v="4" actId="20577"/>
        <pc:sldMkLst>
          <pc:docMk/>
          <pc:sldMk cId="160851401" sldId="261"/>
        </pc:sldMkLst>
        <pc:spChg chg="mod">
          <ac:chgData name="Julie Dymon" userId="211207475d101102" providerId="LiveId" clId="{FF585E1A-48CE-7748-AB1F-B8FB277D4C81}" dt="2022-01-13T17:56:28.489" v="2" actId="5793"/>
          <ac:spMkLst>
            <pc:docMk/>
            <pc:sldMk cId="160851401" sldId="261"/>
            <ac:spMk id="4" creationId="{D54900D7-B939-4611-B60E-45C2D32F608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3DAD4EE-66F6-4DD3-A90D-51D4718296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596FF5EB-93B6-4925-8072-2608B22811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0BD075-371F-429C-AEB7-F5E6866D3054}" type="datetimeFigureOut">
              <a:rPr lang="en-US" smtClean="0"/>
              <a:t>1/28/2022</a:t>
            </a:fld>
            <a:endParaRPr lang="en-US"/>
          </a:p>
        </p:txBody>
      </p:sp>
      <p:sp>
        <p:nvSpPr>
          <p:cNvPr id="4" name="Footer Placeholder 3">
            <a:extLst>
              <a:ext uri="{FF2B5EF4-FFF2-40B4-BE49-F238E27FC236}">
                <a16:creationId xmlns="" xmlns:a16="http://schemas.microsoft.com/office/drawing/2014/main" id="{8B35B8C7-6A3C-489F-B24A-CF282D0E46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59E0234F-8691-4C16-9041-1905179AA8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64E1CA-835F-4B73-B19E-018C96EB795A}" type="slidenum">
              <a:rPr lang="en-US" smtClean="0"/>
              <a:t>‹#›</a:t>
            </a:fld>
            <a:endParaRPr lang="en-US"/>
          </a:p>
        </p:txBody>
      </p:sp>
    </p:spTree>
    <p:extLst>
      <p:ext uri="{BB962C8B-B14F-4D97-AF65-F5344CB8AC3E}">
        <p14:creationId xmlns:p14="http://schemas.microsoft.com/office/powerpoint/2010/main" val="529030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46D57-8B32-4EA8-91BB-DADC8FFA374C}" type="datetimeFigureOut">
              <a:rPr lang="en-US" smtClean="0"/>
              <a:t>1/28/2022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31761-415C-492C-B38C-E7BE3CFC4153}" type="slidenum">
              <a:rPr lang="en-US" smtClean="0"/>
              <a:t>‹#›</a:t>
            </a:fld>
            <a:endParaRPr lang="en-US"/>
          </a:p>
        </p:txBody>
      </p:sp>
    </p:spTree>
    <p:extLst>
      <p:ext uri="{BB962C8B-B14F-4D97-AF65-F5344CB8AC3E}">
        <p14:creationId xmlns:p14="http://schemas.microsoft.com/office/powerpoint/2010/main" val="3117808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ilitaryOneSource.mi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is Military OneSource? Many things to many people.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Military OneSource is your OneSource, available 24/7, providing information, resources and assistance for your best </a:t>
            </a:r>
            <a:r>
              <a:rPr lang="en-US" sz="1200" kern="1200" dirty="0" err="1">
                <a:solidFill>
                  <a:schemeClr val="tx1"/>
                </a:solidFill>
                <a:effectLst/>
                <a:latin typeface="+mn-lt"/>
                <a:ea typeface="+mn-ea"/>
                <a:cs typeface="+mn-cs"/>
              </a:rPr>
              <a:t>MilLife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community with a deep understanding of Military Life – powered by people with extensive training and experience in military culture.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all about helping our entire community — service members and military families — take advantage of all the resources and services you have available, for the most positive and fulfilling military experience.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Today, we’re going to talk about how Military OneSource can help you maintain a mission-focus during deployment. </a:t>
            </a:r>
            <a:endParaRPr lang="en-US" dirty="0"/>
          </a:p>
          <a:p>
            <a:endParaRPr lang="en-US" dirty="0"/>
          </a:p>
        </p:txBody>
      </p:sp>
      <p:sp>
        <p:nvSpPr>
          <p:cNvPr id="4" name="Slide Number Placeholder 3"/>
          <p:cNvSpPr>
            <a:spLocks noGrp="1"/>
          </p:cNvSpPr>
          <p:nvPr>
            <p:ph type="sldNum" sz="quarter" idx="10"/>
          </p:nvPr>
        </p:nvSpPr>
        <p:spPr/>
        <p:txBody>
          <a:bodyPr/>
          <a:lstStyle/>
          <a:p>
            <a:fld id="{17B31761-415C-492C-B38C-E7BE3CFC4153}" type="slidenum">
              <a:rPr lang="en-US" smtClean="0"/>
              <a:t>1</a:t>
            </a:fld>
            <a:endParaRPr lang="en-US"/>
          </a:p>
        </p:txBody>
      </p:sp>
    </p:spTree>
    <p:extLst>
      <p:ext uri="{BB962C8B-B14F-4D97-AF65-F5344CB8AC3E}">
        <p14:creationId xmlns:p14="http://schemas.microsoft.com/office/powerpoint/2010/main" val="302919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deployment, service members and their loved ones face the realities of being separated. Military OneSource offers resources that can help service members stay focused and ready, maintain connections with loved ones and manage your physical and emotional health. </a:t>
            </a:r>
          </a:p>
          <a:p>
            <a:r>
              <a:rPr lang="en-US" sz="1200" kern="1200" dirty="0">
                <a:solidFill>
                  <a:schemeClr val="tx1"/>
                </a:solidFill>
                <a:effectLst/>
                <a:latin typeface="+mn-lt"/>
                <a:ea typeface="+mn-ea"/>
                <a:cs typeface="+mn-cs"/>
              </a:rPr>
              <a:t> </a:t>
            </a:r>
          </a:p>
          <a:p>
            <a:pPr lvl="0"/>
            <a:r>
              <a:rPr lang="en-US" sz="1200" b="1" dirty="0"/>
              <a:t>With the Plan My Deployment tool, you can find a section with tasks and considerations, articles and resources dedicated to during-deployment considerations </a:t>
            </a:r>
          </a:p>
          <a:p>
            <a:pPr marL="0" indent="0">
              <a:buFont typeface="Arial" panose="020B0604020202020204" pitchFamily="34" charset="0"/>
              <a:buNone/>
            </a:pPr>
            <a:r>
              <a:rPr lang="en-US" sz="1200" kern="1200" dirty="0">
                <a:solidFill>
                  <a:schemeClr val="tx1"/>
                </a:solidFill>
                <a:effectLst/>
                <a:latin typeface="+mn-lt"/>
                <a:ea typeface="+mn-ea"/>
                <a:cs typeface="+mn-cs"/>
              </a:rPr>
              <a:t>• Get ideas for staying connected to loved ones</a:t>
            </a:r>
          </a:p>
          <a:p>
            <a:pPr marL="0" lvl="0" indent="0">
              <a:buFont typeface="Arial" panose="020B0604020202020204" pitchFamily="34" charset="0"/>
              <a:buNone/>
            </a:pPr>
            <a:r>
              <a:rPr lang="en-US" sz="1200" kern="1200" dirty="0">
                <a:solidFill>
                  <a:schemeClr val="tx1"/>
                </a:solidFill>
                <a:effectLst/>
                <a:latin typeface="+mn-lt"/>
                <a:ea typeface="+mn-ea"/>
                <a:cs typeface="+mn-cs"/>
              </a:rPr>
              <a:t>• Check OPSEC guidelines to see what information you can – and cannot – share</a:t>
            </a:r>
          </a:p>
          <a:p>
            <a:pPr marL="0" lvl="0" indent="0">
              <a:buFont typeface="Arial" panose="020B0604020202020204" pitchFamily="34" charset="0"/>
              <a:buNone/>
            </a:pPr>
            <a:r>
              <a:rPr lang="en-US" sz="1200" kern="1200" dirty="0">
                <a:solidFill>
                  <a:schemeClr val="tx1"/>
                </a:solidFill>
                <a:effectLst/>
                <a:latin typeface="+mn-lt"/>
                <a:ea typeface="+mn-ea"/>
                <a:cs typeface="+mn-cs"/>
              </a:rPr>
              <a:t>• Learn how to make the most of your rest and recuperation leave with travel discounts and more</a:t>
            </a:r>
          </a:p>
          <a:p>
            <a:pPr marL="0" lvl="0" indent="0">
              <a:buFont typeface="Arial" panose="020B0604020202020204" pitchFamily="34" charset="0"/>
              <a:buNone/>
            </a:pPr>
            <a:r>
              <a:rPr lang="en-US" sz="1200" kern="1200" dirty="0">
                <a:solidFill>
                  <a:schemeClr val="tx1"/>
                </a:solidFill>
                <a:effectLst/>
                <a:latin typeface="+mn-lt"/>
                <a:ea typeface="+mn-ea"/>
                <a:cs typeface="+mn-cs"/>
              </a:rPr>
              <a:t>• Find financial aid if a money emergency arises at home</a:t>
            </a:r>
          </a:p>
          <a:p>
            <a:r>
              <a:rPr lang="en-US" sz="1200" kern="1200" dirty="0">
                <a:solidFill>
                  <a:schemeClr val="tx1"/>
                </a:solidFill>
                <a:effectLst/>
                <a:latin typeface="+mn-lt"/>
                <a:ea typeface="+mn-ea"/>
                <a:cs typeface="+mn-cs"/>
              </a:rPr>
              <a:t>To access Plan My Deployment, go to </a:t>
            </a:r>
            <a:r>
              <a:rPr lang="en-US" b="1" dirty="0"/>
              <a:t>www.PlanMyDeployment.MilitaryOneSource.mil</a:t>
            </a:r>
          </a:p>
          <a:p>
            <a:endParaRPr lang="en-US" sz="1200" kern="1200" dirty="0">
              <a:solidFill>
                <a:schemeClr val="tx1"/>
              </a:solidFill>
              <a:effectLst/>
              <a:latin typeface="+mn-lt"/>
              <a:ea typeface="+mn-ea"/>
              <a:cs typeface="+mn-cs"/>
            </a:endParaRPr>
          </a:p>
          <a:p>
            <a:pPr lvl="0"/>
            <a:r>
              <a:rPr lang="en-US" sz="1200" b="1" dirty="0"/>
              <a:t>Access personal health and wellness coaching</a:t>
            </a:r>
          </a:p>
          <a:p>
            <a:r>
              <a:rPr lang="en-US" sz="1200" kern="1200" dirty="0">
                <a:solidFill>
                  <a:schemeClr val="tx1"/>
                </a:solidFill>
                <a:effectLst/>
                <a:latin typeface="+mn-lt"/>
                <a:ea typeface="+mn-ea"/>
                <a:cs typeface="+mn-cs"/>
              </a:rPr>
              <a:t>Military OneSource offers personal health and wellness coaching for service members and their family members. </a:t>
            </a:r>
          </a:p>
          <a:p>
            <a:r>
              <a:rPr lang="en-US" sz="1200" kern="1200" dirty="0">
                <a:solidFill>
                  <a:schemeClr val="tx1"/>
                </a:solidFill>
                <a:effectLst/>
                <a:latin typeface="+mn-lt"/>
                <a:ea typeface="+mn-ea"/>
                <a:cs typeface="+mn-cs"/>
              </a:rPr>
              <a:t> </a:t>
            </a:r>
          </a:p>
          <a:p>
            <a:r>
              <a:rPr lang="en-US" sz="1200" b="1" dirty="0"/>
              <a:t>Get resilience tools like </a:t>
            </a:r>
            <a:r>
              <a:rPr lang="en-US" sz="1200" b="1" dirty="0" err="1"/>
              <a:t>CoachHub</a:t>
            </a:r>
            <a:r>
              <a:rPr lang="en-US" sz="1200" b="1" dirty="0"/>
              <a:t> and Chill Drills</a:t>
            </a:r>
          </a:p>
          <a:p>
            <a:r>
              <a:rPr lang="en-US" sz="1200" kern="1200" dirty="0">
                <a:solidFill>
                  <a:schemeClr val="tx1"/>
                </a:solidFill>
                <a:effectLst/>
                <a:latin typeface="+mn-lt"/>
                <a:ea typeface="+mn-ea"/>
                <a:cs typeface="+mn-cs"/>
              </a:rPr>
              <a:t>Help you maintain a positive attitude during deployment and beyond.</a:t>
            </a:r>
            <a:r>
              <a:rPr lang="en-US" dirty="0">
                <a:effectLst/>
              </a:rPr>
              <a:t> (We’ll dive into these resilience tools in the next slide.)</a:t>
            </a:r>
          </a:p>
          <a:p>
            <a:endParaRPr lang="en-US" dirty="0">
              <a:effectLst/>
            </a:endParaRPr>
          </a:p>
          <a:p>
            <a:pPr lvl="0"/>
            <a:r>
              <a:rPr lang="en-US" sz="1200" b="1" dirty="0"/>
              <a:t>Get info and tips on staying strong</a:t>
            </a:r>
          </a:p>
          <a:p>
            <a:pPr lvl="0"/>
            <a:r>
              <a:rPr lang="en-US" sz="1200" b="0" dirty="0"/>
              <a:t>Our website has articles with practical tips for staying strong </a:t>
            </a:r>
          </a:p>
          <a:p>
            <a:pPr lvl="0"/>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look more closely at some specific resilience tools and then dive into additional resources available through Military OneSource. </a:t>
            </a:r>
            <a:endParaRPr lang="en-US" dirty="0"/>
          </a:p>
        </p:txBody>
      </p:sp>
      <p:sp>
        <p:nvSpPr>
          <p:cNvPr id="4" name="Slide Number Placeholder 3"/>
          <p:cNvSpPr>
            <a:spLocks noGrp="1"/>
          </p:cNvSpPr>
          <p:nvPr>
            <p:ph type="sldNum" sz="quarter" idx="10"/>
          </p:nvPr>
        </p:nvSpPr>
        <p:spPr/>
        <p:txBody>
          <a:bodyPr/>
          <a:lstStyle/>
          <a:p>
            <a:fld id="{17B31761-415C-492C-B38C-E7BE3CFC4153}" type="slidenum">
              <a:rPr lang="en-US" smtClean="0"/>
              <a:t>2</a:t>
            </a:fld>
            <a:endParaRPr lang="en-US"/>
          </a:p>
        </p:txBody>
      </p:sp>
    </p:spTree>
    <p:extLst>
      <p:ext uri="{BB962C8B-B14F-4D97-AF65-F5344CB8AC3E}">
        <p14:creationId xmlns:p14="http://schemas.microsoft.com/office/powerpoint/2010/main" val="274212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latin typeface="+mn-lt"/>
                <a:ea typeface="+mn-ea"/>
                <a:cs typeface="+mn-cs"/>
              </a:rPr>
              <a:t>Military OneSource offers resources to help service members and their families remain resilient through the deployment cycle. Here are a few resilience tools for you to try out - even during deployment: </a:t>
            </a:r>
          </a:p>
          <a:p>
            <a:r>
              <a:rPr lang="sk-SK" sz="1200" b="1" i="0" kern="1200" dirty="0">
                <a:solidFill>
                  <a:schemeClr val="tx1"/>
                </a:solidFill>
                <a:latin typeface="+mn-lt"/>
                <a:ea typeface="+mn-ea"/>
                <a:cs typeface="+mn-cs"/>
              </a:rPr>
              <a:t> </a:t>
            </a:r>
            <a:endParaRPr lang="sk-SK" sz="1200" b="0" i="0" kern="1200" dirty="0">
              <a:solidFill>
                <a:schemeClr val="tx1"/>
              </a:solidFill>
              <a:latin typeface="+mn-lt"/>
              <a:ea typeface="+mn-ea"/>
              <a:cs typeface="+mn-cs"/>
            </a:endParaRPr>
          </a:p>
          <a:p>
            <a:r>
              <a:rPr lang="sk-SK" sz="1200" b="1" i="0" kern="1200" dirty="0">
                <a:solidFill>
                  <a:schemeClr val="tx1"/>
                </a:solidFill>
                <a:latin typeface="+mn-lt"/>
                <a:ea typeface="+mn-ea"/>
                <a:cs typeface="+mn-cs"/>
              </a:rPr>
              <a:t>MoodHacker </a:t>
            </a:r>
            <a:r>
              <a:rPr lang="sk-SK" sz="1200" b="0" i="0" kern="1200" dirty="0">
                <a:solidFill>
                  <a:schemeClr val="tx1"/>
                </a:solidFill>
                <a:latin typeface="+mn-lt"/>
                <a:ea typeface="+mn-ea"/>
                <a:cs typeface="+mn-cs"/>
              </a:rPr>
              <a:t>is scientifically-tested and evidenced-based. You</a:t>
            </a:r>
            <a:r>
              <a:rPr lang="en-US" sz="1200" b="0" i="0" kern="1200" baseline="0" dirty="0">
                <a:solidFill>
                  <a:schemeClr val="tx1"/>
                </a:solidFill>
                <a:latin typeface="+mn-lt"/>
                <a:ea typeface="+mn-ea"/>
                <a:cs typeface="+mn-cs"/>
              </a:rPr>
              <a:t> </a:t>
            </a:r>
            <a:r>
              <a:rPr lang="sk-SK" sz="1200" b="0" i="0" kern="1200" baseline="0" dirty="0">
                <a:solidFill>
                  <a:schemeClr val="tx1"/>
                </a:solidFill>
                <a:latin typeface="+mn-lt"/>
                <a:ea typeface="+mn-ea"/>
                <a:cs typeface="+mn-cs"/>
              </a:rPr>
              <a:t>e</a:t>
            </a:r>
            <a:r>
              <a:rPr lang="sk-SK" sz="1200" b="0" i="0" kern="1200" dirty="0">
                <a:solidFill>
                  <a:schemeClr val="tx1"/>
                </a:solidFill>
                <a:latin typeface="+mn-lt"/>
                <a:ea typeface="+mn-ea"/>
                <a:cs typeface="+mn-cs"/>
              </a:rPr>
              <a:t>nter your activities and mood levels throughout each day, and MoodHacker</a:t>
            </a:r>
            <a:r>
              <a:rPr lang="en-US" sz="1200" b="0" i="0" kern="1200" dirty="0">
                <a:solidFill>
                  <a:schemeClr val="tx1"/>
                </a:solidFill>
                <a:latin typeface="+mn-lt"/>
                <a:ea typeface="+mn-ea"/>
                <a:cs typeface="+mn-cs"/>
              </a:rPr>
              <a:t> </a:t>
            </a:r>
            <a:r>
              <a:rPr lang="sk-SK" sz="1200" b="0" i="0" kern="1200" dirty="0">
                <a:solidFill>
                  <a:schemeClr val="tx1"/>
                </a:solidFill>
                <a:latin typeface="+mn-lt"/>
                <a:ea typeface="+mn-ea"/>
                <a:cs typeface="+mn-cs"/>
              </a:rPr>
              <a:t>tracks and compares activities to help you understand which activities boost your mood and which ones drag you down.</a:t>
            </a:r>
            <a:endParaRPr lang="en-US" sz="1200" b="0" i="0" kern="1200" dirty="0">
              <a:solidFill>
                <a:schemeClr val="tx1"/>
              </a:solidFill>
              <a:latin typeface="+mn-lt"/>
              <a:ea typeface="+mn-ea"/>
              <a:cs typeface="+mn-cs"/>
            </a:endParaRPr>
          </a:p>
          <a:p>
            <a:endParaRPr lang="en-US" sz="1200" b="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You can use this tool for as long as you like.</a:t>
            </a:r>
            <a:r>
              <a:rPr lang="en-US" sz="1200" i="0" kern="1200" baseline="0" dirty="0">
                <a:solidFill>
                  <a:schemeClr val="tx1"/>
                </a:solidFill>
                <a:effectLst/>
                <a:latin typeface="+mn-lt"/>
                <a:ea typeface="+mn-ea"/>
                <a:cs typeface="+mn-cs"/>
              </a:rPr>
              <a:t> It:</a:t>
            </a:r>
          </a:p>
          <a:p>
            <a:pPr marL="628650" lvl="1" indent="-171450">
              <a:buFont typeface="Arial" charset="0"/>
              <a:buChar char="•"/>
            </a:pPr>
            <a:r>
              <a:rPr lang="en-US" sz="1200" i="0" kern="1200" baseline="0" dirty="0">
                <a:solidFill>
                  <a:schemeClr val="tx1"/>
                </a:solidFill>
                <a:effectLst/>
                <a:latin typeface="+mn-lt"/>
                <a:ea typeface="+mn-ea"/>
                <a:cs typeface="+mn-cs"/>
              </a:rPr>
              <a:t>P</a:t>
            </a:r>
            <a:r>
              <a:rPr lang="en-US" sz="1200" i="0" kern="1200" dirty="0">
                <a:solidFill>
                  <a:schemeClr val="tx1"/>
                </a:solidFill>
                <a:effectLst/>
                <a:latin typeface="+mn-lt"/>
                <a:ea typeface="+mn-ea"/>
                <a:cs typeface="+mn-cs"/>
              </a:rPr>
              <a:t>rovides charts to show your top mood-boosting and mood-lowering activities</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Reminds you of new activities to try to lift your mood</a:t>
            </a:r>
          </a:p>
          <a:p>
            <a:pPr marL="628650" lvl="1" indent="-171450">
              <a:buFont typeface="Arial" panose="020B0604020202020204" pitchFamily="34" charset="0"/>
              <a:buChar char="•"/>
            </a:pPr>
            <a:r>
              <a:rPr lang="en-US" sz="1200" i="0" kern="1200" dirty="0">
                <a:solidFill>
                  <a:schemeClr val="tx1"/>
                </a:solidFill>
                <a:effectLst/>
                <a:latin typeface="+mn-lt"/>
                <a:ea typeface="+mn-ea"/>
                <a:cs typeface="+mn-cs"/>
              </a:rPr>
              <a:t>Offers access to a library of activities proven to increase your happiness </a:t>
            </a:r>
          </a:p>
          <a:p>
            <a:endParaRPr lang="en-US" sz="1200" b="1" i="0" kern="1200" dirty="0">
              <a:solidFill>
                <a:schemeClr val="tx1"/>
              </a:solidFill>
              <a:latin typeface="+mn-lt"/>
              <a:ea typeface="+mn-ea"/>
              <a:cs typeface="+mn-cs"/>
            </a:endParaRPr>
          </a:p>
          <a:p>
            <a:r>
              <a:rPr lang="sk-SK" sz="1200" b="1" i="0" kern="1200" dirty="0">
                <a:solidFill>
                  <a:schemeClr val="tx1"/>
                </a:solidFill>
                <a:latin typeface="+mn-lt"/>
                <a:ea typeface="+mn-ea"/>
                <a:cs typeface="+mn-cs"/>
              </a:rPr>
              <a:t>CoachHub  </a:t>
            </a:r>
            <a:r>
              <a:rPr lang="sk-SK" sz="1200" b="0" i="0" kern="1200" dirty="0">
                <a:solidFill>
                  <a:schemeClr val="tx1"/>
                </a:solidFill>
                <a:latin typeface="+mn-lt"/>
                <a:ea typeface="+mn-ea"/>
                <a:cs typeface="+mn-cs"/>
              </a:rPr>
              <a:t>This</a:t>
            </a:r>
            <a:r>
              <a:rPr lang="en-US" sz="1200" b="0" i="0" kern="1200" dirty="0">
                <a:solidFill>
                  <a:schemeClr val="tx1"/>
                </a:solidFill>
                <a:latin typeface="+mn-lt"/>
                <a:ea typeface="+mn-ea"/>
                <a:cs typeface="+mn-cs"/>
              </a:rPr>
              <a:t> </a:t>
            </a:r>
            <a:r>
              <a:rPr lang="sk-SK" sz="1200" b="0" i="0" kern="1200" dirty="0">
                <a:solidFill>
                  <a:schemeClr val="tx1"/>
                </a:solidFill>
                <a:latin typeface="+mn-lt"/>
                <a:ea typeface="+mn-ea"/>
                <a:cs typeface="+mn-cs"/>
              </a:rPr>
              <a:t>is different from the health and wellness coaches we mentioned. </a:t>
            </a:r>
            <a:r>
              <a:rPr lang="en-US" sz="1200" b="0" i="0" kern="1200" dirty="0">
                <a:solidFill>
                  <a:srgbClr val="FF0000"/>
                </a:solidFill>
                <a:effectLst/>
                <a:latin typeface="+mn-lt"/>
                <a:ea typeface="+mn-ea"/>
                <a:cs typeface="+mn-cs"/>
              </a:rPr>
              <a:t>If you don’t have time to meet up with a coach at a specific time, </a:t>
            </a:r>
            <a:r>
              <a:rPr lang="en-US" sz="1200" b="0" i="0" kern="1200" dirty="0" err="1">
                <a:solidFill>
                  <a:srgbClr val="FF0000"/>
                </a:solidFill>
                <a:effectLst/>
                <a:latin typeface="+mn-lt"/>
                <a:ea typeface="+mn-ea"/>
                <a:cs typeface="+mn-cs"/>
              </a:rPr>
              <a:t>CoachHub</a:t>
            </a:r>
            <a:r>
              <a:rPr lang="en-US" sz="1200" b="0" i="0" kern="1200" baseline="0" dirty="0">
                <a:solidFill>
                  <a:srgbClr val="FF0000"/>
                </a:solidFill>
                <a:effectLst/>
                <a:latin typeface="+mn-lt"/>
                <a:ea typeface="+mn-ea"/>
                <a:cs typeface="+mn-cs"/>
              </a:rPr>
              <a:t> </a:t>
            </a:r>
            <a:r>
              <a:rPr lang="en-US" sz="1200" b="0" i="0" kern="1200" dirty="0">
                <a:solidFill>
                  <a:srgbClr val="FF0000"/>
                </a:solidFill>
                <a:effectLst/>
                <a:latin typeface="+mn-lt"/>
                <a:ea typeface="+mn-ea"/>
                <a:cs typeface="+mn-cs"/>
              </a:rPr>
              <a:t>may be the coaching experience for you. </a:t>
            </a:r>
          </a:p>
          <a:p>
            <a:endParaRPr lang="en-US" sz="1200" b="0" i="0" kern="1200" dirty="0">
              <a:solidFill>
                <a:srgbClr val="FF0000"/>
              </a:solidFill>
              <a:effectLst/>
              <a:latin typeface="+mn-lt"/>
              <a:ea typeface="+mn-ea"/>
              <a:cs typeface="+mn-cs"/>
            </a:endParaRPr>
          </a:p>
          <a:p>
            <a:r>
              <a:rPr lang="en-US" sz="1200" b="0" i="0" kern="1200" dirty="0">
                <a:solidFill>
                  <a:srgbClr val="FF0000"/>
                </a:solidFill>
                <a:effectLst/>
                <a:latin typeface="+mn-lt"/>
                <a:ea typeface="+mn-ea"/>
                <a:cs typeface="+mn-cs"/>
              </a:rPr>
              <a:t>You can communicate through the interactive website when you have time and the coach will respond when they are online. Topics that coaches address include: </a:t>
            </a:r>
          </a:p>
          <a:p>
            <a:pPr marL="628650" lvl="1" indent="-171450">
              <a:buFont typeface="Arial" panose="020B0604020202020204" pitchFamily="34" charset="0"/>
              <a:buChar char="•"/>
            </a:pPr>
            <a:r>
              <a:rPr lang="en-US" sz="1200" b="0" i="0" kern="1200" dirty="0">
                <a:solidFill>
                  <a:srgbClr val="FF0000"/>
                </a:solidFill>
                <a:effectLst/>
                <a:latin typeface="+mn-lt"/>
                <a:ea typeface="+mn-ea"/>
                <a:cs typeface="+mn-cs"/>
              </a:rPr>
              <a:t>Physical fitness testing </a:t>
            </a:r>
          </a:p>
          <a:p>
            <a:pPr marL="628650" lvl="1" indent="-171450">
              <a:buFont typeface="Arial" panose="020B0604020202020204" pitchFamily="34" charset="0"/>
              <a:buChar char="•"/>
            </a:pPr>
            <a:r>
              <a:rPr lang="en-US" sz="1200" b="0" i="0" kern="1200" dirty="0">
                <a:solidFill>
                  <a:srgbClr val="FF0000"/>
                </a:solidFill>
                <a:effectLst/>
                <a:latin typeface="+mn-lt"/>
                <a:ea typeface="+mn-ea"/>
                <a:cs typeface="+mn-cs"/>
              </a:rPr>
              <a:t>Nutrition</a:t>
            </a:r>
          </a:p>
          <a:p>
            <a:pPr marL="628650" lvl="1" indent="-171450">
              <a:buFont typeface="Arial" panose="020B0604020202020204" pitchFamily="34" charset="0"/>
              <a:buChar char="•"/>
            </a:pPr>
            <a:r>
              <a:rPr lang="en-US" sz="1200" b="0" i="0" kern="1200" dirty="0">
                <a:solidFill>
                  <a:srgbClr val="FF0000"/>
                </a:solidFill>
                <a:effectLst/>
                <a:latin typeface="+mn-lt"/>
                <a:ea typeface="+mn-ea"/>
                <a:cs typeface="+mn-cs"/>
              </a:rPr>
              <a:t>Weight loss</a:t>
            </a:r>
          </a:p>
          <a:p>
            <a:pPr marL="628650" lvl="1" indent="-171450">
              <a:buFont typeface="Arial" panose="020B0604020202020204" pitchFamily="34" charset="0"/>
              <a:buChar char="•"/>
            </a:pPr>
            <a:r>
              <a:rPr lang="en-US" sz="1200" b="0" i="0" kern="1200" dirty="0">
                <a:solidFill>
                  <a:srgbClr val="FF0000"/>
                </a:solidFill>
                <a:effectLst/>
                <a:latin typeface="+mn-lt"/>
                <a:ea typeface="+mn-ea"/>
                <a:cs typeface="+mn-cs"/>
              </a:rPr>
              <a:t>Stress reduction</a:t>
            </a:r>
          </a:p>
          <a:p>
            <a:endParaRPr lang="en-US" sz="1200" b="0" i="0" kern="1200" dirty="0">
              <a:solidFill>
                <a:srgbClr val="FF0000"/>
              </a:solidFill>
              <a:effectLst/>
              <a:latin typeface="+mn-lt"/>
              <a:ea typeface="+mn-ea"/>
              <a:cs typeface="+mn-cs"/>
            </a:endParaRPr>
          </a:p>
          <a:p>
            <a:r>
              <a:rPr lang="en-US" sz="1200" b="0" i="0" kern="1200" dirty="0">
                <a:solidFill>
                  <a:srgbClr val="FF0000"/>
                </a:solidFill>
                <a:effectLst/>
                <a:latin typeface="+mn-lt"/>
                <a:ea typeface="+mn-ea"/>
                <a:cs typeface="+mn-cs"/>
              </a:rPr>
              <a:t>You</a:t>
            </a:r>
            <a:r>
              <a:rPr lang="en-US" sz="1200" b="0" i="0" kern="1200" baseline="0" dirty="0">
                <a:solidFill>
                  <a:srgbClr val="FF0000"/>
                </a:solidFill>
                <a:effectLst/>
                <a:latin typeface="+mn-lt"/>
                <a:ea typeface="+mn-ea"/>
                <a:cs typeface="+mn-cs"/>
              </a:rPr>
              <a:t> s</a:t>
            </a:r>
            <a:r>
              <a:rPr lang="en-US" sz="1200" b="0" i="0" kern="1200" dirty="0">
                <a:solidFill>
                  <a:srgbClr val="FF0000"/>
                </a:solidFill>
                <a:effectLst/>
                <a:latin typeface="+mn-lt"/>
                <a:ea typeface="+mn-ea"/>
                <a:cs typeface="+mn-cs"/>
              </a:rPr>
              <a:t>elect your coach through a listing that matches coaches with the goal you are trying to achieve. Coaches will help you stay on track to meet your goals,</a:t>
            </a:r>
            <a:r>
              <a:rPr lang="en-US" sz="1200" b="0" i="0" kern="1200" baseline="0" dirty="0">
                <a:solidFill>
                  <a:srgbClr val="FF0000"/>
                </a:solidFill>
                <a:effectLst/>
                <a:latin typeface="+mn-lt"/>
                <a:ea typeface="+mn-ea"/>
                <a:cs typeface="+mn-cs"/>
              </a:rPr>
              <a:t> by: </a:t>
            </a:r>
          </a:p>
          <a:p>
            <a:pPr marL="628650" lvl="1" indent="-171450">
              <a:buFont typeface="Arial" charset="0"/>
              <a:buChar char="•"/>
            </a:pPr>
            <a:r>
              <a:rPr lang="en-US" sz="1200" b="0" i="0" kern="1200" dirty="0">
                <a:solidFill>
                  <a:srgbClr val="FF0000"/>
                </a:solidFill>
                <a:effectLst/>
                <a:latin typeface="+mn-lt"/>
                <a:ea typeface="+mn-ea"/>
                <a:cs typeface="+mn-cs"/>
              </a:rPr>
              <a:t>Making appointments</a:t>
            </a:r>
          </a:p>
          <a:p>
            <a:pPr marL="628650" lvl="1" indent="-171450">
              <a:buFont typeface="Arial" panose="020B0604020202020204" pitchFamily="34" charset="0"/>
              <a:buChar char="•"/>
            </a:pPr>
            <a:r>
              <a:rPr lang="en-US" sz="1200" b="0" i="0" kern="1200" dirty="0">
                <a:solidFill>
                  <a:srgbClr val="FF0000"/>
                </a:solidFill>
                <a:effectLst/>
                <a:latin typeface="+mn-lt"/>
                <a:ea typeface="+mn-ea"/>
                <a:cs typeface="+mn-cs"/>
              </a:rPr>
              <a:t>Posting answers to your questions</a:t>
            </a:r>
          </a:p>
          <a:p>
            <a:pPr marL="628650" lvl="1" indent="-171450">
              <a:buFont typeface="Arial" panose="020B0604020202020204" pitchFamily="34" charset="0"/>
              <a:buChar char="•"/>
            </a:pPr>
            <a:r>
              <a:rPr lang="en-US" sz="1200" b="0" i="0" kern="1200" dirty="0">
                <a:solidFill>
                  <a:srgbClr val="FF0000"/>
                </a:solidFill>
                <a:effectLst/>
                <a:latin typeface="+mn-lt"/>
                <a:ea typeface="+mn-ea"/>
                <a:cs typeface="+mn-cs"/>
              </a:rPr>
              <a:t>Viewing your progress</a:t>
            </a:r>
          </a:p>
          <a:p>
            <a:pPr marL="628650" lvl="1" indent="-171450">
              <a:buFont typeface="Arial" panose="020B0604020202020204" pitchFamily="34" charset="0"/>
              <a:buChar char="•"/>
            </a:pPr>
            <a:r>
              <a:rPr lang="en-US" sz="1200" b="0" i="0" kern="1200" dirty="0">
                <a:solidFill>
                  <a:srgbClr val="FF0000"/>
                </a:solidFill>
                <a:effectLst/>
                <a:latin typeface="+mn-lt"/>
                <a:ea typeface="+mn-ea"/>
                <a:cs typeface="+mn-cs"/>
              </a:rPr>
              <a:t>Holding you accountable for each step you say you are going to take toward your goal</a:t>
            </a:r>
          </a:p>
          <a:p>
            <a:pPr marL="628650" lvl="1" indent="-171450">
              <a:buFont typeface="Arial" panose="020B0604020202020204" pitchFamily="34" charset="0"/>
              <a:buChar char="•"/>
            </a:pPr>
            <a:r>
              <a:rPr lang="en-US" sz="1200" b="0" i="0" kern="1200" dirty="0">
                <a:solidFill>
                  <a:srgbClr val="FF0000"/>
                </a:solidFill>
                <a:effectLst/>
                <a:latin typeface="+mn-lt"/>
                <a:ea typeface="+mn-ea"/>
                <a:cs typeface="+mn-cs"/>
              </a:rPr>
              <a:t>Setting alerts if you start</a:t>
            </a:r>
            <a:r>
              <a:rPr lang="en-US" sz="1200" b="0" i="0" kern="1200" baseline="0" dirty="0">
                <a:solidFill>
                  <a:srgbClr val="FF0000"/>
                </a:solidFill>
                <a:effectLst/>
                <a:latin typeface="+mn-lt"/>
                <a:ea typeface="+mn-ea"/>
                <a:cs typeface="+mn-cs"/>
              </a:rPr>
              <a:t> </a:t>
            </a:r>
            <a:r>
              <a:rPr lang="en-US" sz="1200" b="0" i="0" kern="1200" dirty="0">
                <a:solidFill>
                  <a:srgbClr val="FF0000"/>
                </a:solidFill>
                <a:effectLst/>
                <a:latin typeface="+mn-lt"/>
                <a:ea typeface="+mn-ea"/>
                <a:cs typeface="+mn-cs"/>
              </a:rPr>
              <a:t>to decrease your efforts or reverse direction </a:t>
            </a:r>
          </a:p>
          <a:p>
            <a:endParaRPr lang="sk-SK"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k-SK" sz="1200" b="1" i="0" kern="1200" dirty="0">
                <a:solidFill>
                  <a:schemeClr val="tx1"/>
                </a:solidFill>
                <a:latin typeface="+mn-lt"/>
                <a:ea typeface="+mn-ea"/>
                <a:cs typeface="+mn-cs"/>
              </a:rPr>
              <a:t>Love Every Day </a:t>
            </a:r>
            <a:r>
              <a:rPr lang="sk-SK" sz="1200" b="0" i="0" kern="1200" dirty="0">
                <a:solidFill>
                  <a:schemeClr val="tx1"/>
                </a:solidFill>
                <a:latin typeface="+mn-lt"/>
                <a:ea typeface="+mn-ea"/>
                <a:cs typeface="+mn-cs"/>
              </a:rPr>
              <a:t>texts</a:t>
            </a:r>
            <a:r>
              <a:rPr lang="en-US" sz="1200" b="0" i="0" kern="1200" baseline="0" dirty="0">
                <a:solidFill>
                  <a:schemeClr val="tx1"/>
                </a:solidFill>
                <a:latin typeface="+mn-lt"/>
                <a:ea typeface="+mn-ea"/>
                <a:cs typeface="+mn-cs"/>
              </a:rPr>
              <a:t> </a:t>
            </a:r>
            <a:r>
              <a:rPr lang="sk-SK" sz="1200" b="0" i="0" kern="1200" dirty="0">
                <a:solidFill>
                  <a:schemeClr val="tx1"/>
                </a:solidFill>
                <a:latin typeface="+mn-lt"/>
                <a:ea typeface="+mn-ea"/>
                <a:cs typeface="+mn-cs"/>
              </a:rPr>
              <a:t>you </a:t>
            </a:r>
            <a:r>
              <a:rPr lang="en-US" sz="1200" b="0" i="0" kern="1200" dirty="0">
                <a:solidFill>
                  <a:schemeClr val="tx1"/>
                </a:solidFill>
                <a:latin typeface="+mn-lt"/>
                <a:ea typeface="+mn-ea"/>
                <a:cs typeface="+mn-cs"/>
              </a:rPr>
              <a:t>and your partner</a:t>
            </a:r>
            <a:r>
              <a:rPr lang="sk-SK" sz="1200" b="0" i="0" kern="1200" dirty="0">
                <a:solidFill>
                  <a:schemeClr val="tx1"/>
                </a:solidFill>
                <a:latin typeface="+mn-lt"/>
                <a:ea typeface="+mn-ea"/>
                <a:cs typeface="+mn-cs"/>
              </a:rPr>
              <a:t> a question each morning for 21 days. You both respond when it’s convenient and you’ll be notified when your partner’s answer is ready to view. </a:t>
            </a:r>
            <a:r>
              <a:rPr lang="en-US" sz="1200" i="0" kern="1200" dirty="0">
                <a:solidFill>
                  <a:schemeClr val="tx1"/>
                </a:solidFill>
                <a:effectLst/>
                <a:latin typeface="+mn-lt"/>
                <a:ea typeface="+mn-ea"/>
                <a:cs typeface="+mn-cs"/>
              </a:rPr>
              <a:t>Love Every Day helps you get to know your partner better, learn new ways to show your love for each other, and discover “did you know” facts about relationships.</a:t>
            </a:r>
            <a:r>
              <a:rPr lang="en-US" sz="1200" i="0" kern="1200" baseline="0" dirty="0">
                <a:solidFill>
                  <a:schemeClr val="tx1"/>
                </a:solidFill>
                <a:effectLst/>
                <a:latin typeface="+mn-lt"/>
                <a:ea typeface="+mn-ea"/>
                <a:cs typeface="+mn-cs"/>
              </a:rPr>
              <a:t> It’s a fun way to c</a:t>
            </a:r>
            <a:r>
              <a:rPr lang="en-US" sz="1200" i="0" kern="1200" dirty="0">
                <a:solidFill>
                  <a:schemeClr val="tx1"/>
                </a:solidFill>
                <a:effectLst/>
                <a:latin typeface="+mn-lt"/>
                <a:ea typeface="+mn-ea"/>
                <a:cs typeface="+mn-cs"/>
              </a:rPr>
              <a:t>reate a new normal for your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Chill Drills </a:t>
            </a:r>
          </a:p>
          <a:p>
            <a:r>
              <a:rPr lang="en-US" sz="1200" i="0" kern="1200" dirty="0">
                <a:solidFill>
                  <a:schemeClr val="tx1"/>
                </a:solidFill>
                <a:effectLst/>
                <a:latin typeface="+mn-lt"/>
                <a:ea typeface="+mn-ea"/>
                <a:cs typeface="+mn-cs"/>
              </a:rPr>
              <a:t>Chill Drills are available as audio files on the Military OneSource website. Click “Products” in the website footer – it’s the first link under “Quick Access” – then search “Chill Drills” to view available exercises. Different drills help you:</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Become focused, calm, relaxed and alert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Fall asleep </a:t>
            </a:r>
          </a:p>
          <a:p>
            <a:pPr marL="0" indent="0">
              <a:buFont typeface="Arial" panose="020B0604020202020204" pitchFamily="34" charset="0"/>
              <a:buNone/>
            </a:pPr>
            <a:r>
              <a:rPr lang="en-US" sz="1200"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Release stress</a:t>
            </a:r>
          </a:p>
          <a:p>
            <a:pPr marL="0" indent="0">
              <a:buFont typeface="Arial" panose="020B0604020202020204" pitchFamily="34" charset="0"/>
              <a:buNone/>
            </a:pPr>
            <a:r>
              <a:rPr lang="en-US" sz="1200"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Ease back pain </a:t>
            </a:r>
          </a:p>
        </p:txBody>
      </p:sp>
      <p:sp>
        <p:nvSpPr>
          <p:cNvPr id="4" name="Slide Number Placeholder 3"/>
          <p:cNvSpPr>
            <a:spLocks noGrp="1"/>
          </p:cNvSpPr>
          <p:nvPr>
            <p:ph type="sldNum" sz="quarter" idx="10"/>
          </p:nvPr>
        </p:nvSpPr>
        <p:spPr/>
        <p:txBody>
          <a:bodyPr/>
          <a:lstStyle/>
          <a:p>
            <a:fld id="{17B31761-415C-492C-B38C-E7BE3CFC4153}" type="slidenum">
              <a:rPr lang="en-US" smtClean="0"/>
              <a:t>3</a:t>
            </a:fld>
            <a:endParaRPr lang="en-US"/>
          </a:p>
        </p:txBody>
      </p:sp>
    </p:spTree>
    <p:extLst>
      <p:ext uri="{BB962C8B-B14F-4D97-AF65-F5344CB8AC3E}">
        <p14:creationId xmlns:p14="http://schemas.microsoft.com/office/powerpoint/2010/main" val="119649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Military OneSource offers counseling, tools and educational materials to help you mange your money wisely during deployment.  </a:t>
            </a:r>
          </a:p>
          <a:p>
            <a:r>
              <a:rPr lang="en-US" sz="1200" kern="1200" dirty="0">
                <a:solidFill>
                  <a:schemeClr val="tx1"/>
                </a:solidFill>
                <a:effectLst/>
                <a:latin typeface="+mn-lt"/>
                <a:ea typeface="+mn-ea"/>
                <a:cs typeface="+mn-cs"/>
              </a:rPr>
              <a:t> </a:t>
            </a:r>
          </a:p>
          <a:p>
            <a:pPr lvl="0"/>
            <a:r>
              <a:rPr lang="en-US" sz="1200" b="1" dirty="0" err="1"/>
              <a:t>MilTax</a:t>
            </a:r>
            <a:r>
              <a:rPr lang="en-US" sz="1200" b="1" dirty="0"/>
              <a:t> easy-to-use tax preparation and e-filing software and trained tax consultants to help by phone</a:t>
            </a:r>
          </a:p>
          <a:p>
            <a:pPr lvl="0"/>
            <a:r>
              <a:rPr lang="en-US" sz="1200" kern="1200" dirty="0">
                <a:solidFill>
                  <a:schemeClr val="tx1"/>
                </a:solidFill>
                <a:effectLst/>
                <a:latin typeface="+mn-lt"/>
                <a:ea typeface="+mn-ea"/>
                <a:cs typeface="+mn-cs"/>
              </a:rPr>
              <a:t> </a:t>
            </a:r>
          </a:p>
          <a:p>
            <a:pPr lvl="0"/>
            <a:r>
              <a:rPr lang="en-US" sz="1200" b="1" dirty="0" err="1"/>
              <a:t>MyPay</a:t>
            </a:r>
            <a:r>
              <a:rPr lang="en-US" sz="1200" b="1" dirty="0"/>
              <a:t> tells you how much you’re earning so you can budget accordingly</a:t>
            </a:r>
          </a:p>
          <a:p>
            <a:pPr lvl="0"/>
            <a:r>
              <a:rPr lang="en-US" sz="1200" kern="1200" dirty="0">
                <a:solidFill>
                  <a:schemeClr val="tx1"/>
                </a:solidFill>
                <a:effectLst/>
                <a:latin typeface="+mn-lt"/>
                <a:ea typeface="+mn-ea"/>
                <a:cs typeface="+mn-cs"/>
              </a:rPr>
              <a:t>• Easily access </a:t>
            </a:r>
            <a:r>
              <a:rPr lang="en-US" sz="1200" kern="1200" dirty="0" err="1">
                <a:solidFill>
                  <a:schemeClr val="tx1"/>
                </a:solidFill>
                <a:effectLst/>
                <a:latin typeface="+mn-lt"/>
                <a:ea typeface="+mn-ea"/>
                <a:cs typeface="+mn-cs"/>
              </a:rPr>
              <a:t>MyPay</a:t>
            </a:r>
            <a:r>
              <a:rPr lang="en-US" sz="1200" kern="1200" dirty="0">
                <a:solidFill>
                  <a:schemeClr val="tx1"/>
                </a:solidFill>
                <a:effectLst/>
                <a:latin typeface="+mn-lt"/>
                <a:ea typeface="+mn-ea"/>
                <a:cs typeface="+mn-cs"/>
              </a:rPr>
              <a:t> to see how your earnings are different while you’re deployed</a:t>
            </a:r>
          </a:p>
          <a:p>
            <a:pPr lvl="0"/>
            <a:r>
              <a:rPr lang="en-US" sz="1200" kern="1200" dirty="0">
                <a:solidFill>
                  <a:schemeClr val="tx1"/>
                </a:solidFill>
                <a:effectLst/>
                <a:latin typeface="+mn-lt"/>
                <a:ea typeface="+mn-ea"/>
                <a:cs typeface="+mn-cs"/>
              </a:rPr>
              <a:t>• Get advice from financial counselors on how to allocate special and incentive or family separation pay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Free financial counseling in-person, by phone or video. </a:t>
            </a:r>
          </a:p>
          <a:p>
            <a:r>
              <a:rPr lang="en-US" sz="1200" kern="1200" dirty="0">
                <a:solidFill>
                  <a:schemeClr val="tx1"/>
                </a:solidFill>
                <a:effectLst/>
                <a:latin typeface="+mn-lt"/>
                <a:ea typeface="+mn-ea"/>
                <a:cs typeface="+mn-cs"/>
              </a:rPr>
              <a:t>Specialized counseling from on-staff, accredited financial counselors, available in person and by phone, can help you address:</a:t>
            </a:r>
          </a:p>
          <a:p>
            <a:pPr lvl="0"/>
            <a:r>
              <a:rPr lang="en-US" sz="1200" kern="1200" dirty="0">
                <a:solidFill>
                  <a:schemeClr val="tx1"/>
                </a:solidFill>
                <a:effectLst/>
                <a:latin typeface="+mn-lt"/>
                <a:ea typeface="+mn-ea"/>
                <a:cs typeface="+mn-cs"/>
              </a:rPr>
              <a:t>• Budgeting</a:t>
            </a:r>
          </a:p>
          <a:p>
            <a:pPr lvl="0"/>
            <a:r>
              <a:rPr lang="en-US" sz="1200" kern="1200" dirty="0">
                <a:solidFill>
                  <a:schemeClr val="tx1"/>
                </a:solidFill>
                <a:effectLst/>
                <a:latin typeface="+mn-lt"/>
                <a:ea typeface="+mn-ea"/>
                <a:cs typeface="+mn-cs"/>
              </a:rPr>
              <a:t>• Credit-card debit management</a:t>
            </a:r>
          </a:p>
          <a:p>
            <a:pPr lvl="0"/>
            <a:r>
              <a:rPr lang="en-US" sz="1200" kern="1200" dirty="0">
                <a:solidFill>
                  <a:schemeClr val="tx1"/>
                </a:solidFill>
                <a:effectLst/>
                <a:latin typeface="+mn-lt"/>
                <a:ea typeface="+mn-ea"/>
                <a:cs typeface="+mn-cs"/>
              </a:rPr>
              <a:t>• Foreclosures and mortgages</a:t>
            </a:r>
          </a:p>
          <a:p>
            <a:pPr lvl="0"/>
            <a:r>
              <a:rPr lang="en-US" sz="1200" kern="1200" dirty="0">
                <a:solidFill>
                  <a:schemeClr val="tx1"/>
                </a:solidFill>
                <a:effectLst/>
                <a:latin typeface="+mn-lt"/>
                <a:ea typeface="+mn-ea"/>
                <a:cs typeface="+mn-cs"/>
              </a:rPr>
              <a:t>• Identity theft</a:t>
            </a:r>
          </a:p>
          <a:p>
            <a:pPr lvl="0"/>
            <a:r>
              <a:rPr lang="en-US" sz="1200" kern="1200" dirty="0">
                <a:solidFill>
                  <a:schemeClr val="tx1"/>
                </a:solidFill>
                <a:effectLst/>
                <a:latin typeface="+mn-lt"/>
                <a:ea typeface="+mn-ea"/>
                <a:cs typeface="+mn-cs"/>
              </a:rPr>
              <a:t>• Permanent change of station housing issues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Financial calculators help you run the numbers on loans, investments and more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Financial calculators can help you in many aspects of financial decision-making so you can answer questions like:</a:t>
            </a:r>
          </a:p>
          <a:p>
            <a:pPr lvl="0"/>
            <a:r>
              <a:rPr lang="en-US" sz="1200" kern="1200" dirty="0">
                <a:solidFill>
                  <a:schemeClr val="tx1"/>
                </a:solidFill>
                <a:effectLst/>
                <a:latin typeface="+mn-lt"/>
                <a:ea typeface="+mn-ea"/>
                <a:cs typeface="+mn-cs"/>
              </a:rPr>
              <a:t>• Should I refinance? </a:t>
            </a:r>
          </a:p>
          <a:p>
            <a:pPr lvl="0"/>
            <a:r>
              <a:rPr lang="en-US" sz="1200" kern="1200" dirty="0">
                <a:solidFill>
                  <a:schemeClr val="tx1"/>
                </a:solidFill>
                <a:effectLst/>
                <a:latin typeface="+mn-lt"/>
                <a:ea typeface="+mn-ea"/>
                <a:cs typeface="+mn-cs"/>
              </a:rPr>
              <a:t>• How much car can I afford? </a:t>
            </a:r>
          </a:p>
          <a:p>
            <a:pPr lvl="0"/>
            <a:r>
              <a:rPr lang="en-US" sz="1200" kern="1200" dirty="0">
                <a:solidFill>
                  <a:schemeClr val="tx1"/>
                </a:solidFill>
                <a:effectLst/>
                <a:latin typeface="+mn-lt"/>
                <a:ea typeface="+mn-ea"/>
                <a:cs typeface="+mn-cs"/>
              </a:rPr>
              <a:t>• Should I rent or buy? </a:t>
            </a:r>
          </a:p>
          <a:p>
            <a:pPr lvl="0"/>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will my investment be worth in the future?  </a:t>
            </a:r>
          </a:p>
          <a:p>
            <a:pPr lvl="0"/>
            <a:r>
              <a:rPr lang="en-US" sz="1200" kern="1200" dirty="0">
                <a:solidFill>
                  <a:schemeClr val="tx1"/>
                </a:solidFill>
                <a:effectLst/>
                <a:latin typeface="+mn-lt"/>
                <a:ea typeface="+mn-ea"/>
                <a:cs typeface="+mn-cs"/>
              </a:rPr>
              <a:t>• How long will it take me to pay off my loan? </a:t>
            </a:r>
          </a:p>
          <a:p>
            <a:pPr lvl="0"/>
            <a:r>
              <a:rPr lang="en-US" sz="1200" kern="1200" dirty="0">
                <a:solidFill>
                  <a:schemeClr val="tx1"/>
                </a:solidFill>
                <a:effectLst/>
                <a:latin typeface="+mn-lt"/>
                <a:ea typeface="+mn-ea"/>
                <a:cs typeface="+mn-cs"/>
              </a:rPr>
              <a:t>• Should I consolidate my loans? </a:t>
            </a:r>
          </a:p>
          <a:p>
            <a:pPr lvl="0"/>
            <a:r>
              <a:rPr lang="en-US" sz="1200" kern="1200" dirty="0">
                <a:solidFill>
                  <a:schemeClr val="tx1"/>
                </a:solidFill>
                <a:effectLst/>
                <a:latin typeface="+mn-lt"/>
                <a:ea typeface="+mn-ea"/>
                <a:cs typeface="+mn-cs"/>
              </a:rPr>
              <a:t>• How long will my retirement savings last?</a:t>
            </a:r>
          </a:p>
          <a:p>
            <a:r>
              <a:rPr lang="en-US" sz="1200" b="1"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lvl="0"/>
            <a:r>
              <a:rPr lang="en-US" sz="1200" b="1" dirty="0"/>
              <a:t>Information on benefits and savings options like the Savings Deposit Program and Thrift Savings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articles or talk to an expert to learn about special savings plans and programs available to service members </a:t>
            </a:r>
            <a:r>
              <a:rPr lang="en-US" sz="1200" dirty="0"/>
              <a:t>like the Savings Deposit Program and Thrift Savings Plan </a:t>
            </a:r>
            <a:r>
              <a:rPr lang="en-US" sz="1200" kern="1200" dirty="0">
                <a:solidFill>
                  <a:schemeClr val="tx1"/>
                </a:solidFill>
                <a:effectLst/>
                <a:latin typeface="+mn-lt"/>
                <a:ea typeface="+mn-ea"/>
                <a:cs typeface="+mn-cs"/>
              </a:rPr>
              <a:t>and how they can help you meet your financial goals.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Connections to emergency financial assistance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Different organizations help each branch’s service members and families when they face times of financial hardship – Military OneSource can put you in touch with the organization/s that can help you.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dirty="0"/>
              <a:t>Resources like podcasts and videos teach you how to make the most of your money</a:t>
            </a:r>
          </a:p>
          <a:p>
            <a:pPr lvl="0"/>
            <a:r>
              <a:rPr lang="en-US" sz="1200" kern="1200" dirty="0">
                <a:solidFill>
                  <a:schemeClr val="tx1"/>
                </a:solidFill>
                <a:effectLst/>
                <a:latin typeface="+mn-lt"/>
                <a:ea typeface="+mn-ea"/>
                <a:cs typeface="+mn-cs"/>
              </a:rPr>
              <a:t>• Deployment pay podcasts explain deployment pay considerations for single service members and those supporting families on the </a:t>
            </a:r>
            <a:r>
              <a:rPr lang="en-US" sz="1200" kern="1200" dirty="0" err="1">
                <a:solidFill>
                  <a:schemeClr val="tx1"/>
                </a:solidFill>
                <a:effectLst/>
                <a:latin typeface="+mn-lt"/>
                <a:ea typeface="+mn-ea"/>
                <a:cs typeface="+mn-cs"/>
              </a:rPr>
              <a:t>homefront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addition to one-on-one support, Military OneSource has videos, articles, booklets, recordings and other materials that explain your options to help you make advantageous financial decisions during deployment</a:t>
            </a:r>
            <a:endParaRPr lang="en-US" dirty="0"/>
          </a:p>
        </p:txBody>
      </p:sp>
      <p:sp>
        <p:nvSpPr>
          <p:cNvPr id="4" name="Slide Number Placeholder 3"/>
          <p:cNvSpPr>
            <a:spLocks noGrp="1"/>
          </p:cNvSpPr>
          <p:nvPr>
            <p:ph type="sldNum" sz="quarter" idx="10"/>
          </p:nvPr>
        </p:nvSpPr>
        <p:spPr/>
        <p:txBody>
          <a:bodyPr/>
          <a:lstStyle/>
          <a:p>
            <a:fld id="{17B31761-415C-492C-B38C-E7BE3CFC4153}" type="slidenum">
              <a:rPr lang="en-US" smtClean="0"/>
              <a:t>4</a:t>
            </a:fld>
            <a:endParaRPr lang="en-US"/>
          </a:p>
        </p:txBody>
      </p:sp>
    </p:spTree>
    <p:extLst>
      <p:ext uri="{BB962C8B-B14F-4D97-AF65-F5344CB8AC3E}">
        <p14:creationId xmlns:p14="http://schemas.microsoft.com/office/powerpoint/2010/main" val="61892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Deployment is a demanding time for everyone. Military OneSource can help. </a:t>
            </a:r>
          </a:p>
          <a:p>
            <a:r>
              <a:rPr lang="en-US" sz="1200" kern="1200" dirty="0">
                <a:solidFill>
                  <a:schemeClr val="tx1"/>
                </a:solidFill>
                <a:effectLst/>
                <a:latin typeface="+mn-lt"/>
                <a:ea typeface="+mn-ea"/>
                <a:cs typeface="+mn-cs"/>
              </a:rPr>
              <a:t> </a:t>
            </a:r>
          </a:p>
          <a:p>
            <a:pPr lvl="0"/>
            <a:r>
              <a:rPr lang="en-US" sz="1200" b="1" dirty="0"/>
              <a:t>Manage money using helpful articles and financial calculators or by talking to financial counselors</a:t>
            </a:r>
          </a:p>
          <a:p>
            <a:r>
              <a:rPr lang="en-US" sz="1200" kern="1200" dirty="0" err="1">
                <a:solidFill>
                  <a:schemeClr val="tx1"/>
                </a:solidFill>
                <a:effectLst/>
                <a:latin typeface="+mn-lt"/>
                <a:ea typeface="+mn-ea"/>
                <a:cs typeface="+mn-cs"/>
              </a:rPr>
              <a:t>Milspouses</a:t>
            </a:r>
            <a:r>
              <a:rPr lang="en-US" sz="1200" kern="1200" dirty="0">
                <a:solidFill>
                  <a:schemeClr val="tx1"/>
                </a:solidFill>
                <a:effectLst/>
                <a:latin typeface="+mn-lt"/>
                <a:ea typeface="+mn-ea"/>
                <a:cs typeface="+mn-cs"/>
              </a:rPr>
              <a:t> can also make use of all of Military OneSource financial resources, from filing taxes to finding a job – Military OneSource can connect you with SECO (Spouse Education and Career Opportunities) </a:t>
            </a:r>
          </a:p>
          <a:p>
            <a:endParaRPr lang="en-US" sz="1200" b="1" kern="1200" dirty="0">
              <a:solidFill>
                <a:schemeClr val="tx1"/>
              </a:solidFill>
              <a:effectLst/>
              <a:latin typeface="+mn-lt"/>
              <a:ea typeface="+mn-ea"/>
              <a:cs typeface="+mn-cs"/>
            </a:endParaRPr>
          </a:p>
          <a:p>
            <a:r>
              <a:rPr lang="en-US" sz="1200" b="1" dirty="0"/>
              <a:t>Make use of specialty consultations on topics like health and wellness, education for special needs students, eldercare and more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dirty="0"/>
              <a:t>Find stress relief and resilience tools</a:t>
            </a:r>
          </a:p>
          <a:p>
            <a:pPr lvl="0"/>
            <a:r>
              <a:rPr lang="en-US" sz="1200" kern="1200" dirty="0">
                <a:solidFill>
                  <a:schemeClr val="tx1"/>
                </a:solidFill>
                <a:effectLst/>
                <a:latin typeface="+mn-lt"/>
                <a:ea typeface="+mn-ea"/>
                <a:cs typeface="+mn-cs"/>
              </a:rPr>
              <a:t>• </a:t>
            </a:r>
            <a:r>
              <a:rPr lang="en-US" sz="1200" b="0" dirty="0"/>
              <a:t>The resilience resources mentioned earlier aren’t just for service members. These tools like, Love Every Day and </a:t>
            </a:r>
            <a:r>
              <a:rPr lang="en-US" sz="1200" b="0" dirty="0" err="1"/>
              <a:t>Moodhacker</a:t>
            </a:r>
            <a:r>
              <a:rPr lang="en-US" sz="1200" b="0" dirty="0"/>
              <a:t>, can also help </a:t>
            </a:r>
            <a:r>
              <a:rPr lang="en-US" sz="1200" b="0" dirty="0" err="1"/>
              <a:t>MilSpouses</a:t>
            </a:r>
            <a:r>
              <a:rPr lang="en-US" sz="1200" b="0" dirty="0"/>
              <a:t> maintain personal resilience and interpersonal connections throughout the deployment journey.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Connect with the Blog Brigade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Read stories from other military spouses</a:t>
            </a:r>
          </a:p>
          <a:p>
            <a:pPr lvl="0"/>
            <a:r>
              <a:rPr lang="en-US" sz="1200" kern="1200" dirty="0">
                <a:solidFill>
                  <a:schemeClr val="tx1"/>
                </a:solidFill>
                <a:effectLst/>
                <a:latin typeface="+mn-lt"/>
                <a:ea typeface="+mn-ea"/>
                <a:cs typeface="+mn-cs"/>
              </a:rPr>
              <a:t>• Learn how they handle the difficulties of deployment and other parts of </a:t>
            </a:r>
            <a:r>
              <a:rPr lang="en-US" sz="1200" kern="1200" dirty="0" err="1">
                <a:solidFill>
                  <a:schemeClr val="tx1"/>
                </a:solidFill>
                <a:effectLst/>
                <a:latin typeface="+mn-lt"/>
                <a:ea typeface="+mn-ea"/>
                <a:cs typeface="+mn-cs"/>
              </a:rPr>
              <a:t>MilLife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Get tips, tricks, ideas and reassurance from people who have experienced deployment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Access resources and ideas for helping kids through deployment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Get advice on how to talk to kids about deployment extensions</a:t>
            </a:r>
          </a:p>
          <a:p>
            <a:pPr lvl="0"/>
            <a:r>
              <a:rPr lang="en-US" sz="1200" kern="1200" dirty="0">
                <a:solidFill>
                  <a:schemeClr val="tx1"/>
                </a:solidFill>
                <a:effectLst/>
                <a:latin typeface="+mn-lt"/>
                <a:ea typeface="+mn-ea"/>
                <a:cs typeface="+mn-cs"/>
              </a:rPr>
              <a:t>• Find activities, youth groups and other happenings around your home installation to keep kids active and engaged</a:t>
            </a:r>
          </a:p>
          <a:p>
            <a:r>
              <a:rPr lang="en-US" sz="1200" kern="1200" dirty="0">
                <a:solidFill>
                  <a:schemeClr val="tx1"/>
                </a:solidFill>
                <a:effectLst/>
                <a:latin typeface="+mn-lt"/>
                <a:ea typeface="+mn-ea"/>
                <a:cs typeface="+mn-cs"/>
              </a:rPr>
              <a:t>• Get ideas for helping kids stay connected to the parent who is deployed</a:t>
            </a:r>
            <a:endParaRPr lang="en-US" dirty="0"/>
          </a:p>
          <a:p>
            <a:endParaRPr lang="en-US" dirty="0"/>
          </a:p>
        </p:txBody>
      </p:sp>
      <p:sp>
        <p:nvSpPr>
          <p:cNvPr id="4" name="Slide Number Placeholder 3"/>
          <p:cNvSpPr>
            <a:spLocks noGrp="1"/>
          </p:cNvSpPr>
          <p:nvPr>
            <p:ph type="sldNum" sz="quarter" idx="10"/>
          </p:nvPr>
        </p:nvSpPr>
        <p:spPr/>
        <p:txBody>
          <a:bodyPr/>
          <a:lstStyle/>
          <a:p>
            <a:fld id="{17B31761-415C-492C-B38C-E7BE3CFC4153}" type="slidenum">
              <a:rPr lang="en-US" smtClean="0"/>
              <a:t>5</a:t>
            </a:fld>
            <a:endParaRPr lang="en-US"/>
          </a:p>
        </p:txBody>
      </p:sp>
    </p:spTree>
    <p:extLst>
      <p:ext uri="{BB962C8B-B14F-4D97-AF65-F5344CB8AC3E}">
        <p14:creationId xmlns:p14="http://schemas.microsoft.com/office/powerpoint/2010/main" val="399957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Military OneSource has tools to help make deployment easier for kids and teens.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Info for parenting through deployment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Access “Over There” books that help explain a parent’s absence</a:t>
            </a:r>
          </a:p>
          <a:p>
            <a:pPr lvl="0"/>
            <a:r>
              <a:rPr lang="en-US" sz="1200" kern="1200" dirty="0">
                <a:solidFill>
                  <a:schemeClr val="tx1"/>
                </a:solidFill>
                <a:effectLst/>
                <a:latin typeface="+mn-lt"/>
                <a:ea typeface="+mn-ea"/>
                <a:cs typeface="+mn-cs"/>
              </a:rPr>
              <a:t>• Find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Military Youth Coping with Separation,” a video program designed to help older adolescents and teens cope with their feelings in healthy ways</a:t>
            </a:r>
          </a:p>
          <a:p>
            <a:pPr lvl="0"/>
            <a:r>
              <a:rPr lang="en-US" sz="1200" kern="1200" dirty="0">
                <a:solidFill>
                  <a:schemeClr val="tx1"/>
                </a:solidFill>
                <a:effectLst/>
                <a:latin typeface="+mn-lt"/>
                <a:ea typeface="+mn-ea"/>
                <a:cs typeface="+mn-cs"/>
              </a:rPr>
              <a:t>• Access Sesame Street’s “Talk, Listen and Connect,” which follows Elmo’s experience as his father deploys and returns home Young kids can relate, and parents can extract useful language to turn to when discussing tough topics</a:t>
            </a:r>
          </a:p>
          <a:p>
            <a:pPr lvl="0"/>
            <a:r>
              <a:rPr lang="en-US" sz="1200" kern="1200" dirty="0">
                <a:solidFill>
                  <a:schemeClr val="tx1"/>
                </a:solidFill>
                <a:effectLst/>
                <a:latin typeface="+mn-lt"/>
                <a:ea typeface="+mn-ea"/>
                <a:cs typeface="+mn-cs"/>
              </a:rPr>
              <a:t>• Find other multimedia materials that help kids deal with deployment</a:t>
            </a: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MilParent</a:t>
            </a:r>
            <a:r>
              <a:rPr lang="en-US" sz="1200" b="0" kern="1200" dirty="0">
                <a:solidFill>
                  <a:schemeClr val="tx1"/>
                </a:solidFill>
                <a:effectLst/>
                <a:latin typeface="+mn-lt"/>
                <a:ea typeface="+mn-ea"/>
                <a:cs typeface="+mn-cs"/>
              </a:rPr>
              <a:t> Power tips for upping your parenting skills</a:t>
            </a:r>
          </a:p>
          <a:p>
            <a:pPr marL="0" lvl="0" indent="0">
              <a:buFont typeface="Arial" panose="020B0604020202020204" pitchFamily="34" charset="0"/>
              <a:buNone/>
            </a:pPr>
            <a:r>
              <a:rPr lang="en-US" sz="1200" kern="1200" dirty="0">
                <a:solidFill>
                  <a:schemeClr val="tx1"/>
                </a:solidFill>
                <a:effectLst/>
                <a:latin typeface="+mn-lt"/>
                <a:ea typeface="+mn-ea"/>
                <a:cs typeface="+mn-cs"/>
              </a:rPr>
              <a:t>• Read actionable tips that help you connect with your kids in a positive way</a:t>
            </a:r>
          </a:p>
          <a:p>
            <a:endParaRPr lang="en-US" sz="1200" kern="1200" dirty="0">
              <a:solidFill>
                <a:schemeClr val="tx1"/>
              </a:solidFill>
              <a:effectLst/>
              <a:latin typeface="+mn-lt"/>
              <a:ea typeface="+mn-ea"/>
              <a:cs typeface="+mn-cs"/>
            </a:endParaRPr>
          </a:p>
          <a:p>
            <a:pPr lvl="0"/>
            <a:r>
              <a:rPr lang="en-US" sz="1200" b="1" dirty="0"/>
              <a:t>Youth programs to keep kids connected </a:t>
            </a:r>
          </a:p>
          <a:p>
            <a:pPr lvl="0"/>
            <a:r>
              <a:rPr lang="en-US" sz="1200" kern="1200" dirty="0">
                <a:solidFill>
                  <a:schemeClr val="tx1"/>
                </a:solidFill>
                <a:effectLst/>
                <a:latin typeface="+mn-lt"/>
                <a:ea typeface="+mn-ea"/>
                <a:cs typeface="+mn-cs"/>
              </a:rPr>
              <a:t>• Help your kids connect with other military kids in similar situations for socializing and support, through online forums and face-to-face groups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Resources for finding and affording childcare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Military OneSource offers many resources including child care locators and articles on how to choose a caregiver. Extra help can keep regular routines on track during deployment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dirty="0"/>
              <a:t>A list of programs and facilities your installation offers: </a:t>
            </a:r>
            <a:r>
              <a:rPr lang="en-US" sz="1200" b="1" dirty="0" err="1"/>
              <a:t>MilitaryINSTALLATIONS</a:t>
            </a:r>
            <a:endParaRPr lang="en-US" sz="1200" b="1" dirty="0"/>
          </a:p>
          <a:p>
            <a:pPr lvl="0"/>
            <a:r>
              <a:rPr lang="en-US" sz="1200" kern="1200" dirty="0">
                <a:solidFill>
                  <a:schemeClr val="tx1"/>
                </a:solidFill>
                <a:effectLst/>
                <a:latin typeface="+mn-lt"/>
                <a:ea typeface="+mn-ea"/>
                <a:cs typeface="+mn-cs"/>
              </a:rPr>
              <a:t>• Find fun activities and hobbies to try at your home installation</a:t>
            </a:r>
          </a:p>
          <a:p>
            <a:r>
              <a:rPr lang="en-US" sz="1200" b="1" kern="120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B31761-415C-492C-B38C-E7BE3CFC4153}" type="slidenum">
              <a:rPr lang="en-US" smtClean="0"/>
              <a:t>6</a:t>
            </a:fld>
            <a:endParaRPr lang="en-US"/>
          </a:p>
        </p:txBody>
      </p:sp>
    </p:spTree>
    <p:extLst>
      <p:ext uri="{BB962C8B-B14F-4D97-AF65-F5344CB8AC3E}">
        <p14:creationId xmlns:p14="http://schemas.microsoft.com/office/powerpoint/2010/main" val="331151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1F355E"/>
                </a:solidFill>
              </a:rPr>
              <a:t>Military OneSource is here 24/7 to support service members and their families with:</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Confidential Non-medical Counseling</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Non-medical counseling is available in-person, via telephone, live video or online chat, no matter where you are.</a:t>
            </a:r>
          </a:p>
          <a:p>
            <a:pPr lvl="0"/>
            <a:r>
              <a:rPr lang="en-US" sz="1200" kern="1200" dirty="0">
                <a:solidFill>
                  <a:schemeClr val="tx1"/>
                </a:solidFill>
                <a:effectLst/>
                <a:latin typeface="+mn-lt"/>
                <a:ea typeface="+mn-ea"/>
                <a:cs typeface="+mn-cs"/>
              </a:rPr>
              <a:t>• Secure, live video sessions make it convenient to schedule time with a non-medical counselor from anywhere in the world</a:t>
            </a:r>
          </a:p>
          <a:p>
            <a:pPr lvl="0"/>
            <a:r>
              <a:rPr lang="en-US" sz="1200" kern="1200" dirty="0">
                <a:solidFill>
                  <a:schemeClr val="tx1"/>
                </a:solidFill>
                <a:effectLst/>
                <a:latin typeface="+mn-lt"/>
                <a:ea typeface="+mn-ea"/>
                <a:cs typeface="+mn-cs"/>
              </a:rPr>
              <a:t>• Spouses or service members can get counseling alone or in sessions together</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Tips for self-care and staying positive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Access to Morale, Welfare and Recreation programs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Online resilience tools and resources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Maintaining connections and relationships</a:t>
            </a:r>
          </a:p>
          <a:p>
            <a:r>
              <a:rPr lang="en-US" sz="1200" kern="1200" dirty="0">
                <a:solidFill>
                  <a:schemeClr val="tx1"/>
                </a:solidFill>
                <a:effectLst/>
                <a:latin typeface="+mn-lt"/>
                <a:ea typeface="+mn-ea"/>
                <a:cs typeface="+mn-cs"/>
              </a:rPr>
              <a:t>• Ideas for different ways to stay in touch and maintain relationships</a:t>
            </a:r>
          </a:p>
          <a:p>
            <a:pPr lvl="0"/>
            <a:r>
              <a:rPr lang="en-US" sz="1200" kern="1200" dirty="0">
                <a:solidFill>
                  <a:schemeClr val="tx1"/>
                </a:solidFill>
                <a:effectLst/>
                <a:latin typeface="+mn-lt"/>
                <a:ea typeface="+mn-ea"/>
                <a:cs typeface="+mn-cs"/>
              </a:rPr>
              <a:t>• Tips for productive and satisfying conversations</a:t>
            </a:r>
          </a:p>
          <a:p>
            <a:r>
              <a:rPr lang="en-US" sz="1200" kern="1200" dirty="0">
                <a:solidFill>
                  <a:schemeClr val="tx1"/>
                </a:solidFill>
                <a:effectLst/>
                <a:latin typeface="+mn-lt"/>
                <a:ea typeface="+mn-ea"/>
                <a:cs typeface="+mn-cs"/>
              </a:rPr>
              <a:t> </a:t>
            </a:r>
          </a:p>
          <a:p>
            <a:r>
              <a:rPr lang="en-US" sz="1200" b="1" dirty="0"/>
              <a:t>Do’s and don’ts of communicating information about deployment</a:t>
            </a:r>
          </a:p>
          <a:p>
            <a:pPr lvl="0"/>
            <a:r>
              <a:rPr lang="en-US" sz="1200" kern="1200" dirty="0">
                <a:solidFill>
                  <a:schemeClr val="tx1"/>
                </a:solidFill>
                <a:effectLst/>
                <a:latin typeface="+mn-lt"/>
                <a:ea typeface="+mn-ea"/>
                <a:cs typeface="+mn-cs"/>
              </a:rPr>
              <a:t>• Find crucial quick-reference information about what you can and can’t say and what kind of information could be sensitive </a:t>
            </a:r>
          </a:p>
          <a:p>
            <a:pPr lvl="0"/>
            <a:r>
              <a:rPr lang="en-US" sz="1200" kern="1200" dirty="0">
                <a:solidFill>
                  <a:schemeClr val="tx1"/>
                </a:solidFill>
                <a:effectLst/>
                <a:latin typeface="+mn-lt"/>
                <a:ea typeface="+mn-ea"/>
                <a:cs typeface="+mn-cs"/>
              </a:rPr>
              <a:t>• Families can see a list of people who can give you information and updates about their service member</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Guidance on planning for reintegration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Learn what to expect during different stages of reintegration</a:t>
            </a:r>
          </a:p>
          <a:p>
            <a:pPr lvl="0"/>
            <a:r>
              <a:rPr lang="en-US" sz="1200" kern="1200" dirty="0">
                <a:solidFill>
                  <a:schemeClr val="tx1"/>
                </a:solidFill>
                <a:effectLst/>
                <a:latin typeface="+mn-lt"/>
                <a:ea typeface="+mn-ea"/>
                <a:cs typeface="+mn-cs"/>
              </a:rPr>
              <a:t>• Read about common points of tension and how to navigate them gracefully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Connect with us by calling 800-342-9647 or head to </a:t>
            </a:r>
            <a:r>
              <a:rPr lang="en-US" sz="1200" u="sng" kern="1200" dirty="0">
                <a:solidFill>
                  <a:schemeClr val="tx1"/>
                </a:solidFill>
                <a:effectLst/>
                <a:latin typeface="+mn-lt"/>
                <a:ea typeface="+mn-ea"/>
                <a:cs typeface="+mn-cs"/>
                <a:hlinkClick r:id="rId3"/>
              </a:rPr>
              <a:t>www.MilitaryOneSource.mil</a:t>
            </a:r>
            <a:r>
              <a:rPr lang="en-US" sz="1200" kern="1200" dirty="0">
                <a:solidFill>
                  <a:schemeClr val="tx1"/>
                </a:solidFill>
                <a:effectLst/>
                <a:latin typeface="+mn-lt"/>
                <a:ea typeface="+mn-ea"/>
                <a:cs typeface="+mn-cs"/>
              </a:rPr>
              <a:t> for personalized support.</a:t>
            </a:r>
          </a:p>
        </p:txBody>
      </p:sp>
      <p:sp>
        <p:nvSpPr>
          <p:cNvPr id="4" name="Slide Number Placeholder 3"/>
          <p:cNvSpPr>
            <a:spLocks noGrp="1"/>
          </p:cNvSpPr>
          <p:nvPr>
            <p:ph type="sldNum" sz="quarter" idx="10"/>
          </p:nvPr>
        </p:nvSpPr>
        <p:spPr/>
        <p:txBody>
          <a:bodyPr/>
          <a:lstStyle/>
          <a:p>
            <a:fld id="{17B31761-415C-492C-B38C-E7BE3CFC4153}" type="slidenum">
              <a:rPr lang="en-US" smtClean="0"/>
              <a:t>7</a:t>
            </a:fld>
            <a:endParaRPr lang="en-US"/>
          </a:p>
        </p:txBody>
      </p:sp>
    </p:spTree>
    <p:extLst>
      <p:ext uri="{BB962C8B-B14F-4D97-AF65-F5344CB8AC3E}">
        <p14:creationId xmlns:p14="http://schemas.microsoft.com/office/powerpoint/2010/main" val="747317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85739AE4-A323-495A-97D9-AA737601E5CA}"/>
              </a:ext>
            </a:extLst>
          </p:cNvPr>
          <p:cNvSpPr>
            <a:spLocks noGrp="1"/>
          </p:cNvSpPr>
          <p:nvPr>
            <p:ph type="pic" sz="quarter" idx="12"/>
          </p:nvPr>
        </p:nvSpPr>
        <p:spPr>
          <a:xfrm>
            <a:off x="0" y="914400"/>
            <a:ext cx="9144000" cy="59436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grpSp>
        <p:nvGrpSpPr>
          <p:cNvPr id="9" name="Group 8">
            <a:extLst>
              <a:ext uri="{FF2B5EF4-FFF2-40B4-BE49-F238E27FC236}">
                <a16:creationId xmlns="" xmlns:a16="http://schemas.microsoft.com/office/drawing/2014/main" id="{437C7778-0467-4947-AEFC-D17DA67D1917}"/>
              </a:ext>
            </a:extLst>
          </p:cNvPr>
          <p:cNvGrpSpPr/>
          <p:nvPr userDrawn="1"/>
        </p:nvGrpSpPr>
        <p:grpSpPr>
          <a:xfrm>
            <a:off x="0" y="190176"/>
            <a:ext cx="9048914" cy="466344"/>
            <a:chOff x="0" y="190176"/>
            <a:chExt cx="9048914" cy="466344"/>
          </a:xfrm>
        </p:grpSpPr>
        <p:sp>
          <p:nvSpPr>
            <p:cNvPr id="5" name="Rectangle 4" descr="Red header bar.">
              <a:extLst>
                <a:ext uri="{FF2B5EF4-FFF2-40B4-BE49-F238E27FC236}">
                  <a16:creationId xmlns="" xmlns:a16="http://schemas.microsoft.com/office/drawing/2014/main" id="{52817A67-B175-4499-8C49-85CA3936636D}"/>
                </a:ext>
              </a:extLst>
            </p:cNvPr>
            <p:cNvSpPr/>
            <p:nvPr userDrawn="1"/>
          </p:nvSpPr>
          <p:spPr>
            <a:xfrm>
              <a:off x="0" y="190176"/>
              <a:ext cx="7274257" cy="466344"/>
            </a:xfrm>
            <a:prstGeom prst="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D12A2F"/>
                </a:solidFill>
              </a:endParaRPr>
            </a:p>
          </p:txBody>
        </p:sp>
        <p:pic>
          <p:nvPicPr>
            <p:cNvPr id="6" name="Military OneSource Logo">
              <a:extLst>
                <a:ext uri="{FF2B5EF4-FFF2-40B4-BE49-F238E27FC236}">
                  <a16:creationId xmlns="" xmlns:a16="http://schemas.microsoft.com/office/drawing/2014/main" id="{C4C7461E-6ED1-4716-B3CD-75FBB9AAAB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8272" y="203824"/>
              <a:ext cx="1640642" cy="393616"/>
            </a:xfrm>
            <a:prstGeom prst="rect">
              <a:avLst/>
            </a:prstGeom>
          </p:spPr>
        </p:pic>
      </p:grpSp>
      <p:sp>
        <p:nvSpPr>
          <p:cNvPr id="2" name="Title 1">
            <a:extLst>
              <a:ext uri="{FF2B5EF4-FFF2-40B4-BE49-F238E27FC236}">
                <a16:creationId xmlns="" xmlns:a16="http://schemas.microsoft.com/office/drawing/2014/main" id="{BAE0A0C2-D54A-4B7B-B6D8-24454AEC9630}"/>
              </a:ext>
            </a:extLst>
          </p:cNvPr>
          <p:cNvSpPr>
            <a:spLocks noGrp="1"/>
          </p:cNvSpPr>
          <p:nvPr>
            <p:ph type="title"/>
          </p:nvPr>
        </p:nvSpPr>
        <p:spPr>
          <a:xfrm>
            <a:off x="228600" y="973480"/>
            <a:ext cx="4626864" cy="1060704"/>
          </a:xfrm>
        </p:spPr>
        <p:txBody>
          <a:bodyPr>
            <a:noAutofit/>
          </a:bodyPr>
          <a:lstStyle>
            <a:lvl1pPr>
              <a:defRPr sz="3600">
                <a:solidFill>
                  <a:schemeClr val="tx1"/>
                </a:solidFill>
              </a:defRPr>
            </a:lvl1pPr>
          </a:lstStyle>
          <a:p>
            <a:r>
              <a:rPr lang="en-US" dirty="0"/>
              <a:t>Click to edit Master title style</a:t>
            </a:r>
          </a:p>
        </p:txBody>
      </p:sp>
      <p:sp>
        <p:nvSpPr>
          <p:cNvPr id="13" name="Subtitle 1">
            <a:extLst>
              <a:ext uri="{FF2B5EF4-FFF2-40B4-BE49-F238E27FC236}">
                <a16:creationId xmlns="" xmlns:a16="http://schemas.microsoft.com/office/drawing/2014/main" id="{9610676C-2E2C-4F5E-A4AF-6DC24895230D}"/>
              </a:ext>
            </a:extLst>
          </p:cNvPr>
          <p:cNvSpPr>
            <a:spLocks noGrp="1"/>
          </p:cNvSpPr>
          <p:nvPr>
            <p:ph type="body" sz="quarter" idx="13" hasCustomPrompt="1"/>
          </p:nvPr>
        </p:nvSpPr>
        <p:spPr>
          <a:xfrm>
            <a:off x="228600" y="2063680"/>
            <a:ext cx="4627563" cy="1655064"/>
          </a:xfrm>
        </p:spPr>
        <p:txBody>
          <a:bodyPr/>
          <a:lstStyle>
            <a:lvl1pPr marL="0" indent="0">
              <a:buNone/>
              <a:defRPr sz="2100" b="1"/>
            </a:lvl1pPr>
          </a:lstStyle>
          <a:p>
            <a:pPr lvl="0"/>
            <a:r>
              <a:rPr lang="en-US" dirty="0"/>
              <a:t>Click to edit Master subtitle style</a:t>
            </a:r>
          </a:p>
        </p:txBody>
      </p:sp>
      <p:sp>
        <p:nvSpPr>
          <p:cNvPr id="3" name="Slide Number Placeholder 2">
            <a:extLst>
              <a:ext uri="{FF2B5EF4-FFF2-40B4-BE49-F238E27FC236}">
                <a16:creationId xmlns="" xmlns:a16="http://schemas.microsoft.com/office/drawing/2014/main" id="{EEA058CA-D310-4AFB-BEBE-09AB2005916E}"/>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4" name="Footer Placeholder 3">
            <a:extLst>
              <a:ext uri="{FF2B5EF4-FFF2-40B4-BE49-F238E27FC236}">
                <a16:creationId xmlns="" xmlns:a16="http://schemas.microsoft.com/office/drawing/2014/main" id="{5414B113-6A9A-4AA3-AA71-9BA65978B768}"/>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164982427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D20875-525C-479E-9450-EB1EEAC45CD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919A60B5-8E47-4A21-8099-F70CF927585F}"/>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7" name="Text Placeholder 6">
            <a:extLst>
              <a:ext uri="{FF2B5EF4-FFF2-40B4-BE49-F238E27FC236}">
                <a16:creationId xmlns="" xmlns:a16="http://schemas.microsoft.com/office/drawing/2014/main" id="{33A07B13-CFCE-4C33-B203-BCC6DC013E63}"/>
              </a:ext>
            </a:extLst>
          </p:cNvPr>
          <p:cNvSpPr>
            <a:spLocks noGrp="1"/>
          </p:cNvSpPr>
          <p:nvPr>
            <p:ph type="body" sz="quarter" idx="12" hasCustomPrompt="1"/>
          </p:nvPr>
        </p:nvSpPr>
        <p:spPr>
          <a:xfrm>
            <a:off x="626364" y="2305700"/>
            <a:ext cx="7891272" cy="13144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2060"/>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pic>
        <p:nvPicPr>
          <p:cNvPr id="5" name="Picture 4" descr="Service members line up as they board a plane.">
            <a:extLst>
              <a:ext uri="{FF2B5EF4-FFF2-40B4-BE49-F238E27FC236}">
                <a16:creationId xmlns="" xmlns:a16="http://schemas.microsoft.com/office/drawing/2014/main" id="{5DDBEA92-65EA-4F7A-AD3E-2F2D6D1C08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642318"/>
            <a:ext cx="9144000" cy="2787505"/>
          </a:xfrm>
          <a:prstGeom prst="rect">
            <a:avLst/>
          </a:prstGeom>
        </p:spPr>
      </p:pic>
      <p:sp>
        <p:nvSpPr>
          <p:cNvPr id="4" name="Footer Placeholder 3">
            <a:extLst>
              <a:ext uri="{FF2B5EF4-FFF2-40B4-BE49-F238E27FC236}">
                <a16:creationId xmlns="" xmlns:a16="http://schemas.microsoft.com/office/drawing/2014/main" id="{E6CA2E79-6F02-489B-B720-D6FD08D7C588}"/>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
        <p:nvSpPr>
          <p:cNvPr id="8" name="Text Placeholder 7">
            <a:extLst>
              <a:ext uri="{FF2B5EF4-FFF2-40B4-BE49-F238E27FC236}">
                <a16:creationId xmlns="" xmlns:a16="http://schemas.microsoft.com/office/drawing/2014/main" id="{EFA5491E-B6B5-49C0-AB92-8F7E740EE485}"/>
              </a:ext>
            </a:extLst>
          </p:cNvPr>
          <p:cNvSpPr>
            <a:spLocks noGrp="1"/>
          </p:cNvSpPr>
          <p:nvPr>
            <p:ph type="body" sz="quarter" idx="13"/>
          </p:nvPr>
        </p:nvSpPr>
        <p:spPr>
          <a:xfrm>
            <a:off x="579438" y="1760538"/>
            <a:ext cx="6837362" cy="474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794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9548C0-D508-448B-9F31-88CF274CF0F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960379CC-28E1-4C69-AD33-E27EB723657E}"/>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6" name="Text Placeholder 5">
            <a:extLst>
              <a:ext uri="{FF2B5EF4-FFF2-40B4-BE49-F238E27FC236}">
                <a16:creationId xmlns="" xmlns:a16="http://schemas.microsoft.com/office/drawing/2014/main" id="{4A764ACA-D536-45CE-8A48-76ED41881B64}"/>
              </a:ext>
            </a:extLst>
          </p:cNvPr>
          <p:cNvSpPr>
            <a:spLocks noGrp="1"/>
          </p:cNvSpPr>
          <p:nvPr>
            <p:ph type="body" sz="quarter" idx="12"/>
          </p:nvPr>
        </p:nvSpPr>
        <p:spPr>
          <a:xfrm>
            <a:off x="307214" y="1914614"/>
            <a:ext cx="8227186" cy="42062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 xmlns:a16="http://schemas.microsoft.com/office/drawing/2014/main" id="{CD30D17A-C7D5-4DE3-A3EF-817F177CA71E}"/>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56413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 Image Righ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2DAE-91C7-4588-B2F6-27E545A0CD7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A9982CB0-9D7D-4F39-BDE6-75E130891B32}"/>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6" name="Text Placeholder 5">
            <a:extLst>
              <a:ext uri="{FF2B5EF4-FFF2-40B4-BE49-F238E27FC236}">
                <a16:creationId xmlns="" xmlns:a16="http://schemas.microsoft.com/office/drawing/2014/main" id="{91A26013-F2CD-41BA-8568-AC5EFE1B8AAA}"/>
              </a:ext>
            </a:extLst>
          </p:cNvPr>
          <p:cNvSpPr>
            <a:spLocks noGrp="1"/>
          </p:cNvSpPr>
          <p:nvPr>
            <p:ph type="body" sz="quarter" idx="12"/>
          </p:nvPr>
        </p:nvSpPr>
        <p:spPr>
          <a:xfrm>
            <a:off x="520938" y="1930638"/>
            <a:ext cx="4724162" cy="44927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 xmlns:a16="http://schemas.microsoft.com/office/drawing/2014/main" id="{95621FC1-BC5F-4F7C-8065-63EBDA1A6206}"/>
              </a:ext>
            </a:extLst>
          </p:cNvPr>
          <p:cNvSpPr>
            <a:spLocks noGrp="1"/>
          </p:cNvSpPr>
          <p:nvPr>
            <p:ph type="pic" sz="quarter" idx="13" hasCustomPrompt="1"/>
          </p:nvPr>
        </p:nvSpPr>
        <p:spPr>
          <a:xfrm>
            <a:off x="5259614" y="1624764"/>
            <a:ext cx="3890354" cy="4798631"/>
          </a:xfrm>
        </p:spPr>
        <p:txBody>
          <a:bodyPr/>
          <a:lstStyle>
            <a:lvl1pPr marL="0" indent="0">
              <a:buNone/>
              <a:defRPr sz="2400"/>
            </a:lvl1pPr>
          </a:lstStyle>
          <a:p>
            <a:r>
              <a:rPr lang="en-US" dirty="0"/>
              <a:t>Click icon to add image</a:t>
            </a:r>
          </a:p>
        </p:txBody>
      </p:sp>
      <p:sp>
        <p:nvSpPr>
          <p:cNvPr id="4" name="Footer Placeholder 3">
            <a:extLst>
              <a:ext uri="{FF2B5EF4-FFF2-40B4-BE49-F238E27FC236}">
                <a16:creationId xmlns="" xmlns:a16="http://schemas.microsoft.com/office/drawing/2014/main" id="{B6E2DA35-4162-41E4-BEC1-865BC57C8303}"/>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157230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 Image Lef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2DAE-91C7-4588-B2F6-27E545A0CD79}"/>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A9982CB0-9D7D-4F39-BDE6-75E130891B32}"/>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6" name="Text Placeholder 5">
            <a:extLst>
              <a:ext uri="{FF2B5EF4-FFF2-40B4-BE49-F238E27FC236}">
                <a16:creationId xmlns="" xmlns:a16="http://schemas.microsoft.com/office/drawing/2014/main" id="{91A26013-F2CD-41BA-8568-AC5EFE1B8AAA}"/>
              </a:ext>
            </a:extLst>
          </p:cNvPr>
          <p:cNvSpPr>
            <a:spLocks noGrp="1"/>
          </p:cNvSpPr>
          <p:nvPr>
            <p:ph type="body" sz="quarter" idx="12"/>
          </p:nvPr>
        </p:nvSpPr>
        <p:spPr>
          <a:xfrm>
            <a:off x="3913629" y="1930638"/>
            <a:ext cx="4724162" cy="44927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 xmlns:a16="http://schemas.microsoft.com/office/drawing/2014/main" id="{95621FC1-BC5F-4F7C-8065-63EBDA1A6206}"/>
              </a:ext>
            </a:extLst>
          </p:cNvPr>
          <p:cNvSpPr>
            <a:spLocks noGrp="1"/>
          </p:cNvSpPr>
          <p:nvPr>
            <p:ph type="pic" sz="quarter" idx="13" hasCustomPrompt="1"/>
          </p:nvPr>
        </p:nvSpPr>
        <p:spPr>
          <a:xfrm>
            <a:off x="6043" y="1639279"/>
            <a:ext cx="3848100" cy="4791456"/>
          </a:xfrm>
        </p:spPr>
        <p:txBody>
          <a:bodyPr/>
          <a:lstStyle>
            <a:lvl1pPr marL="0" indent="0">
              <a:buNone/>
              <a:defRPr sz="2400"/>
            </a:lvl1pPr>
          </a:lstStyle>
          <a:p>
            <a:r>
              <a:rPr lang="en-US" dirty="0"/>
              <a:t>Click icon to add image</a:t>
            </a:r>
          </a:p>
        </p:txBody>
      </p:sp>
      <p:sp>
        <p:nvSpPr>
          <p:cNvPr id="4" name="Footer Placeholder 3">
            <a:extLst>
              <a:ext uri="{FF2B5EF4-FFF2-40B4-BE49-F238E27FC236}">
                <a16:creationId xmlns="" xmlns:a16="http://schemas.microsoft.com/office/drawing/2014/main" id="{B6E2DA35-4162-41E4-BEC1-865BC57C8303}"/>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204562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0B4ABC-99BC-4F85-B19D-DFE26EB10FB2}"/>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 xmlns:a16="http://schemas.microsoft.com/office/drawing/2014/main" id="{DA9C8B7C-99CE-409E-A850-D6FF10B8E8D2}"/>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6" name="Picture Placeholder 5">
            <a:extLst>
              <a:ext uri="{FF2B5EF4-FFF2-40B4-BE49-F238E27FC236}">
                <a16:creationId xmlns="" xmlns:a16="http://schemas.microsoft.com/office/drawing/2014/main" id="{D918E3C7-D176-440E-8DC7-A69017F136BF}"/>
              </a:ext>
            </a:extLst>
          </p:cNvPr>
          <p:cNvSpPr>
            <a:spLocks noGrp="1"/>
          </p:cNvSpPr>
          <p:nvPr>
            <p:ph type="pic" sz="quarter" idx="12" hasCustomPrompt="1"/>
          </p:nvPr>
        </p:nvSpPr>
        <p:spPr>
          <a:xfrm>
            <a:off x="2597698" y="1632343"/>
            <a:ext cx="3849624" cy="4791456"/>
          </a:xfrm>
        </p:spPr>
        <p:txBody>
          <a:bodyPr/>
          <a:lstStyle>
            <a:lvl1pPr marL="0" indent="0">
              <a:buNone/>
              <a:defRPr sz="2400"/>
            </a:lvl1pPr>
          </a:lstStyle>
          <a:p>
            <a:r>
              <a:rPr lang="en-US" dirty="0"/>
              <a:t>Click on icon to add image</a:t>
            </a:r>
          </a:p>
        </p:txBody>
      </p:sp>
      <p:sp>
        <p:nvSpPr>
          <p:cNvPr id="8" name="Content Placeholder 7">
            <a:extLst>
              <a:ext uri="{FF2B5EF4-FFF2-40B4-BE49-F238E27FC236}">
                <a16:creationId xmlns="" xmlns:a16="http://schemas.microsoft.com/office/drawing/2014/main" id="{2DA62E43-B2CD-468F-A98E-4BAC9F90F33F}"/>
              </a:ext>
            </a:extLst>
          </p:cNvPr>
          <p:cNvSpPr>
            <a:spLocks noGrp="1"/>
          </p:cNvSpPr>
          <p:nvPr>
            <p:ph sz="quarter" idx="13" hasCustomPrompt="1"/>
          </p:nvPr>
        </p:nvSpPr>
        <p:spPr>
          <a:xfrm>
            <a:off x="697906" y="3708983"/>
            <a:ext cx="1660525" cy="638175"/>
          </a:xfrm>
        </p:spPr>
        <p:txBody>
          <a:bodyPr/>
          <a:lstStyle>
            <a:lvl1pPr marL="0" indent="0">
              <a:buNone/>
              <a:defRPr sz="1800"/>
            </a:lvl1pPr>
          </a:lstStyle>
          <a:p>
            <a:pPr lvl="0"/>
            <a:r>
              <a:rPr lang="en-US" dirty="0"/>
              <a:t>Source caption if needed</a:t>
            </a:r>
          </a:p>
        </p:txBody>
      </p:sp>
      <p:sp>
        <p:nvSpPr>
          <p:cNvPr id="4" name="Footer Placeholder 3">
            <a:extLst>
              <a:ext uri="{FF2B5EF4-FFF2-40B4-BE49-F238E27FC236}">
                <a16:creationId xmlns="" xmlns:a16="http://schemas.microsoft.com/office/drawing/2014/main" id="{BF36C648-D4EC-4F8C-B950-85F39A661B20}"/>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355166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w/Image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6952B1-FFAD-4459-B310-78427B7EF17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5D10D7AA-670E-436B-8D38-627B3EC7E112}"/>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14" name="Picture Placeholder 13">
            <a:extLst>
              <a:ext uri="{FF2B5EF4-FFF2-40B4-BE49-F238E27FC236}">
                <a16:creationId xmlns="" xmlns:a16="http://schemas.microsoft.com/office/drawing/2014/main" id="{9055B6ED-0B6A-48FB-91CA-AD3E34C33F86}"/>
              </a:ext>
            </a:extLst>
          </p:cNvPr>
          <p:cNvSpPr>
            <a:spLocks noGrp="1"/>
          </p:cNvSpPr>
          <p:nvPr>
            <p:ph type="pic" sz="quarter" idx="17" hasCustomPrompt="1"/>
          </p:nvPr>
        </p:nvSpPr>
        <p:spPr>
          <a:xfrm>
            <a:off x="675395" y="1935956"/>
            <a:ext cx="717550" cy="852487"/>
          </a:xfrm>
        </p:spPr>
        <p:txBody>
          <a:bodyPr/>
          <a:lstStyle>
            <a:lvl1pPr marL="0" indent="0">
              <a:buNone/>
              <a:defRPr sz="1600"/>
            </a:lvl1pPr>
          </a:lstStyle>
          <a:p>
            <a:r>
              <a:rPr lang="en-US" dirty="0"/>
              <a:t>Insert Image</a:t>
            </a:r>
          </a:p>
        </p:txBody>
      </p:sp>
      <p:sp>
        <p:nvSpPr>
          <p:cNvPr id="6" name="Text Placeholder 5">
            <a:extLst>
              <a:ext uri="{FF2B5EF4-FFF2-40B4-BE49-F238E27FC236}">
                <a16:creationId xmlns="" xmlns:a16="http://schemas.microsoft.com/office/drawing/2014/main" id="{32238167-D4FA-4D4E-B3AC-36C3A5D5B4DE}"/>
              </a:ext>
            </a:extLst>
          </p:cNvPr>
          <p:cNvSpPr>
            <a:spLocks noGrp="1"/>
          </p:cNvSpPr>
          <p:nvPr>
            <p:ph type="body" sz="quarter" idx="12" hasCustomPrompt="1"/>
          </p:nvPr>
        </p:nvSpPr>
        <p:spPr>
          <a:xfrm>
            <a:off x="1485900" y="1905000"/>
            <a:ext cx="6874329" cy="914400"/>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lvl1pPr>
          </a:lstStyle>
          <a:p>
            <a:pPr lvl="0"/>
            <a:r>
              <a:rPr lang="en-US" sz="1800" b="1" dirty="0">
                <a:solidFill>
                  <a:srgbClr val="002060"/>
                </a:solidFill>
              </a:rPr>
              <a:t>Click to add text </a:t>
            </a:r>
          </a:p>
          <a:p>
            <a:pPr lvl="0"/>
            <a:r>
              <a:rPr kumimoji="0" lang="en-US" sz="1800" b="0" i="0" u="none" strike="noStrike" kern="1200" cap="none" spc="0" normalizeH="0" baseline="0" noProof="0" dirty="0">
                <a:ln>
                  <a:noFill/>
                </a:ln>
                <a:solidFill>
                  <a:schemeClr val="tx1">
                    <a:lumMod val="65000"/>
                    <a:lumOff val="35000"/>
                  </a:schemeClr>
                </a:solidFill>
                <a:effectLst/>
                <a:uLnTx/>
                <a:uFillTx/>
                <a:latin typeface="Calibri" charset="0"/>
                <a:ea typeface="Calibri" charset="0"/>
                <a:cs typeface="Calibri" charset="0"/>
              </a:rPr>
              <a:t>Edit Master text styles</a:t>
            </a:r>
            <a:endParaRPr lang="en-US" sz="1800" dirty="0">
              <a:solidFill>
                <a:schemeClr val="bg2"/>
              </a:solidFill>
              <a:latin typeface="Calibri" charset="0"/>
              <a:ea typeface="Calibri" charset="0"/>
              <a:cs typeface="Calibri" charset="0"/>
            </a:endParaRPr>
          </a:p>
          <a:p>
            <a:pPr lvl="0"/>
            <a:endParaRPr lang="en-US" dirty="0"/>
          </a:p>
        </p:txBody>
      </p:sp>
      <p:sp>
        <p:nvSpPr>
          <p:cNvPr id="15" name="Picture Placeholder 13">
            <a:extLst>
              <a:ext uri="{FF2B5EF4-FFF2-40B4-BE49-F238E27FC236}">
                <a16:creationId xmlns="" xmlns:a16="http://schemas.microsoft.com/office/drawing/2014/main" id="{62B0FF48-77DB-4722-87BC-E47B2AAD6323}"/>
              </a:ext>
            </a:extLst>
          </p:cNvPr>
          <p:cNvSpPr>
            <a:spLocks noGrp="1"/>
          </p:cNvSpPr>
          <p:nvPr>
            <p:ph type="pic" sz="quarter" idx="18" hasCustomPrompt="1"/>
          </p:nvPr>
        </p:nvSpPr>
        <p:spPr>
          <a:xfrm>
            <a:off x="675395" y="3068656"/>
            <a:ext cx="717550" cy="852487"/>
          </a:xfrm>
        </p:spPr>
        <p:txBody>
          <a:bodyPr/>
          <a:lstStyle>
            <a:lvl1pPr marL="0" indent="0">
              <a:buNone/>
              <a:defRPr sz="1600"/>
            </a:lvl1pPr>
          </a:lstStyle>
          <a:p>
            <a:r>
              <a:rPr lang="en-US" dirty="0"/>
              <a:t>Insert Image</a:t>
            </a:r>
          </a:p>
        </p:txBody>
      </p:sp>
      <p:sp>
        <p:nvSpPr>
          <p:cNvPr id="11" name="Text Placeholder 5">
            <a:extLst>
              <a:ext uri="{FF2B5EF4-FFF2-40B4-BE49-F238E27FC236}">
                <a16:creationId xmlns="" xmlns:a16="http://schemas.microsoft.com/office/drawing/2014/main" id="{77A3FE76-55F8-4BBE-B559-9004C993366F}"/>
              </a:ext>
            </a:extLst>
          </p:cNvPr>
          <p:cNvSpPr>
            <a:spLocks noGrp="1"/>
          </p:cNvSpPr>
          <p:nvPr>
            <p:ph type="body" sz="quarter" idx="15" hasCustomPrompt="1"/>
          </p:nvPr>
        </p:nvSpPr>
        <p:spPr>
          <a:xfrm>
            <a:off x="1485900" y="3037700"/>
            <a:ext cx="6874329" cy="914400"/>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lvl1pPr>
          </a:lstStyle>
          <a:p>
            <a:pPr lvl="0"/>
            <a:r>
              <a:rPr lang="en-US" sz="1800" b="1" dirty="0">
                <a:solidFill>
                  <a:srgbClr val="002060"/>
                </a:solidFill>
              </a:rPr>
              <a:t>Click to add text </a:t>
            </a:r>
          </a:p>
          <a:p>
            <a:pPr lvl="0"/>
            <a:r>
              <a:rPr kumimoji="0" lang="en-US" sz="1800" b="0" i="0" u="none" strike="noStrike" kern="1200" cap="none" spc="0" normalizeH="0" baseline="0" noProof="0" dirty="0">
                <a:ln>
                  <a:noFill/>
                </a:ln>
                <a:solidFill>
                  <a:schemeClr val="tx1">
                    <a:lumMod val="65000"/>
                    <a:lumOff val="35000"/>
                  </a:schemeClr>
                </a:solidFill>
                <a:effectLst/>
                <a:uLnTx/>
                <a:uFillTx/>
                <a:latin typeface="Calibri" charset="0"/>
                <a:ea typeface="Calibri" charset="0"/>
                <a:cs typeface="Calibri" charset="0"/>
              </a:rPr>
              <a:t>Edit Master text styles</a:t>
            </a:r>
            <a:endParaRPr lang="en-US" sz="1800" dirty="0">
              <a:solidFill>
                <a:schemeClr val="bg2"/>
              </a:solidFill>
              <a:latin typeface="Calibri" charset="0"/>
              <a:ea typeface="Calibri" charset="0"/>
              <a:cs typeface="Calibri" charset="0"/>
            </a:endParaRPr>
          </a:p>
          <a:p>
            <a:pPr lvl="0"/>
            <a:endParaRPr lang="en-US" dirty="0"/>
          </a:p>
        </p:txBody>
      </p:sp>
      <p:sp>
        <p:nvSpPr>
          <p:cNvPr id="16" name="Picture Placeholder 13">
            <a:extLst>
              <a:ext uri="{FF2B5EF4-FFF2-40B4-BE49-F238E27FC236}">
                <a16:creationId xmlns="" xmlns:a16="http://schemas.microsoft.com/office/drawing/2014/main" id="{94BD939B-CD8C-4C93-8F76-69073748E574}"/>
              </a:ext>
            </a:extLst>
          </p:cNvPr>
          <p:cNvSpPr>
            <a:spLocks noGrp="1"/>
          </p:cNvSpPr>
          <p:nvPr>
            <p:ph type="pic" sz="quarter" idx="19" hasCustomPrompt="1"/>
          </p:nvPr>
        </p:nvSpPr>
        <p:spPr>
          <a:xfrm>
            <a:off x="675395" y="4212038"/>
            <a:ext cx="717550" cy="852487"/>
          </a:xfrm>
        </p:spPr>
        <p:txBody>
          <a:bodyPr/>
          <a:lstStyle>
            <a:lvl1pPr marL="0" indent="0">
              <a:buNone/>
              <a:defRPr sz="1600"/>
            </a:lvl1pPr>
          </a:lstStyle>
          <a:p>
            <a:r>
              <a:rPr lang="en-US" dirty="0"/>
              <a:t>Insert Image</a:t>
            </a:r>
          </a:p>
        </p:txBody>
      </p:sp>
      <p:sp>
        <p:nvSpPr>
          <p:cNvPr id="12" name="Text Placeholder 5">
            <a:extLst>
              <a:ext uri="{FF2B5EF4-FFF2-40B4-BE49-F238E27FC236}">
                <a16:creationId xmlns="" xmlns:a16="http://schemas.microsoft.com/office/drawing/2014/main" id="{785DA788-E783-44CB-A375-6380627CEF1D}"/>
              </a:ext>
            </a:extLst>
          </p:cNvPr>
          <p:cNvSpPr>
            <a:spLocks noGrp="1"/>
          </p:cNvSpPr>
          <p:nvPr>
            <p:ph type="body" sz="quarter" idx="16" hasCustomPrompt="1"/>
          </p:nvPr>
        </p:nvSpPr>
        <p:spPr>
          <a:xfrm>
            <a:off x="1485900" y="4181082"/>
            <a:ext cx="6874329" cy="914400"/>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lvl1pPr>
          </a:lstStyle>
          <a:p>
            <a:pPr lvl="0"/>
            <a:r>
              <a:rPr lang="en-US" sz="1800" b="1" dirty="0">
                <a:solidFill>
                  <a:srgbClr val="002060"/>
                </a:solidFill>
              </a:rPr>
              <a:t>Click to add text </a:t>
            </a:r>
          </a:p>
          <a:p>
            <a:pPr lvl="0"/>
            <a:r>
              <a:rPr kumimoji="0" lang="en-US" sz="1800" b="0" i="0" u="none" strike="noStrike" kern="1200" cap="none" spc="0" normalizeH="0" baseline="0" noProof="0" dirty="0">
                <a:ln>
                  <a:noFill/>
                </a:ln>
                <a:solidFill>
                  <a:schemeClr val="tx1">
                    <a:lumMod val="65000"/>
                    <a:lumOff val="35000"/>
                  </a:schemeClr>
                </a:solidFill>
                <a:effectLst/>
                <a:uLnTx/>
                <a:uFillTx/>
                <a:latin typeface="Calibri" charset="0"/>
                <a:ea typeface="Calibri" charset="0"/>
                <a:cs typeface="Calibri" charset="0"/>
              </a:rPr>
              <a:t>Edit Master text styles</a:t>
            </a:r>
            <a:endParaRPr lang="en-US" sz="1800" dirty="0">
              <a:solidFill>
                <a:schemeClr val="bg2"/>
              </a:solidFill>
              <a:latin typeface="Calibri" charset="0"/>
              <a:ea typeface="Calibri" charset="0"/>
              <a:cs typeface="Calibri" charset="0"/>
            </a:endParaRPr>
          </a:p>
          <a:p>
            <a:pPr lvl="0"/>
            <a:endParaRPr lang="en-US" dirty="0"/>
          </a:p>
        </p:txBody>
      </p:sp>
      <p:sp>
        <p:nvSpPr>
          <p:cNvPr id="13" name="Picture Placeholder 13">
            <a:extLst>
              <a:ext uri="{FF2B5EF4-FFF2-40B4-BE49-F238E27FC236}">
                <a16:creationId xmlns="" xmlns:a16="http://schemas.microsoft.com/office/drawing/2014/main" id="{B2A965DF-17EB-4237-93ED-86DC41EAD1D4}"/>
              </a:ext>
            </a:extLst>
          </p:cNvPr>
          <p:cNvSpPr>
            <a:spLocks noGrp="1"/>
          </p:cNvSpPr>
          <p:nvPr>
            <p:ph type="pic" sz="quarter" idx="20" hasCustomPrompt="1"/>
          </p:nvPr>
        </p:nvSpPr>
        <p:spPr>
          <a:xfrm>
            <a:off x="676102" y="5360082"/>
            <a:ext cx="717550" cy="852487"/>
          </a:xfrm>
        </p:spPr>
        <p:txBody>
          <a:bodyPr/>
          <a:lstStyle>
            <a:lvl1pPr marL="0" indent="0">
              <a:buNone/>
              <a:defRPr sz="1600"/>
            </a:lvl1pPr>
          </a:lstStyle>
          <a:p>
            <a:r>
              <a:rPr lang="en-US" dirty="0"/>
              <a:t>Insert Image</a:t>
            </a:r>
          </a:p>
        </p:txBody>
      </p:sp>
      <p:sp>
        <p:nvSpPr>
          <p:cNvPr id="17" name="Text Placeholder 5">
            <a:extLst>
              <a:ext uri="{FF2B5EF4-FFF2-40B4-BE49-F238E27FC236}">
                <a16:creationId xmlns="" xmlns:a16="http://schemas.microsoft.com/office/drawing/2014/main" id="{AC82825A-0BA2-4CF4-8480-AB1A4FF03D95}"/>
              </a:ext>
            </a:extLst>
          </p:cNvPr>
          <p:cNvSpPr>
            <a:spLocks noGrp="1"/>
          </p:cNvSpPr>
          <p:nvPr>
            <p:ph type="body" sz="quarter" idx="21" hasCustomPrompt="1"/>
          </p:nvPr>
        </p:nvSpPr>
        <p:spPr>
          <a:xfrm>
            <a:off x="1486607" y="5329126"/>
            <a:ext cx="6874329" cy="914400"/>
          </a:xfr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a:lvl1pPr>
          </a:lstStyle>
          <a:p>
            <a:pPr lvl="0"/>
            <a:r>
              <a:rPr lang="en-US" sz="1800" b="1" dirty="0">
                <a:solidFill>
                  <a:srgbClr val="002060"/>
                </a:solidFill>
              </a:rPr>
              <a:t>Click to add text </a:t>
            </a:r>
          </a:p>
          <a:p>
            <a:pPr lvl="0"/>
            <a:r>
              <a:rPr kumimoji="0" lang="en-US" sz="1800" b="0" i="0" u="none" strike="noStrike" kern="1200" cap="none" spc="0" normalizeH="0" baseline="0" noProof="0" dirty="0">
                <a:ln>
                  <a:noFill/>
                </a:ln>
                <a:solidFill>
                  <a:schemeClr val="tx1">
                    <a:lumMod val="65000"/>
                    <a:lumOff val="35000"/>
                  </a:schemeClr>
                </a:solidFill>
                <a:effectLst/>
                <a:uLnTx/>
                <a:uFillTx/>
                <a:latin typeface="Calibri" charset="0"/>
                <a:ea typeface="Calibri" charset="0"/>
                <a:cs typeface="Calibri" charset="0"/>
              </a:rPr>
              <a:t>Edit Master text styles</a:t>
            </a:r>
            <a:endParaRPr lang="en-US" sz="1800" dirty="0">
              <a:solidFill>
                <a:schemeClr val="bg2"/>
              </a:solidFill>
              <a:latin typeface="Calibri" charset="0"/>
              <a:ea typeface="Calibri" charset="0"/>
              <a:cs typeface="Calibri" charset="0"/>
            </a:endParaRPr>
          </a:p>
          <a:p>
            <a:pPr lvl="0"/>
            <a:endParaRPr lang="en-US" dirty="0"/>
          </a:p>
        </p:txBody>
      </p:sp>
      <p:sp>
        <p:nvSpPr>
          <p:cNvPr id="4" name="Footer Placeholder 3">
            <a:extLst>
              <a:ext uri="{FF2B5EF4-FFF2-40B4-BE49-F238E27FC236}">
                <a16:creationId xmlns="" xmlns:a16="http://schemas.microsoft.com/office/drawing/2014/main" id="{2FDCD8E8-F22D-42A6-B99D-7CEAE2EDE588}"/>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305072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s w/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3CB5B0-1E47-4BF3-A32F-FE20586F464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18412ECE-A213-433E-82BA-88208BFF430E}"/>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6" name="Text Placeholder 5">
            <a:extLst>
              <a:ext uri="{FF2B5EF4-FFF2-40B4-BE49-F238E27FC236}">
                <a16:creationId xmlns="" xmlns:a16="http://schemas.microsoft.com/office/drawing/2014/main" id="{921E698E-F623-420B-BBE5-FEC608F6573C}"/>
              </a:ext>
            </a:extLst>
          </p:cNvPr>
          <p:cNvSpPr>
            <a:spLocks noGrp="1"/>
          </p:cNvSpPr>
          <p:nvPr>
            <p:ph type="body" sz="quarter" idx="12" hasCustomPrompt="1"/>
          </p:nvPr>
        </p:nvSpPr>
        <p:spPr>
          <a:xfrm>
            <a:off x="579438" y="1905000"/>
            <a:ext cx="4678362" cy="420688"/>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mn-lt"/>
                <a:ea typeface="+mn-ea"/>
                <a:cs typeface="+mn-cs"/>
              </a:rPr>
              <a:t>Click to add subtitle</a:t>
            </a:r>
          </a:p>
        </p:txBody>
      </p:sp>
      <p:sp>
        <p:nvSpPr>
          <p:cNvPr id="8" name="Picture Placeholder 7">
            <a:extLst>
              <a:ext uri="{FF2B5EF4-FFF2-40B4-BE49-F238E27FC236}">
                <a16:creationId xmlns="" xmlns:a16="http://schemas.microsoft.com/office/drawing/2014/main" id="{2435886D-D775-4D28-A336-3DF4788FC2F5}"/>
              </a:ext>
            </a:extLst>
          </p:cNvPr>
          <p:cNvSpPr>
            <a:spLocks noGrp="1"/>
          </p:cNvSpPr>
          <p:nvPr>
            <p:ph type="pic" sz="quarter" idx="13" hasCustomPrompt="1"/>
          </p:nvPr>
        </p:nvSpPr>
        <p:spPr>
          <a:xfrm>
            <a:off x="579160" y="2472943"/>
            <a:ext cx="2240280" cy="211226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Click icon to add image</a:t>
            </a:r>
          </a:p>
          <a:p>
            <a:endParaRPr lang="en-US" dirty="0"/>
          </a:p>
        </p:txBody>
      </p:sp>
      <p:sp>
        <p:nvSpPr>
          <p:cNvPr id="14" name="Text Placeholder 13">
            <a:extLst>
              <a:ext uri="{FF2B5EF4-FFF2-40B4-BE49-F238E27FC236}">
                <a16:creationId xmlns="" xmlns:a16="http://schemas.microsoft.com/office/drawing/2014/main" id="{99336039-FAA7-4492-9873-846E99CDA6A7}"/>
              </a:ext>
            </a:extLst>
          </p:cNvPr>
          <p:cNvSpPr>
            <a:spLocks noGrp="1"/>
          </p:cNvSpPr>
          <p:nvPr>
            <p:ph type="body" sz="quarter" idx="16" hasCustomPrompt="1"/>
          </p:nvPr>
        </p:nvSpPr>
        <p:spPr>
          <a:xfrm>
            <a:off x="574357" y="4875310"/>
            <a:ext cx="2240280" cy="649224"/>
          </a:xfrm>
        </p:spPr>
        <p:txBody>
          <a:bodyPr/>
          <a:lstStyle>
            <a:lvl1pPr marL="0" marR="0" indent="0" algn="l" defTabSz="342892"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mn-lt"/>
                <a:ea typeface="+mn-ea"/>
                <a:cs typeface="+mn-cs"/>
              </a:rPr>
              <a:t>Click to add text</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charset="0"/>
                <a:ea typeface="Calibri" charset="0"/>
                <a:cs typeface="Calibri" charset="0"/>
              </a:rPr>
              <a:t>Edit Master text styles</a:t>
            </a:r>
            <a:endParaRPr kumimoji="0" lang="en-US" sz="1800" b="0" i="0" u="none" strike="noStrike" kern="1200" cap="none" spc="0" normalizeH="0" baseline="0" noProof="0" dirty="0">
              <a:ln>
                <a:noFill/>
              </a:ln>
              <a:solidFill>
                <a:srgbClr val="E7E6E6"/>
              </a:solidFill>
              <a:effectLst/>
              <a:uLnTx/>
              <a:uFillTx/>
              <a:latin typeface="Calibri" charset="0"/>
              <a:ea typeface="Calibri" charset="0"/>
              <a:cs typeface="Calibri" charset="0"/>
            </a:endParaRPr>
          </a:p>
          <a:p>
            <a:pPr lvl="0"/>
            <a:endParaRPr lang="en-US" dirty="0"/>
          </a:p>
        </p:txBody>
      </p:sp>
      <p:sp>
        <p:nvSpPr>
          <p:cNvPr id="10" name="Picture Placeholder 9">
            <a:extLst>
              <a:ext uri="{FF2B5EF4-FFF2-40B4-BE49-F238E27FC236}">
                <a16:creationId xmlns="" xmlns:a16="http://schemas.microsoft.com/office/drawing/2014/main" id="{57DE81D3-8949-4290-9238-6EA84C6B29F8}"/>
              </a:ext>
            </a:extLst>
          </p:cNvPr>
          <p:cNvSpPr>
            <a:spLocks noGrp="1"/>
          </p:cNvSpPr>
          <p:nvPr>
            <p:ph type="pic" sz="quarter" idx="14" hasCustomPrompt="1"/>
          </p:nvPr>
        </p:nvSpPr>
        <p:spPr>
          <a:xfrm>
            <a:off x="3402370" y="2472943"/>
            <a:ext cx="2240280" cy="211226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Click icon to add image</a:t>
            </a:r>
          </a:p>
          <a:p>
            <a:endParaRPr lang="en-US" dirty="0"/>
          </a:p>
        </p:txBody>
      </p:sp>
      <p:sp>
        <p:nvSpPr>
          <p:cNvPr id="16" name="Text Placeholder 15">
            <a:extLst>
              <a:ext uri="{FF2B5EF4-FFF2-40B4-BE49-F238E27FC236}">
                <a16:creationId xmlns="" xmlns:a16="http://schemas.microsoft.com/office/drawing/2014/main" id="{77EFBF8C-9A35-496E-BBA1-E059D9A2500C}"/>
              </a:ext>
            </a:extLst>
          </p:cNvPr>
          <p:cNvSpPr>
            <a:spLocks noGrp="1"/>
          </p:cNvSpPr>
          <p:nvPr>
            <p:ph type="body" sz="quarter" idx="17" hasCustomPrompt="1"/>
          </p:nvPr>
        </p:nvSpPr>
        <p:spPr>
          <a:xfrm>
            <a:off x="3402370" y="4875310"/>
            <a:ext cx="2240280" cy="649224"/>
          </a:xfrm>
        </p:spPr>
        <p:txBody>
          <a:bodyPr/>
          <a:lstStyle>
            <a:lvl1pPr marL="0" marR="0" indent="0" algn="l" defTabSz="342892"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mn-lt"/>
                <a:ea typeface="+mn-ea"/>
                <a:cs typeface="+mn-cs"/>
              </a:rPr>
              <a:t>Click to add text</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charset="0"/>
                <a:ea typeface="Calibri" charset="0"/>
                <a:cs typeface="Calibri" charset="0"/>
              </a:rPr>
              <a:t>Edit Master text styles</a:t>
            </a:r>
            <a:endParaRPr kumimoji="0" lang="en-US" sz="1800" b="0" i="0" u="none" strike="noStrike" kern="1200" cap="none" spc="0" normalizeH="0" baseline="0" noProof="0" dirty="0">
              <a:ln>
                <a:noFill/>
              </a:ln>
              <a:solidFill>
                <a:srgbClr val="E7E6E6"/>
              </a:solidFill>
              <a:effectLst/>
              <a:uLnTx/>
              <a:uFillTx/>
              <a:latin typeface="Calibri" charset="0"/>
              <a:ea typeface="Calibri" charset="0"/>
              <a:cs typeface="Calibri" charset="0"/>
            </a:endParaRPr>
          </a:p>
          <a:p>
            <a:pPr lvl="0"/>
            <a:endParaRPr lang="en-US" dirty="0"/>
          </a:p>
        </p:txBody>
      </p:sp>
      <p:sp>
        <p:nvSpPr>
          <p:cNvPr id="12" name="Picture Placeholder 11">
            <a:extLst>
              <a:ext uri="{FF2B5EF4-FFF2-40B4-BE49-F238E27FC236}">
                <a16:creationId xmlns="" xmlns:a16="http://schemas.microsoft.com/office/drawing/2014/main" id="{C4867627-AED5-4E9B-845B-7756123B8170}"/>
              </a:ext>
            </a:extLst>
          </p:cNvPr>
          <p:cNvSpPr>
            <a:spLocks noGrp="1"/>
          </p:cNvSpPr>
          <p:nvPr>
            <p:ph type="pic" sz="quarter" idx="15" hasCustomPrompt="1"/>
          </p:nvPr>
        </p:nvSpPr>
        <p:spPr>
          <a:xfrm>
            <a:off x="6225580" y="2473996"/>
            <a:ext cx="2240280" cy="211226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Click icon to add image</a:t>
            </a:r>
          </a:p>
          <a:p>
            <a:endParaRPr lang="en-US" dirty="0"/>
          </a:p>
        </p:txBody>
      </p:sp>
      <p:sp>
        <p:nvSpPr>
          <p:cNvPr id="18" name="Text Placeholder 17">
            <a:extLst>
              <a:ext uri="{FF2B5EF4-FFF2-40B4-BE49-F238E27FC236}">
                <a16:creationId xmlns="" xmlns:a16="http://schemas.microsoft.com/office/drawing/2014/main" id="{51D71DCF-8AF8-4EC8-8685-003D7E01F47F}"/>
              </a:ext>
            </a:extLst>
          </p:cNvPr>
          <p:cNvSpPr>
            <a:spLocks noGrp="1"/>
          </p:cNvSpPr>
          <p:nvPr>
            <p:ph type="body" sz="quarter" idx="18" hasCustomPrompt="1"/>
          </p:nvPr>
        </p:nvSpPr>
        <p:spPr>
          <a:xfrm>
            <a:off x="6225580" y="4875310"/>
            <a:ext cx="2240280" cy="649224"/>
          </a:xfrm>
        </p:spPr>
        <p:txBody>
          <a:bodyPr/>
          <a:lstStyle>
            <a:lvl1pPr marL="0" marR="0" indent="0" algn="l" defTabSz="342892"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mn-lt"/>
                <a:ea typeface="+mn-ea"/>
                <a:cs typeface="+mn-cs"/>
              </a:rPr>
              <a:t>Click to add text</a:t>
            </a:r>
          </a:p>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charset="0"/>
                <a:ea typeface="Calibri" charset="0"/>
                <a:cs typeface="Calibri" charset="0"/>
              </a:rPr>
              <a:t>Edit Master text styles</a:t>
            </a:r>
            <a:endParaRPr kumimoji="0" lang="en-US" sz="1800" b="0" i="0" u="none" strike="noStrike" kern="1200" cap="none" spc="0" normalizeH="0" baseline="0" noProof="0" dirty="0">
              <a:ln>
                <a:noFill/>
              </a:ln>
              <a:solidFill>
                <a:srgbClr val="E7E6E6"/>
              </a:solidFill>
              <a:effectLst/>
              <a:uLnTx/>
              <a:uFillTx/>
              <a:latin typeface="Calibri" charset="0"/>
              <a:ea typeface="Calibri" charset="0"/>
              <a:cs typeface="Calibri" charset="0"/>
            </a:endParaRPr>
          </a:p>
          <a:p>
            <a:pPr lvl="0"/>
            <a:endParaRPr lang="en-US" dirty="0"/>
          </a:p>
        </p:txBody>
      </p:sp>
      <p:sp>
        <p:nvSpPr>
          <p:cNvPr id="4" name="Footer Placeholder 3">
            <a:extLst>
              <a:ext uri="{FF2B5EF4-FFF2-40B4-BE49-F238E27FC236}">
                <a16:creationId xmlns="" xmlns:a16="http://schemas.microsoft.com/office/drawing/2014/main" id="{4014D064-4523-410D-A742-5116EA3E21E9}"/>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233872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 Background Im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72BF0A-8F4E-4C1C-B1D4-5AB53416E17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DE41F11C-BCB8-4CE9-9059-8D1C9FE1F61D}"/>
              </a:ext>
            </a:extLst>
          </p:cNvPr>
          <p:cNvSpPr>
            <a:spLocks noGrp="1"/>
          </p:cNvSpPr>
          <p:nvPr>
            <p:ph type="sldNum" sz="quarter" idx="10"/>
          </p:nvPr>
        </p:nvSpPr>
        <p:spPr/>
        <p:txBody>
          <a:bodyPr/>
          <a:lstStyle/>
          <a:p>
            <a:fld id="{2D06A98E-9D45-4AC9-A0D5-10D89E137443}" type="slidenum">
              <a:rPr lang="en-US" smtClean="0"/>
              <a:pPr/>
              <a:t>‹#›</a:t>
            </a:fld>
            <a:endParaRPr lang="en-US" dirty="0"/>
          </a:p>
        </p:txBody>
      </p:sp>
      <p:pic>
        <p:nvPicPr>
          <p:cNvPr id="5" name="Picture 4">
            <a:extLst>
              <a:ext uri="{FF2B5EF4-FFF2-40B4-BE49-F238E27FC236}">
                <a16:creationId xmlns="" xmlns:a16="http://schemas.microsoft.com/office/drawing/2014/main" id="{CC95D925-EA9F-4FFE-A845-A5A3415F3C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102417"/>
            <a:ext cx="9144000" cy="4328160"/>
          </a:xfrm>
          <a:prstGeom prst="rect">
            <a:avLst/>
          </a:prstGeom>
        </p:spPr>
      </p:pic>
      <p:sp>
        <p:nvSpPr>
          <p:cNvPr id="7" name="Text Placeholder 6">
            <a:extLst>
              <a:ext uri="{FF2B5EF4-FFF2-40B4-BE49-F238E27FC236}">
                <a16:creationId xmlns="" xmlns:a16="http://schemas.microsoft.com/office/drawing/2014/main" id="{D233D620-D839-4455-A92B-7B7B62456D14}"/>
              </a:ext>
            </a:extLst>
          </p:cNvPr>
          <p:cNvSpPr>
            <a:spLocks noGrp="1"/>
          </p:cNvSpPr>
          <p:nvPr>
            <p:ph type="body" sz="quarter" idx="12" hasCustomPrompt="1"/>
          </p:nvPr>
        </p:nvSpPr>
        <p:spPr>
          <a:xfrm>
            <a:off x="0" y="1905000"/>
            <a:ext cx="9144000" cy="2103438"/>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2060"/>
                </a:solidFill>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4" name="Footer Placeholder 3">
            <a:extLst>
              <a:ext uri="{FF2B5EF4-FFF2-40B4-BE49-F238E27FC236}">
                <a16:creationId xmlns="" xmlns:a16="http://schemas.microsoft.com/office/drawing/2014/main" id="{028BFA10-D048-4C79-BF23-4DB43B8B6B8C}"/>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994113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D20875-525C-479E-9450-EB1EEAC45CD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 xmlns:a16="http://schemas.microsoft.com/office/drawing/2014/main" id="{919A60B5-8E47-4A21-8099-F70CF927585F}"/>
              </a:ext>
            </a:extLst>
          </p:cNvPr>
          <p:cNvSpPr>
            <a:spLocks noGrp="1"/>
          </p:cNvSpPr>
          <p:nvPr>
            <p:ph type="sldNum" sz="quarter" idx="10"/>
          </p:nvPr>
        </p:nvSpPr>
        <p:spPr/>
        <p:txBody>
          <a:bodyPr/>
          <a:lstStyle/>
          <a:p>
            <a:fld id="{2D06A98E-9D45-4AC9-A0D5-10D89E137443}" type="slidenum">
              <a:rPr lang="en-US" smtClean="0"/>
              <a:pPr/>
              <a:t>‹#›</a:t>
            </a:fld>
            <a:endParaRPr lang="en-US" dirty="0"/>
          </a:p>
        </p:txBody>
      </p:sp>
      <p:sp>
        <p:nvSpPr>
          <p:cNvPr id="7" name="Text Placeholder 6">
            <a:extLst>
              <a:ext uri="{FF2B5EF4-FFF2-40B4-BE49-F238E27FC236}">
                <a16:creationId xmlns="" xmlns:a16="http://schemas.microsoft.com/office/drawing/2014/main" id="{33A07B13-CFCE-4C33-B203-BCC6DC013E63}"/>
              </a:ext>
            </a:extLst>
          </p:cNvPr>
          <p:cNvSpPr>
            <a:spLocks noGrp="1"/>
          </p:cNvSpPr>
          <p:nvPr>
            <p:ph type="body" sz="quarter" idx="12" hasCustomPrompt="1"/>
          </p:nvPr>
        </p:nvSpPr>
        <p:spPr>
          <a:xfrm>
            <a:off x="626364" y="1941618"/>
            <a:ext cx="7891272" cy="13144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002060"/>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pic>
        <p:nvPicPr>
          <p:cNvPr id="5" name="Picture 4" descr="Service members line up as they board a plane.">
            <a:extLst>
              <a:ext uri="{FF2B5EF4-FFF2-40B4-BE49-F238E27FC236}">
                <a16:creationId xmlns="" xmlns:a16="http://schemas.microsoft.com/office/drawing/2014/main" id="{5DDBEA92-65EA-4F7A-AD3E-2F2D6D1C088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642318"/>
            <a:ext cx="9144000" cy="2787505"/>
          </a:xfrm>
          <a:prstGeom prst="rect">
            <a:avLst/>
          </a:prstGeom>
        </p:spPr>
      </p:pic>
      <p:sp>
        <p:nvSpPr>
          <p:cNvPr id="4" name="Footer Placeholder 3">
            <a:extLst>
              <a:ext uri="{FF2B5EF4-FFF2-40B4-BE49-F238E27FC236}">
                <a16:creationId xmlns="" xmlns:a16="http://schemas.microsoft.com/office/drawing/2014/main" id="{E6CA2E79-6F02-489B-B720-D6FD08D7C588}"/>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331623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A52BB95E-FDBE-4961-BE7F-83F2260EAD56}"/>
              </a:ext>
            </a:extLst>
          </p:cNvPr>
          <p:cNvGrpSpPr/>
          <p:nvPr userDrawn="1"/>
        </p:nvGrpSpPr>
        <p:grpSpPr>
          <a:xfrm>
            <a:off x="0" y="190176"/>
            <a:ext cx="9145846" cy="6668841"/>
            <a:chOff x="0" y="190176"/>
            <a:chExt cx="9145846" cy="6668841"/>
          </a:xfrm>
        </p:grpSpPr>
        <p:pic>
          <p:nvPicPr>
            <p:cNvPr id="11" name="Military OneSource Logo">
              <a:extLst>
                <a:ext uri="{FF2B5EF4-FFF2-40B4-BE49-F238E27FC236}">
                  <a16:creationId xmlns="" xmlns:a16="http://schemas.microsoft.com/office/drawing/2014/main" id="{162FBE0E-F41A-4983-BB2C-F751EFDBB98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633271" y="227785"/>
              <a:ext cx="1307592" cy="313712"/>
            </a:xfrm>
            <a:prstGeom prst="rect">
              <a:avLst/>
            </a:prstGeom>
          </p:spPr>
        </p:pic>
        <p:sp>
          <p:nvSpPr>
            <p:cNvPr id="7" name="Rectangle 6" descr="Red header bar.">
              <a:extLst>
                <a:ext uri="{FF2B5EF4-FFF2-40B4-BE49-F238E27FC236}">
                  <a16:creationId xmlns="" xmlns:a16="http://schemas.microsoft.com/office/drawing/2014/main" id="{E68271E4-9A7D-47B1-9057-D150959EE917}"/>
                </a:ext>
              </a:extLst>
            </p:cNvPr>
            <p:cNvSpPr/>
            <p:nvPr userDrawn="1"/>
          </p:nvSpPr>
          <p:spPr>
            <a:xfrm>
              <a:off x="0" y="190176"/>
              <a:ext cx="7406640" cy="466344"/>
            </a:xfrm>
            <a:prstGeom prst="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D12A2F"/>
                </a:solidFill>
              </a:endParaRPr>
            </a:p>
          </p:txBody>
        </p:sp>
        <p:sp>
          <p:nvSpPr>
            <p:cNvPr id="9" name="Rectangle 8">
              <a:extLst>
                <a:ext uri="{FF2B5EF4-FFF2-40B4-BE49-F238E27FC236}">
                  <a16:creationId xmlns="" xmlns:a16="http://schemas.microsoft.com/office/drawing/2014/main" id="{00886FC0-80F6-4263-983B-B77CB627CCAC}"/>
                </a:ext>
              </a:extLst>
            </p:cNvPr>
            <p:cNvSpPr/>
            <p:nvPr userDrawn="1"/>
          </p:nvSpPr>
          <p:spPr>
            <a:xfrm>
              <a:off x="0" y="644252"/>
              <a:ext cx="9144000" cy="995774"/>
            </a:xfrm>
            <a:prstGeom prst="rect">
              <a:avLst/>
            </a:prstGeom>
            <a:solidFill>
              <a:srgbClr val="1F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solidFill>
                  <a:effectLst/>
                  <a:uLnTx/>
                  <a:uFillTx/>
                  <a:latin typeface="+mn-lt"/>
                  <a:ea typeface="+mn-ea"/>
                  <a:cs typeface="+mn-cs"/>
                </a:rPr>
                <a:t>          </a:t>
              </a:r>
            </a:p>
          </p:txBody>
        </p:sp>
        <p:sp>
          <p:nvSpPr>
            <p:cNvPr id="12" name="Rectangle 11" descr="Gray background color." title="Footer Background Color">
              <a:extLst>
                <a:ext uri="{FF2B5EF4-FFF2-40B4-BE49-F238E27FC236}">
                  <a16:creationId xmlns="" xmlns:a16="http://schemas.microsoft.com/office/drawing/2014/main" id="{0FD4687B-EC92-42FD-AE2C-BA3913073DA7}"/>
                </a:ext>
              </a:extLst>
            </p:cNvPr>
            <p:cNvSpPr/>
            <p:nvPr userDrawn="1"/>
          </p:nvSpPr>
          <p:spPr>
            <a:xfrm>
              <a:off x="1846" y="6426986"/>
              <a:ext cx="9144000" cy="432031"/>
            </a:xfrm>
            <a:prstGeom prst="rect">
              <a:avLst/>
            </a:prstGeom>
            <a:solidFill>
              <a:srgbClr val="0D0D0D">
                <a:alpha val="7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050" dirty="0">
                <a:solidFill>
                  <a:schemeClr val="bg1"/>
                </a:solidFill>
                <a:latin typeface="Calibri" charset="0"/>
                <a:ea typeface="Calibri" charset="0"/>
                <a:cs typeface="Calibri" charset="0"/>
              </a:endParaRPr>
            </a:p>
          </p:txBody>
        </p:sp>
      </p:grpSp>
      <p:sp>
        <p:nvSpPr>
          <p:cNvPr id="2" name="Title Placeholder 1">
            <a:extLst>
              <a:ext uri="{FF2B5EF4-FFF2-40B4-BE49-F238E27FC236}">
                <a16:creationId xmlns="" xmlns:a16="http://schemas.microsoft.com/office/drawing/2014/main" id="{E78EF6D6-B1AB-4792-878B-6C0E0F0946DE}"/>
              </a:ext>
            </a:extLst>
          </p:cNvPr>
          <p:cNvSpPr>
            <a:spLocks noGrp="1"/>
          </p:cNvSpPr>
          <p:nvPr userDrawn="1">
            <p:ph type="title"/>
          </p:nvPr>
        </p:nvSpPr>
        <p:spPr>
          <a:xfrm>
            <a:off x="579160" y="692209"/>
            <a:ext cx="7886700" cy="923692"/>
          </a:xfrm>
          <a:prstGeom prst="rect">
            <a:avLst/>
          </a:prstGeom>
        </p:spPr>
        <p:txBody>
          <a:bodyPr vert="horz" lIns="91440" tIns="45720" rIns="91440" bIns="45720" rtlCol="0" anchor="ctr">
            <a:normAutofit/>
          </a:bodyPr>
          <a:lstStyle/>
          <a:p>
            <a:r>
              <a:rPr lang="en-US" dirty="0"/>
              <a:t>Click to edit Master title style</a:t>
            </a:r>
          </a:p>
        </p:txBody>
      </p:sp>
      <p:sp>
        <p:nvSpPr>
          <p:cNvPr id="6" name="Slide Number Placeholder 5"/>
          <p:cNvSpPr>
            <a:spLocks noGrp="1"/>
          </p:cNvSpPr>
          <p:nvPr userDrawn="1">
            <p:ph type="sldNum" sz="quarter" idx="4"/>
          </p:nvPr>
        </p:nvSpPr>
        <p:spPr>
          <a:xfrm>
            <a:off x="7086600" y="6451991"/>
            <a:ext cx="2057400" cy="393616"/>
          </a:xfrm>
          <a:prstGeom prst="rect">
            <a:avLst/>
          </a:prstGeom>
        </p:spPr>
        <p:txBody>
          <a:bodyPr vert="horz" lIns="91440" tIns="45720" rIns="91440" bIns="45720" rtlCol="0" anchor="ctr"/>
          <a:lstStyle>
            <a:lvl1pPr algn="r">
              <a:defRPr sz="1800">
                <a:solidFill>
                  <a:schemeClr val="bg1"/>
                </a:solidFill>
              </a:defRPr>
            </a:lvl1pPr>
          </a:lstStyle>
          <a:p>
            <a:fld id="{2D06A98E-9D45-4AC9-A0D5-10D89E137443}" type="slidenum">
              <a:rPr lang="en-US" smtClean="0"/>
              <a:pPr/>
              <a:t>‹#›</a:t>
            </a:fld>
            <a:endParaRPr lang="en-US" dirty="0"/>
          </a:p>
        </p:txBody>
      </p:sp>
      <p:sp>
        <p:nvSpPr>
          <p:cNvPr id="3" name="Text Placeholder 2"/>
          <p:cNvSpPr>
            <a:spLocks noGrp="1"/>
          </p:cNvSpPr>
          <p:nvPr userDrawn="1">
            <p:ph type="body" idx="1"/>
          </p:nvPr>
        </p:nvSpPr>
        <p:spPr>
          <a:xfrm>
            <a:off x="519466" y="1921161"/>
            <a:ext cx="7886700" cy="4351338"/>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2060"/>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14" name="Footer Placeholder 3">
            <a:extLst>
              <a:ext uri="{FF2B5EF4-FFF2-40B4-BE49-F238E27FC236}">
                <a16:creationId xmlns="" xmlns:a16="http://schemas.microsoft.com/office/drawing/2014/main" id="{749B0742-BCC9-4184-B562-CE7858EEC9D1}"/>
              </a:ext>
            </a:extLst>
          </p:cNvPr>
          <p:cNvSpPr>
            <a:spLocks noGrp="1"/>
          </p:cNvSpPr>
          <p:nvPr userDrawn="1">
            <p:ph type="ftr" sz="quarter" idx="3"/>
          </p:nvPr>
        </p:nvSpPr>
        <p:spPr>
          <a:xfrm>
            <a:off x="2225675" y="6440241"/>
            <a:ext cx="4692650" cy="420982"/>
          </a:xfrm>
          <a:prstGeom prst="rect">
            <a:avLst/>
          </a:prstGeom>
        </p:spPr>
        <p:txBody>
          <a:bodyPr anchor="ctr"/>
          <a:lstStyle>
            <a:lvl1pPr algn="ctr">
              <a:defRPr sz="1800">
                <a:solidFill>
                  <a:schemeClr val="bg1"/>
                </a:solidFill>
              </a:defRPr>
            </a:lvl1pPr>
          </a:lstStyle>
          <a:p>
            <a:r>
              <a:rPr lang="en-US" dirty="0">
                <a:ea typeface="Calibri" charset="0"/>
                <a:cs typeface="Calibri" charset="0"/>
              </a:rPr>
              <a:t>www.MilitaryOneSource.mil  •  800-342-9647</a:t>
            </a:r>
          </a:p>
        </p:txBody>
      </p:sp>
    </p:spTree>
    <p:extLst>
      <p:ext uri="{BB962C8B-B14F-4D97-AF65-F5344CB8AC3E}">
        <p14:creationId xmlns:p14="http://schemas.microsoft.com/office/powerpoint/2010/main" val="1570524003"/>
      </p:ext>
    </p:extLst>
  </p:cSld>
  <p:clrMap bg1="lt1" tx1="dk1" bg2="lt2" tx2="dk2" accent1="accent1" accent2="accent2" accent3="accent3" accent4="accent4" accent5="accent5" accent6="accent6" hlink="hlink" folHlink="folHlink"/>
  <p:sldLayoutIdLst>
    <p:sldLayoutId id="2147483686"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7" r:id="rId10"/>
  </p:sldLayoutIdLst>
  <p:hf hdr="0" dt="0"/>
  <p:txStyles>
    <p:titleStyle>
      <a:lvl1pPr algn="l" defTabSz="914400" rtl="0" eaLnBrk="1" latinLnBrk="0" hangingPunct="1">
        <a:lnSpc>
          <a:spcPct val="90000"/>
        </a:lnSpc>
        <a:spcBef>
          <a:spcPct val="0"/>
        </a:spcBef>
        <a:buNone/>
        <a:defRPr sz="3000" b="1" kern="1200">
          <a:solidFill>
            <a:schemeClr val="bg1"/>
          </a:solidFill>
          <a:latin typeface="+mn-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b="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accent1">
              <a:lumMod val="75000"/>
            </a:schemeClr>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lumMod val="75000"/>
              <a:lumOff val="25000"/>
            </a:schemeClr>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le service member in uniform with helmet smiles and looks off in the distance.">
            <a:extLst>
              <a:ext uri="{FF2B5EF4-FFF2-40B4-BE49-F238E27FC236}">
                <a16:creationId xmlns="" xmlns:a16="http://schemas.microsoft.com/office/drawing/2014/main" id="{1D03EC46-8E59-41F8-B5CF-8704DD8A37A3}"/>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0" y="914400"/>
            <a:ext cx="9144000" cy="5943600"/>
          </a:xfrm>
        </p:spPr>
      </p:pic>
      <p:sp>
        <p:nvSpPr>
          <p:cNvPr id="3" name="Title 2">
            <a:extLst>
              <a:ext uri="{FF2B5EF4-FFF2-40B4-BE49-F238E27FC236}">
                <a16:creationId xmlns="" xmlns:a16="http://schemas.microsoft.com/office/drawing/2014/main" id="{E99BF9FB-A3C9-43E5-BDF1-95CA9C285030}"/>
              </a:ext>
            </a:extLst>
          </p:cNvPr>
          <p:cNvSpPr>
            <a:spLocks noGrp="1"/>
          </p:cNvSpPr>
          <p:nvPr>
            <p:ph type="title"/>
          </p:nvPr>
        </p:nvSpPr>
        <p:spPr>
          <a:xfrm>
            <a:off x="228600" y="1257264"/>
            <a:ext cx="4626864" cy="744961"/>
          </a:xfrm>
        </p:spPr>
        <p:txBody>
          <a:bodyPr/>
          <a:lstStyle/>
          <a:p>
            <a:r>
              <a:rPr lang="en-US" dirty="0">
                <a:solidFill>
                  <a:prstClr val="white"/>
                </a:solidFill>
              </a:rPr>
              <a:t>Deployment Support:</a:t>
            </a:r>
            <a:endParaRPr lang="en-US" dirty="0"/>
          </a:p>
        </p:txBody>
      </p:sp>
      <p:sp>
        <p:nvSpPr>
          <p:cNvPr id="4" name="Text Placeholder 3">
            <a:extLst>
              <a:ext uri="{FF2B5EF4-FFF2-40B4-BE49-F238E27FC236}">
                <a16:creationId xmlns="" xmlns:a16="http://schemas.microsoft.com/office/drawing/2014/main" id="{5AFF7C3C-59AB-4E98-8D9B-95AB917587F6}"/>
              </a:ext>
            </a:extLst>
          </p:cNvPr>
          <p:cNvSpPr>
            <a:spLocks noGrp="1"/>
          </p:cNvSpPr>
          <p:nvPr>
            <p:ph type="body" sz="quarter" idx="13"/>
          </p:nvPr>
        </p:nvSpPr>
        <p:spPr>
          <a:xfrm>
            <a:off x="228600" y="1906020"/>
            <a:ext cx="4627563" cy="553396"/>
          </a:xfrm>
        </p:spPr>
        <p:txBody>
          <a:bodyPr/>
          <a:lstStyle/>
          <a:p>
            <a:pPr lvl="0"/>
            <a:r>
              <a:rPr lang="en-US" sz="2400" dirty="0">
                <a:solidFill>
                  <a:srgbClr val="FFFFFF"/>
                </a:solidFill>
              </a:rPr>
              <a:t>Thriving Throughout</a:t>
            </a:r>
          </a:p>
          <a:p>
            <a:endParaRPr lang="en-US" dirty="0"/>
          </a:p>
        </p:txBody>
      </p:sp>
    </p:spTree>
    <p:extLst>
      <p:ext uri="{BB962C8B-B14F-4D97-AF65-F5344CB8AC3E}">
        <p14:creationId xmlns:p14="http://schemas.microsoft.com/office/powerpoint/2010/main" val="217261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98F82CDD-E26E-4C4F-AEA0-A7E3311BB71A}"/>
              </a:ext>
            </a:extLst>
          </p:cNvPr>
          <p:cNvSpPr>
            <a:spLocks noGrp="1"/>
          </p:cNvSpPr>
          <p:nvPr>
            <p:ph type="title"/>
          </p:nvPr>
        </p:nvSpPr>
        <p:spPr/>
        <p:txBody>
          <a:bodyPr/>
          <a:lstStyle/>
          <a:p>
            <a:r>
              <a:rPr lang="en-US" dirty="0"/>
              <a:t>Resources to Help During Deployment </a:t>
            </a:r>
          </a:p>
        </p:txBody>
      </p:sp>
      <p:sp>
        <p:nvSpPr>
          <p:cNvPr id="3" name="Slide Number Placeholder 2">
            <a:extLst>
              <a:ext uri="{FF2B5EF4-FFF2-40B4-BE49-F238E27FC236}">
                <a16:creationId xmlns="" xmlns:a16="http://schemas.microsoft.com/office/drawing/2014/main" id="{A75D98BC-E958-4440-8054-8505767448CE}"/>
              </a:ext>
            </a:extLst>
          </p:cNvPr>
          <p:cNvSpPr>
            <a:spLocks noGrp="1"/>
          </p:cNvSpPr>
          <p:nvPr>
            <p:ph type="sldNum" sz="quarter" idx="10"/>
          </p:nvPr>
        </p:nvSpPr>
        <p:spPr/>
        <p:txBody>
          <a:bodyPr/>
          <a:lstStyle/>
          <a:p>
            <a:fld id="{2D06A98E-9D45-4AC9-A0D5-10D89E137443}" type="slidenum">
              <a:rPr lang="en-US" smtClean="0"/>
              <a:pPr/>
              <a:t>2</a:t>
            </a:fld>
            <a:endParaRPr lang="en-US" dirty="0"/>
          </a:p>
        </p:txBody>
      </p:sp>
      <p:sp>
        <p:nvSpPr>
          <p:cNvPr id="7" name="Text Placeholder 6">
            <a:extLst>
              <a:ext uri="{FF2B5EF4-FFF2-40B4-BE49-F238E27FC236}">
                <a16:creationId xmlns="" xmlns:a16="http://schemas.microsoft.com/office/drawing/2014/main" id="{3432E9EB-620C-4BBD-9513-CFF92D72EABC}"/>
              </a:ext>
            </a:extLst>
          </p:cNvPr>
          <p:cNvSpPr>
            <a:spLocks noGrp="1"/>
          </p:cNvSpPr>
          <p:nvPr>
            <p:ph type="body" sz="quarter" idx="12"/>
          </p:nvPr>
        </p:nvSpPr>
        <p:spPr>
          <a:xfrm>
            <a:off x="200191" y="1930638"/>
            <a:ext cx="4891147" cy="4011936"/>
          </a:xfrm>
        </p:spPr>
        <p:txBody>
          <a:bodyPr/>
          <a:lstStyle/>
          <a:p>
            <a:pPr marL="0" lvl="0" indent="0">
              <a:buNone/>
            </a:pPr>
            <a:r>
              <a:rPr lang="en-US" sz="2000" b="1" dirty="0">
                <a:solidFill>
                  <a:srgbClr val="1F355E"/>
                </a:solidFill>
              </a:rPr>
              <a:t>As service members and families face the realities of deployment, Military OneSource is there to help:</a:t>
            </a:r>
          </a:p>
          <a:p>
            <a:pPr lvl="0"/>
            <a:r>
              <a:rPr lang="en-US" sz="1800" dirty="0">
                <a:solidFill>
                  <a:prstClr val="black"/>
                </a:solidFill>
              </a:rPr>
              <a:t>With the </a:t>
            </a:r>
            <a:r>
              <a:rPr lang="en-US" sz="1800" b="1" dirty="0">
                <a:solidFill>
                  <a:prstClr val="black"/>
                </a:solidFill>
              </a:rPr>
              <a:t>Plan My Deployment tool</a:t>
            </a:r>
            <a:r>
              <a:rPr lang="en-US" sz="1800" dirty="0">
                <a:solidFill>
                  <a:prstClr val="black"/>
                </a:solidFill>
              </a:rPr>
              <a:t>, find tasks and considerations, articles and resources dedicated to considerations from support groups to staying connected </a:t>
            </a:r>
          </a:p>
          <a:p>
            <a:pPr lvl="0"/>
            <a:r>
              <a:rPr lang="en-US" sz="1800" dirty="0">
                <a:solidFill>
                  <a:prstClr val="black"/>
                </a:solidFill>
              </a:rPr>
              <a:t>Stay healthy with </a:t>
            </a:r>
            <a:r>
              <a:rPr lang="en-US" sz="1800" b="1" dirty="0">
                <a:solidFill>
                  <a:prstClr val="black"/>
                </a:solidFill>
              </a:rPr>
              <a:t>Military OneSource</a:t>
            </a:r>
            <a:r>
              <a:rPr lang="en-US" sz="1800" dirty="0">
                <a:solidFill>
                  <a:prstClr val="black"/>
                </a:solidFill>
              </a:rPr>
              <a:t> — access personal health and wellness coaching, resilience tools like </a:t>
            </a:r>
            <a:r>
              <a:rPr lang="en-US" sz="1800" dirty="0" err="1">
                <a:solidFill>
                  <a:prstClr val="black"/>
                </a:solidFill>
              </a:rPr>
              <a:t>CoachHub</a:t>
            </a:r>
            <a:r>
              <a:rPr lang="en-US" sz="1800" dirty="0">
                <a:solidFill>
                  <a:prstClr val="black"/>
                </a:solidFill>
              </a:rPr>
              <a:t> and Chill Drills</a:t>
            </a:r>
          </a:p>
          <a:p>
            <a:pPr lvl="0"/>
            <a:r>
              <a:rPr lang="en-US" sz="1800" dirty="0">
                <a:solidFill>
                  <a:prstClr val="black"/>
                </a:solidFill>
              </a:rPr>
              <a:t>Get info and tips on staying strong</a:t>
            </a:r>
          </a:p>
          <a:p>
            <a:pPr marL="0" lvl="0" indent="0">
              <a:buNone/>
            </a:pPr>
            <a:endParaRPr lang="en-US" sz="1800" dirty="0">
              <a:solidFill>
                <a:prstClr val="black"/>
              </a:solidFill>
            </a:endParaRPr>
          </a:p>
          <a:p>
            <a:pPr marL="0" lvl="0" indent="0" defTabSz="457200">
              <a:lnSpc>
                <a:spcPct val="100000"/>
              </a:lnSpc>
              <a:spcBef>
                <a:spcPts val="0"/>
              </a:spcBef>
              <a:buNone/>
            </a:pPr>
            <a:r>
              <a:rPr lang="en-US" sz="1800" b="1" dirty="0">
                <a:solidFill>
                  <a:prstClr val="black"/>
                </a:solidFill>
              </a:rPr>
              <a:t>www.PlanMyDeployment.MilitaryOneSource.mil</a:t>
            </a:r>
          </a:p>
          <a:p>
            <a:pPr marL="0" indent="0">
              <a:buNone/>
            </a:pPr>
            <a:endParaRPr lang="en-US" dirty="0"/>
          </a:p>
        </p:txBody>
      </p:sp>
      <p:pic>
        <p:nvPicPr>
          <p:cNvPr id="10" name="Picture Placeholder 9" descr="Desktop computer screen displaying Deployment Resources page on the Military OneSource website.">
            <a:extLst>
              <a:ext uri="{FF2B5EF4-FFF2-40B4-BE49-F238E27FC236}">
                <a16:creationId xmlns="" xmlns:a16="http://schemas.microsoft.com/office/drawing/2014/main" id="{546E8352-4557-48DD-87B2-FE5E0A7C9E8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tretch>
            <a:fillRect/>
          </a:stretch>
        </p:blipFill>
        <p:spPr>
          <a:xfrm>
            <a:off x="5259614" y="2105585"/>
            <a:ext cx="3890354" cy="3836988"/>
          </a:xfrm>
        </p:spPr>
      </p:pic>
      <p:sp>
        <p:nvSpPr>
          <p:cNvPr id="5" name="Footer Placeholder 4">
            <a:extLst>
              <a:ext uri="{FF2B5EF4-FFF2-40B4-BE49-F238E27FC236}">
                <a16:creationId xmlns="" xmlns:a16="http://schemas.microsoft.com/office/drawing/2014/main" id="{475E2B11-F7FD-4DD8-8F32-A1EFD0512189}"/>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347868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64B7AC0E-6C0C-4D97-834F-BE13ACCE0A24}"/>
              </a:ext>
            </a:extLst>
          </p:cNvPr>
          <p:cNvSpPr>
            <a:spLocks noGrp="1"/>
          </p:cNvSpPr>
          <p:nvPr>
            <p:ph type="title"/>
          </p:nvPr>
        </p:nvSpPr>
        <p:spPr/>
        <p:txBody>
          <a:bodyPr/>
          <a:lstStyle/>
          <a:p>
            <a:r>
              <a:rPr lang="en-US" dirty="0">
                <a:solidFill>
                  <a:prstClr val="white"/>
                </a:solidFill>
                <a:latin typeface="Calibri" charset="0"/>
                <a:ea typeface="Calibri" charset="0"/>
                <a:cs typeface="Calibri" charset="0"/>
              </a:rPr>
              <a:t>Resilience Tools and Products for Your </a:t>
            </a:r>
            <a:r>
              <a:rPr lang="en-US" dirty="0" err="1">
                <a:solidFill>
                  <a:prstClr val="white"/>
                </a:solidFill>
                <a:latin typeface="Calibri" charset="0"/>
                <a:ea typeface="Calibri" charset="0"/>
                <a:cs typeface="Calibri" charset="0"/>
              </a:rPr>
              <a:t>MilLife</a:t>
            </a:r>
            <a:endParaRPr lang="en-US" dirty="0"/>
          </a:p>
        </p:txBody>
      </p:sp>
      <p:sp>
        <p:nvSpPr>
          <p:cNvPr id="3" name="Slide Number Placeholder 2">
            <a:extLst>
              <a:ext uri="{FF2B5EF4-FFF2-40B4-BE49-F238E27FC236}">
                <a16:creationId xmlns="" xmlns:a16="http://schemas.microsoft.com/office/drawing/2014/main" id="{E8D5778E-A0F4-479A-B6FD-0314F3174CBC}"/>
              </a:ext>
            </a:extLst>
          </p:cNvPr>
          <p:cNvSpPr>
            <a:spLocks noGrp="1"/>
          </p:cNvSpPr>
          <p:nvPr>
            <p:ph type="sldNum" sz="quarter" idx="10"/>
          </p:nvPr>
        </p:nvSpPr>
        <p:spPr/>
        <p:txBody>
          <a:bodyPr/>
          <a:lstStyle/>
          <a:p>
            <a:fld id="{2D06A98E-9D45-4AC9-A0D5-10D89E137443}" type="slidenum">
              <a:rPr lang="en-US" smtClean="0"/>
              <a:pPr/>
              <a:t>3</a:t>
            </a:fld>
            <a:endParaRPr lang="en-US" dirty="0"/>
          </a:p>
        </p:txBody>
      </p:sp>
      <p:pic>
        <p:nvPicPr>
          <p:cNvPr id="17" name="Picture Placeholder 16" descr="Laptop screen and smartphone screen showing Moodhacker tool.">
            <a:extLst>
              <a:ext uri="{FF2B5EF4-FFF2-40B4-BE49-F238E27FC236}">
                <a16:creationId xmlns="" xmlns:a16="http://schemas.microsoft.com/office/drawing/2014/main" id="{5CE6454E-1289-4225-B0CC-028B6B417E49}"/>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tretch>
            <a:fillRect/>
          </a:stretch>
        </p:blipFill>
        <p:spPr>
          <a:xfrm>
            <a:off x="462266" y="1886369"/>
            <a:ext cx="1642445" cy="1010256"/>
          </a:xfrm>
        </p:spPr>
      </p:pic>
      <p:sp>
        <p:nvSpPr>
          <p:cNvPr id="8" name="Text Placeholder 7">
            <a:extLst>
              <a:ext uri="{FF2B5EF4-FFF2-40B4-BE49-F238E27FC236}">
                <a16:creationId xmlns="" xmlns:a16="http://schemas.microsoft.com/office/drawing/2014/main" id="{C60CE4BD-2E14-4C6D-82F5-7290A3B340B4}"/>
              </a:ext>
            </a:extLst>
          </p:cNvPr>
          <p:cNvSpPr>
            <a:spLocks noGrp="1"/>
          </p:cNvSpPr>
          <p:nvPr>
            <p:ph type="body" sz="quarter" idx="12"/>
          </p:nvPr>
        </p:nvSpPr>
        <p:spPr>
          <a:xfrm>
            <a:off x="2106385" y="1905000"/>
            <a:ext cx="6428015" cy="914400"/>
          </a:xfrm>
        </p:spPr>
        <p:txBody>
          <a:bodyPr/>
          <a:lstStyle/>
          <a:p>
            <a:pPr lvl="0" defTabSz="457200">
              <a:lnSpc>
                <a:spcPct val="100000"/>
              </a:lnSpc>
              <a:spcBef>
                <a:spcPct val="20000"/>
              </a:spcBef>
              <a:buClr>
                <a:srgbClr val="ECC265"/>
              </a:buClr>
              <a:buSzPct val="100000"/>
              <a:defRPr/>
            </a:pPr>
            <a:r>
              <a:rPr lang="en-US" sz="1800" b="1" dirty="0" err="1">
                <a:solidFill>
                  <a:srgbClr val="1F355E"/>
                </a:solidFill>
                <a:cs typeface="Arial"/>
              </a:rPr>
              <a:t>MoodHacker</a:t>
            </a:r>
            <a:endParaRPr lang="en-US" sz="1800" b="1" dirty="0">
              <a:solidFill>
                <a:srgbClr val="1F355E"/>
              </a:solidFill>
              <a:cs typeface="Arial"/>
            </a:endParaRPr>
          </a:p>
          <a:p>
            <a:pPr lvl="0" defTabSz="457200">
              <a:lnSpc>
                <a:spcPct val="100000"/>
              </a:lnSpc>
              <a:spcBef>
                <a:spcPct val="20000"/>
              </a:spcBef>
              <a:buClr>
                <a:srgbClr val="ECC265"/>
              </a:buClr>
              <a:buSzPct val="100000"/>
              <a:defRPr/>
            </a:pPr>
            <a:r>
              <a:rPr lang="en-US" sz="1800" dirty="0">
                <a:solidFill>
                  <a:srgbClr val="404040"/>
                </a:solidFill>
                <a:cs typeface="Arial"/>
              </a:rPr>
              <a:t>Don’t let stress rule your life. This self-management tool helps </a:t>
            </a:r>
            <a:br>
              <a:rPr lang="en-US" sz="1800" dirty="0">
                <a:solidFill>
                  <a:srgbClr val="404040"/>
                </a:solidFill>
                <a:cs typeface="Arial"/>
              </a:rPr>
            </a:br>
            <a:r>
              <a:rPr lang="en-US" sz="1800" dirty="0">
                <a:solidFill>
                  <a:srgbClr val="404040"/>
                </a:solidFill>
                <a:cs typeface="Arial"/>
              </a:rPr>
              <a:t>you track and improve your mood.</a:t>
            </a:r>
          </a:p>
        </p:txBody>
      </p:sp>
      <p:pic>
        <p:nvPicPr>
          <p:cNvPr id="19" name="Picture Placeholder 18" descr="Laptop screen and smartphone screen showing Coachhub tool.">
            <a:extLst>
              <a:ext uri="{FF2B5EF4-FFF2-40B4-BE49-F238E27FC236}">
                <a16:creationId xmlns="" xmlns:a16="http://schemas.microsoft.com/office/drawing/2014/main" id="{D767A96F-803A-46A3-BA4B-BDF061A883B2}"/>
              </a:ext>
            </a:extLst>
          </p:cNvPr>
          <p:cNvPicPr>
            <a:picLocks noGrp="1" noChangeAspect="1"/>
          </p:cNvPicPr>
          <p:nvPr>
            <p:ph type="pic" sz="quarter" idx="18"/>
          </p:nvPr>
        </p:nvPicPr>
        <p:blipFill>
          <a:blip r:embed="rId4" cstate="email">
            <a:extLst>
              <a:ext uri="{28A0092B-C50C-407E-A947-70E740481C1C}">
                <a14:useLocalDpi xmlns:a14="http://schemas.microsoft.com/office/drawing/2010/main"/>
              </a:ext>
            </a:extLst>
          </a:blip>
          <a:stretch>
            <a:fillRect/>
          </a:stretch>
        </p:blipFill>
        <p:spPr>
          <a:xfrm>
            <a:off x="675561" y="3007692"/>
            <a:ext cx="1215856" cy="944408"/>
          </a:xfrm>
        </p:spPr>
      </p:pic>
      <p:sp>
        <p:nvSpPr>
          <p:cNvPr id="9" name="Text Placeholder 8">
            <a:extLst>
              <a:ext uri="{FF2B5EF4-FFF2-40B4-BE49-F238E27FC236}">
                <a16:creationId xmlns="" xmlns:a16="http://schemas.microsoft.com/office/drawing/2014/main" id="{A1980E69-DABA-415B-A50A-E497DDFDCF54}"/>
              </a:ext>
            </a:extLst>
          </p:cNvPr>
          <p:cNvSpPr>
            <a:spLocks noGrp="1"/>
          </p:cNvSpPr>
          <p:nvPr>
            <p:ph type="body" sz="quarter" idx="15"/>
          </p:nvPr>
        </p:nvSpPr>
        <p:spPr>
          <a:xfrm>
            <a:off x="2106385" y="3037700"/>
            <a:ext cx="6428015" cy="914400"/>
          </a:xfrm>
        </p:spPr>
        <p:txBody>
          <a:bodyPr/>
          <a:lstStyle/>
          <a:p>
            <a:pPr lvl="0" defTabSz="457200">
              <a:lnSpc>
                <a:spcPct val="100000"/>
              </a:lnSpc>
              <a:buClr>
                <a:srgbClr val="ECC265"/>
              </a:buClr>
              <a:buSzPct val="100000"/>
              <a:defRPr/>
            </a:pPr>
            <a:r>
              <a:rPr lang="en-US" sz="1800" b="1" dirty="0" err="1">
                <a:solidFill>
                  <a:srgbClr val="1F355E"/>
                </a:solidFill>
              </a:rPr>
              <a:t>CoachHub</a:t>
            </a:r>
            <a:endParaRPr lang="en-US" sz="1800" b="1" dirty="0">
              <a:solidFill>
                <a:srgbClr val="1F355E"/>
              </a:solidFill>
            </a:endParaRPr>
          </a:p>
          <a:p>
            <a:pPr lvl="0" defTabSz="457200">
              <a:lnSpc>
                <a:spcPct val="100000"/>
              </a:lnSpc>
              <a:defRPr/>
            </a:pPr>
            <a:r>
              <a:rPr lang="en-US" sz="1800" dirty="0">
                <a:solidFill>
                  <a:srgbClr val="404040"/>
                </a:solidFill>
                <a:cs typeface="Arial" panose="020B0604020202020204" pitchFamily="34" charset="0"/>
              </a:rPr>
              <a:t>Personal online coaches help you manage stress and reach goals with online support. </a:t>
            </a:r>
          </a:p>
        </p:txBody>
      </p:sp>
      <p:pic>
        <p:nvPicPr>
          <p:cNvPr id="21" name="Picture Placeholder 20" descr="Two smartphone screens showing Love Every Day tool.">
            <a:extLst>
              <a:ext uri="{FF2B5EF4-FFF2-40B4-BE49-F238E27FC236}">
                <a16:creationId xmlns="" xmlns:a16="http://schemas.microsoft.com/office/drawing/2014/main" id="{821B48DA-2412-42C6-AC9E-4417CEBAB16B}"/>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tretch>
            <a:fillRect/>
          </a:stretch>
        </p:blipFill>
        <p:spPr>
          <a:xfrm>
            <a:off x="836893" y="4121906"/>
            <a:ext cx="893192" cy="1032752"/>
          </a:xfrm>
        </p:spPr>
      </p:pic>
      <p:sp>
        <p:nvSpPr>
          <p:cNvPr id="10" name="Text Placeholder 9">
            <a:extLst>
              <a:ext uri="{FF2B5EF4-FFF2-40B4-BE49-F238E27FC236}">
                <a16:creationId xmlns="" xmlns:a16="http://schemas.microsoft.com/office/drawing/2014/main" id="{5E1CE36B-D444-4C7F-B04B-5C127D39AED2}"/>
              </a:ext>
            </a:extLst>
          </p:cNvPr>
          <p:cNvSpPr>
            <a:spLocks noGrp="1"/>
          </p:cNvSpPr>
          <p:nvPr>
            <p:ph type="body" sz="quarter" idx="16"/>
          </p:nvPr>
        </p:nvSpPr>
        <p:spPr>
          <a:xfrm>
            <a:off x="2106385" y="4181082"/>
            <a:ext cx="6428015" cy="914400"/>
          </a:xfrm>
        </p:spPr>
        <p:txBody>
          <a:bodyPr/>
          <a:lstStyle/>
          <a:p>
            <a:pPr lvl="0" defTabSz="457200">
              <a:lnSpc>
                <a:spcPct val="100000"/>
              </a:lnSpc>
              <a:defRPr/>
            </a:pPr>
            <a:r>
              <a:rPr lang="en-US" sz="1800" b="1" dirty="0">
                <a:solidFill>
                  <a:srgbClr val="1F355E"/>
                </a:solidFill>
                <a:cs typeface="Arial" panose="020B0604020202020204" pitchFamily="34" charset="0"/>
              </a:rPr>
              <a:t>Love Every Day</a:t>
            </a:r>
          </a:p>
          <a:p>
            <a:pPr lvl="0" defTabSz="457200">
              <a:lnSpc>
                <a:spcPct val="100000"/>
              </a:lnSpc>
              <a:spcAft>
                <a:spcPts val="900"/>
              </a:spcAft>
              <a:defRPr/>
            </a:pPr>
            <a:r>
              <a:rPr lang="en-US" sz="1800" dirty="0">
                <a:solidFill>
                  <a:srgbClr val="404040"/>
                </a:solidFill>
                <a:latin typeface="Calibri" charset="0"/>
                <a:ea typeface="Calibri" charset="0"/>
                <a:cs typeface="Calibri" charset="0"/>
              </a:rPr>
              <a:t>Rekindle the romance. Text messages encourage couples to connect in a fun and meaningful way. </a:t>
            </a:r>
          </a:p>
        </p:txBody>
      </p:sp>
      <p:pic>
        <p:nvPicPr>
          <p:cNvPr id="23" name="Picture Placeholder 22" descr="Graphic of a Chill Drill cover">
            <a:extLst>
              <a:ext uri="{FF2B5EF4-FFF2-40B4-BE49-F238E27FC236}">
                <a16:creationId xmlns="" xmlns:a16="http://schemas.microsoft.com/office/drawing/2014/main" id="{CD0097F5-3350-4BB1-8F5D-C33D81B15488}"/>
              </a:ext>
            </a:extLst>
          </p:cNvPr>
          <p:cNvPicPr>
            <a:picLocks noGrp="1" noChangeAspect="1"/>
          </p:cNvPicPr>
          <p:nvPr>
            <p:ph type="pic" sz="quarter" idx="20"/>
          </p:nvPr>
        </p:nvPicPr>
        <p:blipFill>
          <a:blip r:embed="rId6" cstate="email">
            <a:extLst>
              <a:ext uri="{28A0092B-C50C-407E-A947-70E740481C1C}">
                <a14:useLocalDpi xmlns:a14="http://schemas.microsoft.com/office/drawing/2010/main"/>
              </a:ext>
            </a:extLst>
          </a:blip>
          <a:stretch>
            <a:fillRect/>
          </a:stretch>
        </p:blipFill>
        <p:spPr>
          <a:xfrm>
            <a:off x="741522" y="5184491"/>
            <a:ext cx="1083934" cy="1203670"/>
          </a:xfrm>
        </p:spPr>
      </p:pic>
      <p:sp>
        <p:nvSpPr>
          <p:cNvPr id="15" name="Text Placeholder 14">
            <a:extLst>
              <a:ext uri="{FF2B5EF4-FFF2-40B4-BE49-F238E27FC236}">
                <a16:creationId xmlns="" xmlns:a16="http://schemas.microsoft.com/office/drawing/2014/main" id="{943B2A43-E94F-47D3-B4D7-FA9D3A229619}"/>
              </a:ext>
            </a:extLst>
          </p:cNvPr>
          <p:cNvSpPr>
            <a:spLocks noGrp="1"/>
          </p:cNvSpPr>
          <p:nvPr>
            <p:ph type="body" sz="quarter" idx="21"/>
          </p:nvPr>
        </p:nvSpPr>
        <p:spPr>
          <a:xfrm>
            <a:off x="2107092" y="5329126"/>
            <a:ext cx="6428015" cy="914400"/>
          </a:xfrm>
        </p:spPr>
        <p:txBody>
          <a:bodyPr/>
          <a:lstStyle/>
          <a:p>
            <a:pPr lvl="0" defTabSz="457200">
              <a:lnSpc>
                <a:spcPct val="100000"/>
              </a:lnSpc>
              <a:defRPr/>
            </a:pPr>
            <a:r>
              <a:rPr lang="en-US" sz="1800" b="1" dirty="0">
                <a:solidFill>
                  <a:srgbClr val="1F355E"/>
                </a:solidFill>
                <a:cs typeface="Arial" panose="020B0604020202020204" pitchFamily="34" charset="0"/>
              </a:rPr>
              <a:t>Chill Drills</a:t>
            </a:r>
          </a:p>
          <a:p>
            <a:pPr lvl="0" defTabSz="457200">
              <a:lnSpc>
                <a:spcPct val="100000"/>
              </a:lnSpc>
              <a:spcAft>
                <a:spcPts val="900"/>
              </a:spcAft>
              <a:defRPr/>
            </a:pPr>
            <a:r>
              <a:rPr lang="en-US" sz="1800" dirty="0">
                <a:solidFill>
                  <a:srgbClr val="404040"/>
                </a:solidFill>
                <a:latin typeface="Calibri" charset="0"/>
                <a:ea typeface="Calibri" charset="0"/>
                <a:cs typeface="Calibri" charset="0"/>
              </a:rPr>
              <a:t>Reduce stress and improve resilience with simple exercises that lower your blood pressure. </a:t>
            </a:r>
            <a:endParaRPr lang="en-US" sz="1800" dirty="0">
              <a:solidFill>
                <a:srgbClr val="404040"/>
              </a:solidFill>
            </a:endParaRPr>
          </a:p>
        </p:txBody>
      </p:sp>
      <p:sp>
        <p:nvSpPr>
          <p:cNvPr id="6" name="Footer Placeholder 5">
            <a:extLst>
              <a:ext uri="{FF2B5EF4-FFF2-40B4-BE49-F238E27FC236}">
                <a16:creationId xmlns="" xmlns:a16="http://schemas.microsoft.com/office/drawing/2014/main" id="{D4912BCB-BB29-422D-BAB7-5927EA6287FE}"/>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376809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3C670D-4313-4D73-82F7-53D370D04CF2}"/>
              </a:ext>
            </a:extLst>
          </p:cNvPr>
          <p:cNvSpPr>
            <a:spLocks noGrp="1"/>
          </p:cNvSpPr>
          <p:nvPr>
            <p:ph type="title"/>
          </p:nvPr>
        </p:nvSpPr>
        <p:spPr/>
        <p:txBody>
          <a:bodyPr/>
          <a:lstStyle/>
          <a:p>
            <a:r>
              <a:rPr lang="en-US" dirty="0"/>
              <a:t>Manage Your Finances from Anywhere</a:t>
            </a:r>
          </a:p>
        </p:txBody>
      </p:sp>
      <p:sp>
        <p:nvSpPr>
          <p:cNvPr id="3" name="Slide Number Placeholder 2">
            <a:extLst>
              <a:ext uri="{FF2B5EF4-FFF2-40B4-BE49-F238E27FC236}">
                <a16:creationId xmlns="" xmlns:a16="http://schemas.microsoft.com/office/drawing/2014/main" id="{F3AAFCD6-0CE9-4100-BD74-5C86AF81CB38}"/>
              </a:ext>
            </a:extLst>
          </p:cNvPr>
          <p:cNvSpPr>
            <a:spLocks noGrp="1"/>
          </p:cNvSpPr>
          <p:nvPr>
            <p:ph type="sldNum" sz="quarter" idx="10"/>
          </p:nvPr>
        </p:nvSpPr>
        <p:spPr/>
        <p:txBody>
          <a:bodyPr/>
          <a:lstStyle/>
          <a:p>
            <a:fld id="{2D06A98E-9D45-4AC9-A0D5-10D89E137443}" type="slidenum">
              <a:rPr lang="en-US" smtClean="0"/>
              <a:pPr/>
              <a:t>4</a:t>
            </a:fld>
            <a:endParaRPr lang="en-US" dirty="0"/>
          </a:p>
        </p:txBody>
      </p:sp>
      <p:sp>
        <p:nvSpPr>
          <p:cNvPr id="13" name="Text Placeholder 12">
            <a:extLst>
              <a:ext uri="{FF2B5EF4-FFF2-40B4-BE49-F238E27FC236}">
                <a16:creationId xmlns="" xmlns:a16="http://schemas.microsoft.com/office/drawing/2014/main" id="{0A8B5183-70F1-4520-AD68-D748ABE66749}"/>
              </a:ext>
            </a:extLst>
          </p:cNvPr>
          <p:cNvSpPr>
            <a:spLocks noGrp="1"/>
          </p:cNvSpPr>
          <p:nvPr>
            <p:ph type="body" sz="quarter" idx="12"/>
          </p:nvPr>
        </p:nvSpPr>
        <p:spPr/>
        <p:txBody>
          <a:bodyPr/>
          <a:lstStyle/>
          <a:p>
            <a:pPr marL="0" lvl="0" indent="0">
              <a:buNone/>
            </a:pPr>
            <a:r>
              <a:rPr lang="en-US" sz="2000" b="1" dirty="0">
                <a:solidFill>
                  <a:srgbClr val="203864"/>
                </a:solidFill>
              </a:rPr>
              <a:t>We can connect you to financial services including:</a:t>
            </a:r>
          </a:p>
          <a:p>
            <a:pPr lvl="0"/>
            <a:r>
              <a:rPr lang="en-US" sz="1800" dirty="0" err="1">
                <a:solidFill>
                  <a:prstClr val="black"/>
                </a:solidFill>
              </a:rPr>
              <a:t>MilTax</a:t>
            </a:r>
            <a:r>
              <a:rPr lang="en-US" sz="1800" dirty="0">
                <a:solidFill>
                  <a:prstClr val="black"/>
                </a:solidFill>
              </a:rPr>
              <a:t> e-filing software and phone support from trained tax consultants for easy tax prep and filing</a:t>
            </a:r>
          </a:p>
          <a:p>
            <a:pPr lvl="0"/>
            <a:r>
              <a:rPr lang="en-US" sz="1800" dirty="0">
                <a:solidFill>
                  <a:prstClr val="black"/>
                </a:solidFill>
              </a:rPr>
              <a:t>Better budgeting with </a:t>
            </a:r>
            <a:r>
              <a:rPr lang="en-US" sz="1800" dirty="0" err="1">
                <a:solidFill>
                  <a:prstClr val="black"/>
                </a:solidFill>
              </a:rPr>
              <a:t>MyPay</a:t>
            </a:r>
            <a:r>
              <a:rPr lang="en-US" sz="1800" dirty="0">
                <a:solidFill>
                  <a:prstClr val="black"/>
                </a:solidFill>
              </a:rPr>
              <a:t> </a:t>
            </a:r>
          </a:p>
          <a:p>
            <a:pPr lvl="0"/>
            <a:r>
              <a:rPr lang="en-US" sz="1800" dirty="0">
                <a:solidFill>
                  <a:prstClr val="black"/>
                </a:solidFill>
              </a:rPr>
              <a:t>Free financial counseling in-person, by phone or video. </a:t>
            </a:r>
          </a:p>
          <a:p>
            <a:pPr lvl="0"/>
            <a:r>
              <a:rPr lang="en-US" sz="1800" dirty="0">
                <a:solidFill>
                  <a:prstClr val="black"/>
                </a:solidFill>
              </a:rPr>
              <a:t>Calculators for loans, investments and more</a:t>
            </a:r>
          </a:p>
          <a:p>
            <a:pPr lvl="0"/>
            <a:r>
              <a:rPr lang="en-US" sz="1800" dirty="0">
                <a:solidFill>
                  <a:prstClr val="black"/>
                </a:solidFill>
              </a:rPr>
              <a:t>Information on benefits and savings options</a:t>
            </a:r>
          </a:p>
          <a:p>
            <a:pPr lvl="0"/>
            <a:r>
              <a:rPr lang="en-US" sz="1800" dirty="0">
                <a:solidFill>
                  <a:prstClr val="black"/>
                </a:solidFill>
              </a:rPr>
              <a:t> Emergency financial assistance</a:t>
            </a:r>
          </a:p>
          <a:p>
            <a:pPr lvl="0"/>
            <a:r>
              <a:rPr lang="en-US" sz="1800" dirty="0">
                <a:solidFill>
                  <a:prstClr val="black"/>
                </a:solidFill>
              </a:rPr>
              <a:t>Resources like podcasts and videos to help you make the most of your money</a:t>
            </a:r>
          </a:p>
        </p:txBody>
      </p:sp>
      <p:pic>
        <p:nvPicPr>
          <p:cNvPr id="16" name="Picture Placeholder 15" descr="Female service member in uniform reviews papers and uses a laptop with a mouse. ">
            <a:extLst>
              <a:ext uri="{FF2B5EF4-FFF2-40B4-BE49-F238E27FC236}">
                <a16:creationId xmlns="" xmlns:a16="http://schemas.microsoft.com/office/drawing/2014/main" id="{841CD58C-75F4-48EE-8FA7-E100CE6AD4B8}"/>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1"/>
          <a:stretch/>
        </p:blipFill>
        <p:spPr>
          <a:xfrm>
            <a:off x="5404995" y="1640114"/>
            <a:ext cx="3739005" cy="4783281"/>
          </a:xfrm>
        </p:spPr>
      </p:pic>
      <p:sp>
        <p:nvSpPr>
          <p:cNvPr id="10" name="Footer Placeholder 9">
            <a:extLst>
              <a:ext uri="{FF2B5EF4-FFF2-40B4-BE49-F238E27FC236}">
                <a16:creationId xmlns="" xmlns:a16="http://schemas.microsoft.com/office/drawing/2014/main" id="{B2AD5AD9-67F5-4468-96EA-A345844898BC}"/>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319636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2E3C64-80D0-4517-9DCE-6A477B0C1700}"/>
              </a:ext>
            </a:extLst>
          </p:cNvPr>
          <p:cNvSpPr>
            <a:spLocks noGrp="1"/>
          </p:cNvSpPr>
          <p:nvPr>
            <p:ph type="title"/>
          </p:nvPr>
        </p:nvSpPr>
        <p:spPr/>
        <p:txBody>
          <a:bodyPr/>
          <a:lstStyle/>
          <a:p>
            <a:r>
              <a:rPr lang="en-US" dirty="0">
                <a:solidFill>
                  <a:prstClr val="white"/>
                </a:solidFill>
              </a:rPr>
              <a:t>Holding Down the Homefront</a:t>
            </a:r>
            <a:endParaRPr lang="en-US" dirty="0"/>
          </a:p>
        </p:txBody>
      </p:sp>
      <p:sp>
        <p:nvSpPr>
          <p:cNvPr id="3" name="Slide Number Placeholder 2">
            <a:extLst>
              <a:ext uri="{FF2B5EF4-FFF2-40B4-BE49-F238E27FC236}">
                <a16:creationId xmlns="" xmlns:a16="http://schemas.microsoft.com/office/drawing/2014/main" id="{B7738A54-5FE9-4D43-976C-C3541553A5CE}"/>
              </a:ext>
            </a:extLst>
          </p:cNvPr>
          <p:cNvSpPr>
            <a:spLocks noGrp="1"/>
          </p:cNvSpPr>
          <p:nvPr>
            <p:ph type="sldNum" sz="quarter" idx="10"/>
          </p:nvPr>
        </p:nvSpPr>
        <p:spPr/>
        <p:txBody>
          <a:bodyPr/>
          <a:lstStyle/>
          <a:p>
            <a:fld id="{2D06A98E-9D45-4AC9-A0D5-10D89E137443}" type="slidenum">
              <a:rPr lang="en-US" smtClean="0"/>
              <a:pPr/>
              <a:t>5</a:t>
            </a:fld>
            <a:endParaRPr lang="en-US" dirty="0"/>
          </a:p>
        </p:txBody>
      </p:sp>
      <p:sp>
        <p:nvSpPr>
          <p:cNvPr id="4" name="Text Placeholder 3">
            <a:extLst>
              <a:ext uri="{FF2B5EF4-FFF2-40B4-BE49-F238E27FC236}">
                <a16:creationId xmlns="" xmlns:a16="http://schemas.microsoft.com/office/drawing/2014/main" id="{A2DA8FA5-FC28-43AA-A33D-D00109DC0865}"/>
              </a:ext>
            </a:extLst>
          </p:cNvPr>
          <p:cNvSpPr>
            <a:spLocks noGrp="1"/>
          </p:cNvSpPr>
          <p:nvPr>
            <p:ph type="body" sz="quarter" idx="12"/>
          </p:nvPr>
        </p:nvSpPr>
        <p:spPr/>
        <p:txBody>
          <a:bodyPr/>
          <a:lstStyle/>
          <a:p>
            <a:pPr marL="0" lvl="0" indent="0">
              <a:buNone/>
            </a:pPr>
            <a:r>
              <a:rPr lang="en-US" sz="2000" b="1" dirty="0">
                <a:solidFill>
                  <a:srgbClr val="1F355E"/>
                </a:solidFill>
              </a:rPr>
              <a:t>Military OneSource helps </a:t>
            </a:r>
            <a:r>
              <a:rPr lang="en-US" sz="2000" b="1" dirty="0" err="1">
                <a:solidFill>
                  <a:srgbClr val="1F355E"/>
                </a:solidFill>
              </a:rPr>
              <a:t>MilSpouses</a:t>
            </a:r>
            <a:r>
              <a:rPr lang="en-US" sz="2000" b="1" dirty="0">
                <a:solidFill>
                  <a:srgbClr val="1F355E"/>
                </a:solidFill>
              </a:rPr>
              <a:t> when their partners are deployed: </a:t>
            </a:r>
          </a:p>
          <a:p>
            <a:pPr lvl="0"/>
            <a:r>
              <a:rPr lang="en-US" sz="1800" dirty="0">
                <a:solidFill>
                  <a:prstClr val="black"/>
                </a:solidFill>
              </a:rPr>
              <a:t>Take advantage of our financial counseling</a:t>
            </a:r>
          </a:p>
          <a:p>
            <a:pPr lvl="0"/>
            <a:r>
              <a:rPr lang="en-US" sz="1800" dirty="0">
                <a:solidFill>
                  <a:prstClr val="black"/>
                </a:solidFill>
              </a:rPr>
              <a:t>Make use of Spouse Education and Career Opportunities</a:t>
            </a:r>
          </a:p>
          <a:p>
            <a:pPr lvl="0"/>
            <a:r>
              <a:rPr lang="en-US" sz="1800" dirty="0">
                <a:solidFill>
                  <a:prstClr val="black"/>
                </a:solidFill>
              </a:rPr>
              <a:t>Tap into counseling and specialty consultations on topics like relationships, health and wellness, caregiver support and more</a:t>
            </a:r>
          </a:p>
          <a:p>
            <a:pPr lvl="0"/>
            <a:r>
              <a:rPr lang="en-US" sz="1800" dirty="0">
                <a:solidFill>
                  <a:prstClr val="black"/>
                </a:solidFill>
              </a:rPr>
              <a:t>Find stress relief and resilience tools </a:t>
            </a:r>
          </a:p>
          <a:p>
            <a:pPr lvl="0"/>
            <a:r>
              <a:rPr lang="en-US" sz="1800" dirty="0">
                <a:solidFill>
                  <a:prstClr val="black"/>
                </a:solidFill>
              </a:rPr>
              <a:t>Connect with the Blog Brigade</a:t>
            </a:r>
          </a:p>
          <a:p>
            <a:pPr lvl="0"/>
            <a:r>
              <a:rPr lang="en-US" sz="1800" dirty="0">
                <a:solidFill>
                  <a:prstClr val="black"/>
                </a:solidFill>
              </a:rPr>
              <a:t>Access resources and ideas for helping kids through deployment</a:t>
            </a:r>
          </a:p>
        </p:txBody>
      </p:sp>
      <p:pic>
        <p:nvPicPr>
          <p:cNvPr id="8" name="Picture Placeholder 7" descr="Military spouse smiles as she holds young daughter in a pink hooded jacket with a purple and white hat on. ">
            <a:extLst>
              <a:ext uri="{FF2B5EF4-FFF2-40B4-BE49-F238E27FC236}">
                <a16:creationId xmlns="" xmlns:a16="http://schemas.microsoft.com/office/drawing/2014/main" id="{3DD6DAE5-06A3-407F-AAE2-2374C8A3E9B8}"/>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5643104" y="1632746"/>
            <a:ext cx="3497891" cy="4790649"/>
          </a:xfrm>
        </p:spPr>
      </p:pic>
      <p:sp>
        <p:nvSpPr>
          <p:cNvPr id="6" name="Footer Placeholder 5">
            <a:extLst>
              <a:ext uri="{FF2B5EF4-FFF2-40B4-BE49-F238E27FC236}">
                <a16:creationId xmlns="" xmlns:a16="http://schemas.microsoft.com/office/drawing/2014/main" id="{1736BE5C-A8DD-471D-B771-28803AD4BD39}"/>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249171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2D0C0D-4C58-4C4B-9B6F-0EB043E62196}"/>
              </a:ext>
            </a:extLst>
          </p:cNvPr>
          <p:cNvSpPr>
            <a:spLocks noGrp="1"/>
          </p:cNvSpPr>
          <p:nvPr>
            <p:ph type="title"/>
          </p:nvPr>
        </p:nvSpPr>
        <p:spPr/>
        <p:txBody>
          <a:bodyPr/>
          <a:lstStyle/>
          <a:p>
            <a:r>
              <a:rPr lang="en-US" dirty="0"/>
              <a:t>Resources to Keep Kids and Teens on Course</a:t>
            </a:r>
          </a:p>
        </p:txBody>
      </p:sp>
      <p:sp>
        <p:nvSpPr>
          <p:cNvPr id="3" name="Slide Number Placeholder 2">
            <a:extLst>
              <a:ext uri="{FF2B5EF4-FFF2-40B4-BE49-F238E27FC236}">
                <a16:creationId xmlns="" xmlns:a16="http://schemas.microsoft.com/office/drawing/2014/main" id="{DCB1F78B-11F6-4AA3-9ABB-89BF8D813AE4}"/>
              </a:ext>
            </a:extLst>
          </p:cNvPr>
          <p:cNvSpPr>
            <a:spLocks noGrp="1"/>
          </p:cNvSpPr>
          <p:nvPr>
            <p:ph type="sldNum" sz="quarter" idx="10"/>
          </p:nvPr>
        </p:nvSpPr>
        <p:spPr/>
        <p:txBody>
          <a:bodyPr/>
          <a:lstStyle/>
          <a:p>
            <a:fld id="{2D06A98E-9D45-4AC9-A0D5-10D89E137443}" type="slidenum">
              <a:rPr lang="en-US" smtClean="0"/>
              <a:pPr/>
              <a:t>6</a:t>
            </a:fld>
            <a:endParaRPr lang="en-US" dirty="0"/>
          </a:p>
        </p:txBody>
      </p:sp>
      <p:sp>
        <p:nvSpPr>
          <p:cNvPr id="4" name="Text Placeholder 3">
            <a:extLst>
              <a:ext uri="{FF2B5EF4-FFF2-40B4-BE49-F238E27FC236}">
                <a16:creationId xmlns="" xmlns:a16="http://schemas.microsoft.com/office/drawing/2014/main" id="{D54900D7-B939-4611-B60E-45C2D32F608C}"/>
              </a:ext>
            </a:extLst>
          </p:cNvPr>
          <p:cNvSpPr>
            <a:spLocks noGrp="1"/>
          </p:cNvSpPr>
          <p:nvPr>
            <p:ph type="body" sz="quarter" idx="12"/>
          </p:nvPr>
        </p:nvSpPr>
        <p:spPr/>
        <p:txBody>
          <a:bodyPr/>
          <a:lstStyle/>
          <a:p>
            <a:pPr marL="0" lvl="0" indent="0">
              <a:buNone/>
            </a:pPr>
            <a:r>
              <a:rPr lang="en-US" sz="2000" b="1" dirty="0">
                <a:solidFill>
                  <a:srgbClr val="1F355E"/>
                </a:solidFill>
              </a:rPr>
              <a:t>Military OneSource connects parents to help through deployment:</a:t>
            </a:r>
          </a:p>
          <a:p>
            <a:pPr lvl="0"/>
            <a:r>
              <a:rPr lang="en-US" sz="1800" dirty="0">
                <a:solidFill>
                  <a:prstClr val="black"/>
                </a:solidFill>
              </a:rPr>
              <a:t>Information, articles and tools for parents </a:t>
            </a:r>
          </a:p>
          <a:p>
            <a:pPr lvl="0"/>
            <a:r>
              <a:rPr lang="en-US" sz="1800" dirty="0">
                <a:solidFill>
                  <a:prstClr val="black"/>
                </a:solidFill>
              </a:rPr>
              <a:t>Youth programs to keep kids active and connected </a:t>
            </a:r>
          </a:p>
          <a:p>
            <a:pPr lvl="0"/>
            <a:r>
              <a:rPr lang="en-US" sz="1800" dirty="0">
                <a:solidFill>
                  <a:prstClr val="black"/>
                </a:solidFill>
              </a:rPr>
              <a:t>Resources for locating and affording childcare</a:t>
            </a:r>
          </a:p>
          <a:p>
            <a:pPr lvl="0"/>
            <a:r>
              <a:rPr lang="en-US" sz="1800" dirty="0" err="1">
                <a:solidFill>
                  <a:prstClr val="black"/>
                </a:solidFill>
              </a:rPr>
              <a:t>MilitaryINSTALLATIONS</a:t>
            </a:r>
            <a:r>
              <a:rPr lang="en-US" sz="1800" dirty="0">
                <a:solidFill>
                  <a:prstClr val="black"/>
                </a:solidFill>
              </a:rPr>
              <a:t> for programs and facilities at your installation</a:t>
            </a:r>
          </a:p>
          <a:p>
            <a:pPr marL="0" lvl="0" indent="0">
              <a:buNone/>
            </a:pPr>
            <a:endParaRPr lang="en-US" sz="1800" dirty="0">
              <a:solidFill>
                <a:prstClr val="black"/>
              </a:solidFill>
            </a:endParaRPr>
          </a:p>
        </p:txBody>
      </p:sp>
      <p:pic>
        <p:nvPicPr>
          <p:cNvPr id="8" name="Picture Placeholder 7" descr="Female instructor oversees young children participate in art activities at a table. ">
            <a:extLst>
              <a:ext uri="{FF2B5EF4-FFF2-40B4-BE49-F238E27FC236}">
                <a16:creationId xmlns="" xmlns:a16="http://schemas.microsoft.com/office/drawing/2014/main" id="{EE8A147D-8D8E-499B-B0F9-C28A7661293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339"/>
          <a:stretch/>
        </p:blipFill>
        <p:spPr>
          <a:xfrm>
            <a:off x="5661660" y="1632746"/>
            <a:ext cx="3479336" cy="4790913"/>
          </a:xfrm>
        </p:spPr>
      </p:pic>
      <p:sp>
        <p:nvSpPr>
          <p:cNvPr id="6" name="Footer Placeholder 5">
            <a:extLst>
              <a:ext uri="{FF2B5EF4-FFF2-40B4-BE49-F238E27FC236}">
                <a16:creationId xmlns="" xmlns:a16="http://schemas.microsoft.com/office/drawing/2014/main" id="{FA2A43E1-1ECD-4260-93D8-8A3A914E92A4}"/>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16085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87F8BD08-0384-44FF-9F1C-929DAEE6302B}"/>
              </a:ext>
            </a:extLst>
          </p:cNvPr>
          <p:cNvSpPr>
            <a:spLocks noGrp="1"/>
          </p:cNvSpPr>
          <p:nvPr>
            <p:ph type="title"/>
          </p:nvPr>
        </p:nvSpPr>
        <p:spPr/>
        <p:txBody>
          <a:bodyPr/>
          <a:lstStyle/>
          <a:p>
            <a:r>
              <a:rPr lang="en-US" dirty="0">
                <a:solidFill>
                  <a:prstClr val="white"/>
                </a:solidFill>
              </a:rPr>
              <a:t>Support When and Where You Need It</a:t>
            </a:r>
            <a:endParaRPr lang="en-US" dirty="0"/>
          </a:p>
        </p:txBody>
      </p:sp>
      <p:sp>
        <p:nvSpPr>
          <p:cNvPr id="3" name="Slide Number Placeholder 2">
            <a:extLst>
              <a:ext uri="{FF2B5EF4-FFF2-40B4-BE49-F238E27FC236}">
                <a16:creationId xmlns="" xmlns:a16="http://schemas.microsoft.com/office/drawing/2014/main" id="{C2789617-7D55-4808-B64D-3B5FA6E66B8F}"/>
              </a:ext>
            </a:extLst>
          </p:cNvPr>
          <p:cNvSpPr>
            <a:spLocks noGrp="1"/>
          </p:cNvSpPr>
          <p:nvPr>
            <p:ph type="sldNum" sz="quarter" idx="10"/>
          </p:nvPr>
        </p:nvSpPr>
        <p:spPr/>
        <p:txBody>
          <a:bodyPr/>
          <a:lstStyle/>
          <a:p>
            <a:fld id="{2D06A98E-9D45-4AC9-A0D5-10D89E137443}" type="slidenum">
              <a:rPr lang="en-US" smtClean="0"/>
              <a:pPr/>
              <a:t>7</a:t>
            </a:fld>
            <a:endParaRPr lang="en-US" dirty="0"/>
          </a:p>
        </p:txBody>
      </p:sp>
      <p:sp>
        <p:nvSpPr>
          <p:cNvPr id="2" name="Text Placeholder 1">
            <a:extLst>
              <a:ext uri="{FF2B5EF4-FFF2-40B4-BE49-F238E27FC236}">
                <a16:creationId xmlns="" xmlns:a16="http://schemas.microsoft.com/office/drawing/2014/main" id="{20489AEE-4864-4D18-89A0-F9D0A02EB086}"/>
              </a:ext>
            </a:extLst>
          </p:cNvPr>
          <p:cNvSpPr>
            <a:spLocks noGrp="1"/>
          </p:cNvSpPr>
          <p:nvPr>
            <p:ph type="body" sz="quarter" idx="13"/>
          </p:nvPr>
        </p:nvSpPr>
        <p:spPr/>
        <p:txBody>
          <a:bodyPr/>
          <a:lstStyle/>
          <a:p>
            <a:pPr marL="0" lvl="0" indent="0" defTabSz="457200">
              <a:lnSpc>
                <a:spcPct val="100000"/>
              </a:lnSpc>
              <a:spcBef>
                <a:spcPts val="0"/>
              </a:spcBef>
              <a:buNone/>
            </a:pPr>
            <a:r>
              <a:rPr lang="en-US" sz="2000" b="1" dirty="0">
                <a:solidFill>
                  <a:srgbClr val="1F355E"/>
                </a:solidFill>
              </a:rPr>
              <a:t>Military OneSource is here 24/7 with:  </a:t>
            </a:r>
          </a:p>
          <a:p>
            <a:endParaRPr lang="en-US" dirty="0"/>
          </a:p>
        </p:txBody>
      </p:sp>
      <p:sp>
        <p:nvSpPr>
          <p:cNvPr id="8" name="Text Placeholder 7">
            <a:extLst>
              <a:ext uri="{FF2B5EF4-FFF2-40B4-BE49-F238E27FC236}">
                <a16:creationId xmlns="" xmlns:a16="http://schemas.microsoft.com/office/drawing/2014/main" id="{3CAED06B-91C8-4EDD-81EF-D0C378A5E503}"/>
              </a:ext>
            </a:extLst>
          </p:cNvPr>
          <p:cNvSpPr>
            <a:spLocks noGrp="1"/>
          </p:cNvSpPr>
          <p:nvPr>
            <p:ph type="body" sz="quarter" idx="12"/>
          </p:nvPr>
        </p:nvSpPr>
        <p:spPr>
          <a:xfrm>
            <a:off x="626364" y="2235200"/>
            <a:ext cx="7891272" cy="1314450"/>
          </a:xfrm>
        </p:spPr>
        <p:txBody>
          <a:bodyPr numCol="2"/>
          <a:lstStyle/>
          <a:p>
            <a:pPr marL="228600" lvl="0" indent="-228600" algn="l">
              <a:buFont typeface="Arial" panose="020B0604020202020204" pitchFamily="34" charset="0"/>
              <a:buChar char="•"/>
            </a:pPr>
            <a:r>
              <a:rPr lang="en-US" sz="1800" dirty="0">
                <a:solidFill>
                  <a:prstClr val="black"/>
                </a:solidFill>
              </a:rPr>
              <a:t>Confidential non-medical counseling</a:t>
            </a:r>
          </a:p>
          <a:p>
            <a:pPr marL="228600" lvl="0" indent="-228600" algn="l">
              <a:buFont typeface="Arial" panose="020B0604020202020204" pitchFamily="34" charset="0"/>
              <a:buChar char="•"/>
            </a:pPr>
            <a:r>
              <a:rPr lang="en-US" sz="1800" dirty="0">
                <a:solidFill>
                  <a:prstClr val="black"/>
                </a:solidFill>
              </a:rPr>
              <a:t>Tips for self-care and staying positive</a:t>
            </a:r>
          </a:p>
          <a:p>
            <a:pPr marL="228600" lvl="0" indent="-228600" algn="l">
              <a:buFont typeface="Arial" panose="020B0604020202020204" pitchFamily="34" charset="0"/>
              <a:buChar char="•"/>
            </a:pPr>
            <a:r>
              <a:rPr lang="en-US" sz="1800" dirty="0">
                <a:solidFill>
                  <a:prstClr val="black"/>
                </a:solidFill>
              </a:rPr>
              <a:t>Support in maintaining relationships</a:t>
            </a:r>
          </a:p>
          <a:p>
            <a:pPr marL="228600" lvl="0" indent="-228600" algn="l">
              <a:buFont typeface="Arial" panose="020B0604020202020204" pitchFamily="34" charset="0"/>
              <a:buChar char="•"/>
            </a:pPr>
            <a:endParaRPr lang="en-US" sz="1800" dirty="0">
              <a:solidFill>
                <a:prstClr val="black"/>
              </a:solidFill>
            </a:endParaRPr>
          </a:p>
          <a:p>
            <a:pPr lvl="0" algn="l"/>
            <a:endParaRPr lang="en-US" sz="1800" dirty="0">
              <a:solidFill>
                <a:prstClr val="black"/>
              </a:solidFill>
            </a:endParaRPr>
          </a:p>
          <a:p>
            <a:pPr marL="228600" lvl="0" indent="-228600" algn="l">
              <a:buFont typeface="Arial" panose="020B0604020202020204" pitchFamily="34" charset="0"/>
              <a:buChar char="•"/>
            </a:pPr>
            <a:r>
              <a:rPr lang="en-US" sz="1800" dirty="0">
                <a:solidFill>
                  <a:prstClr val="black"/>
                </a:solidFill>
              </a:rPr>
              <a:t>Do’s and don’ts of communicating information about deployment</a:t>
            </a:r>
          </a:p>
          <a:p>
            <a:pPr marL="228600" lvl="0" indent="-228600" algn="l">
              <a:buFont typeface="Arial" panose="020B0604020202020204" pitchFamily="34" charset="0"/>
              <a:buChar char="•"/>
            </a:pPr>
            <a:r>
              <a:rPr lang="en-US" sz="1800" dirty="0">
                <a:solidFill>
                  <a:prstClr val="black"/>
                </a:solidFill>
              </a:rPr>
              <a:t>Help with preparing for reunions and reintegration</a:t>
            </a:r>
          </a:p>
          <a:p>
            <a:pPr marL="228600" lvl="0" indent="-228600" algn="l">
              <a:buFont typeface="Arial" panose="020B0604020202020204" pitchFamily="34" charset="0"/>
              <a:buChar char="•"/>
            </a:pPr>
            <a:endParaRPr lang="en-US" sz="1800" dirty="0">
              <a:solidFill>
                <a:prstClr val="black"/>
              </a:solidFill>
            </a:endParaRPr>
          </a:p>
          <a:p>
            <a:endParaRPr lang="en-US" dirty="0"/>
          </a:p>
        </p:txBody>
      </p:sp>
      <p:sp>
        <p:nvSpPr>
          <p:cNvPr id="6" name="Footer Placeholder 5">
            <a:extLst>
              <a:ext uri="{FF2B5EF4-FFF2-40B4-BE49-F238E27FC236}">
                <a16:creationId xmlns="" xmlns:a16="http://schemas.microsoft.com/office/drawing/2014/main" id="{1E434CAC-F67D-4029-9DB4-8D4490F899A9}"/>
              </a:ext>
            </a:extLst>
          </p:cNvPr>
          <p:cNvSpPr>
            <a:spLocks noGrp="1"/>
          </p:cNvSpPr>
          <p:nvPr>
            <p:ph type="ftr" sz="quarter" idx="11"/>
          </p:nvPr>
        </p:nvSpPr>
        <p:spPr/>
        <p:txBody>
          <a:bodyPr/>
          <a:lstStyle/>
          <a:p>
            <a:r>
              <a:rPr lang="en-US">
                <a:ea typeface="Calibri" charset="0"/>
                <a:cs typeface="Calibri" charset="0"/>
              </a:rPr>
              <a:t>www.MilitaryOneSource.mil  •  800-342-9647</a:t>
            </a:r>
            <a:endParaRPr lang="en-US" dirty="0">
              <a:ea typeface="Calibri" charset="0"/>
              <a:cs typeface="Calibri" charset="0"/>
            </a:endParaRPr>
          </a:p>
        </p:txBody>
      </p:sp>
    </p:spTree>
    <p:extLst>
      <p:ext uri="{BB962C8B-B14F-4D97-AF65-F5344CB8AC3E}">
        <p14:creationId xmlns:p14="http://schemas.microsoft.com/office/powerpoint/2010/main" val="28802985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2291</TotalTime>
  <Words>560</Words>
  <Application>Microsoft Office PowerPoint</Application>
  <PresentationFormat>On-screen Show (4:3)</PresentationFormat>
  <Paragraphs>226</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Deployment Support:</vt:lpstr>
      <vt:lpstr>Resources to Help During Deployment </vt:lpstr>
      <vt:lpstr>Resilience Tools and Products for Your MilLife</vt:lpstr>
      <vt:lpstr>Manage Your Finances from Anywhere</vt:lpstr>
      <vt:lpstr>Holding Down the Homefront</vt:lpstr>
      <vt:lpstr>Resources to Keep Kids and Teens on Course</vt:lpstr>
      <vt:lpstr>Support When and Where You Need 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Deployment Support: Thriving Throughout</dc:title>
  <dc:creator>Military OneSource</dc:creator>
  <cp:keywords>Deployment, tools, resources, family, money, kids, support, non-medical counseling</cp:keywords>
  <cp:lastModifiedBy>Microsoft account</cp:lastModifiedBy>
  <cp:revision>99</cp:revision>
  <dcterms:created xsi:type="dcterms:W3CDTF">2017-11-14T14:43:05Z</dcterms:created>
  <dcterms:modified xsi:type="dcterms:W3CDTF">2022-01-28T21:42:35Z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