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"/>
  </p:notesMasterIdLst>
  <p:handoutMasterIdLst>
    <p:handoutMasterId r:id="rId5"/>
  </p:handoutMasterIdLst>
  <p:sldIdLst>
    <p:sldId id="315" r:id="rId2"/>
    <p:sldId id="31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y N. Stuart" initials="ENS" lastIdx="8" clrIdx="0">
    <p:extLst>
      <p:ext uri="{19B8F6BF-5375-455C-9EA6-DF929625EA0E}">
        <p15:presenceInfo xmlns:p15="http://schemas.microsoft.com/office/powerpoint/2012/main" userId="S-1-5-21-488898419-1439005203-3676700158-5676" providerId="AD"/>
      </p:ext>
    </p:extLst>
  </p:cmAuthor>
  <p:cmAuthor id="2" name="GibbsJe" initials="G" lastIdx="7" clrIdx="1">
    <p:extLst>
      <p:ext uri="{19B8F6BF-5375-455C-9EA6-DF929625EA0E}">
        <p15:presenceInfo xmlns:p15="http://schemas.microsoft.com/office/powerpoint/2012/main" userId="GibbsJe" providerId="None"/>
      </p:ext>
    </p:extLst>
  </p:cmAuthor>
  <p:cmAuthor id="3" name="SmithKN" initials="S" lastIdx="1" clrIdx="2">
    <p:extLst>
      <p:ext uri="{19B8F6BF-5375-455C-9EA6-DF929625EA0E}">
        <p15:presenceInfo xmlns:p15="http://schemas.microsoft.com/office/powerpoint/2012/main" userId="SmithK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0834" autoAdjust="0"/>
  </p:normalViewPr>
  <p:slideViewPr>
    <p:cSldViewPr snapToGrid="0" showGuides="1">
      <p:cViewPr varScale="1">
        <p:scale>
          <a:sx n="65" d="100"/>
          <a:sy n="65" d="100"/>
        </p:scale>
        <p:origin x="1506" y="66"/>
      </p:cViewPr>
      <p:guideLst/>
    </p:cSldViewPr>
  </p:slideViewPr>
  <p:outlineViewPr>
    <p:cViewPr>
      <p:scale>
        <a:sx n="33" d="100"/>
        <a:sy n="33" d="100"/>
      </p:scale>
      <p:origin x="0" y="-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20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6FF8F-990D-4200-93CE-DB57AE152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FB49D-56CE-4FF5-842D-208752F2E0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97E9-8D17-4B8F-AA73-CBB6DA6D55B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E9E7F-6057-4591-8FC5-1B11D4EAE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91E52-B571-44CC-A555-BBBD7CD06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F58A0-F9AD-4C6D-A23F-F441CC3F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8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188C1-511E-4169-98BC-FD1200A35E3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8616-38DA-4F9B-A1C0-8F0418E4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turn to us anytime for: </a:t>
            </a:r>
          </a:p>
          <a:p>
            <a:pPr marL="285750" indent="-285750" defTabSz="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Worldwide access 24/7/365</a:t>
            </a:r>
          </a:p>
          <a:p>
            <a:pPr marL="285750" indent="-285750" defTabSz="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Free and confidential support</a:t>
            </a:r>
          </a:p>
          <a:p>
            <a:pPr marL="285750" indent="-285750" defTabSz="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Objective and experienced experts</a:t>
            </a:r>
          </a:p>
          <a:p>
            <a:pPr marL="285750" indent="-285750" defTabSz="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Current and practical information and tools</a:t>
            </a:r>
          </a:p>
          <a:p>
            <a:pPr marL="285750" indent="-285750" defTabSz="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A commitment to help service members and military families thrive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8616-38DA-4F9B-A1C0-8F0418E40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anyone have any questions?  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[Let them know how long you will be around after the presentation and where they can find you if they think of a question they would like to ask later on.]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additional questions to the Military OneSource call center at 800-342-9647.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[Point out the contact phone number and website to audience members and remind them to direct additional questions and concerns to a Military OneSource consultant through the call center.]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8616-38DA-4F9B-A1C0-8F0418E40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B4EAFA-4FD3-4CED-8336-3D01AB81DD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6791"/>
            <a:ext cx="9144000" cy="60182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Insert Title Slide Photo</a:t>
            </a:r>
          </a:p>
        </p:txBody>
      </p:sp>
      <p:sp>
        <p:nvSpPr>
          <p:cNvPr id="10" name="Rectangle 9" descr="Red header bar.">
            <a:extLst>
              <a:ext uri="{FF2B5EF4-FFF2-40B4-BE49-F238E27FC236}">
                <a16:creationId xmlns:a16="http://schemas.microsoft.com/office/drawing/2014/main" id="{88ADE532-85D5-4E34-901B-9C143A940C92}"/>
              </a:ext>
            </a:extLst>
          </p:cNvPr>
          <p:cNvSpPr/>
          <p:nvPr userDrawn="1"/>
        </p:nvSpPr>
        <p:spPr>
          <a:xfrm>
            <a:off x="0" y="136524"/>
            <a:ext cx="6981371" cy="420624"/>
          </a:xfrm>
          <a:prstGeom prst="rect">
            <a:avLst/>
          </a:prstGeom>
          <a:solidFill>
            <a:srgbClr val="CC2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Military OneSource Logo">
            <a:extLst>
              <a:ext uri="{FF2B5EF4-FFF2-40B4-BE49-F238E27FC236}">
                <a16:creationId xmlns:a16="http://schemas.microsoft.com/office/drawing/2014/main" id="{180662B7-B577-4972-AEA9-21621DB2D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86" y="136524"/>
            <a:ext cx="1753207" cy="420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A6495-6DF7-446E-8211-435DD003D3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269" y="898630"/>
            <a:ext cx="4627051" cy="10642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5CA1-A274-45AC-B9C0-F016D03D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270" y="1962926"/>
            <a:ext cx="46270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b="1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4E388-F316-4FB5-9723-D5552FB1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DD0BE0C-0BB6-4CC9-9158-3B257B6BF45F}"/>
              </a:ext>
            </a:extLst>
          </p:cNvPr>
          <p:cNvSpPr txBox="1">
            <a:spLocks/>
          </p:cNvSpPr>
          <p:nvPr userDrawn="1"/>
        </p:nvSpPr>
        <p:spPr>
          <a:xfrm>
            <a:off x="2654669" y="6430930"/>
            <a:ext cx="3460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ea typeface="Calibri" charset="0"/>
              <a:cs typeface="Calibri" charset="0"/>
            </a:endParaRPr>
          </a:p>
          <a:p>
            <a:r>
              <a:rPr lang="en-US" sz="1050" dirty="0">
                <a:ea typeface="Calibri" charset="0"/>
                <a:cs typeface="Calibri" charset="0"/>
              </a:rPr>
              <a:t>http://www.MilitaryOneSource.mil</a:t>
            </a: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58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C304D0-4D11-4301-832B-1848E8A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673331"/>
            <a:ext cx="7891895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F587-061C-49F2-913E-3FA08A620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50DC92-D01F-4CF2-8F10-1A2E892B59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35" y="2373315"/>
            <a:ext cx="1870472" cy="21113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38AAE3-A9EC-4CF9-A740-07E5D7C6F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440" y="2373315"/>
            <a:ext cx="1870472" cy="21113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EA2049B-5A4D-4B24-A515-F4947C279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5561" y="2373315"/>
            <a:ext cx="1870472" cy="21113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BEF4B71-102A-4434-B691-6317FF12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3355" y="6426994"/>
            <a:ext cx="4472094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93A0-43BB-4ED2-A3A3-3F8F15C2E1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35" y="4765753"/>
            <a:ext cx="1873784" cy="7213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39387C-706E-45A3-AF98-DD2EFDB0F0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8837" y="4765752"/>
            <a:ext cx="1870075" cy="7213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19EB42-EE80-4AE8-96BE-F400C10DB7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5561" y="4772450"/>
            <a:ext cx="1870075" cy="7146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CCF4F5-51F5-4744-AE40-622C129AB0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55" y="1739477"/>
            <a:ext cx="4471987" cy="54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74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3A11DD-6DE1-4CAE-BD98-BB84AE8C6B71}"/>
              </a:ext>
            </a:extLst>
          </p:cNvPr>
          <p:cNvSpPr txBox="1">
            <a:spLocks/>
          </p:cNvSpPr>
          <p:nvPr userDrawn="1"/>
        </p:nvSpPr>
        <p:spPr>
          <a:xfrm>
            <a:off x="2327274" y="6427599"/>
            <a:ext cx="4489450" cy="42098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pic>
        <p:nvPicPr>
          <p:cNvPr id="6" name="Picture 5" descr="A plane flying over a body of water&#10;&#10;Description generated with high confidence">
            <a:extLst>
              <a:ext uri="{FF2B5EF4-FFF2-40B4-BE49-F238E27FC236}">
                <a16:creationId xmlns:a16="http://schemas.microsoft.com/office/drawing/2014/main" id="{498A4C1B-6F31-4C02-8CE4-574BEFB0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55"/>
          <a:stretch/>
        </p:blipFill>
        <p:spPr>
          <a:xfrm>
            <a:off x="0" y="2098397"/>
            <a:ext cx="9144000" cy="4328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7CC2C-04CE-484C-8E68-86B0C539D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673329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Custom Slide with Background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35911-AEF9-47F2-8499-A531140C6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31D96-FF44-41B7-993C-26CFDCF13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095500"/>
            <a:ext cx="9143999" cy="1470025"/>
          </a:xfrm>
        </p:spPr>
        <p:txBody>
          <a:bodyPr/>
          <a:lstStyle>
            <a:lvl1pPr>
              <a:defRPr/>
            </a:lvl1pPr>
            <a:lvl2pPr marL="457200" indent="0" algn="ctr">
              <a:buNone/>
              <a:defRPr>
                <a:solidFill>
                  <a:srgbClr val="002060"/>
                </a:solidFill>
              </a:defRPr>
            </a:lvl2pPr>
          </a:lstStyle>
          <a:p>
            <a:pPr lvl="1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389879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CC2C-04CE-484C-8E68-86B0C539D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673329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35911-AEF9-47F2-8499-A531140C6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1ECA9-CDD7-42F3-8674-C5871A7C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5942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ea typeface="Calibri" charset="0"/>
                <a:cs typeface="Calibri" charset="0"/>
              </a:rPr>
              <a:t>www.MilitaryOneSource.mil  •  800-342-9647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970C3-71A2-4864-92E8-9AA163255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410749"/>
            <a:ext cx="9144000" cy="344725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31D96-FF44-41B7-993C-26CFDCF13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95500"/>
            <a:ext cx="7886700" cy="1470025"/>
          </a:xfrm>
        </p:spPr>
        <p:txBody>
          <a:bodyPr/>
          <a:lstStyle>
            <a:lvl1pPr>
              <a:defRPr/>
            </a:lvl1pPr>
            <a:lvl2pPr marL="457200" indent="0" algn="ctr">
              <a:buNone/>
              <a:defRPr>
                <a:solidFill>
                  <a:srgbClr val="002060"/>
                </a:solidFill>
              </a:defRPr>
            </a:lvl2pPr>
          </a:lstStyle>
          <a:p>
            <a:pPr lvl="1"/>
            <a:r>
              <a:rPr lang="en-US" dirty="0"/>
              <a:t>Insert Contact information here</a:t>
            </a:r>
          </a:p>
        </p:txBody>
      </p:sp>
      <p:sp>
        <p:nvSpPr>
          <p:cNvPr id="8" name="Rectangle 7" descr="Gray background color." title="Footer Background Color">
            <a:extLst>
              <a:ext uri="{FF2B5EF4-FFF2-40B4-BE49-F238E27FC236}">
                <a16:creationId xmlns:a16="http://schemas.microsoft.com/office/drawing/2014/main" id="{B9FA6E1C-B116-4236-A766-A8685266B125}"/>
              </a:ext>
            </a:extLst>
          </p:cNvPr>
          <p:cNvSpPr/>
          <p:nvPr userDrawn="1"/>
        </p:nvSpPr>
        <p:spPr>
          <a:xfrm>
            <a:off x="0" y="6432803"/>
            <a:ext cx="9144000" cy="432031"/>
          </a:xfrm>
          <a:prstGeom prst="rect">
            <a:avLst/>
          </a:prstGeom>
          <a:solidFill>
            <a:srgbClr val="0D0D0D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3A11DD-6DE1-4CAE-BD98-BB84AE8C6B71}"/>
              </a:ext>
            </a:extLst>
          </p:cNvPr>
          <p:cNvSpPr txBox="1">
            <a:spLocks/>
          </p:cNvSpPr>
          <p:nvPr userDrawn="1"/>
        </p:nvSpPr>
        <p:spPr>
          <a:xfrm>
            <a:off x="2327274" y="6427599"/>
            <a:ext cx="4489450" cy="42098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C241E0-5BE9-4132-8704-C99447F4E120}"/>
              </a:ext>
            </a:extLst>
          </p:cNvPr>
          <p:cNvSpPr txBox="1">
            <a:spLocks/>
          </p:cNvSpPr>
          <p:nvPr userDrawn="1"/>
        </p:nvSpPr>
        <p:spPr>
          <a:xfrm>
            <a:off x="7052310" y="6405156"/>
            <a:ext cx="2091688" cy="432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6A98E-9D45-4AC9-A0D5-10D89E137443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41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DA331B-79C4-4927-A77A-3CFA91513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45" y="1903413"/>
            <a:ext cx="8224405" cy="4197350"/>
          </a:xfrm>
        </p:spPr>
        <p:txBody>
          <a:bodyPr/>
          <a:lstStyle>
            <a:lvl1pPr>
              <a:defRPr b="1"/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A7831-4D1A-4847-AF2E-480F7061B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61" y="673331"/>
            <a:ext cx="7886700" cy="964276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8D37E23-F616-4D04-AE53-639492F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3903" y="6414824"/>
            <a:ext cx="4736193" cy="44198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300CD7B-E26D-44C7-B81F-DB68D96C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3734"/>
            <a:ext cx="2057400" cy="39319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9D77CC1A-F3B9-41F1-89AE-DEF1339474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45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3F5DBA-B836-45C4-A779-B2A709B0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677413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F3E6-DC90-423E-976A-461DA9A6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F09D54-8086-4912-AC87-B44359B81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18" y="1800611"/>
            <a:ext cx="4779606" cy="437997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39CD7D-5948-40D7-AA7E-C8571466E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5905" y="1645919"/>
            <a:ext cx="3460381" cy="4197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7439D-6EC1-4459-879A-7AABCE6CC9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83619" y="5843846"/>
            <a:ext cx="3460381" cy="3823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Caption(if needed)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7128291-DAEB-42CC-9754-15E0A10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532" y="6428281"/>
            <a:ext cx="4474936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3354536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3F5DBA-B836-45C4-A779-B2A709B0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677413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F3E6-DC90-423E-976A-461DA9A6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F09D54-8086-4912-AC87-B44359B81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18" y="1800611"/>
            <a:ext cx="4779606" cy="24726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39CD7D-5948-40D7-AA7E-C8571466E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3619" y="1800611"/>
            <a:ext cx="3462667" cy="4043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7439D-6EC1-4459-879A-7AABCE6CC9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83619" y="5843846"/>
            <a:ext cx="3460381" cy="3823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Caption(if needed)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7128291-DAEB-42CC-9754-15E0A10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532" y="6428281"/>
            <a:ext cx="4474936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DAE2A-0A5F-4659-9005-9F097E849F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225" y="4354513"/>
            <a:ext cx="4779963" cy="187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0144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3F5DBA-B836-45C4-A779-B2A709B0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677413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F3E6-DC90-423E-976A-461DA9A6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F09D54-8086-4912-AC87-B44359B81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103" y="1800611"/>
            <a:ext cx="4042705" cy="38174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7439D-6EC1-4459-879A-7AABCE6CC9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83619" y="5843846"/>
            <a:ext cx="3460381" cy="3823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Caption(if needed)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7128291-DAEB-42CC-9754-15E0A10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532" y="6428281"/>
            <a:ext cx="4474936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DAE2A-0A5F-4659-9005-9F097E849F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1800611"/>
            <a:ext cx="4413897" cy="38174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166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A66EBD9-362B-4CAE-8C83-2ECDE7DF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667511"/>
            <a:ext cx="7891272" cy="978408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EBE41-F6F5-4DB7-AB3C-C663DA74B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249236-EB55-4D95-8F7E-E2812732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654174"/>
            <a:ext cx="3460381" cy="3923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6A10A3-48BD-4648-8301-038A734D3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3350" y="1782412"/>
            <a:ext cx="4780026" cy="437997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41E5B37-EC73-4EAE-9EE5-A303DD5825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5586095"/>
            <a:ext cx="3460381" cy="3823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Caption(if needed)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3AA6A86-134E-4FF6-B8EF-84E42B86E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960" y="6437252"/>
            <a:ext cx="4620079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2677050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69E9-3916-4FB8-AEE0-DD77C3417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43445"/>
            <a:ext cx="2057400" cy="393616"/>
          </a:xfrm>
        </p:spPr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016A0B-5C75-4095-ABBC-CF2E66A28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38044" y="1638046"/>
            <a:ext cx="3867912" cy="471830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FBA0BA-451A-409F-A6A5-0F30FDF2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656705"/>
            <a:ext cx="7891272" cy="98134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3459D4-AC34-411A-9C2C-FE0BCA4D0F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9337" y="3429000"/>
            <a:ext cx="2060575" cy="688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 if needed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ADCCA1-1C6C-47CE-862C-6E352AE67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099" y="6425487"/>
            <a:ext cx="4495801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951736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ge of Suppo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69E9-3916-4FB8-AEE0-DD77C3417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43445"/>
            <a:ext cx="2057400" cy="393616"/>
          </a:xfrm>
        </p:spPr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FBA0BA-451A-409F-A6A5-0F30FDF2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656705"/>
            <a:ext cx="7891272" cy="981340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ADCCA1-1C6C-47CE-862C-6E352AE67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099" y="6425487"/>
            <a:ext cx="4495801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pic>
        <p:nvPicPr>
          <p:cNvPr id="8" name="Picture Placeholder 7" descr="Range of Support graphic ">
            <a:extLst>
              <a:ext uri="{FF2B5EF4-FFF2-40B4-BE49-F238E27FC236}">
                <a16:creationId xmlns:a16="http://schemas.microsoft.com/office/drawing/2014/main" id="{E2879A39-6F59-4B2E-9E26-CBAABE345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63" y="1996053"/>
            <a:ext cx="4369129" cy="42834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FA32C5-BC00-4640-96EA-94D1EF4DEA05}"/>
              </a:ext>
            </a:extLst>
          </p:cNvPr>
          <p:cNvGrpSpPr/>
          <p:nvPr userDrawn="1"/>
        </p:nvGrpSpPr>
        <p:grpSpPr>
          <a:xfrm>
            <a:off x="751071" y="1593904"/>
            <a:ext cx="7714789" cy="4839875"/>
            <a:chOff x="751071" y="1593904"/>
            <a:chExt cx="7714789" cy="48398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CAD44A-F62D-4E21-A107-7FE804CB328A}"/>
                </a:ext>
              </a:extLst>
            </p:cNvPr>
            <p:cNvSpPr/>
            <p:nvPr/>
          </p:nvSpPr>
          <p:spPr>
            <a:xfrm>
              <a:off x="2853996" y="1593904"/>
              <a:ext cx="36420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Confidential Non-medical </a:t>
              </a:r>
              <a:b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Counseling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027329-8CCA-4BBC-98C2-0BFFD8525055}"/>
                </a:ext>
              </a:extLst>
            </p:cNvPr>
            <p:cNvSpPr/>
            <p:nvPr/>
          </p:nvSpPr>
          <p:spPr>
            <a:xfrm>
              <a:off x="5767387" y="2061393"/>
              <a:ext cx="20092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Spouse Education and </a:t>
              </a:r>
              <a:b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Career Opportunities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8ED297-42EE-4930-894D-FE80E0B91D30}"/>
                </a:ext>
              </a:extLst>
            </p:cNvPr>
            <p:cNvSpPr/>
            <p:nvPr/>
          </p:nvSpPr>
          <p:spPr>
            <a:xfrm>
              <a:off x="6517227" y="2791132"/>
              <a:ext cx="1351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Document Translation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75EA10-8913-4CB7-888F-73865B343A85}"/>
                </a:ext>
              </a:extLst>
            </p:cNvPr>
            <p:cNvSpPr/>
            <p:nvPr/>
          </p:nvSpPr>
          <p:spPr>
            <a:xfrm>
              <a:off x="6847039" y="3514755"/>
              <a:ext cx="1462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Language Interpretation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1EFC83-4D90-4606-8AB0-D9584E5702FB}"/>
                </a:ext>
              </a:extLst>
            </p:cNvPr>
            <p:cNvSpPr/>
            <p:nvPr/>
          </p:nvSpPr>
          <p:spPr>
            <a:xfrm>
              <a:off x="6729902" y="4405740"/>
              <a:ext cx="1735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Mobile Resilience Solutions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67117C-A9E2-4724-AD0D-A2AFEE2C4588}"/>
                </a:ext>
              </a:extLst>
            </p:cNvPr>
            <p:cNvSpPr/>
            <p:nvPr/>
          </p:nvSpPr>
          <p:spPr>
            <a:xfrm>
              <a:off x="6469382" y="5219955"/>
              <a:ext cx="1735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Education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579866-61C2-4302-8044-88191536326A}"/>
                </a:ext>
              </a:extLst>
            </p:cNvPr>
            <p:cNvSpPr/>
            <p:nvPr/>
          </p:nvSpPr>
          <p:spPr>
            <a:xfrm>
              <a:off x="5719856" y="5796031"/>
              <a:ext cx="18743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Adult Disability </a:t>
              </a:r>
              <a:b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and Elder Care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28AF51-BB76-431A-8B96-5003F28A9936}"/>
                </a:ext>
              </a:extLst>
            </p:cNvPr>
            <p:cNvSpPr/>
            <p:nvPr/>
          </p:nvSpPr>
          <p:spPr>
            <a:xfrm>
              <a:off x="3739182" y="6156780"/>
              <a:ext cx="18743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Adoption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F2E71D-6AB7-4E22-94F2-202DB55B36CD}"/>
                </a:ext>
              </a:extLst>
            </p:cNvPr>
            <p:cNvSpPr/>
            <p:nvPr/>
          </p:nvSpPr>
          <p:spPr>
            <a:xfrm>
              <a:off x="1678864" y="5754784"/>
              <a:ext cx="18743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Health and Wellness Coaching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013ED8-F86E-4726-9A96-1B63BAC38AA6}"/>
                </a:ext>
              </a:extLst>
            </p:cNvPr>
            <p:cNvSpPr/>
            <p:nvPr/>
          </p:nvSpPr>
          <p:spPr>
            <a:xfrm>
              <a:off x="1170435" y="5098310"/>
              <a:ext cx="1735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Peer-to-Peer Support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B9600B-B39D-4E43-9D89-94910F64DD90}"/>
                </a:ext>
              </a:extLst>
            </p:cNvPr>
            <p:cNvSpPr/>
            <p:nvPr/>
          </p:nvSpPr>
          <p:spPr>
            <a:xfrm>
              <a:off x="751071" y="4374917"/>
              <a:ext cx="1735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Special Needs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C88379-5160-4BA7-9425-F425BF032A98}"/>
                </a:ext>
              </a:extLst>
            </p:cNvPr>
            <p:cNvSpPr/>
            <p:nvPr/>
          </p:nvSpPr>
          <p:spPr>
            <a:xfrm>
              <a:off x="892052" y="3482583"/>
              <a:ext cx="1735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Spouse Relocation </a:t>
              </a:r>
            </a:p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and Transition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1E6DB7-0B4E-4398-A215-B0AE2CAACFEE}"/>
                </a:ext>
              </a:extLst>
            </p:cNvPr>
            <p:cNvSpPr/>
            <p:nvPr/>
          </p:nvSpPr>
          <p:spPr>
            <a:xfrm>
              <a:off x="1309728" y="2669079"/>
              <a:ext cx="16776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Wounded Warrior and Caregivers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BAD2F9-4CA5-450D-A7D8-D87BCF8C0DC2}"/>
                </a:ext>
              </a:extLst>
            </p:cNvPr>
            <p:cNvSpPr/>
            <p:nvPr/>
          </p:nvSpPr>
          <p:spPr>
            <a:xfrm>
              <a:off x="1217733" y="2018261"/>
              <a:ext cx="23588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Financial Counseling </a:t>
              </a:r>
              <a:b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200" b="1" dirty="0">
                  <a:solidFill>
                    <a:srgbClr val="404040"/>
                  </a:solidFill>
                  <a:latin typeface="Calibri" charset="0"/>
                  <a:ea typeface="Calibri" charset="0"/>
                  <a:cs typeface="Calibri" charset="0"/>
                </a:rPr>
                <a:t>and Tax Consultation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785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2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7DC719-D012-4F11-B838-8EAA0265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5018"/>
            <a:ext cx="7886700" cy="97877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B8443-2791-4714-A308-208A01DF5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43445"/>
            <a:ext cx="2057400" cy="393616"/>
          </a:xfrm>
        </p:spPr>
        <p:txBody>
          <a:bodyPr/>
          <a:lstStyle>
            <a:lvl1pPr>
              <a:defRPr sz="1800"/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4F96CE4-7A10-454E-BBB4-E1185863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2760" y="6429165"/>
            <a:ext cx="4518479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9962-6518-4AB1-A7E7-8073A4BB1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275" y="1935071"/>
            <a:ext cx="6556375" cy="5159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072F0D-A52D-4141-B1B8-7FBE9E61D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3300413"/>
            <a:ext cx="6556375" cy="6461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9CBBEE-18E4-4F3A-93F8-46BB8EE0E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75" y="4745038"/>
            <a:ext cx="6556375" cy="646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7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Gray background color." title="Footer Background Color">
            <a:extLst>
              <a:ext uri="{FF2B5EF4-FFF2-40B4-BE49-F238E27FC236}">
                <a16:creationId xmlns:a16="http://schemas.microsoft.com/office/drawing/2014/main" id="{0FD4687B-EC92-42FD-AE2C-BA3913073DA7}"/>
              </a:ext>
            </a:extLst>
          </p:cNvPr>
          <p:cNvSpPr/>
          <p:nvPr userDrawn="1"/>
        </p:nvSpPr>
        <p:spPr>
          <a:xfrm>
            <a:off x="1846" y="6426986"/>
            <a:ext cx="9144000" cy="432031"/>
          </a:xfrm>
          <a:prstGeom prst="rect">
            <a:avLst/>
          </a:prstGeom>
          <a:solidFill>
            <a:srgbClr val="0D0D0D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 descr="Red header bar.">
            <a:extLst>
              <a:ext uri="{FF2B5EF4-FFF2-40B4-BE49-F238E27FC236}">
                <a16:creationId xmlns:a16="http://schemas.microsoft.com/office/drawing/2014/main" id="{E68271E4-9A7D-47B1-9057-D150959EE917}"/>
              </a:ext>
            </a:extLst>
          </p:cNvPr>
          <p:cNvSpPr/>
          <p:nvPr userDrawn="1"/>
        </p:nvSpPr>
        <p:spPr>
          <a:xfrm>
            <a:off x="0" y="190176"/>
            <a:ext cx="7406640" cy="466344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D12A2F"/>
              </a:solidFill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2BF59A01-B5A6-46F4-A7C3-F87545A0AC44}"/>
              </a:ext>
            </a:extLst>
          </p:cNvPr>
          <p:cNvSpPr txBox="1">
            <a:spLocks/>
          </p:cNvSpPr>
          <p:nvPr userDrawn="1"/>
        </p:nvSpPr>
        <p:spPr>
          <a:xfrm>
            <a:off x="471488" y="607346"/>
            <a:ext cx="7387221" cy="10085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n-US" sz="2250" b="1" dirty="0">
              <a:solidFill>
                <a:schemeClr val="bg2"/>
              </a:solidFill>
            </a:endParaRPr>
          </a:p>
        </p:txBody>
      </p:sp>
      <p:pic>
        <p:nvPicPr>
          <p:cNvPr id="11" name="Military OneSource Logo">
            <a:extLst>
              <a:ext uri="{FF2B5EF4-FFF2-40B4-BE49-F238E27FC236}">
                <a16:creationId xmlns:a16="http://schemas.microsoft.com/office/drawing/2014/main" id="{162FBE0E-F41A-4983-BB2C-F751EFDBB98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71" y="227785"/>
            <a:ext cx="1307592" cy="313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886FC0-80F6-4263-983B-B77CB627CCAC}"/>
              </a:ext>
            </a:extLst>
          </p:cNvPr>
          <p:cNvSpPr/>
          <p:nvPr userDrawn="1"/>
        </p:nvSpPr>
        <p:spPr>
          <a:xfrm>
            <a:off x="0" y="644252"/>
            <a:ext cx="9144000" cy="995774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51991"/>
            <a:ext cx="2057400" cy="393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49B0742-BCC9-4184-B562-CE7858EE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5675" y="6457333"/>
            <a:ext cx="4692650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94265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3" r:id="rId4"/>
    <p:sldLayoutId id="2147483664" r:id="rId5"/>
    <p:sldLayoutId id="2147483657" r:id="rId6"/>
    <p:sldLayoutId id="2147483658" r:id="rId7"/>
    <p:sldLayoutId id="2147483666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E28B-F30A-44DA-97CF-AD18BEFF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Connect to Your Best </a:t>
            </a:r>
            <a:r>
              <a:rPr lang="en-US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MilLife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51054-78CC-4CD5-BF5C-73BBD57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CAF4B-969A-46CE-81C8-7D0693078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18" y="2876936"/>
            <a:ext cx="4474936" cy="2240073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b="1" dirty="0">
                <a:solidFill>
                  <a:srgbClr val="1F4E79"/>
                </a:solidFill>
                <a:latin typeface="Calibri" charset="0"/>
                <a:ea typeface="Calibri" charset="0"/>
                <a:cs typeface="Calibri" charset="0"/>
              </a:rPr>
              <a:t>You Can Expect: </a:t>
            </a:r>
          </a:p>
          <a:p>
            <a:pPr marL="192024" lvl="0" indent="-192024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Worldwide access 24/7/365</a:t>
            </a:r>
          </a:p>
          <a:p>
            <a:pPr marL="192024" lvl="0" indent="-192024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Free and confidential support</a:t>
            </a:r>
          </a:p>
          <a:p>
            <a:pPr marL="192024" lvl="0" indent="-192024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Objective and experienced experts</a:t>
            </a:r>
          </a:p>
          <a:p>
            <a:pPr marL="192024" lvl="0" indent="-192024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Current and practical information and tools</a:t>
            </a:r>
          </a:p>
          <a:p>
            <a:pPr marL="192024" lvl="0" indent="-192024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rPr>
              <a:t>A commitment to help service members and military families thrive</a:t>
            </a:r>
          </a:p>
          <a:p>
            <a:endParaRPr lang="en-US" dirty="0"/>
          </a:p>
        </p:txBody>
      </p:sp>
      <p:grpSp>
        <p:nvGrpSpPr>
          <p:cNvPr id="17" name="Group 16" descr="MOS contact information includes: Toll-free telephone number: 800-342-9647; www.militaryonesource.mil with live chat, www.militaryonesource.mil; interaction with trained professionals">
            <a:extLst>
              <a:ext uri="{FF2B5EF4-FFF2-40B4-BE49-F238E27FC236}">
                <a16:creationId xmlns:a16="http://schemas.microsoft.com/office/drawing/2014/main" id="{FE3100C1-038A-4BC5-8F32-9A661BAECF1E}"/>
              </a:ext>
            </a:extLst>
          </p:cNvPr>
          <p:cNvGrpSpPr/>
          <p:nvPr/>
        </p:nvGrpSpPr>
        <p:grpSpPr>
          <a:xfrm>
            <a:off x="5048778" y="2627174"/>
            <a:ext cx="3885834" cy="2759906"/>
            <a:chOff x="5048778" y="2627174"/>
            <a:chExt cx="3885834" cy="2759906"/>
          </a:xfrm>
        </p:grpSpPr>
        <p:pic>
          <p:nvPicPr>
            <p:cNvPr id="8" name="Telephone Icon" descr="Phone icon">
              <a:extLst>
                <a:ext uri="{FF2B5EF4-FFF2-40B4-BE49-F238E27FC236}">
                  <a16:creationId xmlns:a16="http://schemas.microsoft.com/office/drawing/2014/main" id="{9A2A75FF-D54F-4155-98D1-19BAFFF22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614" y="2657369"/>
              <a:ext cx="576805" cy="4706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EBF541-8C29-4DF8-B7B9-FB2554AA2C3D}"/>
                </a:ext>
              </a:extLst>
            </p:cNvPr>
            <p:cNvSpPr txBox="1"/>
            <p:nvPr/>
          </p:nvSpPr>
          <p:spPr>
            <a:xfrm>
              <a:off x="5896964" y="2627174"/>
              <a:ext cx="2222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cs typeface="Arial"/>
                </a:rPr>
                <a:t>Toll-free telephone</a:t>
              </a:r>
              <a:br>
                <a:rPr lang="en-US" b="1" dirty="0">
                  <a:solidFill>
                    <a:srgbClr val="404040"/>
                  </a:solidFill>
                  <a:cs typeface="Arial"/>
                </a:rPr>
              </a:br>
              <a:r>
                <a:rPr lang="en-US" b="1" dirty="0">
                  <a:solidFill>
                    <a:srgbClr val="404040"/>
                  </a:solidFill>
                  <a:cs typeface="Arial"/>
                </a:rPr>
                <a:t>800-342-9647</a:t>
              </a:r>
            </a:p>
          </p:txBody>
        </p:sp>
        <p:pic>
          <p:nvPicPr>
            <p:cNvPr id="10" name="WWW Icon" descr="Laptop icon.">
              <a:extLst>
                <a:ext uri="{FF2B5EF4-FFF2-40B4-BE49-F238E27FC236}">
                  <a16:creationId xmlns:a16="http://schemas.microsoft.com/office/drawing/2014/main" id="{290ADF27-98B3-4F98-93F8-85F28EFC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778" y="3416020"/>
              <a:ext cx="794237" cy="3920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AAEBB9-DB43-4492-A4E8-B95F5FD39D7D}"/>
                </a:ext>
              </a:extLst>
            </p:cNvPr>
            <p:cNvSpPr txBox="1"/>
            <p:nvPr/>
          </p:nvSpPr>
          <p:spPr>
            <a:xfrm>
              <a:off x="5896963" y="3364263"/>
              <a:ext cx="3037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b="1" spc="50" dirty="0">
                  <a:solidFill>
                    <a:srgbClr val="404040"/>
                  </a:solidFill>
                  <a:cs typeface="Arial"/>
                </a:rPr>
                <a:t>www.MilitaryOneSource.mil</a:t>
              </a:r>
            </a:p>
            <a:p>
              <a:pPr defTabSz="457200">
                <a:defRPr/>
              </a:pPr>
              <a:r>
                <a:rPr lang="en-US" b="1" spc="50" dirty="0">
                  <a:solidFill>
                    <a:srgbClr val="404040"/>
                  </a:solidFill>
                  <a:cs typeface="Arial"/>
                </a:rPr>
                <a:t>with live chat</a:t>
              </a:r>
            </a:p>
          </p:txBody>
        </p:sp>
        <p:pic>
          <p:nvPicPr>
            <p:cNvPr id="12" name="Mobile Icon" descr="Mobile phone icon.">
              <a:extLst>
                <a:ext uri="{FF2B5EF4-FFF2-40B4-BE49-F238E27FC236}">
                  <a16:creationId xmlns:a16="http://schemas.microsoft.com/office/drawing/2014/main" id="{679EB41A-A315-45E9-8978-100B5E10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41" y="4040684"/>
              <a:ext cx="398256" cy="5280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00571-FF45-4525-987D-209E4720D422}"/>
                </a:ext>
              </a:extLst>
            </p:cNvPr>
            <p:cNvSpPr txBox="1"/>
            <p:nvPr/>
          </p:nvSpPr>
          <p:spPr>
            <a:xfrm>
              <a:off x="5896964" y="4127989"/>
              <a:ext cx="3037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50" dirty="0">
                  <a:solidFill>
                    <a:srgbClr val="404040"/>
                  </a:solidFill>
                  <a:cs typeface="Arial"/>
                </a:rPr>
                <a:t>www.MilitaryOneSource.mil</a:t>
              </a:r>
            </a:p>
          </p:txBody>
        </p:sp>
        <p:pic>
          <p:nvPicPr>
            <p:cNvPr id="14" name="Interaction Icon" descr="Two figures in a circle icon.">
              <a:extLst>
                <a:ext uri="{FF2B5EF4-FFF2-40B4-BE49-F238E27FC236}">
                  <a16:creationId xmlns:a16="http://schemas.microsoft.com/office/drawing/2014/main" id="{A4445DD4-E701-40E2-9DB8-F328BE80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293" y="4758135"/>
              <a:ext cx="614953" cy="51405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89FDBA-EBAC-4FDC-890E-7580659FA3D8}"/>
                </a:ext>
              </a:extLst>
            </p:cNvPr>
            <p:cNvSpPr txBox="1"/>
            <p:nvPr/>
          </p:nvSpPr>
          <p:spPr>
            <a:xfrm>
              <a:off x="5896964" y="4740749"/>
              <a:ext cx="2548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cs typeface="Arial"/>
                </a:rPr>
                <a:t>Interaction with </a:t>
              </a:r>
              <a:br>
                <a:rPr lang="en-US" b="1" dirty="0">
                  <a:solidFill>
                    <a:srgbClr val="404040"/>
                  </a:solidFill>
                  <a:cs typeface="Arial"/>
                </a:rPr>
              </a:br>
              <a:r>
                <a:rPr lang="en-US" b="1" dirty="0">
                  <a:solidFill>
                    <a:srgbClr val="404040"/>
                  </a:solidFill>
                  <a:cs typeface="Arial"/>
                </a:rPr>
                <a:t>trained professionals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DFF456-4CF8-4F0E-892C-18F40D410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6081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B97C68-FC86-4E5D-9212-45A86250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0304DB-EA4B-49F7-BF05-35C182CE7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Your 24/7 connection to information, answers and support. </a:t>
            </a:r>
            <a:b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Your one source for your best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MilLife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800-342-9647 • www.MilitaryOneSource.mil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892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116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Connect to Your Best MilLife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OneSource Closing Slide Deck</dc:title>
  <dc:creator>Military OneSource</dc:creator>
  <cp:keywords>Military OneSource, contact, MOS, MC&amp;FP,Military Community and Family Policy</cp:keywords>
  <cp:lastModifiedBy>Jamie Heathcote</cp:lastModifiedBy>
  <cp:revision>209</cp:revision>
  <dcterms:created xsi:type="dcterms:W3CDTF">2017-10-09T14:04:33Z</dcterms:created>
  <dcterms:modified xsi:type="dcterms:W3CDTF">2019-03-11T18:18:49Z</dcterms:modified>
</cp:coreProperties>
</file>