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
  </p:notesMasterIdLst>
  <p:handoutMasterIdLst>
    <p:handoutMasterId r:id="rId13"/>
  </p:handoutMasterIdLst>
  <p:sldIdLst>
    <p:sldId id="256" r:id="rId2"/>
    <p:sldId id="257" r:id="rId3"/>
    <p:sldId id="259" r:id="rId4"/>
    <p:sldId id="258" r:id="rId5"/>
    <p:sldId id="261" r:id="rId6"/>
    <p:sldId id="262" r:id="rId7"/>
    <p:sldId id="263" r:id="rId8"/>
    <p:sldId id="282" r:id="rId9"/>
    <p:sldId id="281"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F13D10-E8FB-FAA6-8C84-C4B37BA59E07}" name="Sharron Luttrell" initials="SL" userId="S::sluttrell@thebowengroup.com::74721f7a-35c8-4147-ac83-09ff251f611f" providerId="AD"/>
  <p188:author id="{7465B313-0848-3FDF-23C8-DF33A2BE2CFA}" name="Gregory Shriver" initials="GS" userId="S::gshriver@thebowengroup.com::8966e88c-3499-4c45-ac2b-05a568f05247" providerId="AD"/>
  <p188:author id="{C926D119-3B49-BB06-F6A2-C6E85A28DB5E}" name="Ramona Rice" initials="RR" userId="S::rrice@thebowengroup.com::5feb35e4-f296-45ad-8035-92cdf5a459ca" providerId="AD"/>
  <p188:author id="{0E9AB743-419B-4FE6-3E54-D5B6EEF834DC}" name="Candice Davis" initials="CD" userId="S::cdavis@thebowengroup.com::f78b5c18-42cc-4ee9-8678-aaa06fe1c739" providerId="AD"/>
  <p188:author id="{B1B06345-329B-A273-CA84-68A3F03D7C34}" name="Carolyn August" initials="CA" userId="04e06810b95579a0" providerId="Windows Live"/>
  <p188:author id="{4F26F545-8BE2-E6E0-3B54-5BF9B51693B8}" name="McKinsey Krause" initials="MK" userId="S::mmiddleton@crosbymarketing.com::90a6a953-4789-4b04-8f0f-2e5082b8a0ba" providerId="AD"/>
  <p188:author id="{9D11576E-0649-B82E-119F-C610D337E3B5}" name="Samantha Buckley" initials="SB" userId="S::sbuckley@crosbymarketing.com::c19fd816-e76f-46f7-9504-035bbe567dae" providerId="AD"/>
  <p188:author id="{94BC2684-A4B7-65B8-2FB2-CEAEB6AEF314}" name="Lauren Proksa" initials="LP" userId="S::lproksa@thebowengroup.com::8227bae4-9aa6-45dc-a23f-15eb87fd6230" providerId="AD"/>
  <p188:author id="{C814EF91-A7D3-3CED-6AA9-7625FFADCE4D}" name="Kaitlin Draper" initials="KD" userId="S::kdraper@thebowengroup.com::df41ee35-5838-459c-a70a-ae810290f4ec" providerId="AD"/>
  <p188:author id="{267A43AF-FAD8-F126-A4D7-A772BBBE6100}" name="Debbie Einwechter" initials="DE" userId="S::deinwechter@thebowengroup.com::2a458bc8-d030-4aca-902b-822b36b0112d" providerId="AD"/>
  <p188:author id="{A54323D5-7E38-2F1F-04B7-41CC89772E6C}" name="Karin K.J. Siomporas" initials="KS" userId="S::ksiomporas@crosbymarketing.com::dafb7f25-5f33-4ca9-9e92-7e27b967b69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mithKN" initials="S" lastIdx="9" clrIdx="0">
    <p:extLst>
      <p:ext uri="{19B8F6BF-5375-455C-9EA6-DF929625EA0E}">
        <p15:presenceInfo xmlns:p15="http://schemas.microsoft.com/office/powerpoint/2012/main" userId="SmithKN" providerId="None"/>
      </p:ext>
    </p:extLst>
  </p:cmAuthor>
  <p:cmAuthor id="2" name="Emmy N. Stuart" initials="ENS" lastIdx="8" clrIdx="1">
    <p:extLst>
      <p:ext uri="{19B8F6BF-5375-455C-9EA6-DF929625EA0E}">
        <p15:presenceInfo xmlns:p15="http://schemas.microsoft.com/office/powerpoint/2012/main" userId="S-1-5-21-488898419-1439005203-3676700158-56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F5B"/>
    <a:srgbClr val="404040"/>
    <a:srgbClr val="1F345E"/>
    <a:srgbClr val="1F355E"/>
    <a:srgbClr val="203864"/>
    <a:srgbClr val="D12A2F"/>
    <a:srgbClr val="5A78AD"/>
    <a:srgbClr val="D02C30"/>
    <a:srgbClr val="CC2C30"/>
    <a:srgbClr val="9E22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3" autoAdjust="0"/>
    <p:restoredTop sz="86395" autoAdjust="0"/>
  </p:normalViewPr>
  <p:slideViewPr>
    <p:cSldViewPr snapToGrid="0">
      <p:cViewPr varScale="1">
        <p:scale>
          <a:sx n="105" d="100"/>
          <a:sy n="105" d="100"/>
        </p:scale>
        <p:origin x="200" y="288"/>
      </p:cViewPr>
      <p:guideLst/>
    </p:cSldViewPr>
  </p:slideViewPr>
  <p:outlineViewPr>
    <p:cViewPr>
      <p:scale>
        <a:sx n="33" d="100"/>
        <a:sy n="33" d="100"/>
      </p:scale>
      <p:origin x="0" y="-7120"/>
    </p:cViewPr>
  </p:outlineViewPr>
  <p:notesTextViewPr>
    <p:cViewPr>
      <p:scale>
        <a:sx n="150" d="100"/>
        <a:sy n="150" d="100"/>
      </p:scale>
      <p:origin x="0" y="0"/>
    </p:cViewPr>
  </p:notesTextViewPr>
  <p:sorterViewPr>
    <p:cViewPr>
      <p:scale>
        <a:sx n="100" d="100"/>
        <a:sy n="100" d="100"/>
      </p:scale>
      <p:origin x="0" y="0"/>
    </p:cViewPr>
  </p:sorterViewPr>
  <p:notesViewPr>
    <p:cSldViewPr snapToGrid="0">
      <p:cViewPr>
        <p:scale>
          <a:sx n="66" d="100"/>
          <a:sy n="66" d="100"/>
        </p:scale>
        <p:origin x="4290" y="4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3DAD4EE-66F6-4DD3-A90D-51D4718296D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96FF5EB-93B6-4925-8072-2608B22811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0BD075-371F-429C-AEB7-F5E6866D3054}" type="datetimeFigureOut">
              <a:rPr lang="en-US" smtClean="0"/>
              <a:t>3/17/26</a:t>
            </a:fld>
            <a:endParaRPr lang="en-US"/>
          </a:p>
        </p:txBody>
      </p:sp>
      <p:sp>
        <p:nvSpPr>
          <p:cNvPr id="4" name="Footer Placeholder 3">
            <a:extLst>
              <a:ext uri="{FF2B5EF4-FFF2-40B4-BE49-F238E27FC236}">
                <a16:creationId xmlns:a16="http://schemas.microsoft.com/office/drawing/2014/main" id="{8B35B8C7-6A3C-489F-B24A-CF282D0E46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9E0234F-8691-4C16-9041-1905179AA8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64E1CA-835F-4B73-B19E-018C96EB795A}" type="slidenum">
              <a:rPr lang="en-US" smtClean="0"/>
              <a:t>‹#›</a:t>
            </a:fld>
            <a:endParaRPr lang="en-US"/>
          </a:p>
        </p:txBody>
      </p:sp>
    </p:spTree>
    <p:extLst>
      <p:ext uri="{BB962C8B-B14F-4D97-AF65-F5344CB8AC3E}">
        <p14:creationId xmlns:p14="http://schemas.microsoft.com/office/powerpoint/2010/main" val="529030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46D57-8B32-4EA8-91BB-DADC8FFA374C}" type="datetimeFigureOut">
              <a:rPr lang="en-US" smtClean="0"/>
              <a:t>3/17/26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B31761-415C-492C-B38C-E7BE3CFC4153}" type="slidenum">
              <a:rPr lang="en-US" smtClean="0"/>
              <a:t>‹#›</a:t>
            </a:fld>
            <a:endParaRPr lang="en-US"/>
          </a:p>
        </p:txBody>
      </p:sp>
    </p:spTree>
    <p:extLst>
      <p:ext uri="{BB962C8B-B14F-4D97-AF65-F5344CB8AC3E}">
        <p14:creationId xmlns:p14="http://schemas.microsoft.com/office/powerpoint/2010/main" val="3117808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militaryonesource.mi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MilitaryOneSource.mi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what is Military OneSource? Many things to many people.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Military OneSource is your OneSource, available 24/7, providing information, resources and assistance for your best </a:t>
            </a:r>
            <a:r>
              <a:rPr lang="en-US" sz="1200" kern="1200" dirty="0" err="1">
                <a:solidFill>
                  <a:schemeClr val="tx1"/>
                </a:solidFill>
                <a:effectLst/>
                <a:latin typeface="+mn-lt"/>
                <a:ea typeface="+mn-ea"/>
                <a:cs typeface="+mn-cs"/>
              </a:rPr>
              <a:t>MilLife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community with a deep understanding of military life – powered by people with extensive training and experience in military culture.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It’s all about helping our entire community – service members and military families ‒ take advantage of all the resources and services you have available, for the most positive and fulfilling military experience.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Each phase of a military deployment is unique. Today, we’re going to talk about how Military OneSource can help you prepare for all phases of deployment. </a:t>
            </a:r>
            <a:endParaRPr lang="en-US" dirty="0"/>
          </a:p>
          <a:p>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1</a:t>
            </a:fld>
            <a:endParaRPr lang="en-US"/>
          </a:p>
        </p:txBody>
      </p:sp>
    </p:spTree>
    <p:extLst>
      <p:ext uri="{BB962C8B-B14F-4D97-AF65-F5344CB8AC3E}">
        <p14:creationId xmlns:p14="http://schemas.microsoft.com/office/powerpoint/2010/main" val="2718085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successful deployment begins with getting ready for your mission AND getting the homefront ready for your absence.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Military OneSource can help. </a:t>
            </a:r>
          </a:p>
          <a:p>
            <a:r>
              <a:rPr lang="en-US"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t>The Military OneSource website has information about benefits and resources.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Explanations of your benefits and protections under the Servicemembers Civil Relief Act</a:t>
            </a:r>
          </a:p>
          <a:p>
            <a:pPr lvl="0"/>
            <a:r>
              <a:rPr lang="en-US" sz="1200" kern="1200" dirty="0">
                <a:solidFill>
                  <a:schemeClr val="tx1"/>
                </a:solidFill>
                <a:effectLst/>
                <a:latin typeface="+mn-lt"/>
                <a:ea typeface="+mn-ea"/>
                <a:cs typeface="+mn-cs"/>
              </a:rPr>
              <a:t>• Information about eligibility for other benefits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MilLife</a:t>
            </a:r>
            <a:r>
              <a:rPr lang="en-US" sz="1200" kern="1200" dirty="0">
                <a:solidFill>
                  <a:schemeClr val="tx1"/>
                </a:solidFill>
                <a:effectLst/>
                <a:latin typeface="+mn-lt"/>
                <a:ea typeface="+mn-ea"/>
                <a:cs typeface="+mn-cs"/>
              </a:rPr>
              <a:t> Guides with tips to ease the challenges of deployment </a:t>
            </a:r>
          </a:p>
          <a:p>
            <a:pPr lvl="0"/>
            <a:r>
              <a:rPr lang="en-US" sz="1200" kern="1200" dirty="0">
                <a:solidFill>
                  <a:schemeClr val="tx1"/>
                </a:solidFill>
                <a:effectLst/>
                <a:latin typeface="+mn-lt"/>
                <a:ea typeface="+mn-ea"/>
                <a:cs typeface="+mn-cs"/>
              </a:rPr>
              <a:t>• Webinars to help you and your family get ready</a:t>
            </a:r>
          </a:p>
          <a:p>
            <a:pPr lvl="0"/>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a:t>Plan </a:t>
            </a:r>
            <a:r>
              <a:rPr lang="en-US" sz="1200" b="1" dirty="0"/>
              <a:t>My Deployment Checklists offer tasks and considerations, resources, information and tips for success.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Information about every phase of deployment</a:t>
            </a:r>
          </a:p>
          <a:p>
            <a:pPr lvl="0"/>
            <a:r>
              <a:rPr lang="en-US" sz="1200" kern="1200" dirty="0">
                <a:solidFill>
                  <a:schemeClr val="tx1"/>
                </a:solidFill>
                <a:effectLst/>
                <a:latin typeface="+mn-lt"/>
                <a:ea typeface="+mn-ea"/>
                <a:cs typeface="+mn-cs"/>
              </a:rPr>
              <a:t>• Checklists, guidelines and worksheets for you to tackle before you ship out</a:t>
            </a:r>
          </a:p>
          <a:p>
            <a:pPr lvl="0"/>
            <a:r>
              <a:rPr lang="en-US" sz="1200" kern="1200" dirty="0">
                <a:solidFill>
                  <a:schemeClr val="tx1"/>
                </a:solidFill>
                <a:effectLst/>
                <a:latin typeface="+mn-lt"/>
                <a:ea typeface="+mn-ea"/>
                <a:cs typeface="+mn-cs"/>
              </a:rPr>
              <a:t>• Tips to ease challenges during deployment </a:t>
            </a:r>
          </a:p>
          <a:p>
            <a:pPr lvl="0"/>
            <a:r>
              <a:rPr lang="en-US" sz="1200" kern="1200" dirty="0">
                <a:solidFill>
                  <a:schemeClr val="tx1"/>
                </a:solidFill>
                <a:effectLst/>
                <a:latin typeface="+mn-lt"/>
                <a:ea typeface="+mn-ea"/>
                <a:cs typeface="+mn-cs"/>
              </a:rPr>
              <a:t>• Access to programs and organizations designed to help service members and their families throughout deployment and reintegration </a:t>
            </a:r>
          </a:p>
          <a:p>
            <a:r>
              <a:rPr lang="en-US" sz="1200" kern="1200" dirty="0">
                <a:solidFill>
                  <a:schemeClr val="tx1"/>
                </a:solidFill>
                <a:effectLst/>
                <a:latin typeface="+mn-lt"/>
                <a:ea typeface="+mn-ea"/>
                <a:cs typeface="+mn-cs"/>
              </a:rPr>
              <a:t> </a:t>
            </a:r>
          </a:p>
          <a:p>
            <a:r>
              <a:rPr lang="en-US" sz="1200" b="1" dirty="0"/>
              <a:t>Military OneSource confidential help gives you 24/7 access to expert support.</a:t>
            </a:r>
          </a:p>
          <a:p>
            <a:pPr lvl="0"/>
            <a:r>
              <a:rPr lang="en-US" sz="1200" kern="1200" dirty="0">
                <a:solidFill>
                  <a:schemeClr val="tx1"/>
                </a:solidFill>
                <a:effectLst/>
                <a:latin typeface="+mn-lt"/>
                <a:ea typeface="+mn-ea"/>
                <a:cs typeface="+mn-cs"/>
              </a:rPr>
              <a:t>• Military OneSource can connect you with free legal assistance for appointing a power of attorney or updating a will.</a:t>
            </a:r>
          </a:p>
          <a:p>
            <a:r>
              <a:rPr lang="en-US" sz="1200" kern="1200" dirty="0">
                <a:solidFill>
                  <a:schemeClr val="tx1"/>
                </a:solidFill>
                <a:effectLst/>
                <a:latin typeface="+mn-lt"/>
                <a:ea typeface="+mn-ea"/>
                <a:cs typeface="+mn-cs"/>
              </a:rPr>
              <a:t>• Military OneSource offers free access to confidential counseling. It’s available for all service members and their families, all over the world. </a:t>
            </a:r>
          </a:p>
          <a:p>
            <a:pPr lvl="0"/>
            <a:r>
              <a:rPr lang="en-US" sz="1200" kern="1200" dirty="0">
                <a:solidFill>
                  <a:schemeClr val="tx1"/>
                </a:solidFill>
                <a:effectLst/>
                <a:latin typeface="+mn-lt"/>
                <a:ea typeface="+mn-ea"/>
                <a:cs typeface="+mn-cs"/>
              </a:rPr>
              <a:t>• Call 800-342-9647 or get help via live chat at </a:t>
            </a:r>
            <a:r>
              <a:rPr lang="en-US" sz="120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www.MilitaryOneSource.mil</a:t>
            </a:r>
            <a:r>
              <a:rPr lang="en-US" sz="1200" u="none" kern="1200" dirty="0">
                <a:solidFill>
                  <a:schemeClr val="tx1"/>
                </a:solidFill>
                <a:effectLst/>
                <a:latin typeface="+mn-lt"/>
                <a:ea typeface="+mn-ea"/>
                <a:cs typeface="+mn-cs"/>
              </a:rPr>
              <a:t>. </a:t>
            </a:r>
          </a:p>
          <a:p>
            <a:pPr lvl="0"/>
            <a:endParaRPr lang="en-US" sz="1200" u="none"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2</a:t>
            </a:fld>
            <a:endParaRPr lang="en-US"/>
          </a:p>
        </p:txBody>
      </p:sp>
    </p:spTree>
    <p:extLst>
      <p:ext uri="{BB962C8B-B14F-4D97-AF65-F5344CB8AC3E}">
        <p14:creationId xmlns:p14="http://schemas.microsoft.com/office/powerpoint/2010/main" val="2696672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Plan My Deployment Checklists were built to help service members and family members before, during and after deployment.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Predeployment</a:t>
            </a:r>
            <a:r>
              <a:rPr lang="en-US" sz="1200" b="1" kern="1200" dirty="0">
                <a:solidFill>
                  <a:schemeClr val="tx1"/>
                </a:solidFill>
                <a:effectLst/>
                <a:latin typeface="+mn-lt"/>
                <a:ea typeface="+mn-ea"/>
                <a:cs typeface="+mn-cs"/>
              </a:rPr>
              <a:t> Checklists</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See a list of tasks and considerations such as setting up auto pay for bills and securing storage for your vehicle.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Download a home maintenance checklist and an auto maintenance checklist. </a:t>
            </a:r>
          </a:p>
          <a:p>
            <a:pPr marL="171450" lvl="0" indent="-171450">
              <a:buFont typeface="Arial" panose="020B0604020202020204" pitchFamily="34" charset="0"/>
              <a:buChar char="•"/>
            </a:pPr>
            <a:r>
              <a:rPr lang="en-US" sz="1200" b="0" dirty="0"/>
              <a:t>Get expert guidance to get legal, financial and family affairs in order.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Easily navigate to resources such as </a:t>
            </a:r>
            <a:r>
              <a:rPr lang="en-US" sz="1200" kern="1200" dirty="0" err="1">
                <a:solidFill>
                  <a:schemeClr val="tx1"/>
                </a:solidFill>
                <a:effectLst/>
                <a:latin typeface="+mn-lt"/>
                <a:ea typeface="+mn-ea"/>
                <a:cs typeface="+mn-cs"/>
              </a:rPr>
              <a:t>MyPay</a:t>
            </a:r>
            <a:r>
              <a:rPr lang="en-US" sz="1200" kern="1200" dirty="0">
                <a:solidFill>
                  <a:schemeClr val="tx1"/>
                </a:solidFill>
                <a:effectLst/>
                <a:latin typeface="+mn-lt"/>
                <a:ea typeface="+mn-ea"/>
                <a:cs typeface="+mn-cs"/>
              </a:rPr>
              <a:t>, where you access your leave and earning statements or the TRICARE Beneficiary Enrollment area.</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During Deployment Checklists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Find resources and connect to support for everything from finances and child care to managing stress and staying connected during deployment.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Check OPSEC guidelines to see what information you can, and cannot, share.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Learn how to make the most of your rest and recuperation leave with travel discounts and more.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Find financial aid if a money emergency arises at home.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b="1" kern="1200">
                <a:solidFill>
                  <a:schemeClr val="tx1"/>
                </a:solidFill>
                <a:effectLst/>
                <a:latin typeface="+mn-lt"/>
                <a:ea typeface="+mn-ea"/>
                <a:cs typeface="+mn-cs"/>
              </a:rPr>
              <a:t>Reunion and </a:t>
            </a:r>
            <a:r>
              <a:rPr lang="en-US" sz="1200" b="1" kern="1200" dirty="0">
                <a:solidFill>
                  <a:schemeClr val="tx1"/>
                </a:solidFill>
                <a:effectLst/>
                <a:latin typeface="+mn-lt"/>
                <a:ea typeface="+mn-ea"/>
                <a:cs typeface="+mn-cs"/>
              </a:rPr>
              <a:t>Reintegration Checklists</a:t>
            </a:r>
          </a:p>
          <a:p>
            <a:pPr marL="171450" lvl="0" indent="-171450">
              <a:buFont typeface="Arial" panose="020B0604020202020204" pitchFamily="34" charset="0"/>
              <a:buChar char="•"/>
            </a:pPr>
            <a:r>
              <a:rPr lang="en-US" sz="1200" b="0" i="0" kern="1200" dirty="0">
                <a:solidFill>
                  <a:schemeClr val="tx1"/>
                </a:solidFill>
                <a:effectLst/>
                <a:latin typeface="+mn-lt"/>
                <a:ea typeface="+mn-ea"/>
                <a:cs typeface="+mn-cs"/>
              </a:rPr>
              <a:t>Prepare for a successful reunion and reintegration with loved ones, community and military life. </a:t>
            </a:r>
          </a:p>
          <a:p>
            <a:pPr marL="171450" lvl="0" indent="-171450">
              <a:buFont typeface="Arial" panose="020B0604020202020204" pitchFamily="34" charset="0"/>
              <a:buChar char="•"/>
            </a:pPr>
            <a:r>
              <a:rPr lang="en-US" sz="1200" b="0" i="0" kern="1200" dirty="0">
                <a:solidFill>
                  <a:schemeClr val="tx1"/>
                </a:solidFill>
                <a:effectLst/>
                <a:latin typeface="+mn-lt"/>
                <a:ea typeface="+mn-ea"/>
                <a:cs typeface="+mn-cs"/>
              </a:rPr>
              <a:t>Get an overview of what to expect during reintegration. </a:t>
            </a:r>
          </a:p>
          <a:p>
            <a:pPr marL="171450" lvl="0" indent="-171450">
              <a:buFont typeface="Arial" panose="020B0604020202020204" pitchFamily="34" charset="0"/>
              <a:buChar char="•"/>
            </a:pPr>
            <a:r>
              <a:rPr lang="en-US" sz="1200" b="0" i="0" kern="1200" dirty="0">
                <a:solidFill>
                  <a:schemeClr val="tx1"/>
                </a:solidFill>
                <a:effectLst/>
                <a:latin typeface="+mn-lt"/>
                <a:ea typeface="+mn-ea"/>
                <a:cs typeface="+mn-cs"/>
              </a:rPr>
              <a:t>See tips on adjusting to changes in home life.</a:t>
            </a:r>
          </a:p>
          <a:p>
            <a:pPr marL="171450" lvl="0" indent="-171450">
              <a:buFont typeface="Arial" panose="020B0604020202020204" pitchFamily="34" charset="0"/>
              <a:buChar char="•"/>
            </a:pPr>
            <a:r>
              <a:rPr lang="en-US" sz="1200" b="0" i="0" kern="1200" dirty="0">
                <a:solidFill>
                  <a:schemeClr val="tx1"/>
                </a:solidFill>
                <a:effectLst/>
                <a:latin typeface="+mn-lt"/>
                <a:ea typeface="+mn-ea"/>
                <a:cs typeface="+mn-cs"/>
              </a:rPr>
              <a:t>Access legal help revoking powers of attorney.</a:t>
            </a:r>
            <a:endParaRPr lang="en-US" sz="1200" b="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Access the Plan My Deployment Checklists at https://www.militaryonesource.mil/resources/tools/military-deployment-checklists. </a:t>
            </a:r>
            <a:endParaRPr lang="en-US" b="1"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OR, from the Military OneSource website select “Deployment” under the “Browse by Topic” tab on the homepage. You’ll find a link to Plan My Deployment Checklists from each of the deployment categories: Preparing for Deployment, During Deployment and Returning Home From Deployment.</a:t>
            </a:r>
          </a:p>
        </p:txBody>
      </p:sp>
      <p:sp>
        <p:nvSpPr>
          <p:cNvPr id="4" name="Slide Number Placeholder 3"/>
          <p:cNvSpPr>
            <a:spLocks noGrp="1"/>
          </p:cNvSpPr>
          <p:nvPr>
            <p:ph type="sldNum" sz="quarter" idx="10"/>
          </p:nvPr>
        </p:nvSpPr>
        <p:spPr/>
        <p:txBody>
          <a:bodyPr/>
          <a:lstStyle/>
          <a:p>
            <a:fld id="{17B31761-415C-492C-B38C-E7BE3CFC4153}" type="slidenum">
              <a:rPr lang="en-US" smtClean="0"/>
              <a:t>3</a:t>
            </a:fld>
            <a:endParaRPr lang="en-US"/>
          </a:p>
        </p:txBody>
      </p:sp>
    </p:spTree>
    <p:extLst>
      <p:ext uri="{BB962C8B-B14F-4D97-AF65-F5344CB8AC3E}">
        <p14:creationId xmlns:p14="http://schemas.microsoft.com/office/powerpoint/2010/main" val="2890873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latin typeface="+mn-lt"/>
                <a:ea typeface="+mn-ea"/>
                <a:cs typeface="+mn-cs"/>
              </a:rPr>
              <a:t>Military OneSource offers free support, resources and tools to help service members and their families remain resilient through the deployment cycle.</a:t>
            </a:r>
          </a:p>
          <a:p>
            <a:endParaRPr lang="en-US" sz="1200" i="0" kern="1200" dirty="0">
              <a:solidFill>
                <a:schemeClr val="tx1"/>
              </a:solidFill>
              <a:latin typeface="+mn-lt"/>
              <a:ea typeface="+mn-ea"/>
              <a:cs typeface="+mn-cs"/>
            </a:endParaRPr>
          </a:p>
          <a:p>
            <a:pPr lvl="0"/>
            <a:r>
              <a:rPr lang="en-US" sz="1200" b="1" dirty="0"/>
              <a:t>Military OneSource confidential counseling </a:t>
            </a:r>
            <a:r>
              <a:rPr lang="en-US" sz="1200" b="0" dirty="0"/>
              <a:t>is available in person, by phone, secure video sessions or secure online chat.</a:t>
            </a:r>
          </a:p>
          <a:p>
            <a:pPr lvl="0"/>
            <a:endParaRPr lang="en-US" sz="1200" b="1" dirty="0"/>
          </a:p>
          <a:p>
            <a:pPr lvl="0"/>
            <a:r>
              <a:rPr lang="en-US" sz="1200" b="1" dirty="0"/>
              <a:t>The Military and Family Life Counseling Program </a:t>
            </a:r>
            <a:r>
              <a:rPr lang="en-US" sz="1200" b="0" i="0" kern="1200" dirty="0">
                <a:solidFill>
                  <a:schemeClr val="tx1"/>
                </a:solidFill>
                <a:effectLst/>
                <a:latin typeface="+mn-lt"/>
                <a:ea typeface="+mn-ea"/>
                <a:cs typeface="+mn-cs"/>
              </a:rPr>
              <a:t>provides free, confidential counseling to service members, their families and survivors on or near installations. MFLC is not available on Coast Guard installations, so Coast Guardsmen and their family members receive counseling through Military OneSource.</a:t>
            </a:r>
            <a:endParaRPr lang="en-US" sz="1200" b="1" dirty="0"/>
          </a:p>
          <a:p>
            <a:pPr lvl="0"/>
            <a:endParaRPr lang="en-US" sz="1200" b="1" dirty="0"/>
          </a:p>
          <a:p>
            <a:pPr lvl="0"/>
            <a:r>
              <a:rPr lang="en-US" sz="1200" b="1" dirty="0"/>
              <a:t>Personal health and wellness coaching </a:t>
            </a:r>
            <a:r>
              <a:rPr lang="en-US" sz="1200" b="0" dirty="0"/>
              <a:t>will help you reach fitness goals, help with life transitions, manage stress and more</a:t>
            </a:r>
            <a:r>
              <a:rPr lang="en-US" sz="1200" b="1" dirty="0"/>
              <a:t>.</a:t>
            </a:r>
          </a:p>
          <a:p>
            <a:pPr lvl="0"/>
            <a:endParaRPr lang="en-US" sz="1200" b="1" dirty="0"/>
          </a:p>
          <a:p>
            <a:pPr marL="0" indent="0">
              <a:buFont typeface="Arial" panose="020B0604020202020204" pitchFamily="34" charset="0"/>
              <a:buNone/>
            </a:pPr>
            <a:r>
              <a:rPr lang="en-US" sz="1200" b="1" i="0" kern="1200" dirty="0">
                <a:solidFill>
                  <a:schemeClr val="tx1"/>
                </a:solidFill>
                <a:effectLst/>
                <a:latin typeface="+mn-lt"/>
                <a:ea typeface="+mn-ea"/>
                <a:cs typeface="+mn-cs"/>
              </a:rPr>
              <a:t>Chill Drills </a:t>
            </a:r>
            <a:r>
              <a:rPr lang="en-US" sz="1200" i="0" kern="1200" dirty="0">
                <a:solidFill>
                  <a:schemeClr val="tx1"/>
                </a:solidFill>
                <a:effectLst/>
                <a:latin typeface="+mn-lt"/>
                <a:ea typeface="+mn-ea"/>
                <a:cs typeface="+mn-cs"/>
              </a:rPr>
              <a:t>are audio exercises that help you become focused, calm and relaxed. Find Chill Drills at https://www.militaryonesource.mil/chilldrills.</a:t>
            </a:r>
          </a:p>
          <a:p>
            <a:pPr marL="171450" indent="-171450">
              <a:buFont typeface="Arial" panose="020B0604020202020204" pitchFamily="34" charset="0"/>
              <a:buChar char="•"/>
            </a:pPr>
            <a:endParaRPr lang="en-US" sz="1200" b="1"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k-SK" sz="1200" b="1" i="0" kern="1200" dirty="0">
                <a:solidFill>
                  <a:schemeClr val="tx1"/>
                </a:solidFill>
                <a:latin typeface="+mn-lt"/>
                <a:ea typeface="+mn-ea"/>
                <a:cs typeface="+mn-cs"/>
              </a:rPr>
              <a:t>Love Every Day </a:t>
            </a:r>
            <a:r>
              <a:rPr lang="en-US" sz="1200" b="0" i="0" kern="1200" dirty="0">
                <a:solidFill>
                  <a:schemeClr val="tx1"/>
                </a:solidFill>
                <a:latin typeface="+mn-lt"/>
                <a:ea typeface="+mn-ea"/>
                <a:cs typeface="+mn-cs"/>
              </a:rPr>
              <a:t>is a digital app that </a:t>
            </a:r>
            <a:r>
              <a:rPr lang="sk-SK" sz="1200" b="0" i="0" kern="1200" dirty="0">
                <a:solidFill>
                  <a:schemeClr val="tx1"/>
                </a:solidFill>
                <a:latin typeface="+mn-lt"/>
                <a:ea typeface="+mn-ea"/>
                <a:cs typeface="+mn-cs"/>
              </a:rPr>
              <a:t>texts</a:t>
            </a:r>
            <a:r>
              <a:rPr lang="en-US" sz="1200" b="0" i="0" kern="1200" baseline="0" dirty="0">
                <a:solidFill>
                  <a:schemeClr val="tx1"/>
                </a:solidFill>
                <a:latin typeface="+mn-lt"/>
                <a:ea typeface="+mn-ea"/>
                <a:cs typeface="+mn-cs"/>
              </a:rPr>
              <a:t> </a:t>
            </a:r>
            <a:r>
              <a:rPr lang="sk-SK" sz="1200" b="0" i="0" kern="1200" dirty="0">
                <a:solidFill>
                  <a:schemeClr val="tx1"/>
                </a:solidFill>
                <a:latin typeface="+mn-lt"/>
                <a:ea typeface="+mn-ea"/>
                <a:cs typeface="+mn-cs"/>
              </a:rPr>
              <a:t>you </a:t>
            </a:r>
            <a:r>
              <a:rPr lang="en-US" sz="1200" b="0" i="0" kern="1200" dirty="0">
                <a:solidFill>
                  <a:schemeClr val="tx1"/>
                </a:solidFill>
                <a:latin typeface="+mn-lt"/>
                <a:ea typeface="+mn-ea"/>
                <a:cs typeface="+mn-cs"/>
              </a:rPr>
              <a:t>and your partner a </a:t>
            </a:r>
            <a:r>
              <a:rPr lang="sk-SK" sz="1200" b="0" i="0" kern="1200" dirty="0">
                <a:solidFill>
                  <a:schemeClr val="tx1"/>
                </a:solidFill>
                <a:latin typeface="+mn-lt"/>
                <a:ea typeface="+mn-ea"/>
                <a:cs typeface="+mn-cs"/>
              </a:rPr>
              <a:t>question each morning for 21 days</a:t>
            </a:r>
            <a:r>
              <a:rPr lang="en-US" sz="1200" b="0" i="0" kern="1200" dirty="0">
                <a:solidFill>
                  <a:schemeClr val="tx1"/>
                </a:solidFill>
                <a:latin typeface="+mn-lt"/>
                <a:ea typeface="+mn-ea"/>
                <a:cs typeface="+mn-cs"/>
              </a:rPr>
              <a:t> to encourage connection in a fun and meaningful way. Access it through https://www.militaryonesource.mil/benefits/love-every-day.</a:t>
            </a:r>
          </a:p>
          <a:p>
            <a:endParaRPr lang="en-US" sz="1200" b="0" i="0" kern="1200" dirty="0">
              <a:solidFill>
                <a:schemeClr val="tx1"/>
              </a:solidFill>
              <a:effectLst/>
              <a:latin typeface="+mn-lt"/>
              <a:ea typeface="+mn-ea"/>
              <a:cs typeface="+mn-cs"/>
            </a:endParaRPr>
          </a:p>
          <a:p>
            <a:pPr lvl="0"/>
            <a:r>
              <a:rPr lang="en-US" sz="1200" b="1" dirty="0"/>
              <a:t>Info and tips on managing stress</a:t>
            </a:r>
          </a:p>
          <a:p>
            <a:pPr lvl="0"/>
            <a:r>
              <a:rPr lang="en-US" sz="1200" b="0" dirty="0"/>
              <a:t>The Military OneSource website has articles and guides with practical tips for staying strong. </a:t>
            </a:r>
          </a:p>
          <a:p>
            <a:pPr lvl="0"/>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404040"/>
                </a:solidFill>
                <a:ea typeface="Calibri" charset="0"/>
                <a:cs typeface="Calibri" charset="0"/>
              </a:rPr>
              <a:t>*Coast Guardsmen and family members receive confidential counseling through Military OneSource.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7B31761-415C-492C-B38C-E7BE3CFC4153}" type="slidenum">
              <a:rPr lang="en-US" smtClean="0"/>
              <a:t>4</a:t>
            </a:fld>
            <a:endParaRPr lang="en-US"/>
          </a:p>
        </p:txBody>
      </p:sp>
    </p:spTree>
    <p:extLst>
      <p:ext uri="{BB962C8B-B14F-4D97-AF65-F5344CB8AC3E}">
        <p14:creationId xmlns:p14="http://schemas.microsoft.com/office/powerpoint/2010/main" val="3493636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Military OneSource offers counseling, calculators and educational materials to help you get money matters squared away and manage your finances.</a:t>
            </a:r>
          </a:p>
          <a:p>
            <a:r>
              <a:rPr lang="en-US" sz="1200" kern="1200" dirty="0">
                <a:solidFill>
                  <a:schemeClr val="tx1"/>
                </a:solidFill>
                <a:effectLst/>
                <a:latin typeface="+mn-lt"/>
                <a:ea typeface="+mn-ea"/>
                <a:cs typeface="+mn-cs"/>
              </a:rPr>
              <a:t> </a:t>
            </a:r>
          </a:p>
          <a:p>
            <a:pPr lvl="0"/>
            <a:r>
              <a:rPr lang="en-US" sz="1200" b="1" dirty="0"/>
              <a:t>Financial counselors can help you reassess your finances and budgets.</a:t>
            </a:r>
          </a:p>
          <a:p>
            <a:pPr lvl="0"/>
            <a:r>
              <a:rPr lang="en-US" sz="1200" kern="1200" dirty="0">
                <a:solidFill>
                  <a:schemeClr val="tx1"/>
                </a:solidFill>
                <a:effectLst/>
                <a:latin typeface="+mn-lt"/>
                <a:ea typeface="+mn-ea"/>
                <a:cs typeface="+mn-cs"/>
              </a:rPr>
              <a:t>• Find out how your pay will change when you’re deployed. </a:t>
            </a:r>
          </a:p>
          <a:p>
            <a:pPr lvl="0"/>
            <a:r>
              <a:rPr lang="en-US" sz="1200" kern="1200" dirty="0">
                <a:solidFill>
                  <a:schemeClr val="tx1"/>
                </a:solidFill>
                <a:effectLst/>
                <a:latin typeface="+mn-lt"/>
                <a:ea typeface="+mn-ea"/>
                <a:cs typeface="+mn-cs"/>
              </a:rPr>
              <a:t>• Get expert guidance regarding pre and </a:t>
            </a:r>
            <a:r>
              <a:rPr lang="en-US" sz="1200" kern="1200" dirty="0" err="1">
                <a:solidFill>
                  <a:schemeClr val="tx1"/>
                </a:solidFill>
                <a:effectLst/>
                <a:latin typeface="+mn-lt"/>
                <a:ea typeface="+mn-ea"/>
                <a:cs typeface="+mn-cs"/>
              </a:rPr>
              <a:t>postdeployment</a:t>
            </a:r>
            <a:r>
              <a:rPr lang="en-US" sz="1200" kern="1200" dirty="0">
                <a:solidFill>
                  <a:schemeClr val="tx1"/>
                </a:solidFill>
                <a:effectLst/>
                <a:latin typeface="+mn-lt"/>
                <a:ea typeface="+mn-ea"/>
                <a:cs typeface="+mn-cs"/>
              </a:rPr>
              <a:t> financial decisions.</a:t>
            </a:r>
          </a:p>
          <a:p>
            <a:pPr lvl="0"/>
            <a:r>
              <a:rPr lang="en-US" sz="1200" kern="1200" dirty="0">
                <a:solidFill>
                  <a:schemeClr val="tx1"/>
                </a:solidFill>
                <a:effectLst/>
                <a:latin typeface="+mn-lt"/>
                <a:ea typeface="+mn-ea"/>
                <a:cs typeface="+mn-cs"/>
              </a:rPr>
              <a:t>• Learn about the financial assistance programs available to service members and their families. </a:t>
            </a:r>
          </a:p>
          <a:p>
            <a:pPr lvl="0"/>
            <a:r>
              <a:rPr lang="en-US" sz="1200" kern="1200" dirty="0">
                <a:solidFill>
                  <a:schemeClr val="tx1"/>
                </a:solidFill>
                <a:effectLst/>
                <a:latin typeface="+mn-lt"/>
                <a:ea typeface="+mn-ea"/>
                <a:cs typeface="+mn-cs"/>
              </a:rPr>
              <a:t>• Schedule confidential financial counseling by calling or live chatting with Military OneSource. Counseling sessions can be in person, by phone or video to help with budgeting and more.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MilitaryOneSource.mil also has calculators to help you crunch numbers for buying or renting, refinancing, investing, retirement, saving and other financial matters.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**Reserve and National Guard service members should be especially attentive to pay changes since their active-duty pay rate could differ significantly from their civilian salary.</a:t>
            </a:r>
          </a:p>
          <a:p>
            <a:r>
              <a:rPr lang="en-US" sz="1200" kern="1200" dirty="0">
                <a:solidFill>
                  <a:schemeClr val="tx1"/>
                </a:solidFill>
                <a:effectLst/>
                <a:latin typeface="+mn-lt"/>
                <a:ea typeface="+mn-ea"/>
                <a:cs typeface="+mn-cs"/>
              </a:rPr>
              <a:t> </a:t>
            </a:r>
          </a:p>
          <a:p>
            <a:pPr lvl="0"/>
            <a:r>
              <a:rPr lang="en-US" sz="1200" b="1" dirty="0"/>
              <a:t>Take command of your taxes with free Military OneSource </a:t>
            </a:r>
            <a:r>
              <a:rPr lang="en-US" sz="1200" b="1" dirty="0" err="1"/>
              <a:t>MilTax</a:t>
            </a:r>
            <a:r>
              <a:rPr lang="en-US" sz="1200" b="1" dirty="0"/>
              <a:t>.</a:t>
            </a:r>
          </a:p>
          <a:p>
            <a:pPr marL="0" indent="0">
              <a:buFont typeface="Arial" panose="020B0604020202020204" pitchFamily="34" charset="0"/>
              <a:buNone/>
            </a:pPr>
            <a:r>
              <a:rPr lang="en-US" sz="1200" kern="1200" dirty="0">
                <a:solidFill>
                  <a:schemeClr val="tx1"/>
                </a:solidFill>
                <a:effectLst/>
                <a:latin typeface="+mn-lt"/>
                <a:ea typeface="+mn-ea"/>
                <a:cs typeface="+mn-cs"/>
              </a:rPr>
              <a:t>• Made for the military life. Easy-to-use tax preparation and e-filing software.</a:t>
            </a:r>
          </a:p>
          <a:p>
            <a:pPr marL="0" indent="0">
              <a:buFont typeface="Arial" panose="020B0604020202020204" pitchFamily="34" charset="0"/>
              <a:buNone/>
            </a:pPr>
            <a:r>
              <a:rPr lang="en-US" sz="1200" kern="1200" dirty="0">
                <a:solidFill>
                  <a:schemeClr val="tx1"/>
                </a:solidFill>
                <a:effectLst/>
                <a:latin typeface="+mn-lt"/>
                <a:ea typeface="+mn-ea"/>
                <a:cs typeface="+mn-cs"/>
              </a:rPr>
              <a:t>• Prepare and file your federal and up to five state returns.</a:t>
            </a:r>
          </a:p>
          <a:p>
            <a:pPr marL="0" indent="0">
              <a:buFont typeface="Arial" panose="020B0604020202020204" pitchFamily="34" charset="0"/>
              <a:buNone/>
            </a:pPr>
            <a:r>
              <a:rPr lang="en-US" sz="1200" kern="1200" dirty="0">
                <a:solidFill>
                  <a:schemeClr val="tx1"/>
                </a:solidFill>
                <a:effectLst/>
                <a:latin typeface="+mn-lt"/>
                <a:ea typeface="+mn-ea"/>
                <a:cs typeface="+mn-cs"/>
              </a:rPr>
              <a:t>• Trained tax consultants to help by phone.</a:t>
            </a:r>
          </a:p>
          <a:p>
            <a:endParaRPr lang="en-US" sz="1200" kern="1200" dirty="0">
              <a:solidFill>
                <a:schemeClr val="tx1"/>
              </a:solidFill>
              <a:effectLst/>
              <a:latin typeface="+mn-lt"/>
              <a:ea typeface="+mn-ea"/>
              <a:cs typeface="+mn-cs"/>
            </a:endParaRPr>
          </a:p>
          <a:p>
            <a:pPr lvl="0"/>
            <a:r>
              <a:rPr lang="en-US" sz="1200" b="1" dirty="0"/>
              <a:t>Information about eligibility for special pay and the Savings Deposit Program. </a:t>
            </a:r>
          </a:p>
          <a:p>
            <a:pPr lvl="0"/>
            <a:r>
              <a:rPr lang="en-US" sz="1200" kern="1200" dirty="0">
                <a:solidFill>
                  <a:schemeClr val="tx1"/>
                </a:solidFill>
                <a:effectLst/>
                <a:latin typeface="+mn-lt"/>
                <a:ea typeface="+mn-ea"/>
                <a:cs typeface="+mn-cs"/>
              </a:rPr>
              <a:t>• Learn about special savings plans and programs available to service members and how they can help you meet your financial goals.   </a:t>
            </a:r>
          </a:p>
          <a:p>
            <a:pPr lvl="0"/>
            <a:r>
              <a:rPr lang="en-US" sz="1200" kern="1200" dirty="0">
                <a:solidFill>
                  <a:schemeClr val="tx1"/>
                </a:solidFill>
                <a:effectLst/>
                <a:latin typeface="+mn-lt"/>
                <a:ea typeface="+mn-ea"/>
                <a:cs typeface="+mn-cs"/>
              </a:rPr>
              <a:t>• Get information on how to allocate special and incentive or family separation pay.</a:t>
            </a:r>
          </a:p>
          <a:p>
            <a:r>
              <a:rPr lang="en-US" sz="1200" kern="1200" dirty="0">
                <a:solidFill>
                  <a:schemeClr val="tx1"/>
                </a:solidFill>
                <a:effectLst/>
                <a:latin typeface="+mn-lt"/>
                <a:ea typeface="+mn-ea"/>
                <a:cs typeface="+mn-cs"/>
              </a:rPr>
              <a:t> </a:t>
            </a:r>
          </a:p>
          <a:p>
            <a:pPr lvl="0"/>
            <a:r>
              <a:rPr lang="en-US" sz="1200" b="1" dirty="0"/>
              <a:t>Tips explaining how the Servicemembers Civil Relief Act applies to you so you can make smart choices concerning housing and property. </a:t>
            </a:r>
          </a:p>
          <a:p>
            <a:pPr lvl="0"/>
            <a:r>
              <a:rPr lang="en-US" sz="1200" kern="1200" dirty="0">
                <a:solidFill>
                  <a:schemeClr val="tx1"/>
                </a:solidFill>
                <a:effectLst/>
                <a:latin typeface="+mn-lt"/>
                <a:ea typeface="+mn-ea"/>
                <a:cs typeface="+mn-cs"/>
              </a:rPr>
              <a:t>• Understand your financial rights under the Servicemembers Civil Relief Act. </a:t>
            </a:r>
          </a:p>
          <a:p>
            <a:pPr lvl="0"/>
            <a:r>
              <a:rPr lang="en-US" sz="1200" kern="1200" dirty="0">
                <a:solidFill>
                  <a:schemeClr val="tx1"/>
                </a:solidFill>
                <a:effectLst/>
                <a:latin typeface="+mn-lt"/>
                <a:ea typeface="+mn-ea"/>
                <a:cs typeface="+mn-cs"/>
              </a:rPr>
              <a:t>• Learn about your options for managing home and property leases; get help weighing the possibilities.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addition to one-on-one support, you’ll find videos, articles, </a:t>
            </a:r>
            <a:r>
              <a:rPr lang="en-US" sz="1200" kern="1200" dirty="0" err="1">
                <a:solidFill>
                  <a:schemeClr val="tx1"/>
                </a:solidFill>
                <a:effectLst/>
                <a:latin typeface="+mn-lt"/>
                <a:ea typeface="+mn-ea"/>
                <a:cs typeface="+mn-cs"/>
              </a:rPr>
              <a:t>MilLife</a:t>
            </a:r>
            <a:r>
              <a:rPr lang="en-US" sz="1200" kern="1200" dirty="0">
                <a:solidFill>
                  <a:schemeClr val="tx1"/>
                </a:solidFill>
                <a:effectLst/>
                <a:latin typeface="+mn-lt"/>
                <a:ea typeface="+mn-ea"/>
                <a:cs typeface="+mn-cs"/>
              </a:rPr>
              <a:t> Guides, podcasts and other materials on the Military OneSource website that explain your options to help you make advantageous financial decisions as you prepare to deploy.</a:t>
            </a:r>
            <a:r>
              <a:rPr lang="en-US" dirty="0">
                <a:effectLst/>
              </a:rPr>
              <a:t> </a:t>
            </a:r>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5</a:t>
            </a:fld>
            <a:endParaRPr lang="en-US"/>
          </a:p>
        </p:txBody>
      </p:sp>
    </p:spTree>
    <p:extLst>
      <p:ext uri="{BB962C8B-B14F-4D97-AF65-F5344CB8AC3E}">
        <p14:creationId xmlns:p14="http://schemas.microsoft.com/office/powerpoint/2010/main" val="3411687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Military spouses are eligible for the same support services, resources and tools as service members, including parenting support, r</a:t>
            </a:r>
            <a:r>
              <a:rPr lang="en-US" sz="1200" b="0" dirty="0"/>
              <a:t>esources to help you search for nearby child care, </a:t>
            </a:r>
            <a:r>
              <a:rPr lang="en-US" sz="1200" kern="1200" dirty="0">
                <a:solidFill>
                  <a:schemeClr val="tx1"/>
                </a:solidFill>
                <a:effectLst/>
                <a:latin typeface="+mn-lt"/>
                <a:ea typeface="+mn-ea"/>
                <a:cs typeface="+mn-cs"/>
              </a:rPr>
              <a:t>confidential counseling, health and wellness coaching</a:t>
            </a:r>
            <a:r>
              <a:rPr lang="en-US" sz="1200" b="0" dirty="0"/>
              <a:t>, </a:t>
            </a:r>
            <a:r>
              <a:rPr lang="en-US" sz="1200" kern="1200" dirty="0">
                <a:solidFill>
                  <a:schemeClr val="tx1"/>
                </a:solidFill>
                <a:effectLst/>
                <a:latin typeface="+mn-lt"/>
                <a:ea typeface="+mn-ea"/>
                <a:cs typeface="+mn-cs"/>
              </a:rPr>
              <a:t>document and translation services and more. In addition, spouses can take advantage of:</a:t>
            </a:r>
          </a:p>
          <a:p>
            <a:r>
              <a:rPr lang="en-US" sz="1200" kern="1200" dirty="0">
                <a:solidFill>
                  <a:schemeClr val="tx1"/>
                </a:solidFill>
                <a:effectLst/>
                <a:latin typeface="+mn-lt"/>
                <a:ea typeface="+mn-ea"/>
                <a:cs typeface="+mn-cs"/>
              </a:rPr>
              <a:t> </a:t>
            </a:r>
          </a:p>
          <a:p>
            <a:pPr lvl="0"/>
            <a:r>
              <a:rPr lang="en-US" sz="1200" b="1" dirty="0"/>
              <a:t>The Spouse Education and Career Opportunities program*</a:t>
            </a:r>
          </a:p>
          <a:p>
            <a:pPr lvl="0"/>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Explore career options.</a:t>
            </a:r>
          </a:p>
          <a:p>
            <a:pPr lvl="0"/>
            <a:r>
              <a:rPr lang="en-US" sz="1200" kern="1200" dirty="0">
                <a:solidFill>
                  <a:schemeClr val="tx1"/>
                </a:solidFill>
                <a:effectLst/>
                <a:latin typeface="+mn-lt"/>
                <a:ea typeface="+mn-ea"/>
                <a:cs typeface="+mn-cs"/>
              </a:rPr>
              <a:t>• Learn about educational options and credential requirements.</a:t>
            </a:r>
          </a:p>
          <a:p>
            <a:pPr lvl="0"/>
            <a:r>
              <a:rPr lang="en-US" sz="1200" kern="1200" dirty="0">
                <a:solidFill>
                  <a:schemeClr val="tx1"/>
                </a:solidFill>
                <a:effectLst/>
                <a:latin typeface="+mn-lt"/>
                <a:ea typeface="+mn-ea"/>
                <a:cs typeface="+mn-cs"/>
              </a:rPr>
              <a:t>• Network to find career opportunities. </a:t>
            </a:r>
          </a:p>
          <a:p>
            <a:pPr lvl="0"/>
            <a:r>
              <a:rPr lang="en-US" sz="1200" kern="1200" dirty="0">
                <a:solidFill>
                  <a:schemeClr val="tx1"/>
                </a:solidFill>
                <a:effectLst/>
                <a:latin typeface="+mn-lt"/>
                <a:ea typeface="+mn-ea"/>
                <a:cs typeface="+mn-cs"/>
              </a:rPr>
              <a:t>• Get help from SECO career coaches.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*Coast Guard spouses may be connected to alternative career support resources.</a:t>
            </a:r>
          </a:p>
          <a:p>
            <a:r>
              <a:rPr lang="en-US" sz="1200" kern="1200" dirty="0">
                <a:solidFill>
                  <a:schemeClr val="tx1"/>
                </a:solidFill>
                <a:effectLst/>
                <a:latin typeface="+mn-lt"/>
                <a:ea typeface="+mn-ea"/>
                <a:cs typeface="+mn-cs"/>
              </a:rPr>
              <a:t> </a:t>
            </a:r>
            <a:endParaRPr lang="en-US" sz="1200" b="1" dirty="0"/>
          </a:p>
          <a:p>
            <a:r>
              <a:rPr lang="en-US" sz="1200" b="1" kern="1200" dirty="0">
                <a:solidFill>
                  <a:schemeClr val="tx1"/>
                </a:solidFill>
                <a:effectLst/>
                <a:latin typeface="+mn-lt"/>
                <a:ea typeface="+mn-ea"/>
                <a:cs typeface="+mn-cs"/>
              </a:rPr>
              <a:t>Making home-life adjustments after deployment.</a:t>
            </a:r>
          </a:p>
          <a:p>
            <a:r>
              <a:rPr lang="en-US" sz="1200" b="0" kern="1200" dirty="0">
                <a:solidFill>
                  <a:schemeClr val="tx1"/>
                </a:solidFill>
                <a:effectLst/>
                <a:latin typeface="+mn-lt"/>
                <a:ea typeface="+mn-ea"/>
                <a:cs typeface="+mn-cs"/>
              </a:rPr>
              <a:t>Sign up for a building healthy relationships specialty consultation and explore the Deployment topic center on MilitaryOneSource.mil.</a:t>
            </a:r>
          </a:p>
          <a:p>
            <a:pPr lvl="0"/>
            <a:r>
              <a:rPr lang="en-US" sz="1200" kern="1200" dirty="0">
                <a:solidFill>
                  <a:schemeClr val="tx1"/>
                </a:solidFill>
                <a:effectLst/>
                <a:latin typeface="+mn-lt"/>
                <a:ea typeface="+mn-ea"/>
                <a:cs typeface="+mn-cs"/>
              </a:rPr>
              <a:t>• Learn what different stages of reintegration can mean for home life and routines.</a:t>
            </a:r>
          </a:p>
          <a:p>
            <a:pPr lvl="0"/>
            <a:r>
              <a:rPr lang="en-US" sz="1200" kern="1200" dirty="0">
                <a:solidFill>
                  <a:schemeClr val="tx1"/>
                </a:solidFill>
                <a:effectLst/>
                <a:latin typeface="+mn-lt"/>
                <a:ea typeface="+mn-ea"/>
                <a:cs typeface="+mn-cs"/>
              </a:rPr>
              <a:t>• Get tips for understanding and addressing the conflicting emotions often experienced during reintegration.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Getting the most out of time off with travel discounts </a:t>
            </a:r>
            <a:r>
              <a:rPr lang="en-US" sz="1200" b="1" dirty="0"/>
              <a:t>and on-base activities.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Check out the Recreation, Travel &amp; Shopping topic center on MilitaryOneSource.mil.</a:t>
            </a:r>
          </a:p>
          <a:p>
            <a:pPr lvl="0"/>
            <a:r>
              <a:rPr lang="en-US" sz="1200" kern="1200" dirty="0">
                <a:solidFill>
                  <a:schemeClr val="tx1"/>
                </a:solidFill>
                <a:effectLst/>
                <a:latin typeface="+mn-lt"/>
                <a:ea typeface="+mn-ea"/>
                <a:cs typeface="+mn-cs"/>
              </a:rPr>
              <a:t>• Learn about and access discounts on airfare, lodging, sporting events and other fun experiences.</a:t>
            </a:r>
          </a:p>
          <a:p>
            <a:pPr lvl="0"/>
            <a:r>
              <a:rPr lang="en-US" sz="1200" kern="1200" dirty="0">
                <a:solidFill>
                  <a:schemeClr val="tx1"/>
                </a:solidFill>
                <a:effectLst/>
                <a:latin typeface="+mn-lt"/>
                <a:ea typeface="+mn-ea"/>
                <a:cs typeface="+mn-cs"/>
              </a:rPr>
              <a:t>• Get information about activities and programs happening around your home installation with </a:t>
            </a:r>
            <a:r>
              <a:rPr lang="en-US" sz="1200" kern="1200" dirty="0" err="1">
                <a:solidFill>
                  <a:schemeClr val="tx1"/>
                </a:solidFill>
                <a:effectLst/>
                <a:latin typeface="+mn-lt"/>
                <a:ea typeface="+mn-ea"/>
                <a:cs typeface="+mn-cs"/>
              </a:rPr>
              <a:t>MilitaryINSTALLATIONS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b="1" dirty="0"/>
              <a:t>Reconnect with each other using proven communication techniques.</a:t>
            </a:r>
          </a:p>
          <a:p>
            <a:r>
              <a:rPr lang="en-US" sz="1200" b="0" dirty="0"/>
              <a:t>Military OneSource provides a wealth of resources to help strengthen your relationships. See the Re the We page, https://www.militaryonesource.mil/relationships/married-domestic-partner/military-relationships-support/; sign up for a building healthy relationships consultation and visit the Relationships topic center on MilitaryOneSource.mil.</a:t>
            </a:r>
          </a:p>
          <a:p>
            <a:pPr lvl="0"/>
            <a:r>
              <a:rPr lang="en-US" sz="1200" kern="1200" dirty="0">
                <a:solidFill>
                  <a:schemeClr val="tx1"/>
                </a:solidFill>
                <a:effectLst/>
                <a:latin typeface="+mn-lt"/>
                <a:ea typeface="+mn-ea"/>
                <a:cs typeface="+mn-cs"/>
              </a:rPr>
              <a:t>• Learn about balancing your time after coming home.</a:t>
            </a:r>
          </a:p>
          <a:p>
            <a:pPr lvl="0"/>
            <a:r>
              <a:rPr lang="en-US" sz="1200" kern="1200" dirty="0">
                <a:solidFill>
                  <a:schemeClr val="tx1"/>
                </a:solidFill>
                <a:effectLst/>
                <a:latin typeface="+mn-lt"/>
                <a:ea typeface="+mn-ea"/>
                <a:cs typeface="+mn-cs"/>
              </a:rPr>
              <a:t>• Get tips for discussing tough topics. </a:t>
            </a:r>
          </a:p>
          <a:p>
            <a:pPr lvl="0"/>
            <a:r>
              <a:rPr lang="en-US" sz="1200" kern="1200" dirty="0">
                <a:solidFill>
                  <a:schemeClr val="tx1"/>
                </a:solidFill>
                <a:effectLst/>
                <a:latin typeface="+mn-lt"/>
                <a:ea typeface="+mn-ea"/>
                <a:cs typeface="+mn-cs"/>
              </a:rPr>
              <a:t>• Learn how to talk about changes, needs and stressors with the people you care about. </a:t>
            </a:r>
          </a:p>
          <a:p>
            <a:r>
              <a:rPr lang="en-US" sz="1200" kern="1200" dirty="0">
                <a:solidFill>
                  <a:schemeClr val="tx1"/>
                </a:solidFill>
                <a:effectLst/>
                <a:latin typeface="+mn-lt"/>
                <a:ea typeface="+mn-ea"/>
                <a:cs typeface="+mn-cs"/>
              </a:rPr>
              <a:t>• Use tips for rebuilding a loving and supportive partnership with your spouse. </a:t>
            </a:r>
            <a:endParaRPr lang="en-US" dirty="0"/>
          </a:p>
          <a:p>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6</a:t>
            </a:fld>
            <a:endParaRPr lang="en-US"/>
          </a:p>
        </p:txBody>
      </p:sp>
    </p:spTree>
    <p:extLst>
      <p:ext uri="{BB962C8B-B14F-4D97-AF65-F5344CB8AC3E}">
        <p14:creationId xmlns:p14="http://schemas.microsoft.com/office/powerpoint/2010/main" val="2868412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Military OneSource has information and tools to help make each phase of deployment easier for children and teens.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Info for parenting through deployment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Get ideas for spending quality time together before you deploy, staying connected during deployment and easing back into routines after deployment.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Access “Over There” books that help explain a parent’s absence.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Find Sesame Street for Military Families multimedia materials that help young children deal with deployment.</a:t>
            </a:r>
            <a:endParaRPr lang="en-US" sz="1200" b="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Read actionable tips that help you connect with your children in a positive way.</a:t>
            </a:r>
          </a:p>
          <a:p>
            <a:endParaRPr lang="en-US" dirty="0"/>
          </a:p>
          <a:p>
            <a:pPr lvl="0"/>
            <a:r>
              <a:rPr lang="en-US" sz="1200" b="1" dirty="0">
                <a:solidFill>
                  <a:prstClr val="black"/>
                </a:solidFill>
              </a:rPr>
              <a:t>Military OneSource consultants can connect you with resources for a wide variety of topics</a:t>
            </a:r>
          </a:p>
          <a:p>
            <a:endParaRPr lang="en-US" sz="1200" kern="1200" dirty="0">
              <a:solidFill>
                <a:schemeClr val="tx1"/>
              </a:solidFill>
              <a:effectLst/>
              <a:latin typeface="+mn-lt"/>
              <a:ea typeface="+mn-ea"/>
              <a:cs typeface="+mn-cs"/>
            </a:endParaRPr>
          </a:p>
          <a:p>
            <a:pPr lvl="0"/>
            <a:r>
              <a:rPr lang="en-US" sz="1200" b="1" dirty="0"/>
              <a:t>Youth programs to keep children and teens connected </a:t>
            </a:r>
          </a:p>
          <a:p>
            <a:pPr lvl="0"/>
            <a:r>
              <a:rPr lang="en-US" sz="1200" kern="1200" dirty="0">
                <a:solidFill>
                  <a:schemeClr val="tx1"/>
                </a:solidFill>
                <a:effectLst/>
                <a:latin typeface="+mn-lt"/>
                <a:ea typeface="+mn-ea"/>
                <a:cs typeface="+mn-cs"/>
              </a:rPr>
              <a:t>• Help your kids connect with other military kids in similar situations for socializing and support through online forums and face-to-face groups.</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7</a:t>
            </a:fld>
            <a:endParaRPr lang="en-US"/>
          </a:p>
        </p:txBody>
      </p:sp>
    </p:spTree>
    <p:extLst>
      <p:ext uri="{BB962C8B-B14F-4D97-AF65-F5344CB8AC3E}">
        <p14:creationId xmlns:p14="http://schemas.microsoft.com/office/powerpoint/2010/main" val="1344271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0" i="0" kern="1200" dirty="0">
                <a:solidFill>
                  <a:schemeClr val="tx1"/>
                </a:solidFill>
                <a:effectLst/>
                <a:latin typeface="+mn-lt"/>
                <a:ea typeface="+mn-ea"/>
                <a:cs typeface="+mn-cs"/>
              </a:rPr>
              <a:t>Download the My Military OneSource app and connect fast to support and personalized answers.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app features a </a:t>
            </a:r>
            <a:r>
              <a:rPr lang="en-US" sz="1200" b="0" i="0" kern="1200" dirty="0" err="1">
                <a:solidFill>
                  <a:schemeClr val="tx1"/>
                </a:solidFill>
                <a:effectLst/>
                <a:latin typeface="+mn-lt"/>
                <a:ea typeface="+mn-ea"/>
                <a:cs typeface="+mn-cs"/>
              </a:rPr>
              <a:t>homescreen</a:t>
            </a:r>
            <a:r>
              <a:rPr lang="en-US" sz="1200" b="0" i="0" kern="1200" dirty="0">
                <a:solidFill>
                  <a:schemeClr val="tx1"/>
                </a:solidFill>
                <a:effectLst/>
                <a:latin typeface="+mn-lt"/>
                <a:ea typeface="+mn-ea"/>
                <a:cs typeface="+mn-cs"/>
              </a:rPr>
              <a:t> that allows you to display your installation along with personalized benefits and resources.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Chill Drills is a free collection of simple audio mindfulness exercises created specifically for the military community. </a:t>
            </a:r>
            <a:endParaRPr lang="en-US" dirty="0"/>
          </a:p>
        </p:txBody>
      </p:sp>
      <p:sp>
        <p:nvSpPr>
          <p:cNvPr id="4" name="Slide Number Placeholder 3"/>
          <p:cNvSpPr>
            <a:spLocks noGrp="1"/>
          </p:cNvSpPr>
          <p:nvPr>
            <p:ph type="sldNum" sz="quarter" idx="5"/>
          </p:nvPr>
        </p:nvSpPr>
        <p:spPr/>
        <p:txBody>
          <a:bodyPr/>
          <a:lstStyle/>
          <a:p>
            <a:fld id="{17B31761-415C-492C-B38C-E7BE3CFC4153}" type="slidenum">
              <a:rPr lang="en-US" smtClean="0"/>
              <a:t>8</a:t>
            </a:fld>
            <a:endParaRPr lang="en-US"/>
          </a:p>
        </p:txBody>
      </p:sp>
    </p:spTree>
    <p:extLst>
      <p:ext uri="{BB962C8B-B14F-4D97-AF65-F5344CB8AC3E}">
        <p14:creationId xmlns:p14="http://schemas.microsoft.com/office/powerpoint/2010/main" val="532875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Blog Brigade brings you a range of experiences from those who’ve walked in your shoes.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Learn from military spouses about how they have managed each phase of deployment.</a:t>
            </a:r>
            <a:endParaRPr lang="en-US" dirty="0"/>
          </a:p>
        </p:txBody>
      </p:sp>
      <p:sp>
        <p:nvSpPr>
          <p:cNvPr id="4" name="Slide Number Placeholder 3"/>
          <p:cNvSpPr>
            <a:spLocks noGrp="1"/>
          </p:cNvSpPr>
          <p:nvPr>
            <p:ph type="sldNum" sz="quarter" idx="5"/>
          </p:nvPr>
        </p:nvSpPr>
        <p:spPr/>
        <p:txBody>
          <a:bodyPr/>
          <a:lstStyle/>
          <a:p>
            <a:fld id="{17B31761-415C-492C-B38C-E7BE3CFC4153}" type="slidenum">
              <a:rPr lang="en-US" smtClean="0"/>
              <a:t>9</a:t>
            </a:fld>
            <a:endParaRPr lang="en-US"/>
          </a:p>
        </p:txBody>
      </p:sp>
    </p:spTree>
    <p:extLst>
      <p:ext uri="{BB962C8B-B14F-4D97-AF65-F5344CB8AC3E}">
        <p14:creationId xmlns:p14="http://schemas.microsoft.com/office/powerpoint/2010/main" val="2851383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We’re standing by, ready to serve you.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Military OneSource connects you and your family to that help with 24/7 support online and by telephone.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free, confidential counseling can help you take charge and address issues that can come from stressors such as deployment and reintegration, parenting, relationship problems, loss and financial concerns.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Visit the Deployment Support Landing Page at https://www.militaryonesource.mil/deploy to connect with experts, access tools and explore services. </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Military OneSource has support and resources to help make your deployment a success. Connect with us by calling 800-342-9647 or head to </a:t>
            </a:r>
            <a:r>
              <a:rPr lang="en-US" sz="1200" u="sng" kern="1200" dirty="0">
                <a:solidFill>
                  <a:schemeClr val="tx1"/>
                </a:solidFill>
                <a:effectLst/>
                <a:latin typeface="+mn-lt"/>
                <a:ea typeface="+mn-ea"/>
                <a:cs typeface="+mn-cs"/>
                <a:hlinkClick r:id="rId3"/>
              </a:rPr>
              <a:t>www.MilitaryOneSource.mil</a:t>
            </a:r>
            <a:r>
              <a:rPr lang="en-US" sz="1200" kern="1200" dirty="0">
                <a:solidFill>
                  <a:schemeClr val="tx1"/>
                </a:solidFill>
                <a:effectLst/>
                <a:latin typeface="+mn-lt"/>
                <a:ea typeface="+mn-ea"/>
                <a:cs typeface="+mn-cs"/>
              </a:rPr>
              <a:t> for personalized support.</a:t>
            </a:r>
          </a:p>
          <a:p>
            <a:endParaRPr lang="en-US" dirty="0"/>
          </a:p>
          <a:p>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10</a:t>
            </a:fld>
            <a:endParaRPr lang="en-US"/>
          </a:p>
        </p:txBody>
      </p:sp>
    </p:spTree>
    <p:extLst>
      <p:ext uri="{BB962C8B-B14F-4D97-AF65-F5344CB8AC3E}">
        <p14:creationId xmlns:p14="http://schemas.microsoft.com/office/powerpoint/2010/main" val="8729234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5739AE4-A323-495A-97D9-AA737601E5CA}"/>
              </a:ext>
            </a:extLst>
          </p:cNvPr>
          <p:cNvSpPr>
            <a:spLocks noGrp="1"/>
          </p:cNvSpPr>
          <p:nvPr>
            <p:ph type="pic" sz="quarter" idx="12"/>
          </p:nvPr>
        </p:nvSpPr>
        <p:spPr>
          <a:xfrm>
            <a:off x="0" y="914400"/>
            <a:ext cx="9144000" cy="59309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grpSp>
        <p:nvGrpSpPr>
          <p:cNvPr id="9" name="Group 8">
            <a:extLst>
              <a:ext uri="{FF2B5EF4-FFF2-40B4-BE49-F238E27FC236}">
                <a16:creationId xmlns:a16="http://schemas.microsoft.com/office/drawing/2014/main" id="{437C7778-0467-4947-AEFC-D17DA67D1917}"/>
              </a:ext>
            </a:extLst>
          </p:cNvPr>
          <p:cNvGrpSpPr/>
          <p:nvPr userDrawn="1"/>
        </p:nvGrpSpPr>
        <p:grpSpPr>
          <a:xfrm>
            <a:off x="0" y="190176"/>
            <a:ext cx="9048914" cy="466344"/>
            <a:chOff x="0" y="190176"/>
            <a:chExt cx="9048914" cy="466344"/>
          </a:xfrm>
        </p:grpSpPr>
        <p:sp>
          <p:nvSpPr>
            <p:cNvPr id="5" name="Rectangle 4" descr="Red header bar.">
              <a:extLst>
                <a:ext uri="{FF2B5EF4-FFF2-40B4-BE49-F238E27FC236}">
                  <a16:creationId xmlns:a16="http://schemas.microsoft.com/office/drawing/2014/main" id="{52817A67-B175-4499-8C49-85CA3936636D}"/>
                </a:ext>
              </a:extLst>
            </p:cNvPr>
            <p:cNvSpPr/>
            <p:nvPr userDrawn="1"/>
          </p:nvSpPr>
          <p:spPr>
            <a:xfrm>
              <a:off x="0" y="190176"/>
              <a:ext cx="7274257"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pic>
          <p:nvPicPr>
            <p:cNvPr id="6" name="Military OneSource Logo">
              <a:extLst>
                <a:ext uri="{FF2B5EF4-FFF2-40B4-BE49-F238E27FC236}">
                  <a16:creationId xmlns:a16="http://schemas.microsoft.com/office/drawing/2014/main" id="{C4C7461E-6ED1-4716-B3CD-75FBB9AAAB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08272" y="203824"/>
              <a:ext cx="1640642" cy="393616"/>
            </a:xfrm>
            <a:prstGeom prst="rect">
              <a:avLst/>
            </a:prstGeom>
          </p:spPr>
        </p:pic>
      </p:grpSp>
      <p:sp>
        <p:nvSpPr>
          <p:cNvPr id="2" name="Title 1">
            <a:extLst>
              <a:ext uri="{FF2B5EF4-FFF2-40B4-BE49-F238E27FC236}">
                <a16:creationId xmlns:a16="http://schemas.microsoft.com/office/drawing/2014/main" id="{BAE0A0C2-D54A-4B7B-B6D8-24454AEC9630}"/>
              </a:ext>
            </a:extLst>
          </p:cNvPr>
          <p:cNvSpPr>
            <a:spLocks noGrp="1"/>
          </p:cNvSpPr>
          <p:nvPr>
            <p:ph type="title"/>
          </p:nvPr>
        </p:nvSpPr>
        <p:spPr>
          <a:xfrm>
            <a:off x="228600" y="973480"/>
            <a:ext cx="4626864" cy="1060704"/>
          </a:xfrm>
        </p:spPr>
        <p:txBody>
          <a:bodyPr>
            <a:noAutofit/>
          </a:bodyPr>
          <a:lstStyle>
            <a:lvl1pPr>
              <a:defRPr sz="3600">
                <a:solidFill>
                  <a:schemeClr val="tx1"/>
                </a:solidFill>
              </a:defRPr>
            </a:lvl1pPr>
          </a:lstStyle>
          <a:p>
            <a:r>
              <a:rPr lang="en-US" dirty="0"/>
              <a:t>Click to edit Master title style</a:t>
            </a:r>
          </a:p>
        </p:txBody>
      </p:sp>
      <p:sp>
        <p:nvSpPr>
          <p:cNvPr id="13" name="Subtitle 1">
            <a:extLst>
              <a:ext uri="{FF2B5EF4-FFF2-40B4-BE49-F238E27FC236}">
                <a16:creationId xmlns:a16="http://schemas.microsoft.com/office/drawing/2014/main" id="{9610676C-2E2C-4F5E-A4AF-6DC24895230D}"/>
              </a:ext>
            </a:extLst>
          </p:cNvPr>
          <p:cNvSpPr>
            <a:spLocks noGrp="1"/>
          </p:cNvSpPr>
          <p:nvPr>
            <p:ph type="body" sz="quarter" idx="13" hasCustomPrompt="1"/>
          </p:nvPr>
        </p:nvSpPr>
        <p:spPr>
          <a:xfrm>
            <a:off x="228600" y="2063680"/>
            <a:ext cx="4627563" cy="1655064"/>
          </a:xfrm>
        </p:spPr>
        <p:txBody>
          <a:bodyPr/>
          <a:lstStyle>
            <a:lvl1pPr marL="0" indent="0">
              <a:buNone/>
              <a:defRPr sz="2100" b="1"/>
            </a:lvl1pPr>
          </a:lstStyle>
          <a:p>
            <a:pPr lvl="0"/>
            <a:r>
              <a:rPr lang="en-US" dirty="0"/>
              <a:t>Click to edit Master subtitle style</a:t>
            </a:r>
          </a:p>
        </p:txBody>
      </p:sp>
      <p:sp>
        <p:nvSpPr>
          <p:cNvPr id="3" name="Slide Number Placeholder 2">
            <a:extLst>
              <a:ext uri="{FF2B5EF4-FFF2-40B4-BE49-F238E27FC236}">
                <a16:creationId xmlns:a16="http://schemas.microsoft.com/office/drawing/2014/main" id="{EEA058CA-D310-4AFB-BEBE-09AB2005916E}"/>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4" name="Footer Placeholder 3">
            <a:extLst>
              <a:ext uri="{FF2B5EF4-FFF2-40B4-BE49-F238E27FC236}">
                <a16:creationId xmlns:a16="http://schemas.microsoft.com/office/drawing/2014/main" id="{5414B113-6A9A-4AA3-AA71-9BA65978B768}"/>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1649824271"/>
      </p:ext>
    </p:extLst>
  </p:cSld>
  <p:clrMapOvr>
    <a:masterClrMapping/>
  </p:clrMapOvr>
  <p:extLst>
    <p:ext uri="{DCECCB84-F9BA-43D5-87BE-67443E8EF086}">
      <p15:sldGuideLst xmlns:p15="http://schemas.microsoft.com/office/powerpoint/2012/main">
        <p15:guide id="1" pos="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48C0-D508-448B-9F31-88CF274CF0F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0379CC-28E1-4C69-AD33-E27EB723657E}"/>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4A764ACA-D536-45CE-8A48-76ED41881B64}"/>
              </a:ext>
            </a:extLst>
          </p:cNvPr>
          <p:cNvSpPr>
            <a:spLocks noGrp="1"/>
          </p:cNvSpPr>
          <p:nvPr>
            <p:ph type="body" sz="quarter" idx="12"/>
          </p:nvPr>
        </p:nvSpPr>
        <p:spPr>
          <a:xfrm>
            <a:off x="307214" y="1914614"/>
            <a:ext cx="8227186" cy="420624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CD30D17A-C7D5-4DE3-A3EF-817F177CA71E}"/>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564131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DAE-91C7-4588-B2F6-27E545A0CD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9982CB0-9D7D-4F39-BDE6-75E130891B3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91A26013-F2CD-41BA-8568-AC5EFE1B8AAA}"/>
              </a:ext>
            </a:extLst>
          </p:cNvPr>
          <p:cNvSpPr>
            <a:spLocks noGrp="1"/>
          </p:cNvSpPr>
          <p:nvPr>
            <p:ph type="body" sz="quarter" idx="12"/>
          </p:nvPr>
        </p:nvSpPr>
        <p:spPr>
          <a:xfrm>
            <a:off x="520938" y="1930638"/>
            <a:ext cx="4724162" cy="449275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5621FC1-BC5F-4F7C-8065-63EBDA1A6206}"/>
              </a:ext>
            </a:extLst>
          </p:cNvPr>
          <p:cNvSpPr>
            <a:spLocks noGrp="1"/>
          </p:cNvSpPr>
          <p:nvPr>
            <p:ph type="pic" sz="quarter" idx="13" hasCustomPrompt="1"/>
          </p:nvPr>
        </p:nvSpPr>
        <p:spPr>
          <a:xfrm>
            <a:off x="5306404" y="1620229"/>
            <a:ext cx="3848100" cy="4791456"/>
          </a:xfrm>
        </p:spPr>
        <p:txBody>
          <a:bodyPr/>
          <a:lstStyle>
            <a:lvl1pPr marL="0" indent="0">
              <a:buNone/>
              <a:defRPr sz="2400"/>
            </a:lvl1pPr>
          </a:lstStyle>
          <a:p>
            <a:r>
              <a:rPr lang="en-US" dirty="0"/>
              <a:t>Click icon to add image</a:t>
            </a:r>
          </a:p>
        </p:txBody>
      </p:sp>
      <p:sp>
        <p:nvSpPr>
          <p:cNvPr id="4" name="Footer Placeholder 3">
            <a:extLst>
              <a:ext uri="{FF2B5EF4-FFF2-40B4-BE49-F238E27FC236}">
                <a16:creationId xmlns:a16="http://schemas.microsoft.com/office/drawing/2014/main" id="{B6E2DA35-4162-41E4-BEC1-865BC57C8303}"/>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1572308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DAE-91C7-4588-B2F6-27E545A0CD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9982CB0-9D7D-4F39-BDE6-75E130891B3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91A26013-F2CD-41BA-8568-AC5EFE1B8AAA}"/>
              </a:ext>
            </a:extLst>
          </p:cNvPr>
          <p:cNvSpPr>
            <a:spLocks noGrp="1"/>
          </p:cNvSpPr>
          <p:nvPr>
            <p:ph type="body" sz="quarter" idx="12"/>
          </p:nvPr>
        </p:nvSpPr>
        <p:spPr>
          <a:xfrm>
            <a:off x="3913629" y="1930638"/>
            <a:ext cx="4724162" cy="449275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5621FC1-BC5F-4F7C-8065-63EBDA1A6206}"/>
              </a:ext>
            </a:extLst>
          </p:cNvPr>
          <p:cNvSpPr>
            <a:spLocks noGrp="1"/>
          </p:cNvSpPr>
          <p:nvPr>
            <p:ph type="pic" sz="quarter" idx="13" hasCustomPrompt="1"/>
          </p:nvPr>
        </p:nvSpPr>
        <p:spPr>
          <a:xfrm>
            <a:off x="6043" y="1639279"/>
            <a:ext cx="3848100" cy="4791456"/>
          </a:xfrm>
        </p:spPr>
        <p:txBody>
          <a:bodyPr/>
          <a:lstStyle>
            <a:lvl1pPr marL="0" indent="0">
              <a:buNone/>
              <a:defRPr sz="2400"/>
            </a:lvl1pPr>
          </a:lstStyle>
          <a:p>
            <a:r>
              <a:rPr lang="en-US" dirty="0"/>
              <a:t>Click icon to add image</a:t>
            </a:r>
          </a:p>
        </p:txBody>
      </p:sp>
      <p:sp>
        <p:nvSpPr>
          <p:cNvPr id="4" name="Footer Placeholder 3">
            <a:extLst>
              <a:ext uri="{FF2B5EF4-FFF2-40B4-BE49-F238E27FC236}">
                <a16:creationId xmlns:a16="http://schemas.microsoft.com/office/drawing/2014/main" id="{B6E2DA35-4162-41E4-BEC1-865BC57C8303}"/>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2045625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4ABC-99BC-4F85-B19D-DFE26EB10FB2}"/>
              </a:ext>
            </a:extLst>
          </p:cNvPr>
          <p:cNvSpPr>
            <a:spLocks noGrp="1"/>
          </p:cNvSpPr>
          <p:nvPr>
            <p:ph type="title"/>
          </p:nvPr>
        </p:nvSpPr>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DA9C8B7C-99CE-409E-A850-D6FF10B8E8D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Picture Placeholder 5">
            <a:extLst>
              <a:ext uri="{FF2B5EF4-FFF2-40B4-BE49-F238E27FC236}">
                <a16:creationId xmlns:a16="http://schemas.microsoft.com/office/drawing/2014/main" id="{D918E3C7-D176-440E-8DC7-A69017F136BF}"/>
              </a:ext>
            </a:extLst>
          </p:cNvPr>
          <p:cNvSpPr>
            <a:spLocks noGrp="1"/>
          </p:cNvSpPr>
          <p:nvPr>
            <p:ph type="pic" sz="quarter" idx="12" hasCustomPrompt="1"/>
          </p:nvPr>
        </p:nvSpPr>
        <p:spPr>
          <a:xfrm>
            <a:off x="2597698" y="1632343"/>
            <a:ext cx="3849624" cy="4791456"/>
          </a:xfrm>
        </p:spPr>
        <p:txBody>
          <a:bodyPr/>
          <a:lstStyle>
            <a:lvl1pPr marL="0" indent="0">
              <a:buNone/>
              <a:defRPr sz="2400"/>
            </a:lvl1pPr>
          </a:lstStyle>
          <a:p>
            <a:r>
              <a:rPr lang="en-US" dirty="0"/>
              <a:t>Click on icon to add image</a:t>
            </a:r>
          </a:p>
        </p:txBody>
      </p:sp>
      <p:sp>
        <p:nvSpPr>
          <p:cNvPr id="8" name="Content Placeholder 7">
            <a:extLst>
              <a:ext uri="{FF2B5EF4-FFF2-40B4-BE49-F238E27FC236}">
                <a16:creationId xmlns:a16="http://schemas.microsoft.com/office/drawing/2014/main" id="{2DA62E43-B2CD-468F-A98E-4BAC9F90F33F}"/>
              </a:ext>
            </a:extLst>
          </p:cNvPr>
          <p:cNvSpPr>
            <a:spLocks noGrp="1"/>
          </p:cNvSpPr>
          <p:nvPr>
            <p:ph sz="quarter" idx="13" hasCustomPrompt="1"/>
          </p:nvPr>
        </p:nvSpPr>
        <p:spPr>
          <a:xfrm>
            <a:off x="697906" y="3708983"/>
            <a:ext cx="1660525" cy="638175"/>
          </a:xfrm>
        </p:spPr>
        <p:txBody>
          <a:bodyPr/>
          <a:lstStyle>
            <a:lvl1pPr marL="0" indent="0">
              <a:buNone/>
              <a:defRPr sz="1800"/>
            </a:lvl1pPr>
          </a:lstStyle>
          <a:p>
            <a:pPr lvl="0"/>
            <a:r>
              <a:rPr lang="en-US" dirty="0"/>
              <a:t>Source caption if needed</a:t>
            </a:r>
          </a:p>
        </p:txBody>
      </p:sp>
      <p:sp>
        <p:nvSpPr>
          <p:cNvPr id="4" name="Footer Placeholder 3">
            <a:extLst>
              <a:ext uri="{FF2B5EF4-FFF2-40B4-BE49-F238E27FC236}">
                <a16:creationId xmlns:a16="http://schemas.microsoft.com/office/drawing/2014/main" id="{BF36C648-D4EC-4F8C-B950-85F39A661B20}"/>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3551667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w/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52B1-FFAD-4459-B310-78427B7EF17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D10D7AA-670E-436B-8D38-627B3EC7E112}"/>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14" name="Picture Placeholder 13">
            <a:extLst>
              <a:ext uri="{FF2B5EF4-FFF2-40B4-BE49-F238E27FC236}">
                <a16:creationId xmlns:a16="http://schemas.microsoft.com/office/drawing/2014/main" id="{9055B6ED-0B6A-48FB-91CA-AD3E34C33F86}"/>
              </a:ext>
            </a:extLst>
          </p:cNvPr>
          <p:cNvSpPr>
            <a:spLocks noGrp="1"/>
          </p:cNvSpPr>
          <p:nvPr>
            <p:ph type="pic" sz="quarter" idx="17" hasCustomPrompt="1"/>
          </p:nvPr>
        </p:nvSpPr>
        <p:spPr>
          <a:xfrm>
            <a:off x="343367" y="1858221"/>
            <a:ext cx="717550" cy="852487"/>
          </a:xfrm>
        </p:spPr>
        <p:txBody>
          <a:bodyPr/>
          <a:lstStyle>
            <a:lvl1pPr marL="0" indent="0">
              <a:buNone/>
              <a:defRPr sz="1600"/>
            </a:lvl1pPr>
          </a:lstStyle>
          <a:p>
            <a:r>
              <a:rPr lang="en-US" dirty="0"/>
              <a:t>Insert Image</a:t>
            </a:r>
          </a:p>
        </p:txBody>
      </p:sp>
      <p:sp>
        <p:nvSpPr>
          <p:cNvPr id="6" name="Text Placeholder 5">
            <a:extLst>
              <a:ext uri="{FF2B5EF4-FFF2-40B4-BE49-F238E27FC236}">
                <a16:creationId xmlns:a16="http://schemas.microsoft.com/office/drawing/2014/main" id="{32238167-D4FA-4D4E-B3AC-36C3A5D5B4DE}"/>
              </a:ext>
            </a:extLst>
          </p:cNvPr>
          <p:cNvSpPr>
            <a:spLocks noGrp="1"/>
          </p:cNvSpPr>
          <p:nvPr>
            <p:ph type="body" sz="quarter" idx="12" hasCustomPrompt="1"/>
          </p:nvPr>
        </p:nvSpPr>
        <p:spPr>
          <a:xfrm>
            <a:off x="1153872" y="1827265"/>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15" name="Picture Placeholder 13">
            <a:extLst>
              <a:ext uri="{FF2B5EF4-FFF2-40B4-BE49-F238E27FC236}">
                <a16:creationId xmlns:a16="http://schemas.microsoft.com/office/drawing/2014/main" id="{62B0FF48-77DB-4722-87BC-E47B2AAD6323}"/>
              </a:ext>
            </a:extLst>
          </p:cNvPr>
          <p:cNvSpPr>
            <a:spLocks noGrp="1"/>
          </p:cNvSpPr>
          <p:nvPr>
            <p:ph type="pic" sz="quarter" idx="18" hasCustomPrompt="1"/>
          </p:nvPr>
        </p:nvSpPr>
        <p:spPr>
          <a:xfrm>
            <a:off x="343367" y="2990921"/>
            <a:ext cx="717550" cy="852487"/>
          </a:xfrm>
        </p:spPr>
        <p:txBody>
          <a:bodyPr/>
          <a:lstStyle>
            <a:lvl1pPr marL="0" indent="0">
              <a:buNone/>
              <a:defRPr sz="1600"/>
            </a:lvl1pPr>
          </a:lstStyle>
          <a:p>
            <a:r>
              <a:rPr lang="en-US" dirty="0"/>
              <a:t>Insert Image</a:t>
            </a:r>
          </a:p>
        </p:txBody>
      </p:sp>
      <p:sp>
        <p:nvSpPr>
          <p:cNvPr id="11" name="Text Placeholder 5">
            <a:extLst>
              <a:ext uri="{FF2B5EF4-FFF2-40B4-BE49-F238E27FC236}">
                <a16:creationId xmlns:a16="http://schemas.microsoft.com/office/drawing/2014/main" id="{77A3FE76-55F8-4BBE-B559-9004C993366F}"/>
              </a:ext>
            </a:extLst>
          </p:cNvPr>
          <p:cNvSpPr>
            <a:spLocks noGrp="1"/>
          </p:cNvSpPr>
          <p:nvPr>
            <p:ph type="body" sz="quarter" idx="15" hasCustomPrompt="1"/>
          </p:nvPr>
        </p:nvSpPr>
        <p:spPr>
          <a:xfrm>
            <a:off x="1153872" y="2959965"/>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16" name="Picture Placeholder 13">
            <a:extLst>
              <a:ext uri="{FF2B5EF4-FFF2-40B4-BE49-F238E27FC236}">
                <a16:creationId xmlns:a16="http://schemas.microsoft.com/office/drawing/2014/main" id="{94BD939B-CD8C-4C93-8F76-69073748E574}"/>
              </a:ext>
            </a:extLst>
          </p:cNvPr>
          <p:cNvSpPr>
            <a:spLocks noGrp="1"/>
          </p:cNvSpPr>
          <p:nvPr>
            <p:ph type="pic" sz="quarter" idx="19" hasCustomPrompt="1"/>
          </p:nvPr>
        </p:nvSpPr>
        <p:spPr>
          <a:xfrm>
            <a:off x="343367" y="4134303"/>
            <a:ext cx="717550" cy="852487"/>
          </a:xfrm>
        </p:spPr>
        <p:txBody>
          <a:bodyPr/>
          <a:lstStyle>
            <a:lvl1pPr marL="0" indent="0">
              <a:buNone/>
              <a:defRPr sz="1600"/>
            </a:lvl1pPr>
          </a:lstStyle>
          <a:p>
            <a:r>
              <a:rPr lang="en-US" dirty="0"/>
              <a:t>Insert Image</a:t>
            </a:r>
          </a:p>
        </p:txBody>
      </p:sp>
      <p:sp>
        <p:nvSpPr>
          <p:cNvPr id="12" name="Text Placeholder 5">
            <a:extLst>
              <a:ext uri="{FF2B5EF4-FFF2-40B4-BE49-F238E27FC236}">
                <a16:creationId xmlns:a16="http://schemas.microsoft.com/office/drawing/2014/main" id="{785DA788-E783-44CB-A375-6380627CEF1D}"/>
              </a:ext>
            </a:extLst>
          </p:cNvPr>
          <p:cNvSpPr>
            <a:spLocks noGrp="1"/>
          </p:cNvSpPr>
          <p:nvPr>
            <p:ph type="body" sz="quarter" idx="16" hasCustomPrompt="1"/>
          </p:nvPr>
        </p:nvSpPr>
        <p:spPr>
          <a:xfrm>
            <a:off x="1153872" y="4103347"/>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13" name="Picture Placeholder 13">
            <a:extLst>
              <a:ext uri="{FF2B5EF4-FFF2-40B4-BE49-F238E27FC236}">
                <a16:creationId xmlns:a16="http://schemas.microsoft.com/office/drawing/2014/main" id="{41BDEA3E-7537-4096-A03F-76C229E12D50}"/>
              </a:ext>
            </a:extLst>
          </p:cNvPr>
          <p:cNvSpPr>
            <a:spLocks noGrp="1"/>
          </p:cNvSpPr>
          <p:nvPr>
            <p:ph type="pic" sz="quarter" idx="20" hasCustomPrompt="1"/>
          </p:nvPr>
        </p:nvSpPr>
        <p:spPr>
          <a:xfrm>
            <a:off x="343367" y="5282347"/>
            <a:ext cx="717550" cy="852487"/>
          </a:xfrm>
        </p:spPr>
        <p:txBody>
          <a:bodyPr/>
          <a:lstStyle>
            <a:lvl1pPr marL="0" indent="0">
              <a:buNone/>
              <a:defRPr sz="1600"/>
            </a:lvl1pPr>
          </a:lstStyle>
          <a:p>
            <a:r>
              <a:rPr lang="en-US" dirty="0"/>
              <a:t>Insert Image</a:t>
            </a:r>
          </a:p>
        </p:txBody>
      </p:sp>
      <p:sp>
        <p:nvSpPr>
          <p:cNvPr id="17" name="Text Placeholder 5">
            <a:extLst>
              <a:ext uri="{FF2B5EF4-FFF2-40B4-BE49-F238E27FC236}">
                <a16:creationId xmlns:a16="http://schemas.microsoft.com/office/drawing/2014/main" id="{2BCC37A3-81B9-4F49-9D8D-45F5C799B7A7}"/>
              </a:ext>
            </a:extLst>
          </p:cNvPr>
          <p:cNvSpPr>
            <a:spLocks noGrp="1"/>
          </p:cNvSpPr>
          <p:nvPr>
            <p:ph type="body" sz="quarter" idx="21" hasCustomPrompt="1"/>
          </p:nvPr>
        </p:nvSpPr>
        <p:spPr>
          <a:xfrm>
            <a:off x="1153872" y="5251391"/>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4" name="Footer Placeholder 3">
            <a:extLst>
              <a:ext uri="{FF2B5EF4-FFF2-40B4-BE49-F238E27FC236}">
                <a16:creationId xmlns:a16="http://schemas.microsoft.com/office/drawing/2014/main" id="{2FDCD8E8-F22D-42A6-B99D-7CEAE2EDE588}"/>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3050721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Images w/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B5B0-1E47-4BF3-A32F-FE20586F464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18412ECE-A213-433E-82BA-88208BFF430E}"/>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6" name="Text Placeholder 5">
            <a:extLst>
              <a:ext uri="{FF2B5EF4-FFF2-40B4-BE49-F238E27FC236}">
                <a16:creationId xmlns:a16="http://schemas.microsoft.com/office/drawing/2014/main" id="{921E698E-F623-420B-BBE5-FEC608F6573C}"/>
              </a:ext>
            </a:extLst>
          </p:cNvPr>
          <p:cNvSpPr>
            <a:spLocks noGrp="1"/>
          </p:cNvSpPr>
          <p:nvPr>
            <p:ph type="body" sz="quarter" idx="12" hasCustomPrompt="1"/>
          </p:nvPr>
        </p:nvSpPr>
        <p:spPr>
          <a:xfrm>
            <a:off x="579438" y="1905000"/>
            <a:ext cx="4678362" cy="420688"/>
          </a:xfrm>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mn-lt"/>
                <a:ea typeface="+mn-ea"/>
                <a:cs typeface="+mn-cs"/>
              </a:rPr>
              <a:t>Click to add subtitle</a:t>
            </a:r>
          </a:p>
        </p:txBody>
      </p:sp>
      <p:sp>
        <p:nvSpPr>
          <p:cNvPr id="8" name="Picture Placeholder 7">
            <a:extLst>
              <a:ext uri="{FF2B5EF4-FFF2-40B4-BE49-F238E27FC236}">
                <a16:creationId xmlns:a16="http://schemas.microsoft.com/office/drawing/2014/main" id="{2435886D-D775-4D28-A336-3DF4788FC2F5}"/>
              </a:ext>
            </a:extLst>
          </p:cNvPr>
          <p:cNvSpPr>
            <a:spLocks noGrp="1"/>
          </p:cNvSpPr>
          <p:nvPr>
            <p:ph type="pic" sz="quarter" idx="13" hasCustomPrompt="1"/>
          </p:nvPr>
        </p:nvSpPr>
        <p:spPr>
          <a:xfrm>
            <a:off x="579160" y="2472943"/>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Click icon to add image</a:t>
            </a:r>
          </a:p>
          <a:p>
            <a:endParaRPr lang="en-US" dirty="0"/>
          </a:p>
        </p:txBody>
      </p:sp>
      <p:sp>
        <p:nvSpPr>
          <p:cNvPr id="14" name="Text Placeholder 13">
            <a:extLst>
              <a:ext uri="{FF2B5EF4-FFF2-40B4-BE49-F238E27FC236}">
                <a16:creationId xmlns:a16="http://schemas.microsoft.com/office/drawing/2014/main" id="{99336039-FAA7-4492-9873-846E99CDA6A7}"/>
              </a:ext>
            </a:extLst>
          </p:cNvPr>
          <p:cNvSpPr>
            <a:spLocks noGrp="1"/>
          </p:cNvSpPr>
          <p:nvPr>
            <p:ph type="body" sz="quarter" idx="16" hasCustomPrompt="1"/>
          </p:nvPr>
        </p:nvSpPr>
        <p:spPr>
          <a:xfrm>
            <a:off x="574357"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10" name="Picture Placeholder 9">
            <a:extLst>
              <a:ext uri="{FF2B5EF4-FFF2-40B4-BE49-F238E27FC236}">
                <a16:creationId xmlns:a16="http://schemas.microsoft.com/office/drawing/2014/main" id="{57DE81D3-8949-4290-9238-6EA84C6B29F8}"/>
              </a:ext>
            </a:extLst>
          </p:cNvPr>
          <p:cNvSpPr>
            <a:spLocks noGrp="1"/>
          </p:cNvSpPr>
          <p:nvPr>
            <p:ph type="pic" sz="quarter" idx="14" hasCustomPrompt="1"/>
          </p:nvPr>
        </p:nvSpPr>
        <p:spPr>
          <a:xfrm>
            <a:off x="3402370" y="2472943"/>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Click icon to add image</a:t>
            </a:r>
          </a:p>
          <a:p>
            <a:endParaRPr lang="en-US" dirty="0"/>
          </a:p>
        </p:txBody>
      </p:sp>
      <p:sp>
        <p:nvSpPr>
          <p:cNvPr id="16" name="Text Placeholder 15">
            <a:extLst>
              <a:ext uri="{FF2B5EF4-FFF2-40B4-BE49-F238E27FC236}">
                <a16:creationId xmlns:a16="http://schemas.microsoft.com/office/drawing/2014/main" id="{77EFBF8C-9A35-496E-BBA1-E059D9A2500C}"/>
              </a:ext>
            </a:extLst>
          </p:cNvPr>
          <p:cNvSpPr>
            <a:spLocks noGrp="1"/>
          </p:cNvSpPr>
          <p:nvPr>
            <p:ph type="body" sz="quarter" idx="17" hasCustomPrompt="1"/>
          </p:nvPr>
        </p:nvSpPr>
        <p:spPr>
          <a:xfrm>
            <a:off x="3402370"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12" name="Picture Placeholder 11">
            <a:extLst>
              <a:ext uri="{FF2B5EF4-FFF2-40B4-BE49-F238E27FC236}">
                <a16:creationId xmlns:a16="http://schemas.microsoft.com/office/drawing/2014/main" id="{C4867627-AED5-4E9B-845B-7756123B8170}"/>
              </a:ext>
            </a:extLst>
          </p:cNvPr>
          <p:cNvSpPr>
            <a:spLocks noGrp="1"/>
          </p:cNvSpPr>
          <p:nvPr>
            <p:ph type="pic" sz="quarter" idx="15" hasCustomPrompt="1"/>
          </p:nvPr>
        </p:nvSpPr>
        <p:spPr>
          <a:xfrm>
            <a:off x="6225580" y="2473996"/>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Click icon to add image</a:t>
            </a:r>
          </a:p>
          <a:p>
            <a:endParaRPr lang="en-US" dirty="0"/>
          </a:p>
        </p:txBody>
      </p:sp>
      <p:sp>
        <p:nvSpPr>
          <p:cNvPr id="18" name="Text Placeholder 17">
            <a:extLst>
              <a:ext uri="{FF2B5EF4-FFF2-40B4-BE49-F238E27FC236}">
                <a16:creationId xmlns:a16="http://schemas.microsoft.com/office/drawing/2014/main" id="{51D71DCF-8AF8-4EC8-8685-003D7E01F47F}"/>
              </a:ext>
            </a:extLst>
          </p:cNvPr>
          <p:cNvSpPr>
            <a:spLocks noGrp="1"/>
          </p:cNvSpPr>
          <p:nvPr>
            <p:ph type="body" sz="quarter" idx="18" hasCustomPrompt="1"/>
          </p:nvPr>
        </p:nvSpPr>
        <p:spPr>
          <a:xfrm>
            <a:off x="6225580"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4" name="Footer Placeholder 3">
            <a:extLst>
              <a:ext uri="{FF2B5EF4-FFF2-40B4-BE49-F238E27FC236}">
                <a16:creationId xmlns:a16="http://schemas.microsoft.com/office/drawing/2014/main" id="{4014D064-4523-410D-A742-5116EA3E21E9}"/>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2338726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 Backgrou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2BF0A-8F4E-4C1C-B1D4-5AB53416E172}"/>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E41F11C-BCB8-4CE9-9059-8D1C9FE1F61D}"/>
              </a:ext>
            </a:extLst>
          </p:cNvPr>
          <p:cNvSpPr>
            <a:spLocks noGrp="1"/>
          </p:cNvSpPr>
          <p:nvPr>
            <p:ph type="sldNum" sz="quarter" idx="10"/>
          </p:nvPr>
        </p:nvSpPr>
        <p:spPr/>
        <p:txBody>
          <a:bodyPr/>
          <a:lstStyle/>
          <a:p>
            <a:fld id="{2D06A98E-9D45-4AC9-A0D5-10D89E137443}" type="slidenum">
              <a:rPr lang="en-US" smtClean="0"/>
              <a:pPr/>
              <a:t>‹#›</a:t>
            </a:fld>
            <a:endParaRPr lang="en-US" dirty="0"/>
          </a:p>
        </p:txBody>
      </p:sp>
      <p:pic>
        <p:nvPicPr>
          <p:cNvPr id="5" name="Picture 4">
            <a:extLst>
              <a:ext uri="{FF2B5EF4-FFF2-40B4-BE49-F238E27FC236}">
                <a16:creationId xmlns:a16="http://schemas.microsoft.com/office/drawing/2014/main" id="{CC95D925-EA9F-4FFE-A845-A5A3415F3C9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102417"/>
            <a:ext cx="9144000" cy="4328160"/>
          </a:xfrm>
          <a:prstGeom prst="rect">
            <a:avLst/>
          </a:prstGeom>
        </p:spPr>
      </p:pic>
      <p:sp>
        <p:nvSpPr>
          <p:cNvPr id="7" name="Text Placeholder 6">
            <a:extLst>
              <a:ext uri="{FF2B5EF4-FFF2-40B4-BE49-F238E27FC236}">
                <a16:creationId xmlns:a16="http://schemas.microsoft.com/office/drawing/2014/main" id="{D233D620-D839-4455-A92B-7B7B62456D14}"/>
              </a:ext>
            </a:extLst>
          </p:cNvPr>
          <p:cNvSpPr>
            <a:spLocks noGrp="1"/>
          </p:cNvSpPr>
          <p:nvPr>
            <p:ph type="body" sz="quarter" idx="12" hasCustomPrompt="1"/>
          </p:nvPr>
        </p:nvSpPr>
        <p:spPr>
          <a:xfrm>
            <a:off x="0" y="1905000"/>
            <a:ext cx="9144000" cy="2103438"/>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002060"/>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4" name="Footer Placeholder 3">
            <a:extLst>
              <a:ext uri="{FF2B5EF4-FFF2-40B4-BE49-F238E27FC236}">
                <a16:creationId xmlns:a16="http://schemas.microsoft.com/office/drawing/2014/main" id="{028BFA10-D048-4C79-BF23-4DB43B8B6B8C}"/>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Tree>
    <p:extLst>
      <p:ext uri="{BB962C8B-B14F-4D97-AF65-F5344CB8AC3E}">
        <p14:creationId xmlns:p14="http://schemas.microsoft.com/office/powerpoint/2010/main" val="994113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9F97705-205C-4D8C-27CB-598F9CA2A108}"/>
              </a:ext>
            </a:extLst>
          </p:cNvPr>
          <p:cNvPicPr>
            <a:picLocks noChangeAspect="1"/>
          </p:cNvPicPr>
          <p:nvPr userDrawn="1"/>
        </p:nvPicPr>
        <p:blipFill>
          <a:blip r:embed="rId2">
            <a:extLst>
              <a:ext uri="{28A0092B-C50C-407E-A947-70E740481C1C}">
                <a14:useLocalDpi xmlns:a14="http://schemas.microsoft.com/office/drawing/2010/main" val="0"/>
              </a:ext>
            </a:extLst>
          </a:blip>
          <a:srcRect t="27291" r="41583" b="39410"/>
          <a:stretch>
            <a:fillRect/>
          </a:stretch>
        </p:blipFill>
        <p:spPr>
          <a:xfrm>
            <a:off x="-1" y="2961060"/>
            <a:ext cx="9143999" cy="3479181"/>
          </a:xfrm>
          <a:prstGeom prst="rect">
            <a:avLst/>
          </a:prstGeom>
        </p:spPr>
      </p:pic>
      <p:sp>
        <p:nvSpPr>
          <p:cNvPr id="2" name="Title 1">
            <a:extLst>
              <a:ext uri="{FF2B5EF4-FFF2-40B4-BE49-F238E27FC236}">
                <a16:creationId xmlns:a16="http://schemas.microsoft.com/office/drawing/2014/main" id="{57D20875-525C-479E-9450-EB1EEAC45CD2}"/>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19A60B5-8E47-4A21-8099-F70CF927585F}"/>
              </a:ext>
            </a:extLst>
          </p:cNvPr>
          <p:cNvSpPr>
            <a:spLocks noGrp="1"/>
          </p:cNvSpPr>
          <p:nvPr>
            <p:ph type="sldNum" sz="quarter" idx="10"/>
          </p:nvPr>
        </p:nvSpPr>
        <p:spPr/>
        <p:txBody>
          <a:bodyPr/>
          <a:lstStyle/>
          <a:p>
            <a:fld id="{2D06A98E-9D45-4AC9-A0D5-10D89E137443}" type="slidenum">
              <a:rPr lang="en-US" smtClean="0"/>
              <a:pPr/>
              <a:t>‹#›</a:t>
            </a:fld>
            <a:endParaRPr lang="en-US" dirty="0"/>
          </a:p>
        </p:txBody>
      </p:sp>
      <p:sp>
        <p:nvSpPr>
          <p:cNvPr id="7" name="Text Placeholder 6">
            <a:extLst>
              <a:ext uri="{FF2B5EF4-FFF2-40B4-BE49-F238E27FC236}">
                <a16:creationId xmlns:a16="http://schemas.microsoft.com/office/drawing/2014/main" id="{33A07B13-CFCE-4C33-B203-BCC6DC013E63}"/>
              </a:ext>
            </a:extLst>
          </p:cNvPr>
          <p:cNvSpPr>
            <a:spLocks noGrp="1"/>
          </p:cNvSpPr>
          <p:nvPr>
            <p:ph type="body" sz="quarter" idx="12" hasCustomPrompt="1"/>
          </p:nvPr>
        </p:nvSpPr>
        <p:spPr>
          <a:xfrm>
            <a:off x="626364" y="1941618"/>
            <a:ext cx="7891272" cy="1200913"/>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002060"/>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4" name="Footer Placeholder 3">
            <a:extLst>
              <a:ext uri="{FF2B5EF4-FFF2-40B4-BE49-F238E27FC236}">
                <a16:creationId xmlns:a16="http://schemas.microsoft.com/office/drawing/2014/main" id="{E6CA2E79-6F02-489B-B720-D6FD08D7C588}"/>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
        <p:nvSpPr>
          <p:cNvPr id="6" name="Rectangle 5">
            <a:extLst>
              <a:ext uri="{FF2B5EF4-FFF2-40B4-BE49-F238E27FC236}">
                <a16:creationId xmlns:a16="http://schemas.microsoft.com/office/drawing/2014/main" id="{6A4882FA-52E3-425F-D017-5AC15224A560}"/>
              </a:ext>
            </a:extLst>
          </p:cNvPr>
          <p:cNvSpPr/>
          <p:nvPr userDrawn="1"/>
        </p:nvSpPr>
        <p:spPr>
          <a:xfrm>
            <a:off x="0" y="2949310"/>
            <a:ext cx="9143999" cy="2036748"/>
          </a:xfrm>
          <a:prstGeom prst="rect">
            <a:avLst/>
          </a:prstGeom>
          <a:gradFill flip="none" rotWithShape="1">
            <a:gsLst>
              <a:gs pos="0">
                <a:schemeClr val="bg1"/>
              </a:gs>
              <a:gs pos="100000">
                <a:schemeClr val="bg1">
                  <a:alpha val="0"/>
                </a:schemeClr>
              </a:gs>
              <a:gs pos="56000">
                <a:srgbClr val="FFFFFF">
                  <a:alpha val="50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6235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2BB95E-FDBE-4961-BE7F-83F2260EAD56}"/>
              </a:ext>
            </a:extLst>
          </p:cNvPr>
          <p:cNvGrpSpPr/>
          <p:nvPr userDrawn="1"/>
        </p:nvGrpSpPr>
        <p:grpSpPr>
          <a:xfrm>
            <a:off x="0" y="190176"/>
            <a:ext cx="9145846" cy="6668841"/>
            <a:chOff x="0" y="190176"/>
            <a:chExt cx="9145846" cy="6668841"/>
          </a:xfrm>
        </p:grpSpPr>
        <p:pic>
          <p:nvPicPr>
            <p:cNvPr id="11" name="Military OneSource Logo">
              <a:extLst>
                <a:ext uri="{FF2B5EF4-FFF2-40B4-BE49-F238E27FC236}">
                  <a16:creationId xmlns:a16="http://schemas.microsoft.com/office/drawing/2014/main" id="{162FBE0E-F41A-4983-BB2C-F751EFDBB982}"/>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7" name="Rectangle 6" descr="Red header bar.">
              <a:extLst>
                <a:ext uri="{FF2B5EF4-FFF2-40B4-BE49-F238E27FC236}">
                  <a16:creationId xmlns:a16="http://schemas.microsoft.com/office/drawing/2014/main" id="{E68271E4-9A7D-47B1-9057-D150959EE917}"/>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9" name="Rectangle 8">
              <a:extLst>
                <a:ext uri="{FF2B5EF4-FFF2-40B4-BE49-F238E27FC236}">
                  <a16:creationId xmlns:a16="http://schemas.microsoft.com/office/drawing/2014/main" id="{00886FC0-80F6-4263-983B-B77CB627CCAC}"/>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12" name="Rectangle 11" descr="Gray background color." title="Footer Background Color">
              <a:extLst>
                <a:ext uri="{FF2B5EF4-FFF2-40B4-BE49-F238E27FC236}">
                  <a16:creationId xmlns:a16="http://schemas.microsoft.com/office/drawing/2014/main" id="{0FD4687B-EC92-42FD-AE2C-BA3913073DA7}"/>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2" name="Title Placeholder 1">
            <a:extLst>
              <a:ext uri="{FF2B5EF4-FFF2-40B4-BE49-F238E27FC236}">
                <a16:creationId xmlns:a16="http://schemas.microsoft.com/office/drawing/2014/main" id="{E78EF6D6-B1AB-4792-878B-6C0E0F0946DE}"/>
              </a:ext>
            </a:extLst>
          </p:cNvPr>
          <p:cNvSpPr>
            <a:spLocks noGrp="1"/>
          </p:cNvSpPr>
          <p:nvPr userDrawn="1">
            <p:ph type="title"/>
          </p:nvPr>
        </p:nvSpPr>
        <p:spPr>
          <a:xfrm>
            <a:off x="579160" y="692209"/>
            <a:ext cx="7886700" cy="923692"/>
          </a:xfrm>
          <a:prstGeom prst="rect">
            <a:avLst/>
          </a:prstGeom>
        </p:spPr>
        <p:txBody>
          <a:bodyPr vert="horz" lIns="91440" tIns="45720" rIns="91440" bIns="45720" rtlCol="0" anchor="ctr">
            <a:normAutofit/>
          </a:bodyPr>
          <a:lstStyle/>
          <a:p>
            <a:r>
              <a:rPr lang="en-US" dirty="0"/>
              <a:t>Click to edit Master title style</a:t>
            </a:r>
          </a:p>
        </p:txBody>
      </p:sp>
      <p:sp>
        <p:nvSpPr>
          <p:cNvPr id="6" name="Slide Number Placeholder 5"/>
          <p:cNvSpPr>
            <a:spLocks noGrp="1"/>
          </p:cNvSpPr>
          <p:nvPr userDrawn="1">
            <p:ph type="sldNum" sz="quarter" idx="4"/>
          </p:nvPr>
        </p:nvSpPr>
        <p:spPr>
          <a:xfrm>
            <a:off x="7086600" y="6451991"/>
            <a:ext cx="2057400" cy="393616"/>
          </a:xfrm>
          <a:prstGeom prst="rect">
            <a:avLst/>
          </a:prstGeom>
        </p:spPr>
        <p:txBody>
          <a:bodyPr vert="horz" lIns="91440" tIns="45720" rIns="91440" bIns="45720" rtlCol="0" anchor="ctr"/>
          <a:lstStyle>
            <a:lvl1pPr algn="r">
              <a:defRPr sz="1800">
                <a:solidFill>
                  <a:schemeClr val="bg1"/>
                </a:solidFill>
              </a:defRPr>
            </a:lvl1pPr>
          </a:lstStyle>
          <a:p>
            <a:fld id="{2D06A98E-9D45-4AC9-A0D5-10D89E137443}" type="slidenum">
              <a:rPr lang="en-US" smtClean="0"/>
              <a:pPr/>
              <a:t>‹#›</a:t>
            </a:fld>
            <a:endParaRPr lang="en-US" dirty="0"/>
          </a:p>
        </p:txBody>
      </p:sp>
      <p:sp>
        <p:nvSpPr>
          <p:cNvPr id="3" name="Text Placeholder 2"/>
          <p:cNvSpPr>
            <a:spLocks noGrp="1"/>
          </p:cNvSpPr>
          <p:nvPr userDrawn="1">
            <p:ph type="body" idx="1"/>
          </p:nvPr>
        </p:nvSpPr>
        <p:spPr>
          <a:xfrm>
            <a:off x="519466" y="1921161"/>
            <a:ext cx="7886700" cy="4351338"/>
          </a:xfrm>
          <a:prstGeom prst="rect">
            <a:avLst/>
          </a:prstGeom>
        </p:spPr>
        <p:txBody>
          <a:bodyPr vert="horz" lIns="91440" tIns="45720" rIns="91440" bIns="45720" rtlCol="0">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Fifth level</a:t>
            </a:r>
          </a:p>
        </p:txBody>
      </p:sp>
      <p:sp>
        <p:nvSpPr>
          <p:cNvPr id="14" name="Footer Placeholder 3">
            <a:extLst>
              <a:ext uri="{FF2B5EF4-FFF2-40B4-BE49-F238E27FC236}">
                <a16:creationId xmlns:a16="http://schemas.microsoft.com/office/drawing/2014/main" id="{749B0742-BCC9-4184-B562-CE7858EEC9D1}"/>
              </a:ext>
            </a:extLst>
          </p:cNvPr>
          <p:cNvSpPr>
            <a:spLocks noGrp="1"/>
          </p:cNvSpPr>
          <p:nvPr userDrawn="1">
            <p:ph type="ftr" sz="quarter" idx="3"/>
          </p:nvPr>
        </p:nvSpPr>
        <p:spPr>
          <a:xfrm>
            <a:off x="2225675" y="6440241"/>
            <a:ext cx="4692650"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extLst>
      <p:ext uri="{BB962C8B-B14F-4D97-AF65-F5344CB8AC3E}">
        <p14:creationId xmlns:p14="http://schemas.microsoft.com/office/powerpoint/2010/main" val="1570524003"/>
      </p:ext>
    </p:extLst>
  </p:cSld>
  <p:clrMap bg1="lt1" tx1="dk1" bg2="lt2" tx2="dk2" accent1="accent1" accent2="accent2" accent3="accent3" accent4="accent4" accent5="accent5" accent6="accent6" hlink="hlink" folHlink="folHlink"/>
  <p:sldLayoutIdLst>
    <p:sldLayoutId id="2147483686"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Lst>
  <p:hf hdr="0" dt="0"/>
  <p:txStyles>
    <p:titleStyle>
      <a:lvl1pPr algn="l" defTabSz="914400" rtl="0" eaLnBrk="1" latinLnBrk="0" hangingPunct="1">
        <a:lnSpc>
          <a:spcPct val="90000"/>
        </a:lnSpc>
        <a:spcBef>
          <a:spcPct val="0"/>
        </a:spcBef>
        <a:buNone/>
        <a:defRPr sz="3000" b="1" kern="1200">
          <a:solidFill>
            <a:schemeClr val="bg1"/>
          </a:solidFill>
          <a:latin typeface="Aptos" panose="020B0004020202020204" pitchFamily="34" charset="0"/>
          <a:ea typeface="+mj-ea"/>
          <a:cs typeface="+mj-cs"/>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Aptos" panose="020B0004020202020204" pitchFamily="34" charset="0"/>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accent1">
              <a:lumMod val="75000"/>
            </a:schemeClr>
          </a:solidFill>
          <a:latin typeface="Aptos" panose="020B0004020202020204" pitchFamily="34" charset="0"/>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Aptos" panose="020B0004020202020204" pitchFamily="34" charset="0"/>
          <a:ea typeface="+mn-ea"/>
          <a:cs typeface="+mn-cs"/>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ptos" panose="020B0004020202020204" pitchFamily="34" charset="0"/>
          <a:ea typeface="+mn-ea"/>
          <a:cs typeface="+mn-cs"/>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orient="horz" pos="1200" userDrawn="1">
          <p15:clr>
            <a:srgbClr val="F26B43"/>
          </p15:clr>
        </p15:guide>
        <p15:guide id="3" pos="5376" userDrawn="1">
          <p15:clr>
            <a:srgbClr val="F26B43"/>
          </p15:clr>
        </p15:guide>
        <p15:guide id="4" pos="192" userDrawn="1">
          <p15:clr>
            <a:srgbClr val="F26B43"/>
          </p15:clr>
        </p15:guide>
        <p15:guide id="5" pos="331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www.militaryonesource.mil/resources/tools/military-deployment-checklist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militaryonesource.mil/resources/mobile-apps/my-military-onesourc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blog-brigade.militaryonesource.mi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E158A0-B651-E8DE-7F02-946EC0A971FB}"/>
              </a:ext>
            </a:extLst>
          </p:cNvPr>
          <p:cNvSpPr>
            <a:spLocks noGrp="1"/>
          </p:cNvSpPr>
          <p:nvPr>
            <p:ph type="title"/>
          </p:nvPr>
        </p:nvSpPr>
        <p:spPr>
          <a:xfrm>
            <a:off x="1028700" y="5601138"/>
            <a:ext cx="7086600" cy="1060704"/>
          </a:xfrm>
        </p:spPr>
        <p:txBody>
          <a:bodyPr/>
          <a:lstStyle/>
          <a:p>
            <a:pPr algn="ctr"/>
            <a:r>
              <a:rPr lang="en-US" dirty="0">
                <a:solidFill>
                  <a:srgbClr val="183F5B"/>
                </a:solidFill>
              </a:rPr>
              <a:t>Deployment Support Overview</a:t>
            </a:r>
          </a:p>
        </p:txBody>
      </p:sp>
      <p:sp>
        <p:nvSpPr>
          <p:cNvPr id="4" name="Straight Connector 5">
            <a:extLst>
              <a:ext uri="{FF2B5EF4-FFF2-40B4-BE49-F238E27FC236}">
                <a16:creationId xmlns:a16="http://schemas.microsoft.com/office/drawing/2014/main" id="{53338339-4202-CEA9-B682-0F856F36A490}"/>
              </a:ext>
              <a:ext uri="{C183D7F6-B498-43B3-948B-1728B52AA6E4}">
                <adec:decorative xmlns:adec="http://schemas.microsoft.com/office/drawing/2017/decorative" val="1"/>
              </a:ext>
            </a:extLst>
          </p:cNvPr>
          <p:cNvSpPr/>
          <p:nvPr/>
        </p:nvSpPr>
        <p:spPr>
          <a:xfrm>
            <a:off x="1106820" y="5601138"/>
            <a:ext cx="6930360" cy="360"/>
          </a:xfrm>
          <a:prstGeom prst="line">
            <a:avLst/>
          </a:prstGeom>
          <a:ln w="19050">
            <a:solidFill>
              <a:srgbClr val="1F355E"/>
            </a:solidFill>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z="1800" b="0" strike="noStrike" spc="-1">
              <a:solidFill>
                <a:srgbClr val="000000"/>
              </a:solidFill>
              <a:latin typeface="Calibri"/>
            </a:endParaRPr>
          </a:p>
        </p:txBody>
      </p:sp>
      <p:pic>
        <p:nvPicPr>
          <p:cNvPr id="5" name="Picture 4" descr="U.S. Department of War Logo. Military OneSource Logo">
            <a:extLst>
              <a:ext uri="{FF2B5EF4-FFF2-40B4-BE49-F238E27FC236}">
                <a16:creationId xmlns:a16="http://schemas.microsoft.com/office/drawing/2014/main" id="{039184E5-DB0D-F721-FBEC-D37D3DDE64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69065" y="4489809"/>
            <a:ext cx="5005871" cy="881095"/>
          </a:xfrm>
          <a:prstGeom prst="rect">
            <a:avLst/>
          </a:prstGeom>
        </p:spPr>
      </p:pic>
      <p:pic>
        <p:nvPicPr>
          <p:cNvPr id="7" name="Picture 3">
            <a:extLst>
              <a:ext uri="{FF2B5EF4-FFF2-40B4-BE49-F238E27FC236}">
                <a16:creationId xmlns:a16="http://schemas.microsoft.com/office/drawing/2014/main" id="{DCAD0C21-F728-92C6-A08F-1DDCE86733D8}"/>
              </a:ex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rcRect t="15959" b="15959"/>
          <a:stretch/>
        </p:blipFill>
        <p:spPr>
          <a:xfrm>
            <a:off x="-7380" y="0"/>
            <a:ext cx="9170640" cy="4159800"/>
          </a:xfrm>
          <a:prstGeom prst="rect">
            <a:avLst/>
          </a:prstGeom>
          <a:ln w="0">
            <a:noFill/>
          </a:ln>
        </p:spPr>
      </p:pic>
    </p:spTree>
    <p:extLst>
      <p:ext uri="{BB962C8B-B14F-4D97-AF65-F5344CB8AC3E}">
        <p14:creationId xmlns:p14="http://schemas.microsoft.com/office/powerpoint/2010/main" val="122218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42A020-9982-424C-9237-295B2ACDF9DE}"/>
              </a:ext>
            </a:extLst>
          </p:cNvPr>
          <p:cNvSpPr>
            <a:spLocks noGrp="1"/>
          </p:cNvSpPr>
          <p:nvPr>
            <p:ph type="title"/>
          </p:nvPr>
        </p:nvSpPr>
        <p:spPr/>
        <p:txBody>
          <a:bodyPr/>
          <a:lstStyle/>
          <a:p>
            <a:r>
              <a:rPr lang="en-US" dirty="0">
                <a:solidFill>
                  <a:prstClr val="white">
                    <a:lumMod val="95000"/>
                  </a:prstClr>
                </a:solidFill>
              </a:rPr>
              <a:t>Resources for Every Phase of Deployment</a:t>
            </a:r>
            <a:endParaRPr lang="en-US" dirty="0"/>
          </a:p>
        </p:txBody>
      </p:sp>
      <p:sp>
        <p:nvSpPr>
          <p:cNvPr id="7" name="Text Placeholder 6">
            <a:extLst>
              <a:ext uri="{FF2B5EF4-FFF2-40B4-BE49-F238E27FC236}">
                <a16:creationId xmlns:a16="http://schemas.microsoft.com/office/drawing/2014/main" id="{14010F34-B547-4310-915D-9789AE48386A}"/>
              </a:ext>
            </a:extLst>
          </p:cNvPr>
          <p:cNvSpPr>
            <a:spLocks noGrp="1"/>
          </p:cNvSpPr>
          <p:nvPr>
            <p:ph type="body" sz="quarter" idx="12"/>
          </p:nvPr>
        </p:nvSpPr>
        <p:spPr>
          <a:xfrm>
            <a:off x="429498" y="1667813"/>
            <a:ext cx="5035550" cy="4235153"/>
          </a:xfrm>
        </p:spPr>
        <p:txBody>
          <a:bodyPr/>
          <a:lstStyle/>
          <a:p>
            <a:pPr marL="0" lvl="0" indent="0">
              <a:buNone/>
            </a:pPr>
            <a:r>
              <a:rPr lang="en-US" sz="1800" b="1" dirty="0">
                <a:solidFill>
                  <a:srgbClr val="1F345E"/>
                </a:solidFill>
              </a:rPr>
              <a:t>Preparedness is key to deployment readiness for both service members and their families. Use Military OneSource tools and support to plan ahead and reduce complications: </a:t>
            </a:r>
          </a:p>
          <a:p>
            <a:r>
              <a:rPr lang="en-US" sz="1600" b="1" dirty="0">
                <a:solidFill>
                  <a:srgbClr val="404040"/>
                </a:solidFill>
              </a:rPr>
              <a:t>MilitaryOneSource.mil </a:t>
            </a:r>
            <a:r>
              <a:rPr lang="en-US" sz="1600" dirty="0">
                <a:solidFill>
                  <a:srgbClr val="404040"/>
                </a:solidFill>
              </a:rPr>
              <a:t>helps you understand your benefits and resources.</a:t>
            </a:r>
          </a:p>
          <a:p>
            <a:pPr lvl="0"/>
            <a:r>
              <a:rPr lang="en-US" sz="1600" b="1" dirty="0">
                <a:solidFill>
                  <a:srgbClr val="404040"/>
                </a:solidFill>
              </a:rPr>
              <a:t>Plan My Deployment Checklists </a:t>
            </a:r>
            <a:r>
              <a:rPr lang="en-US" sz="1600" dirty="0">
                <a:solidFill>
                  <a:srgbClr val="404040"/>
                </a:solidFill>
              </a:rPr>
              <a:t>keep you organized during each phase of deployment with clear and actionable steps and direct links to</a:t>
            </a:r>
            <a:br>
              <a:rPr lang="en-US" sz="1600" dirty="0">
                <a:solidFill>
                  <a:srgbClr val="404040"/>
                </a:solidFill>
              </a:rPr>
            </a:br>
            <a:r>
              <a:rPr lang="en-US" sz="1600" dirty="0">
                <a:solidFill>
                  <a:srgbClr val="404040"/>
                </a:solidFill>
              </a:rPr>
              <a:t>helpful resources.</a:t>
            </a:r>
          </a:p>
          <a:p>
            <a:pPr lvl="0"/>
            <a:r>
              <a:rPr lang="en-US" sz="1600" b="1" dirty="0">
                <a:solidFill>
                  <a:srgbClr val="404040"/>
                </a:solidFill>
              </a:rPr>
              <a:t>24/7 personal support </a:t>
            </a:r>
            <a:r>
              <a:rPr lang="en-US" sz="1600" dirty="0">
                <a:solidFill>
                  <a:srgbClr val="404040"/>
                </a:solidFill>
              </a:rPr>
              <a:t>is available through the Military OneSource contact center. Call or live chat to connect to resources for managing stress, finances and more. </a:t>
            </a:r>
          </a:p>
          <a:p>
            <a:pPr lvl="0"/>
            <a:r>
              <a:rPr lang="en-US" sz="1600" b="1" dirty="0" err="1">
                <a:solidFill>
                  <a:srgbClr val="404040"/>
                </a:solidFill>
              </a:rPr>
              <a:t>MilitaryINSTALLATIONS</a:t>
            </a:r>
            <a:r>
              <a:rPr lang="en-US" sz="1600" dirty="0">
                <a:solidFill>
                  <a:srgbClr val="404040"/>
                </a:solidFill>
              </a:rPr>
              <a:t> quickly connects you to your installation’s Military and Family Support Center and other local programs, resources and services to support you and your family during deployment.</a:t>
            </a:r>
            <a:endParaRPr lang="en-US" sz="1600" dirty="0">
              <a:solidFill>
                <a:prstClr val="black"/>
              </a:solidFill>
            </a:endParaRPr>
          </a:p>
        </p:txBody>
      </p:sp>
      <p:pic>
        <p:nvPicPr>
          <p:cNvPr id="10" name="Picture Placeholder 9" descr="A computer monitor and a phone">
            <a:extLst>
              <a:ext uri="{FF2B5EF4-FFF2-40B4-BE49-F238E27FC236}">
                <a16:creationId xmlns:a16="http://schemas.microsoft.com/office/drawing/2014/main" id="{A62A8FAE-36EB-4F28-9BAC-7164901CE49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62" r="8999"/>
          <a:stretch>
            <a:fillRect/>
          </a:stretch>
        </p:blipFill>
        <p:spPr>
          <a:xfrm>
            <a:off x="5556487" y="1672198"/>
            <a:ext cx="3587513" cy="4230768"/>
          </a:xfrm>
        </p:spPr>
      </p:pic>
      <p:sp>
        <p:nvSpPr>
          <p:cNvPr id="5" name="Footer Placeholder 4">
            <a:extLst>
              <a:ext uri="{FF2B5EF4-FFF2-40B4-BE49-F238E27FC236}">
                <a16:creationId xmlns:a16="http://schemas.microsoft.com/office/drawing/2014/main" id="{4829DE25-4D27-4762-873C-EBC78C1A8AEB}"/>
              </a:ext>
            </a:extLst>
          </p:cNvPr>
          <p:cNvSpPr>
            <a:spLocks noGrp="1"/>
          </p:cNvSpPr>
          <p:nvPr>
            <p:ph type="ftr" sz="quarter" idx="11"/>
          </p:nvPr>
        </p:nvSpPr>
        <p:spPr/>
        <p:txBody>
          <a:bodyPr/>
          <a:lstStyle/>
          <a:p>
            <a:r>
              <a:rPr lang="en-US" dirty="0">
                <a:ea typeface="Calibri" charset="0"/>
                <a:cs typeface="Calibri" charset="0"/>
              </a:rPr>
              <a:t>www.MilitaryOneSource.mil  •  800-342-9647</a:t>
            </a:r>
          </a:p>
        </p:txBody>
      </p:sp>
      <p:sp>
        <p:nvSpPr>
          <p:cNvPr id="3" name="Slide Number Placeholder 2">
            <a:extLst>
              <a:ext uri="{FF2B5EF4-FFF2-40B4-BE49-F238E27FC236}">
                <a16:creationId xmlns:a16="http://schemas.microsoft.com/office/drawing/2014/main" id="{E205C720-0457-4AD7-915A-93187E2E7AF5}"/>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2</a:t>
            </a:fld>
            <a:endParaRPr lang="en-US" dirty="0">
              <a:latin typeface="Aptos" panose="020B0004020202020204" pitchFamily="34" charset="0"/>
            </a:endParaRPr>
          </a:p>
        </p:txBody>
      </p:sp>
    </p:spTree>
    <p:extLst>
      <p:ext uri="{BB962C8B-B14F-4D97-AF65-F5344CB8AC3E}">
        <p14:creationId xmlns:p14="http://schemas.microsoft.com/office/powerpoint/2010/main" val="1942075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9895E545-0F2E-4F15-9B20-A738045A1EDE}"/>
              </a:ext>
            </a:extLst>
          </p:cNvPr>
          <p:cNvSpPr>
            <a:spLocks noGrp="1"/>
          </p:cNvSpPr>
          <p:nvPr>
            <p:ph type="title"/>
          </p:nvPr>
        </p:nvSpPr>
        <p:spPr/>
        <p:txBody>
          <a:bodyPr/>
          <a:lstStyle/>
          <a:p>
            <a:r>
              <a:rPr lang="en-US" dirty="0"/>
              <a:t>Plan My Deployment Checklists</a:t>
            </a:r>
          </a:p>
        </p:txBody>
      </p:sp>
      <p:sp>
        <p:nvSpPr>
          <p:cNvPr id="2" name="TextBox 1">
            <a:extLst>
              <a:ext uri="{FF2B5EF4-FFF2-40B4-BE49-F238E27FC236}">
                <a16:creationId xmlns:a16="http://schemas.microsoft.com/office/drawing/2014/main" id="{44472945-8780-410E-0E62-11E0B97346E0}"/>
              </a:ext>
            </a:extLst>
          </p:cNvPr>
          <p:cNvSpPr txBox="1"/>
          <p:nvPr/>
        </p:nvSpPr>
        <p:spPr>
          <a:xfrm>
            <a:off x="447908" y="1839876"/>
            <a:ext cx="8149204" cy="646331"/>
          </a:xfrm>
          <a:prstGeom prst="rect">
            <a:avLst/>
          </a:prstGeom>
          <a:noFill/>
        </p:spPr>
        <p:txBody>
          <a:bodyPr wrap="square" rtlCol="0">
            <a:spAutoFit/>
          </a:bodyPr>
          <a:lstStyle/>
          <a:p>
            <a:r>
              <a:rPr lang="en-US" b="1" dirty="0">
                <a:solidFill>
                  <a:srgbClr val="1F345E"/>
                </a:solidFill>
                <a:latin typeface="Aptos" panose="020B0004020202020204" pitchFamily="34" charset="0"/>
              </a:rPr>
              <a:t>Stay organized with clear and actionable steps before, during and after deployment  — for service members and their families.</a:t>
            </a:r>
          </a:p>
        </p:txBody>
      </p:sp>
      <p:sp>
        <p:nvSpPr>
          <p:cNvPr id="14" name="Text Placeholder 13">
            <a:extLst>
              <a:ext uri="{FF2B5EF4-FFF2-40B4-BE49-F238E27FC236}">
                <a16:creationId xmlns:a16="http://schemas.microsoft.com/office/drawing/2014/main" id="{A5E3EE24-D710-428D-BB22-05C15739CF93}"/>
              </a:ext>
            </a:extLst>
          </p:cNvPr>
          <p:cNvSpPr>
            <a:spLocks noGrp="1"/>
          </p:cNvSpPr>
          <p:nvPr>
            <p:ph type="body" sz="quarter" idx="12"/>
          </p:nvPr>
        </p:nvSpPr>
        <p:spPr>
          <a:xfrm>
            <a:off x="415636" y="2568434"/>
            <a:ext cx="5588528" cy="3367921"/>
          </a:xfrm>
        </p:spPr>
        <p:txBody>
          <a:bodyPr/>
          <a:lstStyle/>
          <a:p>
            <a:pPr lvl="0"/>
            <a:r>
              <a:rPr lang="en-US" sz="1800" dirty="0">
                <a:solidFill>
                  <a:srgbClr val="404040"/>
                </a:solidFill>
              </a:rPr>
              <a:t>Create customized tasks for everything from communication planning to securing pet care.</a:t>
            </a:r>
          </a:p>
          <a:p>
            <a:pPr lvl="0"/>
            <a:r>
              <a:rPr lang="en-US" sz="1800" dirty="0">
                <a:solidFill>
                  <a:srgbClr val="404040"/>
                </a:solidFill>
              </a:rPr>
              <a:t>Find expert tips to help you get legal, financial and family affairs in order.</a:t>
            </a:r>
          </a:p>
          <a:p>
            <a:pPr lvl="0"/>
            <a:r>
              <a:rPr lang="en-US" sz="1800" dirty="0">
                <a:solidFill>
                  <a:srgbClr val="404040"/>
                </a:solidFill>
              </a:rPr>
              <a:t>Access helpful resources like </a:t>
            </a:r>
            <a:r>
              <a:rPr lang="en-US" sz="1800" dirty="0" err="1">
                <a:solidFill>
                  <a:srgbClr val="404040"/>
                </a:solidFill>
              </a:rPr>
              <a:t>MyPay</a:t>
            </a:r>
            <a:r>
              <a:rPr lang="en-US" sz="1800" dirty="0">
                <a:solidFill>
                  <a:srgbClr val="404040"/>
                </a:solidFill>
              </a:rPr>
              <a:t>, the TRICARE Beneficiary Enrollment area and branch-specific support programs.</a:t>
            </a:r>
          </a:p>
          <a:p>
            <a:r>
              <a:rPr lang="en-US" sz="1800" dirty="0">
                <a:solidFill>
                  <a:srgbClr val="404040"/>
                </a:solidFill>
              </a:rPr>
              <a:t>Get information and connect to expert support services, such as confidential counseling and peer-to-peer support.</a:t>
            </a:r>
          </a:p>
          <a:p>
            <a:r>
              <a:rPr lang="en-US" sz="1800" dirty="0">
                <a:solidFill>
                  <a:srgbClr val="404040"/>
                </a:solidFill>
              </a:rPr>
              <a:t>Plan for a successful reunion and reintegration.</a:t>
            </a:r>
          </a:p>
        </p:txBody>
      </p:sp>
      <p:pic>
        <p:nvPicPr>
          <p:cNvPr id="17" name="Picture Placeholder 16" descr="A computer screen showing a checklist">
            <a:extLst>
              <a:ext uri="{FF2B5EF4-FFF2-40B4-BE49-F238E27FC236}">
                <a16:creationId xmlns:a16="http://schemas.microsoft.com/office/drawing/2014/main" id="{C216E52C-5044-40C9-B426-4DEE88CC7C3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6246065" y="2470068"/>
            <a:ext cx="2889389" cy="2850077"/>
          </a:xfrm>
        </p:spPr>
      </p:pic>
      <p:sp>
        <p:nvSpPr>
          <p:cNvPr id="4" name="TextBox 3">
            <a:extLst>
              <a:ext uri="{FF2B5EF4-FFF2-40B4-BE49-F238E27FC236}">
                <a16:creationId xmlns:a16="http://schemas.microsoft.com/office/drawing/2014/main" id="{23D53CE1-747C-BBCC-44B0-C61D94A55224}"/>
              </a:ext>
            </a:extLst>
          </p:cNvPr>
          <p:cNvSpPr txBox="1"/>
          <p:nvPr/>
        </p:nvSpPr>
        <p:spPr>
          <a:xfrm>
            <a:off x="638537" y="5899663"/>
            <a:ext cx="8362959" cy="338554"/>
          </a:xfrm>
          <a:prstGeom prst="rect">
            <a:avLst/>
          </a:prstGeom>
          <a:noFill/>
        </p:spPr>
        <p:txBody>
          <a:bodyPr wrap="square" rtlCol="0">
            <a:spAutoFit/>
          </a:bodyPr>
          <a:lstStyle/>
          <a:p>
            <a:r>
              <a:rPr lang="en-US" sz="1600" b="1" u="sng" dirty="0">
                <a:solidFill>
                  <a:srgbClr val="0070C0"/>
                </a:solidFill>
                <a:latin typeface="Aptos" panose="020B0004020202020204" pitchFamily="34" charset="0"/>
                <a:hlinkClick r:id="rId4"/>
              </a:rPr>
              <a:t>https://</a:t>
            </a:r>
            <a:r>
              <a:rPr lang="en-US" sz="1600" b="1" u="sng" dirty="0" err="1">
                <a:solidFill>
                  <a:srgbClr val="0070C0"/>
                </a:solidFill>
                <a:latin typeface="Aptos" panose="020B0004020202020204" pitchFamily="34" charset="0"/>
                <a:hlinkClick r:id="rId4"/>
              </a:rPr>
              <a:t>www.militaryonesource.mil</a:t>
            </a:r>
            <a:r>
              <a:rPr lang="en-US" sz="1600" b="1" u="sng" dirty="0">
                <a:solidFill>
                  <a:srgbClr val="0070C0"/>
                </a:solidFill>
                <a:latin typeface="Aptos" panose="020B0004020202020204" pitchFamily="34" charset="0"/>
                <a:hlinkClick r:id="rId4"/>
              </a:rPr>
              <a:t>/resources/tools/military-deployment-checklists/</a:t>
            </a:r>
            <a:endParaRPr lang="en-US" sz="1600" b="1" u="sng" dirty="0">
              <a:solidFill>
                <a:srgbClr val="0070C0"/>
              </a:solidFill>
              <a:latin typeface="Aptos" panose="020B0004020202020204" pitchFamily="34" charset="0"/>
            </a:endParaRPr>
          </a:p>
        </p:txBody>
      </p:sp>
      <p:sp>
        <p:nvSpPr>
          <p:cNvPr id="10" name="Footer Placeholder 9">
            <a:extLst>
              <a:ext uri="{FF2B5EF4-FFF2-40B4-BE49-F238E27FC236}">
                <a16:creationId xmlns:a16="http://schemas.microsoft.com/office/drawing/2014/main" id="{8B507C44-3275-400F-816E-5570E2C19487}"/>
              </a:ext>
            </a:extLst>
          </p:cNvPr>
          <p:cNvSpPr>
            <a:spLocks noGrp="1"/>
          </p:cNvSpPr>
          <p:nvPr>
            <p:ph type="ftr" sz="quarter" idx="11"/>
          </p:nvPr>
        </p:nvSpPr>
        <p:spPr/>
        <p:txBody>
          <a:bodyPr/>
          <a:lstStyle/>
          <a:p>
            <a:r>
              <a:rPr lang="en-US" dirty="0">
                <a:ea typeface="Calibri" charset="0"/>
                <a:cs typeface="Calibri" charset="0"/>
              </a:rPr>
              <a:t>www.MilitaryOneSource.mil  •  800-342-9647</a:t>
            </a:r>
          </a:p>
        </p:txBody>
      </p:sp>
      <p:sp>
        <p:nvSpPr>
          <p:cNvPr id="3" name="Slide Number Placeholder 2">
            <a:extLst>
              <a:ext uri="{FF2B5EF4-FFF2-40B4-BE49-F238E27FC236}">
                <a16:creationId xmlns:a16="http://schemas.microsoft.com/office/drawing/2014/main" id="{E7CDAC63-A5BE-4334-8BCF-115F7A16C161}"/>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3</a:t>
            </a:fld>
            <a:endParaRPr lang="en-US" dirty="0">
              <a:latin typeface="Aptos" panose="020B0004020202020204" pitchFamily="34" charset="0"/>
            </a:endParaRPr>
          </a:p>
        </p:txBody>
      </p:sp>
    </p:spTree>
    <p:extLst>
      <p:ext uri="{BB962C8B-B14F-4D97-AF65-F5344CB8AC3E}">
        <p14:creationId xmlns:p14="http://schemas.microsoft.com/office/powerpoint/2010/main" val="4067827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C9EA9-221B-4841-BD58-A1F1DA5299A3}"/>
              </a:ext>
            </a:extLst>
          </p:cNvPr>
          <p:cNvSpPr>
            <a:spLocks noGrp="1"/>
          </p:cNvSpPr>
          <p:nvPr>
            <p:ph type="title"/>
          </p:nvPr>
        </p:nvSpPr>
        <p:spPr/>
        <p:txBody>
          <a:bodyPr/>
          <a:lstStyle/>
          <a:p>
            <a:r>
              <a:rPr lang="en-US" dirty="0">
                <a:solidFill>
                  <a:prstClr val="white"/>
                </a:solidFill>
                <a:ea typeface="Calibri" charset="0"/>
                <a:cs typeface="Calibri" charset="0"/>
              </a:rPr>
              <a:t>Ease Deployment-Related Stress</a:t>
            </a:r>
            <a:endParaRPr lang="en-US" dirty="0"/>
          </a:p>
        </p:txBody>
      </p:sp>
      <p:pic>
        <p:nvPicPr>
          <p:cNvPr id="5" name="Picture Placeholder 4" descr="A councelor talking to a soldier">
            <a:extLst>
              <a:ext uri="{FF2B5EF4-FFF2-40B4-BE49-F238E27FC236}">
                <a16:creationId xmlns:a16="http://schemas.microsoft.com/office/drawing/2014/main" id="{78AD6897-9962-388D-3E3F-C66CE553DFB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017" r="19017"/>
          <a:stretch/>
        </p:blipFill>
        <p:spPr>
          <a:xfrm>
            <a:off x="6043" y="1639279"/>
            <a:ext cx="3848100" cy="4791456"/>
          </a:xfrm>
          <a:prstGeom prst="rect">
            <a:avLst/>
          </a:prstGeom>
        </p:spPr>
      </p:pic>
      <p:sp>
        <p:nvSpPr>
          <p:cNvPr id="10" name="Text Placeholder 9">
            <a:extLst>
              <a:ext uri="{FF2B5EF4-FFF2-40B4-BE49-F238E27FC236}">
                <a16:creationId xmlns:a16="http://schemas.microsoft.com/office/drawing/2014/main" id="{27DFE0DA-9BA4-421D-96F6-53EC97AE3233}"/>
              </a:ext>
            </a:extLst>
          </p:cNvPr>
          <p:cNvSpPr>
            <a:spLocks noGrp="1"/>
          </p:cNvSpPr>
          <p:nvPr>
            <p:ph type="body" sz="quarter" idx="12"/>
          </p:nvPr>
        </p:nvSpPr>
        <p:spPr>
          <a:xfrm>
            <a:off x="3962396" y="1788628"/>
            <a:ext cx="4828035" cy="4492758"/>
          </a:xfrm>
        </p:spPr>
        <p:txBody>
          <a:bodyPr/>
          <a:lstStyle/>
          <a:p>
            <a:pPr marL="0" lvl="0" indent="0" defTabSz="457200">
              <a:lnSpc>
                <a:spcPct val="100000"/>
              </a:lnSpc>
              <a:buNone/>
              <a:defRPr/>
            </a:pPr>
            <a:r>
              <a:rPr lang="en-US" sz="2400" b="1" dirty="0">
                <a:solidFill>
                  <a:srgbClr val="1F345E"/>
                </a:solidFill>
                <a:ea typeface="Calibri" charset="0"/>
                <a:cs typeface="Calibri" charset="0"/>
              </a:rPr>
              <a:t>Free resources from the War Department can help you manage deployment-related stress in healthy ways:  </a:t>
            </a:r>
          </a:p>
          <a:p>
            <a:pPr defTabSz="457200">
              <a:lnSpc>
                <a:spcPct val="100000"/>
              </a:lnSpc>
              <a:defRPr/>
            </a:pPr>
            <a:r>
              <a:rPr lang="en-US" sz="2000" b="1" dirty="0">
                <a:solidFill>
                  <a:srgbClr val="404040"/>
                </a:solidFill>
                <a:ea typeface="Calibri" charset="0"/>
                <a:cs typeface="Calibri" charset="0"/>
              </a:rPr>
              <a:t>Confidential counseling </a:t>
            </a:r>
            <a:r>
              <a:rPr lang="en-US" sz="2000" dirty="0">
                <a:solidFill>
                  <a:srgbClr val="404040"/>
                </a:solidFill>
                <a:ea typeface="Calibri" charset="0"/>
                <a:cs typeface="Calibri" charset="0"/>
              </a:rPr>
              <a:t>from Military OneSource and the Military and Family Life Counseling Program can help you navigate stress, adjust to change, strengthen relationships and more.*  </a:t>
            </a:r>
            <a:endParaRPr lang="en-US" sz="2000" b="1" dirty="0">
              <a:solidFill>
                <a:srgbClr val="404040"/>
              </a:solidFill>
              <a:ea typeface="Calibri" charset="0"/>
              <a:cs typeface="Calibri" charset="0"/>
            </a:endParaRPr>
          </a:p>
          <a:p>
            <a:pPr defTabSz="457200">
              <a:lnSpc>
                <a:spcPct val="100000"/>
              </a:lnSpc>
              <a:defRPr/>
            </a:pPr>
            <a:r>
              <a:rPr lang="en-US" sz="2000" b="1" dirty="0">
                <a:solidFill>
                  <a:srgbClr val="404040"/>
                </a:solidFill>
                <a:ea typeface="Calibri" charset="0"/>
                <a:cs typeface="Calibri" charset="0"/>
              </a:rPr>
              <a:t>Peer-to-peer counselors </a:t>
            </a:r>
            <a:r>
              <a:rPr lang="en-US" sz="2000" dirty="0">
                <a:solidFill>
                  <a:srgbClr val="404040"/>
                </a:solidFill>
                <a:ea typeface="Calibri" charset="0"/>
                <a:cs typeface="Calibri" charset="0"/>
              </a:rPr>
              <a:t>can address your deployment concerns and share preparation strategies and self-care tips.</a:t>
            </a:r>
          </a:p>
        </p:txBody>
      </p:sp>
      <p:sp>
        <p:nvSpPr>
          <p:cNvPr id="6" name="Footer Placeholder 5">
            <a:extLst>
              <a:ext uri="{FF2B5EF4-FFF2-40B4-BE49-F238E27FC236}">
                <a16:creationId xmlns:a16="http://schemas.microsoft.com/office/drawing/2014/main" id="{8CDEA4D5-4EF0-4CAE-8413-D6B7D290FBB0}"/>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
        <p:nvSpPr>
          <p:cNvPr id="3" name="Slide Number Placeholder 2">
            <a:extLst>
              <a:ext uri="{FF2B5EF4-FFF2-40B4-BE49-F238E27FC236}">
                <a16:creationId xmlns:a16="http://schemas.microsoft.com/office/drawing/2014/main" id="{BBB28AF1-8DDF-48B1-B8B5-5890E9E08802}"/>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4</a:t>
            </a:fld>
            <a:endParaRPr lang="en-US" dirty="0">
              <a:latin typeface="Aptos" panose="020B0004020202020204" pitchFamily="34" charset="0"/>
            </a:endParaRPr>
          </a:p>
        </p:txBody>
      </p:sp>
    </p:spTree>
    <p:extLst>
      <p:ext uri="{BB962C8B-B14F-4D97-AF65-F5344CB8AC3E}">
        <p14:creationId xmlns:p14="http://schemas.microsoft.com/office/powerpoint/2010/main" val="1901821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9E8CC-3392-41CB-989E-87992E3C9492}"/>
              </a:ext>
            </a:extLst>
          </p:cNvPr>
          <p:cNvSpPr>
            <a:spLocks noGrp="1"/>
          </p:cNvSpPr>
          <p:nvPr>
            <p:ph type="title"/>
          </p:nvPr>
        </p:nvSpPr>
        <p:spPr/>
        <p:txBody>
          <a:bodyPr/>
          <a:lstStyle/>
          <a:p>
            <a:r>
              <a:rPr lang="en-US" dirty="0"/>
              <a:t>Get Money Matters Squared Away </a:t>
            </a:r>
          </a:p>
        </p:txBody>
      </p:sp>
      <p:sp>
        <p:nvSpPr>
          <p:cNvPr id="4" name="Text Placeholder 3">
            <a:extLst>
              <a:ext uri="{FF2B5EF4-FFF2-40B4-BE49-F238E27FC236}">
                <a16:creationId xmlns:a16="http://schemas.microsoft.com/office/drawing/2014/main" id="{404AA359-2AE6-44BC-90D5-C13DD72A53C3}"/>
              </a:ext>
            </a:extLst>
          </p:cNvPr>
          <p:cNvSpPr>
            <a:spLocks noGrp="1"/>
          </p:cNvSpPr>
          <p:nvPr>
            <p:ph type="body" sz="quarter" idx="12"/>
          </p:nvPr>
        </p:nvSpPr>
        <p:spPr>
          <a:xfrm>
            <a:off x="579160" y="1673033"/>
            <a:ext cx="5051187" cy="4750364"/>
          </a:xfrm>
        </p:spPr>
        <p:txBody>
          <a:bodyPr/>
          <a:lstStyle/>
          <a:p>
            <a:pPr marL="0" lvl="0" indent="0">
              <a:buNone/>
            </a:pPr>
            <a:r>
              <a:rPr lang="en-US" sz="2000" b="1" dirty="0">
                <a:solidFill>
                  <a:srgbClr val="1F345E"/>
                </a:solidFill>
              </a:rPr>
              <a:t>Counseling, calculators and educational materials help you master your finances.</a:t>
            </a:r>
          </a:p>
          <a:p>
            <a:pPr lvl="0"/>
            <a:r>
              <a:rPr lang="en-US" sz="1800" dirty="0">
                <a:solidFill>
                  <a:srgbClr val="404040"/>
                </a:solidFill>
              </a:rPr>
              <a:t>Meet with financial counselors in person,</a:t>
            </a:r>
            <a:br>
              <a:rPr lang="en-US" sz="1800" dirty="0">
                <a:solidFill>
                  <a:srgbClr val="404040"/>
                </a:solidFill>
              </a:rPr>
            </a:br>
            <a:r>
              <a:rPr lang="en-US" sz="1800" dirty="0">
                <a:solidFill>
                  <a:srgbClr val="404040"/>
                </a:solidFill>
              </a:rPr>
              <a:t>by phone or video to reassess your finances and budgets.</a:t>
            </a:r>
          </a:p>
          <a:p>
            <a:pPr lvl="0"/>
            <a:r>
              <a:rPr lang="en-US" sz="1800" dirty="0">
                <a:solidFill>
                  <a:srgbClr val="404040"/>
                </a:solidFill>
              </a:rPr>
              <a:t>Prep and file your taxes online with Military OneSource </a:t>
            </a:r>
            <a:r>
              <a:rPr lang="en-US" sz="1800" dirty="0" err="1">
                <a:solidFill>
                  <a:srgbClr val="404040"/>
                </a:solidFill>
              </a:rPr>
              <a:t>MilTax</a:t>
            </a:r>
            <a:r>
              <a:rPr lang="en-US" sz="1800" dirty="0">
                <a:solidFill>
                  <a:srgbClr val="404040"/>
                </a:solidFill>
              </a:rPr>
              <a:t> services and e-filing software.</a:t>
            </a:r>
          </a:p>
          <a:p>
            <a:pPr lvl="0"/>
            <a:r>
              <a:rPr lang="en-US" sz="1800" dirty="0">
                <a:solidFill>
                  <a:srgbClr val="404040"/>
                </a:solidFill>
              </a:rPr>
              <a:t>Learn about eligibility for special pay and the Savings Deposit Program. </a:t>
            </a:r>
          </a:p>
          <a:p>
            <a:pPr lvl="0"/>
            <a:r>
              <a:rPr lang="en-US" sz="1800" dirty="0">
                <a:solidFill>
                  <a:srgbClr val="404040"/>
                </a:solidFill>
              </a:rPr>
              <a:t>Understand how the Servicemembers Civil Relief Act applies to you for smart choices concerning housing and property. </a:t>
            </a:r>
          </a:p>
          <a:p>
            <a:pPr lvl="0"/>
            <a:r>
              <a:rPr lang="en-US" sz="1800" dirty="0">
                <a:solidFill>
                  <a:srgbClr val="404040"/>
                </a:solidFill>
              </a:rPr>
              <a:t>Get help adjusting to your return to employment after deployment (for members</a:t>
            </a:r>
            <a:br>
              <a:rPr lang="en-US" sz="1800" dirty="0">
                <a:solidFill>
                  <a:srgbClr val="404040"/>
                </a:solidFill>
              </a:rPr>
            </a:br>
            <a:r>
              <a:rPr lang="en-US" sz="1800" dirty="0">
                <a:solidFill>
                  <a:srgbClr val="404040"/>
                </a:solidFill>
              </a:rPr>
              <a:t>of the Guard and reserve).</a:t>
            </a:r>
          </a:p>
        </p:txBody>
      </p:sp>
      <p:pic>
        <p:nvPicPr>
          <p:cNvPr id="8" name="Picture Placeholder 7" descr="A close-up of a soldier holding money">
            <a:extLst>
              <a:ext uri="{FF2B5EF4-FFF2-40B4-BE49-F238E27FC236}">
                <a16:creationId xmlns:a16="http://schemas.microsoft.com/office/drawing/2014/main" id="{82972080-C7B8-49BC-B6C1-0EE9D2C57DE0}"/>
              </a:ext>
            </a:extLst>
          </p:cNvPr>
          <p:cNvPicPr>
            <a:picLocks noGrp="1"/>
          </p:cNvPicPr>
          <p:nvPr>
            <p:ph type="pic" sz="quarter" idx="13"/>
          </p:nvPr>
        </p:nvPicPr>
        <p:blipFill>
          <a:blip r:embed="rId3">
            <a:extLst>
              <a:ext uri="{28A0092B-C50C-407E-A947-70E740481C1C}">
                <a14:useLocalDpi xmlns:a14="http://schemas.microsoft.com/office/drawing/2010/main" val="0"/>
              </a:ext>
            </a:extLst>
          </a:blip>
          <a:srcRect l="18094" t="-379" r="34230" b="379"/>
          <a:stretch>
            <a:fillRect/>
          </a:stretch>
        </p:blipFill>
        <p:spPr>
          <a:xfrm>
            <a:off x="5685654" y="1615901"/>
            <a:ext cx="3458345" cy="4807496"/>
          </a:xfrm>
        </p:spPr>
      </p:pic>
      <p:sp>
        <p:nvSpPr>
          <p:cNvPr id="6" name="Footer Placeholder 5">
            <a:extLst>
              <a:ext uri="{FF2B5EF4-FFF2-40B4-BE49-F238E27FC236}">
                <a16:creationId xmlns:a16="http://schemas.microsoft.com/office/drawing/2014/main" id="{41465873-AAF4-467E-932A-93677B7F897B}"/>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
        <p:nvSpPr>
          <p:cNvPr id="3" name="Slide Number Placeholder 2">
            <a:extLst>
              <a:ext uri="{FF2B5EF4-FFF2-40B4-BE49-F238E27FC236}">
                <a16:creationId xmlns:a16="http://schemas.microsoft.com/office/drawing/2014/main" id="{5C14B1ED-6203-452E-AF42-8545196F24FF}"/>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5</a:t>
            </a:fld>
            <a:endParaRPr lang="en-US" dirty="0">
              <a:latin typeface="Aptos" panose="020B0004020202020204" pitchFamily="34" charset="0"/>
            </a:endParaRPr>
          </a:p>
        </p:txBody>
      </p:sp>
    </p:spTree>
    <p:extLst>
      <p:ext uri="{BB962C8B-B14F-4D97-AF65-F5344CB8AC3E}">
        <p14:creationId xmlns:p14="http://schemas.microsoft.com/office/powerpoint/2010/main" val="2366628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C62FF-A536-4281-BD9C-8266CB16AD97}"/>
              </a:ext>
            </a:extLst>
          </p:cNvPr>
          <p:cNvSpPr>
            <a:spLocks noGrp="1"/>
          </p:cNvSpPr>
          <p:nvPr>
            <p:ph type="title"/>
          </p:nvPr>
        </p:nvSpPr>
        <p:spPr/>
        <p:txBody>
          <a:bodyPr>
            <a:normAutofit/>
          </a:bodyPr>
          <a:lstStyle/>
          <a:p>
            <a:r>
              <a:rPr lang="en-US" dirty="0">
                <a:solidFill>
                  <a:prstClr val="white"/>
                </a:solidFill>
              </a:rPr>
              <a:t>Support on the Homefront</a:t>
            </a:r>
            <a:endParaRPr lang="en-US" dirty="0"/>
          </a:p>
        </p:txBody>
      </p:sp>
      <p:pic>
        <p:nvPicPr>
          <p:cNvPr id="10" name="Picture Placeholder 9" descr="A group of people standing in a room with food">
            <a:extLst>
              <a:ext uri="{FF2B5EF4-FFF2-40B4-BE49-F238E27FC236}">
                <a16:creationId xmlns:a16="http://schemas.microsoft.com/office/drawing/2014/main" id="{F23EBC0B-2AAE-92AD-5F3F-ACB6B45AEB55}"/>
              </a:ext>
            </a:extLst>
          </p:cNvPr>
          <p:cNvPicPr>
            <a:picLocks noGrp="1"/>
          </p:cNvPicPr>
          <p:nvPr>
            <p:ph type="pic" sz="quarter" idx="13"/>
          </p:nvPr>
        </p:nvPicPr>
        <p:blipFill>
          <a:blip r:embed="rId3">
            <a:extLst>
              <a:ext uri="{28A0092B-C50C-407E-A947-70E740481C1C}">
                <a14:useLocalDpi xmlns:a14="http://schemas.microsoft.com/office/drawing/2010/main" val="0"/>
              </a:ext>
            </a:extLst>
          </a:blip>
          <a:srcRect l="23293" r="23293"/>
          <a:stretch/>
        </p:blipFill>
        <p:spPr/>
      </p:pic>
      <p:sp>
        <p:nvSpPr>
          <p:cNvPr id="4" name="Text Placeholder 3">
            <a:extLst>
              <a:ext uri="{FF2B5EF4-FFF2-40B4-BE49-F238E27FC236}">
                <a16:creationId xmlns:a16="http://schemas.microsoft.com/office/drawing/2014/main" id="{F5AAEE03-9934-4D09-9663-2F8EA24AAB1F}"/>
              </a:ext>
            </a:extLst>
          </p:cNvPr>
          <p:cNvSpPr>
            <a:spLocks noGrp="1"/>
          </p:cNvSpPr>
          <p:nvPr>
            <p:ph type="body" sz="quarter" idx="12"/>
          </p:nvPr>
        </p:nvSpPr>
        <p:spPr>
          <a:xfrm>
            <a:off x="3988890" y="1696712"/>
            <a:ext cx="5079545" cy="4757702"/>
          </a:xfrm>
        </p:spPr>
        <p:txBody>
          <a:bodyPr/>
          <a:lstStyle/>
          <a:p>
            <a:pPr marL="0" lvl="0" indent="0">
              <a:buNone/>
            </a:pPr>
            <a:r>
              <a:rPr lang="en-US" sz="2000" b="1" dirty="0">
                <a:solidFill>
                  <a:srgbClr val="1F345E"/>
                </a:solidFill>
              </a:rPr>
              <a:t>Military OneSource offers 24/7 resources and support to military spouses through all phases of deployment</a:t>
            </a:r>
          </a:p>
          <a:p>
            <a:pPr marL="228600" lvl="1"/>
            <a:r>
              <a:rPr lang="en-US" sz="1800" dirty="0">
                <a:solidFill>
                  <a:srgbClr val="404040"/>
                </a:solidFill>
              </a:rPr>
              <a:t>Get helpful advice on transitioning into new routines and balancing solo parenting through </a:t>
            </a:r>
            <a:r>
              <a:rPr lang="en-US" sz="1800" b="1" dirty="0">
                <a:solidFill>
                  <a:srgbClr val="404040"/>
                </a:solidFill>
              </a:rPr>
              <a:t>new </a:t>
            </a:r>
            <a:r>
              <a:rPr lang="en-US" sz="1800" b="1" dirty="0" err="1">
                <a:solidFill>
                  <a:srgbClr val="404040"/>
                </a:solidFill>
              </a:rPr>
              <a:t>MilParent</a:t>
            </a:r>
            <a:r>
              <a:rPr lang="en-US" sz="1800" b="1" dirty="0">
                <a:solidFill>
                  <a:srgbClr val="404040"/>
                </a:solidFill>
              </a:rPr>
              <a:t> consultations</a:t>
            </a:r>
            <a:r>
              <a:rPr lang="en-US" sz="1800" dirty="0">
                <a:solidFill>
                  <a:srgbClr val="404040"/>
                </a:solidFill>
              </a:rPr>
              <a:t>.</a:t>
            </a:r>
          </a:p>
          <a:p>
            <a:pPr marL="228600" lvl="1"/>
            <a:r>
              <a:rPr lang="en-US" sz="1800" dirty="0">
                <a:solidFill>
                  <a:srgbClr val="404040"/>
                </a:solidFill>
              </a:rPr>
              <a:t>Learn about quality, affordable child care </a:t>
            </a:r>
            <a:r>
              <a:rPr lang="en-US" sz="1800" b="1" dirty="0">
                <a:solidFill>
                  <a:srgbClr val="404040"/>
                </a:solidFill>
              </a:rPr>
              <a:t>benefits </a:t>
            </a:r>
            <a:r>
              <a:rPr lang="en-US" sz="1800" dirty="0">
                <a:solidFill>
                  <a:srgbClr val="404040"/>
                </a:solidFill>
              </a:rPr>
              <a:t>and</a:t>
            </a:r>
            <a:r>
              <a:rPr lang="en-US" sz="1800" b="1" dirty="0">
                <a:solidFill>
                  <a:srgbClr val="404040"/>
                </a:solidFill>
              </a:rPr>
              <a:t> resources</a:t>
            </a:r>
            <a:r>
              <a:rPr lang="en-US" sz="1800" dirty="0">
                <a:solidFill>
                  <a:srgbClr val="404040"/>
                </a:solidFill>
              </a:rPr>
              <a:t>.</a:t>
            </a:r>
          </a:p>
          <a:p>
            <a:pPr marL="228600" lvl="1"/>
            <a:r>
              <a:rPr lang="en-US" sz="1800" dirty="0">
                <a:solidFill>
                  <a:srgbClr val="404040"/>
                </a:solidFill>
              </a:rPr>
              <a:t>Take care of your health and well-being with </a:t>
            </a:r>
            <a:r>
              <a:rPr lang="en-US" sz="1800" b="1" dirty="0">
                <a:solidFill>
                  <a:srgbClr val="404040"/>
                </a:solidFill>
              </a:rPr>
              <a:t>health and wellness coaching</a:t>
            </a:r>
            <a:r>
              <a:rPr lang="en-US" sz="1800" dirty="0">
                <a:solidFill>
                  <a:srgbClr val="404040"/>
                </a:solidFill>
              </a:rPr>
              <a:t>.</a:t>
            </a:r>
          </a:p>
          <a:p>
            <a:pPr marL="228600" lvl="1"/>
            <a:r>
              <a:rPr lang="en-US" sz="1800" dirty="0">
                <a:solidFill>
                  <a:srgbClr val="404040"/>
                </a:solidFill>
              </a:rPr>
              <a:t>Further your career goals with the </a:t>
            </a:r>
            <a:r>
              <a:rPr lang="en-US" sz="1800" b="1" dirty="0">
                <a:solidFill>
                  <a:srgbClr val="404040"/>
                </a:solidFill>
              </a:rPr>
              <a:t>Spouse Education and Career Opportunities </a:t>
            </a:r>
            <a:r>
              <a:rPr lang="en-US" sz="1800" dirty="0">
                <a:solidFill>
                  <a:srgbClr val="404040"/>
                </a:solidFill>
              </a:rPr>
              <a:t>program</a:t>
            </a:r>
            <a:r>
              <a:rPr lang="en-US" sz="1800" b="1" dirty="0">
                <a:solidFill>
                  <a:srgbClr val="404040"/>
                </a:solidFill>
              </a:rPr>
              <a:t>.</a:t>
            </a:r>
            <a:r>
              <a:rPr lang="en-US" sz="1800" dirty="0">
                <a:solidFill>
                  <a:srgbClr val="404040"/>
                </a:solidFill>
              </a:rPr>
              <a:t> </a:t>
            </a:r>
          </a:p>
          <a:p>
            <a:pPr marL="228600" lvl="1"/>
            <a:r>
              <a:rPr lang="en-US" sz="1800" dirty="0">
                <a:solidFill>
                  <a:srgbClr val="404040"/>
                </a:solidFill>
              </a:rPr>
              <a:t>Learn ways to connect with your community,  tighten your bond with loved ones and reconnect after deployment with </a:t>
            </a:r>
            <a:r>
              <a:rPr lang="en-US" sz="1800" b="1" dirty="0">
                <a:solidFill>
                  <a:srgbClr val="404040"/>
                </a:solidFill>
              </a:rPr>
              <a:t>building healthy relationships consultations</a:t>
            </a:r>
            <a:r>
              <a:rPr lang="en-US" sz="1800" dirty="0">
                <a:solidFill>
                  <a:srgbClr val="404040"/>
                </a:solidFill>
              </a:rPr>
              <a:t>.</a:t>
            </a:r>
          </a:p>
          <a:p>
            <a:pPr marL="0" lvl="0" indent="0">
              <a:buNone/>
            </a:pPr>
            <a:endParaRPr lang="en-US" sz="1800" dirty="0">
              <a:solidFill>
                <a:prstClr val="black"/>
              </a:solidFill>
            </a:endParaRPr>
          </a:p>
        </p:txBody>
      </p:sp>
      <p:sp>
        <p:nvSpPr>
          <p:cNvPr id="6" name="Footer Placeholder 5">
            <a:extLst>
              <a:ext uri="{FF2B5EF4-FFF2-40B4-BE49-F238E27FC236}">
                <a16:creationId xmlns:a16="http://schemas.microsoft.com/office/drawing/2014/main" id="{8783844E-C907-43F2-8707-BB4189E16306}"/>
              </a:ext>
            </a:extLst>
          </p:cNvPr>
          <p:cNvSpPr>
            <a:spLocks noGrp="1"/>
          </p:cNvSpPr>
          <p:nvPr>
            <p:ph type="ftr" sz="quarter" idx="11"/>
          </p:nvPr>
        </p:nvSpPr>
        <p:spPr/>
        <p:txBody>
          <a:bodyPr/>
          <a:lstStyle/>
          <a:p>
            <a:r>
              <a:rPr lang="en-US" dirty="0">
                <a:ea typeface="Calibri" charset="0"/>
                <a:cs typeface="Calibri" charset="0"/>
              </a:rPr>
              <a:t>www.MilitaryOneSource.mil  •  800-342-9647</a:t>
            </a:r>
          </a:p>
        </p:txBody>
      </p:sp>
      <p:sp>
        <p:nvSpPr>
          <p:cNvPr id="3" name="Slide Number Placeholder 2">
            <a:extLst>
              <a:ext uri="{FF2B5EF4-FFF2-40B4-BE49-F238E27FC236}">
                <a16:creationId xmlns:a16="http://schemas.microsoft.com/office/drawing/2014/main" id="{4F3F3238-2175-4011-90B0-BF638093B63F}"/>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6</a:t>
            </a:fld>
            <a:endParaRPr lang="en-US" dirty="0">
              <a:latin typeface="Aptos" panose="020B0004020202020204" pitchFamily="34" charset="0"/>
            </a:endParaRPr>
          </a:p>
        </p:txBody>
      </p:sp>
    </p:spTree>
    <p:extLst>
      <p:ext uri="{BB962C8B-B14F-4D97-AF65-F5344CB8AC3E}">
        <p14:creationId xmlns:p14="http://schemas.microsoft.com/office/powerpoint/2010/main" val="3260493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D9CB9-BB97-493D-B4DD-F30A72B43153}"/>
              </a:ext>
            </a:extLst>
          </p:cNvPr>
          <p:cNvSpPr>
            <a:spLocks noGrp="1"/>
          </p:cNvSpPr>
          <p:nvPr>
            <p:ph type="title"/>
          </p:nvPr>
        </p:nvSpPr>
        <p:spPr/>
        <p:txBody>
          <a:bodyPr/>
          <a:lstStyle/>
          <a:p>
            <a:r>
              <a:rPr lang="en-US" dirty="0"/>
              <a:t>Help Children and Teens Through Each Stage of  Deployment</a:t>
            </a:r>
          </a:p>
        </p:txBody>
      </p:sp>
      <p:sp>
        <p:nvSpPr>
          <p:cNvPr id="4" name="Text Placeholder 3">
            <a:extLst>
              <a:ext uri="{FF2B5EF4-FFF2-40B4-BE49-F238E27FC236}">
                <a16:creationId xmlns:a16="http://schemas.microsoft.com/office/drawing/2014/main" id="{9E9ED09C-E2BA-4B10-834A-D24CE0B055BA}"/>
              </a:ext>
            </a:extLst>
          </p:cNvPr>
          <p:cNvSpPr>
            <a:spLocks noGrp="1"/>
          </p:cNvSpPr>
          <p:nvPr>
            <p:ph type="body" sz="quarter" idx="12"/>
          </p:nvPr>
        </p:nvSpPr>
        <p:spPr>
          <a:xfrm>
            <a:off x="457200" y="1788627"/>
            <a:ext cx="4940300" cy="4492758"/>
          </a:xfrm>
        </p:spPr>
        <p:txBody>
          <a:bodyPr/>
          <a:lstStyle/>
          <a:p>
            <a:pPr marL="0" lvl="0" indent="0">
              <a:buNone/>
            </a:pPr>
            <a:r>
              <a:rPr lang="en-US" sz="2400" b="1" dirty="0">
                <a:solidFill>
                  <a:srgbClr val="1F345E"/>
                </a:solidFill>
              </a:rPr>
              <a:t>Connect with Military OneSource for smooth transitions.</a:t>
            </a:r>
            <a:endParaRPr lang="en-US" sz="2400" dirty="0">
              <a:solidFill>
                <a:srgbClr val="1F345E"/>
              </a:solidFill>
            </a:endParaRPr>
          </a:p>
          <a:p>
            <a:r>
              <a:rPr lang="en-US" sz="1600" dirty="0">
                <a:solidFill>
                  <a:srgbClr val="404040"/>
                </a:solidFill>
              </a:rPr>
              <a:t>Get tips and materials to help with communication, setting expectations and helping children prepare mentally and emotionally for each phase of deployment.</a:t>
            </a:r>
          </a:p>
          <a:p>
            <a:r>
              <a:rPr lang="en-US" sz="1600" dirty="0">
                <a:solidFill>
                  <a:srgbClr val="404040"/>
                </a:solidFill>
              </a:rPr>
              <a:t>School liaisons help children cope during deployment by checking in on their well-being, connecting them with counselors or support groups and making sure parents, teachers and schools have the resources they need.</a:t>
            </a:r>
          </a:p>
          <a:p>
            <a:r>
              <a:rPr lang="en-US" sz="1600" dirty="0">
                <a:solidFill>
                  <a:srgbClr val="404040"/>
                </a:solidFill>
              </a:rPr>
              <a:t>Military and Family Support Centers offer on-installation programs that help families and children manage the stressors of deployment, including after-school support through partnerships with Boys &amp; Girls Clubs of America and 4-H.</a:t>
            </a:r>
            <a:endParaRPr lang="en-US" sz="1800" dirty="0">
              <a:solidFill>
                <a:prstClr val="black"/>
              </a:solidFill>
            </a:endParaRPr>
          </a:p>
        </p:txBody>
      </p:sp>
      <p:pic>
        <p:nvPicPr>
          <p:cNvPr id="8" name="Picture Placeholder 7" descr="A service member hugging and smiling with family">
            <a:extLst>
              <a:ext uri="{FF2B5EF4-FFF2-40B4-BE49-F238E27FC236}">
                <a16:creationId xmlns:a16="http://schemas.microsoft.com/office/drawing/2014/main" id="{3ECAA2B8-2FB9-4D34-8C91-ED506B7A9172}"/>
              </a:ext>
            </a:extLst>
          </p:cNvPr>
          <p:cNvPicPr>
            <a:picLocks noGrp="1"/>
          </p:cNvPicPr>
          <p:nvPr>
            <p:ph type="pic" sz="quarter" idx="13"/>
          </p:nvPr>
        </p:nvPicPr>
        <p:blipFill>
          <a:blip r:embed="rId3">
            <a:extLst>
              <a:ext uri="{28A0092B-C50C-407E-A947-70E740481C1C}">
                <a14:useLocalDpi xmlns:a14="http://schemas.microsoft.com/office/drawing/2010/main" val="0"/>
              </a:ext>
            </a:extLst>
          </a:blip>
          <a:srcRect l="17271" r="34654"/>
          <a:stretch>
            <a:fillRect/>
          </a:stretch>
        </p:blipFill>
        <p:spPr>
          <a:xfrm>
            <a:off x="5684520" y="1628601"/>
            <a:ext cx="3459480" cy="4824340"/>
          </a:xfrm>
        </p:spPr>
      </p:pic>
      <p:sp>
        <p:nvSpPr>
          <p:cNvPr id="6" name="Footer Placeholder 5">
            <a:extLst>
              <a:ext uri="{FF2B5EF4-FFF2-40B4-BE49-F238E27FC236}">
                <a16:creationId xmlns:a16="http://schemas.microsoft.com/office/drawing/2014/main" id="{5BAD46A5-E7BB-4165-9B8D-129B63E7A423}"/>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
        <p:nvSpPr>
          <p:cNvPr id="3" name="Slide Number Placeholder 2">
            <a:extLst>
              <a:ext uri="{FF2B5EF4-FFF2-40B4-BE49-F238E27FC236}">
                <a16:creationId xmlns:a16="http://schemas.microsoft.com/office/drawing/2014/main" id="{E70BF86B-1F42-4DD1-B324-BDE24F00F96E}"/>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7</a:t>
            </a:fld>
            <a:endParaRPr lang="en-US" dirty="0">
              <a:latin typeface="Aptos" panose="020B0004020202020204" pitchFamily="34" charset="0"/>
            </a:endParaRPr>
          </a:p>
        </p:txBody>
      </p:sp>
    </p:spTree>
    <p:extLst>
      <p:ext uri="{BB962C8B-B14F-4D97-AF65-F5344CB8AC3E}">
        <p14:creationId xmlns:p14="http://schemas.microsoft.com/office/powerpoint/2010/main" val="3103495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BA6B5-694C-0CC5-9272-AB5A957FAEB4}"/>
              </a:ext>
            </a:extLst>
          </p:cNvPr>
          <p:cNvSpPr>
            <a:spLocks noGrp="1"/>
          </p:cNvSpPr>
          <p:nvPr>
            <p:ph type="title"/>
          </p:nvPr>
        </p:nvSpPr>
        <p:spPr/>
        <p:txBody>
          <a:bodyPr/>
          <a:lstStyle/>
          <a:p>
            <a:r>
              <a:rPr lang="en-US" dirty="0"/>
              <a:t>24/7 Support With Military OneSource Apps</a:t>
            </a:r>
          </a:p>
        </p:txBody>
      </p:sp>
      <p:sp>
        <p:nvSpPr>
          <p:cNvPr id="4" name="Text Placeholder 3">
            <a:extLst>
              <a:ext uri="{FF2B5EF4-FFF2-40B4-BE49-F238E27FC236}">
                <a16:creationId xmlns:a16="http://schemas.microsoft.com/office/drawing/2014/main" id="{89812588-2267-529C-1688-447B67BFB1CA}"/>
              </a:ext>
            </a:extLst>
          </p:cNvPr>
          <p:cNvSpPr>
            <a:spLocks noGrp="1"/>
          </p:cNvSpPr>
          <p:nvPr>
            <p:ph type="body" sz="quarter" idx="12"/>
          </p:nvPr>
        </p:nvSpPr>
        <p:spPr>
          <a:xfrm>
            <a:off x="579160" y="1914614"/>
            <a:ext cx="4316931" cy="4251177"/>
          </a:xfrm>
        </p:spPr>
        <p:txBody>
          <a:bodyPr/>
          <a:lstStyle/>
          <a:p>
            <a:pPr marL="0" indent="0">
              <a:lnSpc>
                <a:spcPts val="2600"/>
              </a:lnSpc>
              <a:spcBef>
                <a:spcPts val="600"/>
              </a:spcBef>
              <a:buNone/>
            </a:pPr>
            <a:r>
              <a:rPr lang="en-US" sz="2400" spc="-1" dirty="0">
                <a:solidFill>
                  <a:srgbClr val="404040"/>
                </a:solidFill>
                <a:ea typeface="Calibri"/>
              </a:rPr>
              <a:t>Gain 24/7 access to powerful tools and help from the War Department — </a:t>
            </a:r>
            <a:r>
              <a:rPr lang="en-US" sz="2400" b="1" spc="-1" dirty="0">
                <a:solidFill>
                  <a:srgbClr val="404040"/>
                </a:solidFill>
                <a:ea typeface="Calibri"/>
              </a:rPr>
              <a:t>in your hands, anytime, anywhere</a:t>
            </a:r>
            <a:r>
              <a:rPr lang="en-US" sz="2400" spc="-1" dirty="0">
                <a:solidFill>
                  <a:srgbClr val="404040"/>
                </a:solidFill>
                <a:ea typeface="Calibri"/>
              </a:rPr>
              <a:t>.</a:t>
            </a:r>
          </a:p>
          <a:p>
            <a:pPr>
              <a:lnSpc>
                <a:spcPts val="2000"/>
              </a:lnSpc>
              <a:spcBef>
                <a:spcPts val="1200"/>
              </a:spcBef>
            </a:pPr>
            <a:r>
              <a:rPr lang="en-US" sz="1800" spc="-1" dirty="0">
                <a:solidFill>
                  <a:srgbClr val="404040"/>
                </a:solidFill>
                <a:ea typeface="Calibri"/>
              </a:rPr>
              <a:t>Download the </a:t>
            </a:r>
            <a:r>
              <a:rPr lang="en-US" sz="1800" b="1" u="sng" spc="-1" dirty="0">
                <a:solidFill>
                  <a:srgbClr val="0070C0"/>
                </a:solidFill>
                <a:ea typeface="Calibri"/>
                <a:hlinkClick r:id="rId3">
                  <a:extLst>
                    <a:ext uri="{A12FA001-AC4F-418D-AE19-62706E023703}">
                      <ahyp:hlinkClr xmlns:ahyp="http://schemas.microsoft.com/office/drawing/2018/hyperlinkcolor" val="tx"/>
                    </a:ext>
                  </a:extLst>
                </a:hlinkClick>
              </a:rPr>
              <a:t>My Military OneSource app</a:t>
            </a:r>
            <a:r>
              <a:rPr lang="en-US" sz="1800" b="1" spc="-1" dirty="0">
                <a:solidFill>
                  <a:srgbClr val="0070C0"/>
                </a:solidFill>
                <a:ea typeface="Calibri"/>
              </a:rPr>
              <a:t> </a:t>
            </a:r>
            <a:r>
              <a:rPr lang="en-US" sz="1800" spc="-1" dirty="0">
                <a:solidFill>
                  <a:srgbClr val="404040"/>
                </a:solidFill>
                <a:ea typeface="Calibri"/>
              </a:rPr>
              <a:t>and quickly connect to support and personalized answers for you and your military life. </a:t>
            </a:r>
            <a:endParaRPr lang="en-US" sz="1800" dirty="0"/>
          </a:p>
          <a:p>
            <a:pPr>
              <a:lnSpc>
                <a:spcPts val="2000"/>
              </a:lnSpc>
              <a:spcBef>
                <a:spcPts val="1200"/>
              </a:spcBef>
            </a:pPr>
            <a:r>
              <a:rPr lang="en-US" sz="1800" dirty="0">
                <a:solidFill>
                  <a:srgbClr val="404040"/>
                </a:solidFill>
                <a:ea typeface="Calibri" charset="0"/>
                <a:cs typeface="Calibri" charset="0"/>
              </a:rPr>
              <a:t>Digital resilience tools like Chill Drills and Love Every Day can help you manage your mood, strengthen your relationships, set goals and become more mission ready.</a:t>
            </a:r>
          </a:p>
        </p:txBody>
      </p:sp>
      <p:pic>
        <p:nvPicPr>
          <p:cNvPr id="8" name="Picture 7" descr="A person in military uniform sitting on a picnic table looking at cell phone">
            <a:extLst>
              <a:ext uri="{FF2B5EF4-FFF2-40B4-BE49-F238E27FC236}">
                <a16:creationId xmlns:a16="http://schemas.microsoft.com/office/drawing/2014/main" id="{32538DC7-7532-7EF6-5C12-7737DDAFEB47}"/>
              </a:ext>
            </a:extLst>
          </p:cNvPr>
          <p:cNvPicPr>
            <a:picLocks noChangeAspect="1"/>
          </p:cNvPicPr>
          <p:nvPr/>
        </p:nvPicPr>
        <p:blipFill>
          <a:blip r:embed="rId4">
            <a:extLst>
              <a:ext uri="{28A0092B-C50C-407E-A947-70E740481C1C}">
                <a14:useLocalDpi xmlns:a14="http://schemas.microsoft.com/office/drawing/2010/main" val="0"/>
              </a:ext>
            </a:extLst>
          </a:blip>
          <a:srcRect l="34744" t="14641" r="33572" b="37884"/>
          <a:stretch>
            <a:fillRect/>
          </a:stretch>
        </p:blipFill>
        <p:spPr>
          <a:xfrm>
            <a:off x="5539346" y="1636776"/>
            <a:ext cx="3607412" cy="4792932"/>
          </a:xfrm>
          <a:prstGeom prst="rect">
            <a:avLst/>
          </a:prstGeom>
        </p:spPr>
      </p:pic>
      <p:sp>
        <p:nvSpPr>
          <p:cNvPr id="5" name="Footer Placeholder 4">
            <a:extLst>
              <a:ext uri="{FF2B5EF4-FFF2-40B4-BE49-F238E27FC236}">
                <a16:creationId xmlns:a16="http://schemas.microsoft.com/office/drawing/2014/main" id="{9D81DE4A-44A4-FEA8-2F17-A04EF80555EE}"/>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pic>
        <p:nvPicPr>
          <p:cNvPr id="6" name="Picture 5">
            <a:extLst>
              <a:ext uri="{FF2B5EF4-FFF2-40B4-BE49-F238E27FC236}">
                <a16:creationId xmlns:a16="http://schemas.microsoft.com/office/drawing/2014/main" id="{D7E0DA6F-0ECB-A605-2641-AE26B4808A2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885296" y="4318398"/>
            <a:ext cx="1308100" cy="1308100"/>
          </a:xfrm>
          <a:prstGeom prst="rect">
            <a:avLst/>
          </a:prstGeom>
        </p:spPr>
      </p:pic>
      <p:pic>
        <p:nvPicPr>
          <p:cNvPr id="1028" name="Picture 4">
            <a:extLst>
              <a:ext uri="{FF2B5EF4-FFF2-40B4-BE49-F238E27FC236}">
                <a16:creationId xmlns:a16="http://schemas.microsoft.com/office/drawing/2014/main" id="{668A457C-CE57-5841-7195-5781D79967F2}"/>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6091" y="2539602"/>
            <a:ext cx="1308100" cy="13081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C0F66F2-C3AD-0B96-F327-A79C1D9578DF}"/>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8</a:t>
            </a:fld>
            <a:endParaRPr lang="en-US" dirty="0">
              <a:latin typeface="Aptos" panose="020B0004020202020204" pitchFamily="34" charset="0"/>
            </a:endParaRPr>
          </a:p>
        </p:txBody>
      </p:sp>
    </p:spTree>
    <p:extLst>
      <p:ext uri="{BB962C8B-B14F-4D97-AF65-F5344CB8AC3E}">
        <p14:creationId xmlns:p14="http://schemas.microsoft.com/office/powerpoint/2010/main" val="1552293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2A5F4-3ABE-23D9-57D9-E98E8E0DC5E3}"/>
              </a:ext>
            </a:extLst>
          </p:cNvPr>
          <p:cNvSpPr>
            <a:spLocks noGrp="1"/>
          </p:cNvSpPr>
          <p:nvPr>
            <p:ph type="title"/>
          </p:nvPr>
        </p:nvSpPr>
        <p:spPr/>
        <p:txBody>
          <a:bodyPr/>
          <a:lstStyle/>
          <a:p>
            <a:r>
              <a:rPr lang="en-US" dirty="0"/>
              <a:t>Real Stories from Military Spouses</a:t>
            </a:r>
          </a:p>
        </p:txBody>
      </p:sp>
      <p:pic>
        <p:nvPicPr>
          <p:cNvPr id="8" name="Picture Placeholder 7" descr="A service member greeted by family with a dog">
            <a:extLst>
              <a:ext uri="{FF2B5EF4-FFF2-40B4-BE49-F238E27FC236}">
                <a16:creationId xmlns:a16="http://schemas.microsoft.com/office/drawing/2014/main" id="{E1A8C05F-8274-1BFF-EC39-6361BDAE03C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52" t="12907" r="3464" b="6940"/>
          <a:stretch>
            <a:fillRect/>
          </a:stretch>
        </p:blipFill>
        <p:spPr>
          <a:xfrm>
            <a:off x="6043" y="1639279"/>
            <a:ext cx="3848100" cy="4791456"/>
          </a:xfrm>
        </p:spPr>
      </p:pic>
      <p:sp>
        <p:nvSpPr>
          <p:cNvPr id="4" name="Text Placeholder 3">
            <a:extLst>
              <a:ext uri="{FF2B5EF4-FFF2-40B4-BE49-F238E27FC236}">
                <a16:creationId xmlns:a16="http://schemas.microsoft.com/office/drawing/2014/main" id="{922C425D-3C34-91A7-361B-5C00D80622ED}"/>
              </a:ext>
            </a:extLst>
          </p:cNvPr>
          <p:cNvSpPr>
            <a:spLocks noGrp="1"/>
          </p:cNvSpPr>
          <p:nvPr>
            <p:ph type="body" sz="quarter" idx="12"/>
          </p:nvPr>
        </p:nvSpPr>
        <p:spPr>
          <a:xfrm>
            <a:off x="3962396" y="1937977"/>
            <a:ext cx="4901187" cy="4492758"/>
          </a:xfrm>
        </p:spPr>
        <p:txBody>
          <a:bodyPr/>
          <a:lstStyle/>
          <a:p>
            <a:pPr marL="0" indent="0">
              <a:buNone/>
            </a:pPr>
            <a:r>
              <a:rPr lang="en-US" sz="1800" b="1" dirty="0">
                <a:solidFill>
                  <a:srgbClr val="1F345E"/>
                </a:solidFill>
              </a:rPr>
              <a:t>Check out the </a:t>
            </a:r>
            <a:r>
              <a:rPr lang="en-US" sz="1800" b="1" dirty="0">
                <a:solidFill>
                  <a:srgbClr val="0070C0"/>
                </a:solidFill>
                <a:hlinkClick r:id="rId4">
                  <a:extLst>
                    <a:ext uri="{A12FA001-AC4F-418D-AE19-62706E023703}">
                      <ahyp:hlinkClr xmlns:ahyp="http://schemas.microsoft.com/office/drawing/2018/hyperlinkcolor" val="tx"/>
                    </a:ext>
                  </a:extLst>
                </a:hlinkClick>
              </a:rPr>
              <a:t>Blog Brigade</a:t>
            </a:r>
            <a:r>
              <a:rPr lang="en-US" sz="1800" b="1" dirty="0">
                <a:solidFill>
                  <a:srgbClr val="0070C0"/>
                </a:solidFill>
              </a:rPr>
              <a:t> </a:t>
            </a:r>
            <a:r>
              <a:rPr lang="en-US" sz="1800" b="1" dirty="0">
                <a:solidFill>
                  <a:srgbClr val="1F345E"/>
                </a:solidFill>
              </a:rPr>
              <a:t>where military spouses open up about their lives and share what they’ve learned along the way. </a:t>
            </a:r>
          </a:p>
          <a:p>
            <a:pPr marL="0" indent="0">
              <a:buNone/>
            </a:pPr>
            <a:r>
              <a:rPr lang="en-US" sz="1600" dirty="0">
                <a:solidFill>
                  <a:srgbClr val="404040"/>
                </a:solidFill>
              </a:rPr>
              <a:t>“All you can do is plan for the unknown, ride the emotional rollercoaster, and — if you’re like me — rely on coffee and salty humor.”</a:t>
            </a:r>
          </a:p>
          <a:p>
            <a:pPr marL="0" indent="0" algn="r">
              <a:buNone/>
            </a:pPr>
            <a:r>
              <a:rPr lang="en-US" sz="1600" dirty="0">
                <a:solidFill>
                  <a:srgbClr val="404040"/>
                </a:solidFill>
              </a:rPr>
              <a:t>— Kristi </a:t>
            </a:r>
          </a:p>
          <a:p>
            <a:pPr marL="0" indent="0">
              <a:buNone/>
            </a:pPr>
            <a:r>
              <a:rPr lang="en-US" sz="1600" dirty="0">
                <a:solidFill>
                  <a:srgbClr val="404040"/>
                </a:solidFill>
              </a:rPr>
              <a:t>“We end every day with a prerecorded bedtime book to hear his voice as he tells us how much he loves and misses us, calling us each by name.”</a:t>
            </a:r>
          </a:p>
          <a:p>
            <a:pPr marL="0" indent="0" algn="r">
              <a:buNone/>
            </a:pPr>
            <a:r>
              <a:rPr lang="en-US" sz="1600" dirty="0">
                <a:solidFill>
                  <a:srgbClr val="404040"/>
                </a:solidFill>
              </a:rPr>
              <a:t>— Tanecia </a:t>
            </a:r>
          </a:p>
          <a:p>
            <a:pPr marL="0" indent="0">
              <a:buNone/>
            </a:pPr>
            <a:r>
              <a:rPr lang="en-US" sz="1600" dirty="0">
                <a:solidFill>
                  <a:srgbClr val="404040"/>
                </a:solidFill>
              </a:rPr>
              <a:t>“… working through reintegration challenges doesn’t necessarily mean your relationship has long-term issues. It’s just another difficult stage in military life.”</a:t>
            </a:r>
          </a:p>
          <a:p>
            <a:pPr marL="0" indent="0" algn="r">
              <a:buNone/>
            </a:pPr>
            <a:r>
              <a:rPr lang="en-US" sz="1600" dirty="0">
                <a:solidFill>
                  <a:srgbClr val="404040"/>
                </a:solidFill>
              </a:rPr>
              <a:t>— Lizann  </a:t>
            </a:r>
          </a:p>
        </p:txBody>
      </p:sp>
      <p:sp>
        <p:nvSpPr>
          <p:cNvPr id="6" name="Footer Placeholder 5">
            <a:extLst>
              <a:ext uri="{FF2B5EF4-FFF2-40B4-BE49-F238E27FC236}">
                <a16:creationId xmlns:a16="http://schemas.microsoft.com/office/drawing/2014/main" id="{2AF37D3B-AA70-C385-B4BF-D3A53B28A2DA}"/>
              </a:ext>
            </a:extLst>
          </p:cNvPr>
          <p:cNvSpPr>
            <a:spLocks noGrp="1"/>
          </p:cNvSpPr>
          <p:nvPr>
            <p:ph type="ftr" sz="quarter" idx="11"/>
          </p:nvPr>
        </p:nvSpPr>
        <p:spPr/>
        <p:txBody>
          <a:bodyPr/>
          <a:lstStyle/>
          <a:p>
            <a:r>
              <a:rPr lang="en-US">
                <a:ea typeface="Calibri" charset="0"/>
                <a:cs typeface="Calibri" charset="0"/>
              </a:rPr>
              <a:t>www.MilitaryOneSource.mil  •  800-342-9647</a:t>
            </a:r>
            <a:endParaRPr lang="en-US" dirty="0">
              <a:ea typeface="Calibri" charset="0"/>
              <a:cs typeface="Calibri" charset="0"/>
            </a:endParaRPr>
          </a:p>
        </p:txBody>
      </p:sp>
      <p:sp>
        <p:nvSpPr>
          <p:cNvPr id="3" name="Slide Number Placeholder 2">
            <a:extLst>
              <a:ext uri="{FF2B5EF4-FFF2-40B4-BE49-F238E27FC236}">
                <a16:creationId xmlns:a16="http://schemas.microsoft.com/office/drawing/2014/main" id="{2CAF1F7B-185A-684B-7483-AFA2EA3F52FC}"/>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9</a:t>
            </a:fld>
            <a:endParaRPr lang="en-US" dirty="0">
              <a:latin typeface="Aptos" panose="020B0004020202020204" pitchFamily="34" charset="0"/>
            </a:endParaRPr>
          </a:p>
        </p:txBody>
      </p:sp>
    </p:spTree>
    <p:extLst>
      <p:ext uri="{BB962C8B-B14F-4D97-AF65-F5344CB8AC3E}">
        <p14:creationId xmlns:p14="http://schemas.microsoft.com/office/powerpoint/2010/main" val="2026910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C432507-7D16-4A3E-8D18-BE2067870C4A}"/>
              </a:ext>
            </a:extLst>
          </p:cNvPr>
          <p:cNvSpPr>
            <a:spLocks noGrp="1"/>
          </p:cNvSpPr>
          <p:nvPr>
            <p:ph type="title"/>
          </p:nvPr>
        </p:nvSpPr>
        <p:spPr/>
        <p:txBody>
          <a:bodyPr/>
          <a:lstStyle/>
          <a:p>
            <a:r>
              <a:rPr lang="en-US" dirty="0"/>
              <a:t>Support When and Where You Need It</a:t>
            </a:r>
          </a:p>
        </p:txBody>
      </p:sp>
      <p:sp>
        <p:nvSpPr>
          <p:cNvPr id="10" name="Text Placeholder 9">
            <a:extLst>
              <a:ext uri="{FF2B5EF4-FFF2-40B4-BE49-F238E27FC236}">
                <a16:creationId xmlns:a16="http://schemas.microsoft.com/office/drawing/2014/main" id="{C79EB5A9-0591-4500-8C14-751F5FD383EF}"/>
              </a:ext>
            </a:extLst>
          </p:cNvPr>
          <p:cNvSpPr>
            <a:spLocks noGrp="1"/>
          </p:cNvSpPr>
          <p:nvPr>
            <p:ph type="body" sz="quarter" idx="12"/>
          </p:nvPr>
        </p:nvSpPr>
        <p:spPr>
          <a:xfrm>
            <a:off x="579160" y="1878118"/>
            <a:ext cx="7886700" cy="1200913"/>
          </a:xfrm>
        </p:spPr>
        <p:txBody>
          <a:bodyPr/>
          <a:lstStyle/>
          <a:p>
            <a:pPr marL="228600" indent="-228600" algn="l">
              <a:buFont typeface="Arial" panose="020B0604020202020204" pitchFamily="34" charset="0"/>
              <a:buChar char="•"/>
            </a:pPr>
            <a:r>
              <a:rPr lang="en-US" sz="2400" b="1" dirty="0">
                <a:solidFill>
                  <a:srgbClr val="1F355E"/>
                </a:solidFill>
              </a:rPr>
              <a:t>Military OneSource is here 24/7.  </a:t>
            </a:r>
          </a:p>
          <a:p>
            <a:pPr marL="228600" lvl="0" indent="-228600" algn="l">
              <a:buFont typeface="Arial" panose="020B0604020202020204" pitchFamily="34" charset="0"/>
              <a:buChar char="•"/>
            </a:pPr>
            <a:r>
              <a:rPr lang="en-US" sz="2400" dirty="0">
                <a:solidFill>
                  <a:srgbClr val="404040"/>
                </a:solidFill>
              </a:rPr>
              <a:t>Contact us whenever, wherever, by phone or secure </a:t>
            </a:r>
            <a:br>
              <a:rPr lang="en-US" sz="2400" dirty="0">
                <a:solidFill>
                  <a:srgbClr val="404040"/>
                </a:solidFill>
              </a:rPr>
            </a:br>
            <a:r>
              <a:rPr lang="en-US" sz="2400" dirty="0">
                <a:solidFill>
                  <a:srgbClr val="404040"/>
                </a:solidFill>
              </a:rPr>
              <a:t>chat — for free, confidential support to help you and your family through every phase of deployment.  </a:t>
            </a:r>
          </a:p>
          <a:p>
            <a:endParaRPr lang="en-US" dirty="0"/>
          </a:p>
        </p:txBody>
      </p:sp>
      <p:sp>
        <p:nvSpPr>
          <p:cNvPr id="6" name="Footer Placeholder 5">
            <a:extLst>
              <a:ext uri="{FF2B5EF4-FFF2-40B4-BE49-F238E27FC236}">
                <a16:creationId xmlns:a16="http://schemas.microsoft.com/office/drawing/2014/main" id="{B7BCDBD3-6AEB-40F0-9602-84A5A0625495}"/>
              </a:ext>
            </a:extLst>
          </p:cNvPr>
          <p:cNvSpPr>
            <a:spLocks noGrp="1"/>
          </p:cNvSpPr>
          <p:nvPr>
            <p:ph type="ftr" sz="quarter" idx="11"/>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3" name="Slide Number Placeholder 2">
            <a:extLst>
              <a:ext uri="{FF2B5EF4-FFF2-40B4-BE49-F238E27FC236}">
                <a16:creationId xmlns:a16="http://schemas.microsoft.com/office/drawing/2014/main" id="{4516D9EC-3D13-4198-8C8B-C76AC13566EF}"/>
              </a:ext>
            </a:extLst>
          </p:cNvPr>
          <p:cNvSpPr>
            <a:spLocks noGrp="1"/>
          </p:cNvSpPr>
          <p:nvPr>
            <p:ph type="sldNum" sz="quarter" idx="10"/>
          </p:nvPr>
        </p:nvSpPr>
        <p:spPr/>
        <p:txBody>
          <a:bodyPr/>
          <a:lstStyle/>
          <a:p>
            <a:fld id="{2D06A98E-9D45-4AC9-A0D5-10D89E137443}" type="slidenum">
              <a:rPr lang="en-US" smtClean="0">
                <a:latin typeface="Aptos" panose="020B0004020202020204" pitchFamily="34" charset="0"/>
              </a:rPr>
              <a:pPr/>
              <a:t>10</a:t>
            </a:fld>
            <a:endParaRPr lang="en-US" dirty="0">
              <a:latin typeface="Aptos" panose="020B0004020202020204" pitchFamily="34" charset="0"/>
            </a:endParaRPr>
          </a:p>
        </p:txBody>
      </p:sp>
    </p:spTree>
    <p:extLst>
      <p:ext uri="{BB962C8B-B14F-4D97-AF65-F5344CB8AC3E}">
        <p14:creationId xmlns:p14="http://schemas.microsoft.com/office/powerpoint/2010/main" val="10883329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4913</TotalTime>
  <Words>2801</Words>
  <PresentationFormat>On-screen Show (4:3)</PresentationFormat>
  <Paragraphs>234</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Calibri</vt:lpstr>
      <vt:lpstr>Office Theme</vt:lpstr>
      <vt:lpstr>Deployment Support Overview</vt:lpstr>
      <vt:lpstr>Resources for Every Phase of Deployment</vt:lpstr>
      <vt:lpstr>Plan My Deployment Checklists</vt:lpstr>
      <vt:lpstr>Ease Deployment-Related Stress</vt:lpstr>
      <vt:lpstr>Get Money Matters Squared Away </vt:lpstr>
      <vt:lpstr>Support on the Homefront</vt:lpstr>
      <vt:lpstr>Help Children and Teens Through Each Stage of  Deployment</vt:lpstr>
      <vt:lpstr>24/7 Support With Military OneSource Apps</vt:lpstr>
      <vt:lpstr>Real Stories from Military Spouses</vt:lpstr>
      <vt:lpstr>Support When and Where You Need 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Pre-Deployment Support: Getting Mission Ready</dc:title>
  <dc:subject>Pre-Deployment Support: Getting Mission Ready</dc:subject>
  <dc:creator>Military OneSource</dc:creator>
  <cp:keywords/>
  <dc:description/>
  <dcterms:created xsi:type="dcterms:W3CDTF">2017-11-14T14:43:05Z</dcterms:created>
  <dcterms:modified xsi:type="dcterms:W3CDTF">2026-03-17T17:14:16Z</dcterms:modified>
  <cp:category>pre-deployment, deployment, tools, resources, family, money, kids, support, non-medical counseling</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