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
  </p:notesMasterIdLst>
  <p:handoutMasterIdLst>
    <p:handoutMasterId r:id="rId10"/>
  </p:handoutMasterIdLst>
  <p:sldIdLst>
    <p:sldId id="263" r:id="rId2"/>
    <p:sldId id="257" r:id="rId3"/>
    <p:sldId id="258" r:id="rId4"/>
    <p:sldId id="260" r:id="rId5"/>
    <p:sldId id="262" r:id="rId6"/>
    <p:sldId id="264" r:id="rId7"/>
    <p:sldId id="267"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F13D10-E8FB-FAA6-8C84-C4B37BA59E07}" name="Sharron Luttrell" initials="SL" userId="S::sluttrell@thebowengroup.com::74721f7a-35c8-4147-ac83-09ff251f611f" providerId="AD"/>
  <p188:author id="{C4126F2B-B2A1-A0CA-F81D-A2400614E251}" name="Szager-Hemler, Kim A" initials="KS" userId="S::kaszag@glbcore.com::3e5defd3-ae4c-4489-ab86-a69f1e3c3129" providerId="AD"/>
  <p188:author id="{0E9AB743-419B-4FE6-3E54-D5B6EEF834DC}" name="Candice Davis" initials="CD" userId="S::cdavis@thebowengroup.com::f78b5c18-42cc-4ee9-8678-aaa06fe1c739" providerId="AD"/>
  <p188:author id="{B1B06345-329B-A273-CA84-68A3F03D7C34}" name="Carolyn August" initials="CA" userId="04e06810b95579a0" providerId="Windows Live"/>
  <p188:author id="{A19E9545-D887-DDEC-A2E3-75FF06E8CAC7}" name="Sawyer, Aaron" initials="AS" userId="S::aaron.sawyer@afs.com::ec67fd3f-6981-4aa5-a243-09dbd60fee99" providerId="AD"/>
  <p188:author id="{4F26F545-8BE2-E6E0-3B54-5BF9B51693B8}" name="McKinsey Krause" initials="MK" userId="S::mmiddleton@crosbymarketing.com::90a6a953-4789-4b04-8f0f-2e5082b8a0ba" providerId="AD"/>
  <p188:author id="{1F0CC55F-9D1A-18BF-972A-DBECD29B2254}" name="Kathryn Williams" initials="KW" userId="S::kwilliams@crosbymarketing.com::688558e5-0a3d-4295-b00d-133cd3ac4311" providerId="AD"/>
  <p188:author id="{C814EF91-A7D3-3CED-6AA9-7625FFADCE4D}" name="Kaitlin Draper" initials="KD" userId="S::kdraper@thebowengroup.com::df41ee35-5838-459c-a70a-ae810290f4ec" providerId="AD"/>
  <p188:author id="{E8ACBA92-432B-491E-F0D4-8AAD3BF25C9C}" name="Carolyn August" initials="CA" userId="S::caugust@thebowengroup.com::35e6e833-e06d-4e0b-a68f-b7aa3614493c" providerId="AD"/>
  <p188:author id="{140B35C9-FAEF-4700-224B-DE52714BD494}" name="Mike Smith" initials="MS" userId="S::msmith@mysecureadvantage.com::f0540969-6acc-45bb-b8d3-e71d9912bfe3" providerId="AD"/>
  <p188:author id="{A54323D5-7E38-2F1F-04B7-41CC89772E6C}" name="Karin K.J. Siomporas" initials="KS" userId="S::ksiomporas@crosbymarketing.com::dafb7f25-5f33-4ca9-9e92-7e27b967b69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mmy N. Stuart" initials="ENS" lastIdx="4" clrIdx="0">
    <p:extLst>
      <p:ext uri="{19B8F6BF-5375-455C-9EA6-DF929625EA0E}">
        <p15:presenceInfo xmlns:p15="http://schemas.microsoft.com/office/powerpoint/2012/main" userId="S-1-5-21-488898419-1439005203-3676700158-5676" providerId="AD"/>
      </p:ext>
    </p:extLst>
  </p:cmAuthor>
  <p:cmAuthor id="2" name="SmithKN" initials="S" lastIdx="2" clrIdx="1">
    <p:extLst>
      <p:ext uri="{19B8F6BF-5375-455C-9EA6-DF929625EA0E}">
        <p15:presenceInfo xmlns:p15="http://schemas.microsoft.com/office/powerpoint/2012/main" userId="SmithKN" providerId="None"/>
      </p:ext>
    </p:extLst>
  </p:cmAuthor>
  <p:cmAuthor id="3" name="GibbsJe" initials="G" lastIdx="1" clrIdx="2">
    <p:extLst>
      <p:ext uri="{19B8F6BF-5375-455C-9EA6-DF929625EA0E}">
        <p15:presenceInfo xmlns:p15="http://schemas.microsoft.com/office/powerpoint/2012/main" userId="GibbsJ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45E"/>
    <a:srgbClr val="404040"/>
    <a:srgbClr val="1F355E"/>
    <a:srgbClr val="D12A2F"/>
    <a:srgbClr val="5A78AD"/>
    <a:srgbClr val="D02C30"/>
    <a:srgbClr val="CC2C30"/>
    <a:srgbClr val="9E2231"/>
    <a:srgbClr val="B72535"/>
    <a:srgbClr val="B727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3385" autoAdjust="0"/>
    <p:restoredTop sz="86395" autoAdjust="0"/>
  </p:normalViewPr>
  <p:slideViewPr>
    <p:cSldViewPr snapToGrid="0">
      <p:cViewPr varScale="1">
        <p:scale>
          <a:sx n="107" d="100"/>
          <a:sy n="107" d="100"/>
        </p:scale>
        <p:origin x="184" y="224"/>
      </p:cViewPr>
      <p:guideLst/>
    </p:cSldViewPr>
  </p:slideViewPr>
  <p:outlineViewPr>
    <p:cViewPr>
      <p:scale>
        <a:sx n="33" d="100"/>
        <a:sy n="33" d="100"/>
      </p:scale>
      <p:origin x="0" y="-1408"/>
    </p:cViewPr>
  </p:outlineViewPr>
  <p:notesTextViewPr>
    <p:cViewPr>
      <p:scale>
        <a:sx n="150" d="100"/>
        <a:sy n="150" d="100"/>
      </p:scale>
      <p:origin x="0" y="0"/>
    </p:cViewPr>
  </p:notesTextViewPr>
  <p:sorterViewPr>
    <p:cViewPr>
      <p:scale>
        <a:sx n="100" d="100"/>
        <a:sy n="100" d="100"/>
      </p:scale>
      <p:origin x="0" y="0"/>
    </p:cViewPr>
  </p:sorterViewPr>
  <p:notesViewPr>
    <p:cSldViewPr snapToGrid="0">
      <p:cViewPr>
        <p:scale>
          <a:sx n="66" d="100"/>
          <a:sy n="66" d="100"/>
        </p:scale>
        <p:origin x="2550"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DAD4EE-66F6-4DD3-A90D-51D4718296D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96FF5EB-93B6-4925-8072-2608B22811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0BD075-371F-429C-AEB7-F5E6866D3054}" type="datetimeFigureOut">
              <a:rPr lang="en-US" smtClean="0"/>
              <a:t>3/4/26</a:t>
            </a:fld>
            <a:endParaRPr lang="en-US"/>
          </a:p>
        </p:txBody>
      </p:sp>
      <p:sp>
        <p:nvSpPr>
          <p:cNvPr id="4" name="Footer Placeholder 3">
            <a:extLst>
              <a:ext uri="{FF2B5EF4-FFF2-40B4-BE49-F238E27FC236}">
                <a16:creationId xmlns:a16="http://schemas.microsoft.com/office/drawing/2014/main" id="{8B35B8C7-6A3C-489F-B24A-CF282D0E46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9E0234F-8691-4C16-9041-1905179AA8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64E1CA-835F-4B73-B19E-018C96EB795A}" type="slidenum">
              <a:rPr lang="en-US" smtClean="0"/>
              <a:t>‹#›</a:t>
            </a:fld>
            <a:endParaRPr lang="en-US"/>
          </a:p>
        </p:txBody>
      </p:sp>
    </p:spTree>
    <p:extLst>
      <p:ext uri="{BB962C8B-B14F-4D97-AF65-F5344CB8AC3E}">
        <p14:creationId xmlns:p14="http://schemas.microsoft.com/office/powerpoint/2010/main" val="529030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46D57-8B32-4EA8-91BB-DADC8FFA374C}" type="datetimeFigureOut">
              <a:rPr lang="en-US" smtClean="0"/>
              <a:t>3/4/26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B31761-415C-492C-B38C-E7BE3CFC4153}" type="slidenum">
              <a:rPr lang="en-US" smtClean="0"/>
              <a:t>‹#›</a:t>
            </a:fld>
            <a:endParaRPr lang="en-US"/>
          </a:p>
        </p:txBody>
      </p:sp>
    </p:spTree>
    <p:extLst>
      <p:ext uri="{BB962C8B-B14F-4D97-AF65-F5344CB8AC3E}">
        <p14:creationId xmlns:p14="http://schemas.microsoft.com/office/powerpoint/2010/main" val="3117808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Military OneSource is your one source, available 24/7, providing information, resources and assistance for your best military life.</a:t>
            </a:r>
          </a:p>
          <a:p>
            <a:endParaRPr lang="en-US" sz="1200" kern="1200" dirty="0">
              <a:solidFill>
                <a:schemeClr val="tx1"/>
              </a:solidFill>
              <a:effectLst/>
              <a:latin typeface="+mn-lt"/>
              <a:ea typeface="+mn-ea"/>
              <a:cs typeface="+mn-cs"/>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Staffed by experts in military culture, we help you access the programs and services available to support your financial well-being.</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Today, we’ll focus on how Military OneSource can help you take control of your finances.</a:t>
            </a:r>
          </a:p>
          <a:p>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1</a:t>
            </a:fld>
            <a:endParaRPr lang="en-US" dirty="0"/>
          </a:p>
        </p:txBody>
      </p:sp>
    </p:spTree>
    <p:extLst>
      <p:ext uri="{BB962C8B-B14F-4D97-AF65-F5344CB8AC3E}">
        <p14:creationId xmlns:p14="http://schemas.microsoft.com/office/powerpoint/2010/main" val="783340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you’re financially stable, you can focus fully on your mission. Military OneSource offers a wide range of resources, information and access to experts who can help you make smarter financial decisions.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Online resources with information on taxes, financial planning and more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Learn about:</a:t>
            </a:r>
          </a:p>
          <a:p>
            <a:pPr lvl="0"/>
            <a:r>
              <a:rPr lang="en-US" sz="1200" kern="1200" dirty="0">
                <a:solidFill>
                  <a:schemeClr val="tx1"/>
                </a:solidFill>
                <a:effectLst/>
                <a:latin typeface="+mn-lt"/>
                <a:ea typeface="+mn-ea"/>
                <a:cs typeface="+mn-cs"/>
              </a:rPr>
              <a:t>• Paying down debt, understanding good debt and bad debt</a:t>
            </a:r>
          </a:p>
          <a:p>
            <a:pPr lvl="0"/>
            <a:r>
              <a:rPr lang="en-US" sz="1200" kern="1200" dirty="0">
                <a:solidFill>
                  <a:schemeClr val="tx1"/>
                </a:solidFill>
                <a:effectLst/>
                <a:latin typeface="+mn-lt"/>
                <a:ea typeface="+mn-ea"/>
                <a:cs typeface="+mn-cs"/>
              </a:rPr>
              <a:t>• The Blended Retirement System</a:t>
            </a:r>
          </a:p>
          <a:p>
            <a:pPr lvl="0"/>
            <a:r>
              <a:rPr lang="en-US" sz="1200" kern="1200" dirty="0">
                <a:solidFill>
                  <a:schemeClr val="tx1"/>
                </a:solidFill>
                <a:effectLst/>
                <a:latin typeface="+mn-lt"/>
                <a:ea typeface="+mn-ea"/>
                <a:cs typeface="+mn-cs"/>
              </a:rPr>
              <a:t>• Avoiding identity theft </a:t>
            </a:r>
          </a:p>
          <a:p>
            <a:pPr lvl="0"/>
            <a:r>
              <a:rPr lang="en-US" sz="1200" kern="1200" dirty="0">
                <a:solidFill>
                  <a:schemeClr val="tx1"/>
                </a:solidFill>
                <a:effectLst/>
                <a:latin typeface="+mn-lt"/>
                <a:ea typeface="+mn-ea"/>
                <a:cs typeface="+mn-cs"/>
              </a:rPr>
              <a:t>• And much more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Access:</a:t>
            </a:r>
          </a:p>
          <a:p>
            <a:r>
              <a:rPr lang="en-US" sz="1200" kern="1200" dirty="0">
                <a:solidFill>
                  <a:schemeClr val="tx1"/>
                </a:solidFill>
                <a:effectLst/>
                <a:latin typeface="+mn-lt"/>
                <a:ea typeface="+mn-ea"/>
                <a:cs typeface="+mn-cs"/>
              </a:rPr>
              <a:t>• Calculators that help you crunch the numbers on purchases, investments and loans</a:t>
            </a:r>
          </a:p>
          <a:p>
            <a:pPr lvl="0"/>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Free consultations with financial experts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 One-on-one guidance from certified financial counselors. </a:t>
            </a:r>
          </a:p>
          <a:p>
            <a:endParaRPr lang="en-US" sz="1200" kern="1200" dirty="0">
              <a:solidFill>
                <a:schemeClr val="tx1"/>
              </a:solidFill>
              <a:effectLst/>
              <a:latin typeface="+mn-lt"/>
              <a:ea typeface="+mn-ea"/>
              <a:cs typeface="+mn-cs"/>
            </a:endParaRPr>
          </a:p>
          <a:p>
            <a:pPr lvl="0"/>
            <a:r>
              <a:rPr lang="en-US" sz="1200" b="1" dirty="0"/>
              <a:t>Tax preparation and filing with free Military OneSource </a:t>
            </a:r>
            <a:r>
              <a:rPr lang="en-US" sz="1200" b="1" dirty="0" err="1"/>
              <a:t>MilTax</a:t>
            </a:r>
            <a:endParaRPr lang="en-US" sz="1200" b="1" dirty="0"/>
          </a:p>
          <a:p>
            <a:pPr marL="0" indent="0">
              <a:buFont typeface="Arial" panose="020B0604020202020204" pitchFamily="34" charset="0"/>
              <a:buNone/>
            </a:pPr>
            <a:r>
              <a:rPr lang="en-US" sz="1200" kern="1200" dirty="0">
                <a:solidFill>
                  <a:schemeClr val="tx1"/>
                </a:solidFill>
                <a:effectLst/>
                <a:latin typeface="+mn-lt"/>
                <a:ea typeface="+mn-ea"/>
                <a:cs typeface="+mn-cs"/>
              </a:rPr>
              <a:t>• Made for the military life. Easy-to-use tax preparation and e-filing software</a:t>
            </a:r>
          </a:p>
          <a:p>
            <a:pPr marL="0" indent="0">
              <a:buFont typeface="Arial" panose="020B0604020202020204" pitchFamily="34" charset="0"/>
              <a:buNone/>
            </a:pPr>
            <a:r>
              <a:rPr lang="en-US" sz="1200" kern="1200" dirty="0">
                <a:solidFill>
                  <a:schemeClr val="tx1"/>
                </a:solidFill>
                <a:effectLst/>
                <a:latin typeface="+mn-lt"/>
                <a:ea typeface="+mn-ea"/>
                <a:cs typeface="+mn-cs"/>
              </a:rPr>
              <a:t>• Prepare and file your federal and up to five state returns </a:t>
            </a:r>
          </a:p>
          <a:p>
            <a:pPr marL="0" indent="0">
              <a:buFont typeface="Arial" panose="020B0604020202020204" pitchFamily="34" charset="0"/>
              <a:buNone/>
            </a:pPr>
            <a:r>
              <a:rPr lang="en-US" sz="1200" kern="1200" dirty="0">
                <a:solidFill>
                  <a:schemeClr val="tx1"/>
                </a:solidFill>
                <a:effectLst/>
                <a:latin typeface="+mn-lt"/>
                <a:ea typeface="+mn-ea"/>
                <a:cs typeface="+mn-cs"/>
              </a:rPr>
              <a:t>• Trained tax consultants to help by phone or video</a:t>
            </a:r>
          </a:p>
          <a:p>
            <a:pPr lvl="0"/>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7B31761-415C-492C-B38C-E7BE3CFC4153}" type="slidenum">
              <a:rPr lang="en-US" smtClean="0"/>
              <a:t>2</a:t>
            </a:fld>
            <a:endParaRPr lang="en-US"/>
          </a:p>
        </p:txBody>
      </p:sp>
    </p:spTree>
    <p:extLst>
      <p:ext uri="{BB962C8B-B14F-4D97-AF65-F5344CB8AC3E}">
        <p14:creationId xmlns:p14="http://schemas.microsoft.com/office/powerpoint/2010/main" val="3515699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Whether you hope to get a handle on your finances in general or want to learn more about military-specific considerations and opportunities, our financial counselors can help you:</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Set up a budget – </a:t>
            </a:r>
            <a:r>
              <a:rPr lang="en-US" sz="1200" kern="1200" dirty="0">
                <a:solidFill>
                  <a:schemeClr val="tx1"/>
                </a:solidFill>
                <a:effectLst/>
                <a:latin typeface="+mn-lt"/>
                <a:ea typeface="+mn-ea"/>
                <a:cs typeface="+mn-cs"/>
              </a:rPr>
              <a:t>Cover</a:t>
            </a:r>
            <a:r>
              <a:rPr lang="en-US" dirty="0"/>
              <a:t> everyday expenses, plan for child care, save for big purchases and explore housing options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Manage debt – </a:t>
            </a:r>
            <a:r>
              <a:rPr lang="en-US" sz="1200" kern="1200" dirty="0">
                <a:solidFill>
                  <a:schemeClr val="tx1"/>
                </a:solidFill>
                <a:effectLst/>
                <a:latin typeface="+mn-lt"/>
                <a:ea typeface="+mn-ea"/>
                <a:cs typeface="+mn-cs"/>
              </a:rPr>
              <a:t>R</a:t>
            </a:r>
            <a:r>
              <a:rPr lang="en-US" dirty="0"/>
              <a:t>esolve credit issues, rebuild credit, consolidate loans or negotiate with lenders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Plan ahead – </a:t>
            </a:r>
            <a:r>
              <a:rPr lang="en-US" sz="1200" b="0" kern="1200" dirty="0">
                <a:solidFill>
                  <a:schemeClr val="tx1"/>
                </a:solidFill>
                <a:effectLst/>
                <a:latin typeface="+mn-lt"/>
                <a:ea typeface="+mn-ea"/>
                <a:cs typeface="+mn-cs"/>
              </a:rPr>
              <a:t>M</a:t>
            </a:r>
            <a:r>
              <a:rPr lang="en-US" b="0" dirty="0"/>
              <a:t>ake</a:t>
            </a:r>
            <a:r>
              <a:rPr lang="en-US" dirty="0"/>
              <a:t> informed choices about retirement, investments, insurance and education savings</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b="1" dirty="0"/>
              <a:t>Maximize benefits</a:t>
            </a:r>
            <a:r>
              <a:rPr lang="en-US" dirty="0"/>
              <a:t> – Understand and use resources like the Thrift Savings Plan, Post-9/11 GI Bill, Servicemembers’ Group Life Insurance, and Servicemembers Civil Relief Act</a:t>
            </a:r>
          </a:p>
          <a:p>
            <a:endParaRPr lang="en-US"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Whatever your financial situation and goals, Military OneSource’s independent, certified counselors can help you understand and weigh options so you can make choices that are advantageous to you and your wallet.</a:t>
            </a:r>
            <a:endParaRPr lang="en-US" sz="1200" dirty="0"/>
          </a:p>
        </p:txBody>
      </p:sp>
      <p:sp>
        <p:nvSpPr>
          <p:cNvPr id="4" name="Slide Number Placeholder 3"/>
          <p:cNvSpPr>
            <a:spLocks noGrp="1"/>
          </p:cNvSpPr>
          <p:nvPr>
            <p:ph type="sldNum" sz="quarter" idx="10"/>
          </p:nvPr>
        </p:nvSpPr>
        <p:spPr/>
        <p:txBody>
          <a:bodyPr/>
          <a:lstStyle/>
          <a:p>
            <a:fld id="{17B31761-415C-492C-B38C-E7BE3CFC4153}" type="slidenum">
              <a:rPr lang="en-US" smtClean="0"/>
              <a:t>3</a:t>
            </a:fld>
            <a:endParaRPr lang="en-US"/>
          </a:p>
        </p:txBody>
      </p:sp>
    </p:spTree>
    <p:extLst>
      <p:ext uri="{BB962C8B-B14F-4D97-AF65-F5344CB8AC3E}">
        <p14:creationId xmlns:p14="http://schemas.microsoft.com/office/powerpoint/2010/main" val="1284494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Military OneSource </a:t>
            </a:r>
            <a:r>
              <a:rPr lang="en-US" sz="1200" kern="1200" dirty="0" err="1">
                <a:solidFill>
                  <a:schemeClr val="tx1"/>
                </a:solidFill>
                <a:effectLst/>
                <a:latin typeface="+mn-lt"/>
                <a:ea typeface="+mn-ea"/>
                <a:cs typeface="+mn-cs"/>
              </a:rPr>
              <a:t>MilTax</a:t>
            </a:r>
            <a:r>
              <a:rPr lang="en-US" sz="1200" kern="1200" dirty="0">
                <a:solidFill>
                  <a:schemeClr val="tx1"/>
                </a:solidFill>
                <a:effectLst/>
                <a:latin typeface="+mn-lt"/>
                <a:ea typeface="+mn-ea"/>
                <a:cs typeface="+mn-cs"/>
              </a:rPr>
              <a:t> is designed exclusively for our military community to take the hassle out of tax time. </a:t>
            </a:r>
            <a:r>
              <a:rPr lang="en-US" sz="1200" kern="1200" dirty="0" err="1">
                <a:solidFill>
                  <a:schemeClr val="tx1"/>
                </a:solidFill>
                <a:effectLst/>
                <a:latin typeface="+mn-lt"/>
                <a:ea typeface="+mn-ea"/>
                <a:cs typeface="+mn-cs"/>
              </a:rPr>
              <a:t>MilTax</a:t>
            </a:r>
            <a:r>
              <a:rPr lang="en-US" sz="1200" kern="1200" dirty="0">
                <a:solidFill>
                  <a:schemeClr val="tx1"/>
                </a:solidFill>
                <a:effectLst/>
                <a:latin typeface="+mn-lt"/>
                <a:ea typeface="+mn-ea"/>
                <a:cs typeface="+mn-cs"/>
              </a:rPr>
              <a:t> is tailored to military life and allows you to:</a:t>
            </a:r>
          </a:p>
          <a:p>
            <a:r>
              <a:rPr lang="en-US" sz="1200" kern="1200" dirty="0">
                <a:solidFill>
                  <a:schemeClr val="tx1"/>
                </a:solidFill>
                <a:effectLst/>
                <a:latin typeface="+mn-lt"/>
                <a:ea typeface="+mn-ea"/>
                <a:cs typeface="+mn-cs"/>
              </a:rPr>
              <a:t> </a:t>
            </a: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File with confidence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Handle deployments, combat pay and housing allowances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Account for PCS moves and multistate filings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Ensure military benefits and pay are filed correctly</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File free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Submit one federal return and up to five state returns at no cost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File in multiple states with ease</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Save money compared to commercial providers</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Talk one-on-one with a tax pro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Speak with consultants trained in military-specific tax issues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Get guidance on combat zone extensions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Find support with Servicemembers Civil Relief Act benefits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Get help with unique situations like residency or multistate income</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rPr>
              <a:t>Access support</a:t>
            </a:r>
            <a:endParaRPr lang="en-US" sz="1800" b="1" dirty="0"/>
          </a:p>
          <a:p>
            <a:pPr marL="285750" indent="-285750">
              <a:buFont typeface="Arial" panose="020B0604020202020204" pitchFamily="34" charset="0"/>
              <a:buChar char="•"/>
            </a:pPr>
            <a:r>
              <a:rPr lang="en-US" sz="1800" dirty="0">
                <a:effectLst/>
              </a:rPr>
              <a:t>Schedule consultations anytime, through live chat or phone</a:t>
            </a:r>
          </a:p>
          <a:p>
            <a:pPr marL="285750" indent="-285750">
              <a:buFont typeface="Arial" panose="020B0604020202020204" pitchFamily="34" charset="0"/>
              <a:buChar char="•"/>
            </a:pPr>
            <a:r>
              <a:rPr lang="en-US" sz="1800" dirty="0">
                <a:effectLst/>
              </a:rPr>
              <a:t>Connect in person with consultants at installation-based VITA offices</a:t>
            </a:r>
          </a:p>
          <a:p>
            <a:pPr marL="285750" marR="0" indent="-285750">
              <a:spcBef>
                <a:spcPts val="0"/>
              </a:spcBef>
              <a:spcAft>
                <a:spcPts val="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dirty="0"/>
          </a:p>
        </p:txBody>
      </p:sp>
      <p:sp>
        <p:nvSpPr>
          <p:cNvPr id="4" name="Slide Number Placeholder 3"/>
          <p:cNvSpPr>
            <a:spLocks noGrp="1"/>
          </p:cNvSpPr>
          <p:nvPr>
            <p:ph type="sldNum" sz="quarter" idx="10"/>
          </p:nvPr>
        </p:nvSpPr>
        <p:spPr/>
        <p:txBody>
          <a:bodyPr/>
          <a:lstStyle/>
          <a:p>
            <a:fld id="{17B31761-415C-492C-B38C-E7BE3CFC4153}" type="slidenum">
              <a:rPr lang="en-US" smtClean="0"/>
              <a:t>4</a:t>
            </a:fld>
            <a:endParaRPr lang="en-US"/>
          </a:p>
        </p:txBody>
      </p:sp>
    </p:spTree>
    <p:extLst>
      <p:ext uri="{BB962C8B-B14F-4D97-AF65-F5344CB8AC3E}">
        <p14:creationId xmlns:p14="http://schemas.microsoft.com/office/powerpoint/2010/main" val="3974533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solidFill>
                  <a:srgbClr val="1F355E"/>
                </a:solidFill>
              </a:rPr>
              <a:t>MilitaryOneSource.mil offers great resources for financial well-being including:</a:t>
            </a:r>
            <a:r>
              <a:rPr lang="en-US" sz="1200" dirty="0"/>
              <a:t>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Financial calculators for crunching the numbers on investments, retirement and more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Home finance: mortgages, rent vs. buy comparisons</a:t>
            </a:r>
          </a:p>
          <a:p>
            <a:pPr lvl="0"/>
            <a:r>
              <a:rPr lang="en-US" sz="1200" kern="1200" dirty="0">
                <a:solidFill>
                  <a:schemeClr val="tx1"/>
                </a:solidFill>
                <a:effectLst/>
                <a:latin typeface="+mn-lt"/>
                <a:ea typeface="+mn-ea"/>
                <a:cs typeface="+mn-cs"/>
              </a:rPr>
              <a:t>• Personal finance (car loans, college savings, debt payoff)</a:t>
            </a:r>
          </a:p>
          <a:p>
            <a:pPr lvl="0"/>
            <a:r>
              <a:rPr lang="en-US" sz="1200" kern="1200" dirty="0">
                <a:solidFill>
                  <a:schemeClr val="tx1"/>
                </a:solidFill>
                <a:effectLst/>
                <a:latin typeface="+mn-lt"/>
                <a:ea typeface="+mn-ea"/>
                <a:cs typeface="+mn-cs"/>
              </a:rPr>
              <a:t>• Retirement planning: compare savings scenarios, estimate income</a:t>
            </a:r>
          </a:p>
          <a:p>
            <a:pPr lvl="0"/>
            <a:r>
              <a:rPr lang="en-US" sz="1200" kern="1200" dirty="0">
                <a:solidFill>
                  <a:schemeClr val="tx1"/>
                </a:solidFill>
                <a:effectLst/>
                <a:latin typeface="+mn-lt"/>
                <a:ea typeface="+mn-ea"/>
                <a:cs typeface="+mn-cs"/>
              </a:rPr>
              <a:t>• Investment (project savings growth and returns)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Links to programs that help service members with everything from financial aid to fraud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Find links to: </a:t>
            </a:r>
          </a:p>
          <a:p>
            <a:pPr lvl="0"/>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MyPay</a:t>
            </a:r>
            <a:r>
              <a:rPr lang="en-US" sz="1200" kern="1200" dirty="0">
                <a:solidFill>
                  <a:schemeClr val="tx1"/>
                </a:solidFill>
                <a:effectLst/>
                <a:latin typeface="+mn-lt"/>
                <a:ea typeface="+mn-ea"/>
                <a:cs typeface="+mn-cs"/>
              </a:rPr>
              <a:t>: access pay and tax information</a:t>
            </a:r>
          </a:p>
          <a:p>
            <a:pPr lvl="0"/>
            <a:r>
              <a:rPr lang="en-US" sz="1200" kern="1200" dirty="0">
                <a:solidFill>
                  <a:schemeClr val="tx1"/>
                </a:solidFill>
                <a:effectLst/>
                <a:latin typeface="+mn-lt"/>
                <a:ea typeface="+mn-ea"/>
                <a:cs typeface="+mn-cs"/>
              </a:rPr>
              <a:t>• Branch-specific resources: tailored financial tools per service branch</a:t>
            </a:r>
          </a:p>
          <a:p>
            <a:pPr lvl="0"/>
            <a:r>
              <a:rPr lang="en-US" sz="1200" kern="1200" dirty="0">
                <a:solidFill>
                  <a:schemeClr val="tx1"/>
                </a:solidFill>
                <a:effectLst/>
                <a:latin typeface="+mn-lt"/>
                <a:ea typeface="+mn-ea"/>
                <a:cs typeface="+mn-cs"/>
              </a:rPr>
              <a:t>• Services that help with identity theft and fraud</a:t>
            </a:r>
          </a:p>
          <a:p>
            <a:pPr lvl="0"/>
            <a:r>
              <a:rPr lang="en-US" sz="1200" kern="1200" dirty="0">
                <a:solidFill>
                  <a:schemeClr val="tx1"/>
                </a:solidFill>
                <a:effectLst/>
                <a:latin typeface="+mn-lt"/>
                <a:ea typeface="+mn-ea"/>
                <a:cs typeface="+mn-cs"/>
              </a:rPr>
              <a:t>• A summary of your financial entitlements under the Servicemembers Civil Relief Act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Explanations of benefits like housing stipends and VA loans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Understand financial benefits for service members like:</a:t>
            </a:r>
          </a:p>
          <a:p>
            <a:pPr lvl="0"/>
            <a:r>
              <a:rPr lang="en-US" sz="1200" kern="1200" dirty="0">
                <a:solidFill>
                  <a:schemeClr val="tx1"/>
                </a:solidFill>
                <a:effectLst/>
                <a:latin typeface="+mn-lt"/>
                <a:ea typeface="+mn-ea"/>
                <a:cs typeface="+mn-cs"/>
              </a:rPr>
              <a:t>• The Post-9/11 GI Bill</a:t>
            </a:r>
          </a:p>
          <a:p>
            <a:pPr lvl="0"/>
            <a:r>
              <a:rPr lang="en-US" sz="1200" kern="1200" dirty="0">
                <a:solidFill>
                  <a:schemeClr val="tx1"/>
                </a:solidFill>
                <a:effectLst/>
                <a:latin typeface="+mn-lt"/>
                <a:ea typeface="+mn-ea"/>
                <a:cs typeface="+mn-cs"/>
              </a:rPr>
              <a:t>• Housing stipends</a:t>
            </a:r>
          </a:p>
          <a:p>
            <a:pPr lvl="0"/>
            <a:r>
              <a:rPr lang="en-US" sz="1200" kern="1200" dirty="0">
                <a:solidFill>
                  <a:schemeClr val="tx1"/>
                </a:solidFill>
                <a:effectLst/>
                <a:latin typeface="+mn-lt"/>
                <a:ea typeface="+mn-ea"/>
                <a:cs typeface="+mn-cs"/>
              </a:rPr>
              <a:t>• Thrift Savings Plans </a:t>
            </a:r>
          </a:p>
          <a:p>
            <a:pPr lvl="0"/>
            <a:r>
              <a:rPr lang="en-US" sz="1200" kern="1200" dirty="0">
                <a:solidFill>
                  <a:schemeClr val="tx1"/>
                </a:solidFill>
                <a:effectLst/>
                <a:latin typeface="+mn-lt"/>
                <a:ea typeface="+mn-ea"/>
                <a:cs typeface="+mn-cs"/>
              </a:rPr>
              <a:t>• Servicemembers’ Group Life Insurance</a:t>
            </a:r>
          </a:p>
          <a:p>
            <a:pPr lvl="0"/>
            <a:r>
              <a:rPr lang="en-US" sz="1200" kern="1200" dirty="0">
                <a:solidFill>
                  <a:schemeClr val="tx1"/>
                </a:solidFill>
                <a:effectLst/>
                <a:latin typeface="+mn-lt"/>
                <a:ea typeface="+mn-ea"/>
                <a:cs typeface="+mn-cs"/>
              </a:rPr>
              <a:t>• VA loans for housing</a:t>
            </a:r>
          </a:p>
          <a:p>
            <a:pPr lvl="0"/>
            <a:r>
              <a:rPr lang="en-US" sz="1200" kern="1200" dirty="0">
                <a:solidFill>
                  <a:schemeClr val="tx1"/>
                </a:solidFill>
                <a:effectLst/>
                <a:latin typeface="+mn-lt"/>
                <a:ea typeface="+mn-ea"/>
                <a:cs typeface="+mn-cs"/>
              </a:rPr>
              <a:t>• The Savings Deposit Program </a:t>
            </a:r>
          </a:p>
          <a:p>
            <a:pPr lvl="0"/>
            <a:r>
              <a:rPr lang="en-US" sz="1200" kern="1200" dirty="0">
                <a:solidFill>
                  <a:schemeClr val="tx1"/>
                </a:solidFill>
                <a:effectLst/>
                <a:latin typeface="+mn-lt"/>
                <a:ea typeface="+mn-ea"/>
                <a:cs typeface="+mn-cs"/>
              </a:rPr>
              <a:t>• The Blended Retirement System and more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Money management podcasts that cover paying down debt, avoiding scams and more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Learn best practices in a friendly format. Get information to help with:</a:t>
            </a:r>
          </a:p>
          <a:p>
            <a:pPr lvl="0"/>
            <a:r>
              <a:rPr lang="en-US" sz="1200" kern="1200" dirty="0">
                <a:solidFill>
                  <a:schemeClr val="tx1"/>
                </a:solidFill>
                <a:effectLst/>
                <a:latin typeface="+mn-lt"/>
                <a:ea typeface="+mn-ea"/>
                <a:cs typeface="+mn-cs"/>
              </a:rPr>
              <a:t>• Paying down debt</a:t>
            </a:r>
          </a:p>
          <a:p>
            <a:pPr lvl="0"/>
            <a:r>
              <a:rPr lang="en-US" sz="1200" kern="1200" dirty="0">
                <a:solidFill>
                  <a:schemeClr val="tx1"/>
                </a:solidFill>
                <a:effectLst/>
                <a:latin typeface="+mn-lt"/>
                <a:ea typeface="+mn-ea"/>
                <a:cs typeface="+mn-cs"/>
              </a:rPr>
              <a:t>• Creating a spending plan</a:t>
            </a:r>
          </a:p>
          <a:p>
            <a:pPr lvl="0"/>
            <a:r>
              <a:rPr lang="en-US" sz="1200" kern="1200" dirty="0">
                <a:solidFill>
                  <a:schemeClr val="tx1"/>
                </a:solidFill>
                <a:effectLst/>
                <a:latin typeface="+mn-lt"/>
                <a:ea typeface="+mn-ea"/>
                <a:cs typeface="+mn-cs"/>
              </a:rPr>
              <a:t>• Repairing your credit</a:t>
            </a:r>
          </a:p>
          <a:p>
            <a:pPr lvl="0"/>
            <a:r>
              <a:rPr lang="en-US" sz="1200" kern="1200" dirty="0">
                <a:solidFill>
                  <a:schemeClr val="tx1"/>
                </a:solidFill>
                <a:effectLst/>
                <a:latin typeface="+mn-lt"/>
                <a:ea typeface="+mn-ea"/>
                <a:cs typeface="+mn-cs"/>
              </a:rPr>
              <a:t>• Enhancing your financial stability </a:t>
            </a:r>
          </a:p>
          <a:p>
            <a:r>
              <a:rPr lang="en-US" sz="1200" kern="1200" dirty="0">
                <a:solidFill>
                  <a:schemeClr val="tx1"/>
                </a:solidFill>
                <a:effectLst/>
                <a:latin typeface="+mn-lt"/>
                <a:ea typeface="+mn-ea"/>
                <a:cs typeface="+mn-cs"/>
              </a:rPr>
              <a:t>• Avoiding scams</a:t>
            </a:r>
            <a:r>
              <a:rPr lang="en-US" dirty="0">
                <a:effectLst/>
              </a:rPr>
              <a:t> </a:t>
            </a:r>
          </a:p>
          <a:p>
            <a:endParaRPr lang="en-US" dirty="0">
              <a:effectLst/>
            </a:endParaRPr>
          </a:p>
          <a:p>
            <a:r>
              <a:rPr lang="en-US" sz="1200" b="1" kern="1200" dirty="0">
                <a:solidFill>
                  <a:schemeClr val="tx1"/>
                </a:solidFill>
                <a:effectLst/>
                <a:latin typeface="+mn-lt"/>
                <a:ea typeface="+mn-ea"/>
                <a:cs typeface="+mn-cs"/>
              </a:rPr>
              <a:t>Articles and </a:t>
            </a:r>
            <a:r>
              <a:rPr lang="en-US" sz="1200" b="1" kern="1200" dirty="0" err="1">
                <a:solidFill>
                  <a:schemeClr val="tx1"/>
                </a:solidFill>
                <a:effectLst/>
                <a:latin typeface="+mn-lt"/>
                <a:ea typeface="+mn-ea"/>
                <a:cs typeface="+mn-cs"/>
              </a:rPr>
              <a:t>MilLife</a:t>
            </a:r>
            <a:r>
              <a:rPr lang="en-US" sz="1200" b="1" kern="1200" dirty="0">
                <a:solidFill>
                  <a:schemeClr val="tx1"/>
                </a:solidFill>
                <a:effectLst/>
                <a:latin typeface="+mn-lt"/>
                <a:ea typeface="+mn-ea"/>
                <a:cs typeface="+mn-cs"/>
              </a:rPr>
              <a:t> Guides that cover key financial topics in depth</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Budgeting and Saving</a:t>
            </a:r>
            <a:r>
              <a:rPr lang="en-US" sz="1200" kern="1200" dirty="0">
                <a:solidFill>
                  <a:schemeClr val="tx1"/>
                </a:solidFill>
                <a:effectLst/>
                <a:latin typeface="+mn-lt"/>
                <a:ea typeface="+mn-ea"/>
                <a:cs typeface="+mn-cs"/>
              </a:rPr>
              <a:t> - Create a financial plan, stick to your budget and save money with military discounts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Borrowing </a:t>
            </a:r>
            <a:r>
              <a:rPr lang="en-US" sz="1200" kern="1200" dirty="0">
                <a:solidFill>
                  <a:schemeClr val="tx1"/>
                </a:solidFill>
                <a:effectLst/>
                <a:latin typeface="+mn-lt"/>
                <a:ea typeface="+mn-ea"/>
                <a:cs typeface="+mn-cs"/>
              </a:rPr>
              <a:t>- Learn about loans, debt reduction and financial aid</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Military Retirement </a:t>
            </a:r>
            <a:r>
              <a:rPr lang="en-US" sz="1200" kern="1200" dirty="0">
                <a:solidFill>
                  <a:schemeClr val="tx1"/>
                </a:solidFill>
                <a:effectLst/>
                <a:latin typeface="+mn-lt"/>
                <a:ea typeface="+mn-ea"/>
                <a:cs typeface="+mn-cs"/>
              </a:rPr>
              <a:t>- Explore the Blended Retirement System and TRICARE retirement options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Protecting Your Finances </a:t>
            </a:r>
            <a:r>
              <a:rPr lang="en-US" sz="1200" kern="1200" dirty="0">
                <a:solidFill>
                  <a:schemeClr val="tx1"/>
                </a:solidFill>
                <a:effectLst/>
                <a:latin typeface="+mn-lt"/>
                <a:ea typeface="+mn-ea"/>
                <a:cs typeface="+mn-cs"/>
              </a:rPr>
              <a:t>- Learn how to avoid scams and identity theft and read about financial benefits for service members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With these tools and resources, Military OneSource can help you make your </a:t>
            </a:r>
            <a:r>
              <a:rPr lang="en-US" sz="1200" kern="1200" dirty="0" err="1">
                <a:solidFill>
                  <a:schemeClr val="tx1"/>
                </a:solidFill>
                <a:effectLst/>
                <a:latin typeface="+mn-lt"/>
                <a:ea typeface="+mn-ea"/>
                <a:cs typeface="+mn-cs"/>
              </a:rPr>
              <a:t>MilLife</a:t>
            </a:r>
            <a:r>
              <a:rPr lang="en-US" sz="1200" kern="1200" dirty="0">
                <a:solidFill>
                  <a:schemeClr val="tx1"/>
                </a:solidFill>
                <a:effectLst/>
                <a:latin typeface="+mn-lt"/>
                <a:ea typeface="+mn-ea"/>
                <a:cs typeface="+mn-cs"/>
              </a:rPr>
              <a:t> a financially stable one.</a:t>
            </a:r>
            <a:endParaRPr lang="en-US" dirty="0"/>
          </a:p>
        </p:txBody>
      </p:sp>
      <p:sp>
        <p:nvSpPr>
          <p:cNvPr id="4" name="Slide Number Placeholder 3"/>
          <p:cNvSpPr>
            <a:spLocks noGrp="1"/>
          </p:cNvSpPr>
          <p:nvPr>
            <p:ph type="sldNum" sz="quarter" idx="10"/>
          </p:nvPr>
        </p:nvSpPr>
        <p:spPr/>
        <p:txBody>
          <a:bodyPr/>
          <a:lstStyle/>
          <a:p>
            <a:fld id="{17B31761-415C-492C-B38C-E7BE3CFC4153}" type="slidenum">
              <a:rPr lang="en-US" smtClean="0"/>
              <a:t>5</a:t>
            </a:fld>
            <a:endParaRPr lang="en-US"/>
          </a:p>
        </p:txBody>
      </p:sp>
    </p:spTree>
    <p:extLst>
      <p:ext uri="{BB962C8B-B14F-4D97-AF65-F5344CB8AC3E}">
        <p14:creationId xmlns:p14="http://schemas.microsoft.com/office/powerpoint/2010/main" val="3195085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Military OneSource is your go-to resource anytime you need financial guidance.</a:t>
            </a:r>
          </a:p>
          <a:p>
            <a:endParaRPr lang="en-US" dirty="0"/>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Military OneSource counselors are certified and understand military-specific financial situations.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get help with budgeting, debt, benefits and planning for the future.</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call anytime to set up counseling or live chat on the website to schedule sessions.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don’t need to worry about hidden fees — it’s completely free for service members and families.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Many installations also offer in-person support at VITA offices; perfect for those who prefer face-to-face guidance or have more complex questions.</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Visit the Military Financial &amp; Legal Resources page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www.militaryonesource.mil/financial-legal</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connect with experts, access tools and explore services. </a:t>
            </a:r>
            <a:endParaRPr lang="en-US" dirty="0"/>
          </a:p>
        </p:txBody>
      </p:sp>
      <p:sp>
        <p:nvSpPr>
          <p:cNvPr id="4" name="Slide Number Placeholder 3"/>
          <p:cNvSpPr>
            <a:spLocks noGrp="1"/>
          </p:cNvSpPr>
          <p:nvPr>
            <p:ph type="sldNum" sz="quarter" idx="5"/>
          </p:nvPr>
        </p:nvSpPr>
        <p:spPr/>
        <p:txBody>
          <a:bodyPr/>
          <a:lstStyle/>
          <a:p>
            <a:fld id="{17B31761-415C-492C-B38C-E7BE3CFC4153}" type="slidenum">
              <a:rPr lang="en-US" smtClean="0"/>
              <a:t>6</a:t>
            </a:fld>
            <a:endParaRPr lang="en-US"/>
          </a:p>
        </p:txBody>
      </p:sp>
    </p:spTree>
    <p:extLst>
      <p:ext uri="{BB962C8B-B14F-4D97-AF65-F5344CB8AC3E}">
        <p14:creationId xmlns:p14="http://schemas.microsoft.com/office/powerpoint/2010/main" val="208037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Does anyone have any questions?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 them know how long you will be around after the presentation and where they can find you if they think of a question they would like to ask later 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Direct additional questions to the Military OneSource call center at 800-342-9647.</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[Point out the contact phone number and website to audience members and remind them to direct additional questions and concerns to a Military OneSource consultant through the call center.]</a:t>
            </a:r>
          </a:p>
        </p:txBody>
      </p:sp>
      <p:sp>
        <p:nvSpPr>
          <p:cNvPr id="4" name="Slide Number Placeholder 3"/>
          <p:cNvSpPr>
            <a:spLocks noGrp="1"/>
          </p:cNvSpPr>
          <p:nvPr>
            <p:ph type="sldNum" sz="quarter" idx="5"/>
          </p:nvPr>
        </p:nvSpPr>
        <p:spPr/>
        <p:txBody>
          <a:bodyPr/>
          <a:lstStyle/>
          <a:p>
            <a:fld id="{17B31761-415C-492C-B38C-E7BE3CFC4153}" type="slidenum">
              <a:rPr lang="en-US" smtClean="0"/>
              <a:t>7</a:t>
            </a:fld>
            <a:endParaRPr lang="en-US"/>
          </a:p>
        </p:txBody>
      </p:sp>
    </p:spTree>
    <p:extLst>
      <p:ext uri="{BB962C8B-B14F-4D97-AF65-F5344CB8AC3E}">
        <p14:creationId xmlns:p14="http://schemas.microsoft.com/office/powerpoint/2010/main" val="3196412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Military OneSource Logo">
            <a:extLst>
              <a:ext uri="{FF2B5EF4-FFF2-40B4-BE49-F238E27FC236}">
                <a16:creationId xmlns:a16="http://schemas.microsoft.com/office/drawing/2014/main" id="{3D8A8DEB-B227-CA16-403E-023E8E608F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3271" y="226768"/>
            <a:ext cx="1307592" cy="313712"/>
          </a:xfrm>
          <a:prstGeom prst="rect">
            <a:avLst/>
          </a:prstGeom>
        </p:spPr>
      </p:pic>
      <p:sp>
        <p:nvSpPr>
          <p:cNvPr id="9" name="Rectangle 8" descr="Red header bar.">
            <a:extLst>
              <a:ext uri="{FF2B5EF4-FFF2-40B4-BE49-F238E27FC236}">
                <a16:creationId xmlns:a16="http://schemas.microsoft.com/office/drawing/2014/main" id="{BF3E9B2E-DFA6-98A6-006A-57041AD12C65}"/>
              </a:ext>
            </a:extLst>
          </p:cNvPr>
          <p:cNvSpPr/>
          <p:nvPr userDrawn="1"/>
        </p:nvSpPr>
        <p:spPr>
          <a:xfrm>
            <a:off x="0" y="189159"/>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D12A2F"/>
              </a:solidFill>
            </a:endParaRPr>
          </a:p>
        </p:txBody>
      </p:sp>
      <p:sp>
        <p:nvSpPr>
          <p:cNvPr id="8" name="Picture Placeholder 7">
            <a:extLst>
              <a:ext uri="{FF2B5EF4-FFF2-40B4-BE49-F238E27FC236}">
                <a16:creationId xmlns:a16="http://schemas.microsoft.com/office/drawing/2014/main" id="{85739AE4-A323-495A-97D9-AA737601E5CA}"/>
              </a:ext>
            </a:extLst>
          </p:cNvPr>
          <p:cNvSpPr>
            <a:spLocks noGrp="1"/>
          </p:cNvSpPr>
          <p:nvPr>
            <p:ph type="pic" sz="quarter" idx="12"/>
          </p:nvPr>
        </p:nvSpPr>
        <p:spPr>
          <a:xfrm>
            <a:off x="0" y="914400"/>
            <a:ext cx="9144000" cy="539654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2" name="Title 1">
            <a:extLst>
              <a:ext uri="{FF2B5EF4-FFF2-40B4-BE49-F238E27FC236}">
                <a16:creationId xmlns:a16="http://schemas.microsoft.com/office/drawing/2014/main" id="{BAE0A0C2-D54A-4B7B-B6D8-24454AEC9630}"/>
              </a:ext>
            </a:extLst>
          </p:cNvPr>
          <p:cNvSpPr>
            <a:spLocks noGrp="1"/>
          </p:cNvSpPr>
          <p:nvPr>
            <p:ph type="title"/>
          </p:nvPr>
        </p:nvSpPr>
        <p:spPr>
          <a:xfrm>
            <a:off x="228600" y="973480"/>
            <a:ext cx="4626864" cy="1060704"/>
          </a:xfrm>
        </p:spPr>
        <p:txBody>
          <a:bodyPr>
            <a:noAutofit/>
          </a:bodyPr>
          <a:lstStyle>
            <a:lvl1pPr>
              <a:defRPr sz="3600">
                <a:solidFill>
                  <a:schemeClr val="tx1"/>
                </a:solidFill>
                <a:latin typeface="Aptos" panose="020B0004020202020204" pitchFamily="34" charset="0"/>
              </a:defRPr>
            </a:lvl1pPr>
          </a:lstStyle>
          <a:p>
            <a:r>
              <a:rPr lang="en-US" dirty="0"/>
              <a:t>Click to edit Master title style</a:t>
            </a:r>
          </a:p>
        </p:txBody>
      </p:sp>
      <p:sp>
        <p:nvSpPr>
          <p:cNvPr id="13" name="Subtitle 1">
            <a:extLst>
              <a:ext uri="{FF2B5EF4-FFF2-40B4-BE49-F238E27FC236}">
                <a16:creationId xmlns:a16="http://schemas.microsoft.com/office/drawing/2014/main" id="{9610676C-2E2C-4F5E-A4AF-6DC24895230D}"/>
              </a:ext>
            </a:extLst>
          </p:cNvPr>
          <p:cNvSpPr>
            <a:spLocks noGrp="1"/>
          </p:cNvSpPr>
          <p:nvPr>
            <p:ph type="body" sz="quarter" idx="13" hasCustomPrompt="1"/>
          </p:nvPr>
        </p:nvSpPr>
        <p:spPr>
          <a:xfrm>
            <a:off x="228600" y="2063680"/>
            <a:ext cx="4627563" cy="1655064"/>
          </a:xfrm>
        </p:spPr>
        <p:txBody>
          <a:bodyPr/>
          <a:lstStyle>
            <a:lvl1pPr marL="0" indent="0">
              <a:buNone/>
              <a:defRPr sz="2100" b="1">
                <a:latin typeface="Aptos" panose="020B0004020202020204" pitchFamily="34" charset="0"/>
              </a:defRPr>
            </a:lvl1pPr>
          </a:lstStyle>
          <a:p>
            <a:pPr lvl="0"/>
            <a:r>
              <a:rPr lang="en-US" dirty="0"/>
              <a:t>Click to edit Master subtitle style</a:t>
            </a:r>
          </a:p>
        </p:txBody>
      </p:sp>
      <p:sp>
        <p:nvSpPr>
          <p:cNvPr id="3" name="Slide Number Placeholder 2">
            <a:extLst>
              <a:ext uri="{FF2B5EF4-FFF2-40B4-BE49-F238E27FC236}">
                <a16:creationId xmlns:a16="http://schemas.microsoft.com/office/drawing/2014/main" id="{EEA058CA-D310-4AFB-BEBE-09AB2005916E}"/>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4" name="Footer Placeholder 3">
            <a:extLst>
              <a:ext uri="{FF2B5EF4-FFF2-40B4-BE49-F238E27FC236}">
                <a16:creationId xmlns:a16="http://schemas.microsoft.com/office/drawing/2014/main" id="{5414B113-6A9A-4AA3-AA71-9BA65978B768}"/>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164982427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48C0-D508-448B-9F31-88CF274CF0F6}"/>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960379CC-28E1-4C69-AD33-E27EB723657E}"/>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6" name="Text Placeholder 5">
            <a:extLst>
              <a:ext uri="{FF2B5EF4-FFF2-40B4-BE49-F238E27FC236}">
                <a16:creationId xmlns:a16="http://schemas.microsoft.com/office/drawing/2014/main" id="{4A764ACA-D536-45CE-8A48-76ED41881B64}"/>
              </a:ext>
            </a:extLst>
          </p:cNvPr>
          <p:cNvSpPr>
            <a:spLocks noGrp="1"/>
          </p:cNvSpPr>
          <p:nvPr>
            <p:ph type="body" sz="quarter" idx="12"/>
          </p:nvPr>
        </p:nvSpPr>
        <p:spPr>
          <a:xfrm>
            <a:off x="307214" y="1914614"/>
            <a:ext cx="8227186" cy="4206240"/>
          </a:xfrm>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CD30D17A-C7D5-4DE3-A3EF-817F177CA71E}"/>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564131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DAE-91C7-4588-B2F6-27E545A0CD79}"/>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A9982CB0-9D7D-4F39-BDE6-75E130891B32}"/>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6" name="Text Placeholder 5">
            <a:extLst>
              <a:ext uri="{FF2B5EF4-FFF2-40B4-BE49-F238E27FC236}">
                <a16:creationId xmlns:a16="http://schemas.microsoft.com/office/drawing/2014/main" id="{91A26013-F2CD-41BA-8568-AC5EFE1B8AAA}"/>
              </a:ext>
            </a:extLst>
          </p:cNvPr>
          <p:cNvSpPr>
            <a:spLocks noGrp="1"/>
          </p:cNvSpPr>
          <p:nvPr>
            <p:ph type="body" sz="quarter" idx="12"/>
          </p:nvPr>
        </p:nvSpPr>
        <p:spPr>
          <a:xfrm>
            <a:off x="520938" y="1930638"/>
            <a:ext cx="4724162" cy="4492758"/>
          </a:xfrm>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5621FC1-BC5F-4F7C-8065-63EBDA1A6206}"/>
              </a:ext>
            </a:extLst>
          </p:cNvPr>
          <p:cNvSpPr>
            <a:spLocks noGrp="1"/>
          </p:cNvSpPr>
          <p:nvPr>
            <p:ph type="pic" sz="quarter" idx="13" hasCustomPrompt="1"/>
          </p:nvPr>
        </p:nvSpPr>
        <p:spPr>
          <a:xfrm>
            <a:off x="5287354" y="1639279"/>
            <a:ext cx="3848100" cy="4791456"/>
          </a:xfrm>
        </p:spPr>
        <p:txBody>
          <a:bodyPr/>
          <a:lstStyle>
            <a:lvl1pPr marL="0" indent="0">
              <a:buNone/>
              <a:defRPr sz="2400"/>
            </a:lvl1pPr>
          </a:lstStyle>
          <a:p>
            <a:r>
              <a:rPr lang="en-US"/>
              <a:t>Click icon to add image</a:t>
            </a:r>
          </a:p>
        </p:txBody>
      </p:sp>
      <p:sp>
        <p:nvSpPr>
          <p:cNvPr id="4" name="Footer Placeholder 3">
            <a:extLst>
              <a:ext uri="{FF2B5EF4-FFF2-40B4-BE49-F238E27FC236}">
                <a16:creationId xmlns:a16="http://schemas.microsoft.com/office/drawing/2014/main" id="{B6E2DA35-4162-41E4-BEC1-865BC57C8303}"/>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1572308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DAE-91C7-4588-B2F6-27E545A0CD79}"/>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A9982CB0-9D7D-4F39-BDE6-75E130891B32}"/>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6" name="Text Placeholder 5">
            <a:extLst>
              <a:ext uri="{FF2B5EF4-FFF2-40B4-BE49-F238E27FC236}">
                <a16:creationId xmlns:a16="http://schemas.microsoft.com/office/drawing/2014/main" id="{91A26013-F2CD-41BA-8568-AC5EFE1B8AAA}"/>
              </a:ext>
            </a:extLst>
          </p:cNvPr>
          <p:cNvSpPr>
            <a:spLocks noGrp="1"/>
          </p:cNvSpPr>
          <p:nvPr>
            <p:ph type="body" sz="quarter" idx="12"/>
          </p:nvPr>
        </p:nvSpPr>
        <p:spPr>
          <a:xfrm>
            <a:off x="3913629" y="1930638"/>
            <a:ext cx="4724162" cy="4492758"/>
          </a:xfrm>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5621FC1-BC5F-4F7C-8065-63EBDA1A6206}"/>
              </a:ext>
            </a:extLst>
          </p:cNvPr>
          <p:cNvSpPr>
            <a:spLocks noGrp="1"/>
          </p:cNvSpPr>
          <p:nvPr>
            <p:ph type="pic" sz="quarter" idx="13" hasCustomPrompt="1"/>
          </p:nvPr>
        </p:nvSpPr>
        <p:spPr>
          <a:xfrm>
            <a:off x="6043" y="1639279"/>
            <a:ext cx="3848100" cy="4791456"/>
          </a:xfrm>
        </p:spPr>
        <p:txBody>
          <a:bodyPr/>
          <a:lstStyle>
            <a:lvl1pPr marL="0" indent="0">
              <a:buNone/>
              <a:defRPr sz="2400"/>
            </a:lvl1pPr>
          </a:lstStyle>
          <a:p>
            <a:r>
              <a:rPr lang="en-US"/>
              <a:t>Click icon to add image</a:t>
            </a:r>
          </a:p>
        </p:txBody>
      </p:sp>
      <p:sp>
        <p:nvSpPr>
          <p:cNvPr id="4" name="Footer Placeholder 3">
            <a:extLst>
              <a:ext uri="{FF2B5EF4-FFF2-40B4-BE49-F238E27FC236}">
                <a16:creationId xmlns:a16="http://schemas.microsoft.com/office/drawing/2014/main" id="{B6E2DA35-4162-41E4-BEC1-865BC57C8303}"/>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2045625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4ABC-99BC-4F85-B19D-DFE26EB10FB2}"/>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DA9C8B7C-99CE-409E-A850-D6FF10B8E8D2}"/>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6" name="Picture Placeholder 5">
            <a:extLst>
              <a:ext uri="{FF2B5EF4-FFF2-40B4-BE49-F238E27FC236}">
                <a16:creationId xmlns:a16="http://schemas.microsoft.com/office/drawing/2014/main" id="{D918E3C7-D176-440E-8DC7-A69017F136BF}"/>
              </a:ext>
            </a:extLst>
          </p:cNvPr>
          <p:cNvSpPr>
            <a:spLocks noGrp="1"/>
          </p:cNvSpPr>
          <p:nvPr>
            <p:ph type="pic" sz="quarter" idx="12" hasCustomPrompt="1"/>
          </p:nvPr>
        </p:nvSpPr>
        <p:spPr>
          <a:xfrm>
            <a:off x="2597698" y="1632343"/>
            <a:ext cx="3849624" cy="4791456"/>
          </a:xfrm>
        </p:spPr>
        <p:txBody>
          <a:bodyPr/>
          <a:lstStyle>
            <a:lvl1pPr marL="0" indent="0">
              <a:buNone/>
              <a:defRPr sz="2400"/>
            </a:lvl1pPr>
          </a:lstStyle>
          <a:p>
            <a:r>
              <a:rPr lang="en-US"/>
              <a:t>Click on icon to add image</a:t>
            </a:r>
          </a:p>
        </p:txBody>
      </p:sp>
      <p:sp>
        <p:nvSpPr>
          <p:cNvPr id="8" name="Content Placeholder 7">
            <a:extLst>
              <a:ext uri="{FF2B5EF4-FFF2-40B4-BE49-F238E27FC236}">
                <a16:creationId xmlns:a16="http://schemas.microsoft.com/office/drawing/2014/main" id="{2DA62E43-B2CD-468F-A98E-4BAC9F90F33F}"/>
              </a:ext>
            </a:extLst>
          </p:cNvPr>
          <p:cNvSpPr>
            <a:spLocks noGrp="1"/>
          </p:cNvSpPr>
          <p:nvPr>
            <p:ph sz="quarter" idx="13" hasCustomPrompt="1"/>
          </p:nvPr>
        </p:nvSpPr>
        <p:spPr>
          <a:xfrm>
            <a:off x="697906" y="3708983"/>
            <a:ext cx="1660525" cy="638175"/>
          </a:xfrm>
        </p:spPr>
        <p:txBody>
          <a:bodyPr/>
          <a:lstStyle>
            <a:lvl1pPr marL="0" indent="0">
              <a:buNone/>
              <a:defRPr sz="1800"/>
            </a:lvl1pPr>
          </a:lstStyle>
          <a:p>
            <a:pPr lvl="0"/>
            <a:r>
              <a:rPr lang="en-US" dirty="0"/>
              <a:t>Source caption if needed</a:t>
            </a:r>
          </a:p>
        </p:txBody>
      </p:sp>
      <p:sp>
        <p:nvSpPr>
          <p:cNvPr id="4" name="Footer Placeholder 3">
            <a:extLst>
              <a:ext uri="{FF2B5EF4-FFF2-40B4-BE49-F238E27FC236}">
                <a16:creationId xmlns:a16="http://schemas.microsoft.com/office/drawing/2014/main" id="{BF36C648-D4EC-4F8C-B950-85F39A661B20}"/>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3551667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w/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52B1-FFAD-4459-B310-78427B7EF17A}"/>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5D10D7AA-670E-436B-8D38-627B3EC7E112}"/>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14" name="Picture Placeholder 13">
            <a:extLst>
              <a:ext uri="{FF2B5EF4-FFF2-40B4-BE49-F238E27FC236}">
                <a16:creationId xmlns:a16="http://schemas.microsoft.com/office/drawing/2014/main" id="{9055B6ED-0B6A-48FB-91CA-AD3E34C33F86}"/>
              </a:ext>
            </a:extLst>
          </p:cNvPr>
          <p:cNvSpPr>
            <a:spLocks noGrp="1"/>
          </p:cNvSpPr>
          <p:nvPr>
            <p:ph type="pic" sz="quarter" idx="17" hasCustomPrompt="1"/>
          </p:nvPr>
        </p:nvSpPr>
        <p:spPr>
          <a:xfrm>
            <a:off x="179388" y="2315421"/>
            <a:ext cx="717550" cy="852487"/>
          </a:xfrm>
        </p:spPr>
        <p:txBody>
          <a:bodyPr/>
          <a:lstStyle>
            <a:lvl1pPr marL="0" indent="0">
              <a:buNone/>
              <a:defRPr sz="1600"/>
            </a:lvl1pPr>
          </a:lstStyle>
          <a:p>
            <a:r>
              <a:rPr lang="en-US"/>
              <a:t>Insert Image</a:t>
            </a:r>
          </a:p>
        </p:txBody>
      </p:sp>
      <p:sp>
        <p:nvSpPr>
          <p:cNvPr id="6" name="Text Placeholder 5">
            <a:extLst>
              <a:ext uri="{FF2B5EF4-FFF2-40B4-BE49-F238E27FC236}">
                <a16:creationId xmlns:a16="http://schemas.microsoft.com/office/drawing/2014/main" id="{32238167-D4FA-4D4E-B3AC-36C3A5D5B4DE}"/>
              </a:ext>
            </a:extLst>
          </p:cNvPr>
          <p:cNvSpPr>
            <a:spLocks noGrp="1"/>
          </p:cNvSpPr>
          <p:nvPr>
            <p:ph type="body" sz="quarter" idx="12" hasCustomPrompt="1"/>
          </p:nvPr>
        </p:nvSpPr>
        <p:spPr>
          <a:xfrm>
            <a:off x="989893" y="2284465"/>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atin typeface="Aptos" panose="020B0004020202020204" pitchFamily="34" charset="0"/>
              </a:defRPr>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5" name="Picture Placeholder 13">
            <a:extLst>
              <a:ext uri="{FF2B5EF4-FFF2-40B4-BE49-F238E27FC236}">
                <a16:creationId xmlns:a16="http://schemas.microsoft.com/office/drawing/2014/main" id="{62B0FF48-77DB-4722-87BC-E47B2AAD6323}"/>
              </a:ext>
            </a:extLst>
          </p:cNvPr>
          <p:cNvSpPr>
            <a:spLocks noGrp="1"/>
          </p:cNvSpPr>
          <p:nvPr>
            <p:ph type="pic" sz="quarter" idx="18" hasCustomPrompt="1"/>
          </p:nvPr>
        </p:nvSpPr>
        <p:spPr>
          <a:xfrm>
            <a:off x="179388" y="3448121"/>
            <a:ext cx="717550" cy="852487"/>
          </a:xfrm>
        </p:spPr>
        <p:txBody>
          <a:bodyPr/>
          <a:lstStyle>
            <a:lvl1pPr marL="0" indent="0">
              <a:buNone/>
              <a:defRPr sz="1600"/>
            </a:lvl1pPr>
          </a:lstStyle>
          <a:p>
            <a:r>
              <a:rPr lang="en-US"/>
              <a:t>Insert Image</a:t>
            </a:r>
          </a:p>
        </p:txBody>
      </p:sp>
      <p:sp>
        <p:nvSpPr>
          <p:cNvPr id="11" name="Text Placeholder 5">
            <a:extLst>
              <a:ext uri="{FF2B5EF4-FFF2-40B4-BE49-F238E27FC236}">
                <a16:creationId xmlns:a16="http://schemas.microsoft.com/office/drawing/2014/main" id="{77A3FE76-55F8-4BBE-B559-9004C993366F}"/>
              </a:ext>
            </a:extLst>
          </p:cNvPr>
          <p:cNvSpPr>
            <a:spLocks noGrp="1"/>
          </p:cNvSpPr>
          <p:nvPr>
            <p:ph type="body" sz="quarter" idx="15" hasCustomPrompt="1"/>
          </p:nvPr>
        </p:nvSpPr>
        <p:spPr>
          <a:xfrm>
            <a:off x="989893" y="3417165"/>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atin typeface="Aptos" panose="020B0004020202020204" pitchFamily="34" charset="0"/>
              </a:defRPr>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16" name="Picture Placeholder 13">
            <a:extLst>
              <a:ext uri="{FF2B5EF4-FFF2-40B4-BE49-F238E27FC236}">
                <a16:creationId xmlns:a16="http://schemas.microsoft.com/office/drawing/2014/main" id="{94BD939B-CD8C-4C93-8F76-69073748E574}"/>
              </a:ext>
            </a:extLst>
          </p:cNvPr>
          <p:cNvSpPr>
            <a:spLocks noGrp="1"/>
          </p:cNvSpPr>
          <p:nvPr>
            <p:ph type="pic" sz="quarter" idx="19" hasCustomPrompt="1"/>
          </p:nvPr>
        </p:nvSpPr>
        <p:spPr>
          <a:xfrm>
            <a:off x="179388" y="4591503"/>
            <a:ext cx="717550" cy="852487"/>
          </a:xfrm>
        </p:spPr>
        <p:txBody>
          <a:bodyPr/>
          <a:lstStyle>
            <a:lvl1pPr marL="0" indent="0">
              <a:buNone/>
              <a:defRPr sz="1600"/>
            </a:lvl1pPr>
          </a:lstStyle>
          <a:p>
            <a:r>
              <a:rPr lang="en-US"/>
              <a:t>Insert Image</a:t>
            </a:r>
          </a:p>
        </p:txBody>
      </p:sp>
      <p:sp>
        <p:nvSpPr>
          <p:cNvPr id="12" name="Text Placeholder 5">
            <a:extLst>
              <a:ext uri="{FF2B5EF4-FFF2-40B4-BE49-F238E27FC236}">
                <a16:creationId xmlns:a16="http://schemas.microsoft.com/office/drawing/2014/main" id="{785DA788-E783-44CB-A375-6380627CEF1D}"/>
              </a:ext>
            </a:extLst>
          </p:cNvPr>
          <p:cNvSpPr>
            <a:spLocks noGrp="1"/>
          </p:cNvSpPr>
          <p:nvPr>
            <p:ph type="body" sz="quarter" idx="16" hasCustomPrompt="1"/>
          </p:nvPr>
        </p:nvSpPr>
        <p:spPr>
          <a:xfrm>
            <a:off x="989893" y="4560547"/>
            <a:ext cx="7543800" cy="914400"/>
          </a:xfrm>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a:latin typeface="Aptos" panose="020B0004020202020204" pitchFamily="34" charset="0"/>
              </a:defRPr>
            </a:lvl1pPr>
          </a:lstStyle>
          <a:p>
            <a:pPr lvl="0"/>
            <a:r>
              <a:rPr lang="en-US" sz="1800" b="1" dirty="0">
                <a:solidFill>
                  <a:srgbClr val="002060"/>
                </a:solidFill>
              </a:rPr>
              <a:t>Click to add text </a:t>
            </a:r>
          </a:p>
          <a:p>
            <a:pPr lvl="0"/>
            <a:r>
              <a:rPr kumimoji="0" lang="en-US" sz="1800" b="0" i="0" u="none" strike="noStrike" kern="1200" cap="none" spc="0" normalizeH="0" baseline="0" noProof="0" dirty="0">
                <a:ln>
                  <a:noFill/>
                </a:ln>
                <a:solidFill>
                  <a:schemeClr val="tx1">
                    <a:lumMod val="65000"/>
                    <a:lumOff val="35000"/>
                  </a:schemeClr>
                </a:solidFill>
                <a:effectLst/>
                <a:uLnTx/>
                <a:uFillTx/>
                <a:latin typeface="Calibri" charset="0"/>
                <a:ea typeface="Calibri" charset="0"/>
                <a:cs typeface="Calibri" charset="0"/>
              </a:rPr>
              <a:t>Edit Master text styles</a:t>
            </a:r>
            <a:endParaRPr lang="en-US" sz="1800" dirty="0">
              <a:solidFill>
                <a:schemeClr val="bg2"/>
              </a:solidFill>
              <a:latin typeface="Calibri" charset="0"/>
              <a:ea typeface="Calibri" charset="0"/>
              <a:cs typeface="Calibri" charset="0"/>
            </a:endParaRPr>
          </a:p>
          <a:p>
            <a:pPr lvl="0"/>
            <a:endParaRPr lang="en-US" dirty="0"/>
          </a:p>
        </p:txBody>
      </p:sp>
      <p:sp>
        <p:nvSpPr>
          <p:cNvPr id="4" name="Footer Placeholder 3">
            <a:extLst>
              <a:ext uri="{FF2B5EF4-FFF2-40B4-BE49-F238E27FC236}">
                <a16:creationId xmlns:a16="http://schemas.microsoft.com/office/drawing/2014/main" id="{2FDCD8E8-F22D-42A6-B99D-7CEAE2EDE588}"/>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3050721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Images w/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B5B0-1E47-4BF3-A32F-FE20586F464B}"/>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18412ECE-A213-433E-82BA-88208BFF430E}"/>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6" name="Text Placeholder 5">
            <a:extLst>
              <a:ext uri="{FF2B5EF4-FFF2-40B4-BE49-F238E27FC236}">
                <a16:creationId xmlns:a16="http://schemas.microsoft.com/office/drawing/2014/main" id="{921E698E-F623-420B-BBE5-FEC608F6573C}"/>
              </a:ext>
            </a:extLst>
          </p:cNvPr>
          <p:cNvSpPr>
            <a:spLocks noGrp="1"/>
          </p:cNvSpPr>
          <p:nvPr>
            <p:ph type="body" sz="quarter" idx="12" hasCustomPrompt="1"/>
          </p:nvPr>
        </p:nvSpPr>
        <p:spPr>
          <a:xfrm>
            <a:off x="579438" y="1905000"/>
            <a:ext cx="4678362" cy="420688"/>
          </a:xfrm>
        </p:spPr>
        <p:txBody>
          <a:bodyPr/>
          <a:lstStyle>
            <a:lvl1pPr marL="0" marR="0" indent="0" algn="l" defTabSz="457200" rtl="0" eaLnBrk="1" fontAlgn="auto" latinLnBrk="0" hangingPunct="1">
              <a:lnSpc>
                <a:spcPct val="100000"/>
              </a:lnSpc>
              <a:spcBef>
                <a:spcPts val="0"/>
              </a:spcBef>
              <a:spcAft>
                <a:spcPts val="0"/>
              </a:spcAft>
              <a:buClrTx/>
              <a:buSzTx/>
              <a:buFontTx/>
              <a:buNone/>
              <a:tabLst/>
              <a:defRPr>
                <a:latin typeface="Aptos" panose="020B00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mn-lt"/>
                <a:ea typeface="+mn-ea"/>
                <a:cs typeface="+mn-cs"/>
              </a:rPr>
              <a:t>Click to add subtitle</a:t>
            </a:r>
          </a:p>
        </p:txBody>
      </p:sp>
      <p:sp>
        <p:nvSpPr>
          <p:cNvPr id="8" name="Picture Placeholder 7">
            <a:extLst>
              <a:ext uri="{FF2B5EF4-FFF2-40B4-BE49-F238E27FC236}">
                <a16:creationId xmlns:a16="http://schemas.microsoft.com/office/drawing/2014/main" id="{2435886D-D775-4D28-A336-3DF4788FC2F5}"/>
              </a:ext>
            </a:extLst>
          </p:cNvPr>
          <p:cNvSpPr>
            <a:spLocks noGrp="1"/>
          </p:cNvSpPr>
          <p:nvPr>
            <p:ph type="pic" sz="quarter" idx="13" hasCustomPrompt="1"/>
          </p:nvPr>
        </p:nvSpPr>
        <p:spPr>
          <a:xfrm>
            <a:off x="579160" y="2472943"/>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mn-lt"/>
                <a:ea typeface="+mn-ea"/>
                <a:cs typeface="+mn-cs"/>
              </a:rPr>
              <a:t>Click icon to add image</a:t>
            </a:r>
          </a:p>
          <a:p>
            <a:endParaRPr lang="en-US"/>
          </a:p>
        </p:txBody>
      </p:sp>
      <p:sp>
        <p:nvSpPr>
          <p:cNvPr id="14" name="Text Placeholder 13">
            <a:extLst>
              <a:ext uri="{FF2B5EF4-FFF2-40B4-BE49-F238E27FC236}">
                <a16:creationId xmlns:a16="http://schemas.microsoft.com/office/drawing/2014/main" id="{99336039-FAA7-4492-9873-846E99CDA6A7}"/>
              </a:ext>
            </a:extLst>
          </p:cNvPr>
          <p:cNvSpPr>
            <a:spLocks noGrp="1"/>
          </p:cNvSpPr>
          <p:nvPr>
            <p:ph type="body" sz="quarter" idx="16" hasCustomPrompt="1"/>
          </p:nvPr>
        </p:nvSpPr>
        <p:spPr>
          <a:xfrm>
            <a:off x="574357"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atin typeface="Aptos" panose="020B00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10" name="Picture Placeholder 9">
            <a:extLst>
              <a:ext uri="{FF2B5EF4-FFF2-40B4-BE49-F238E27FC236}">
                <a16:creationId xmlns:a16="http://schemas.microsoft.com/office/drawing/2014/main" id="{57DE81D3-8949-4290-9238-6EA84C6B29F8}"/>
              </a:ext>
            </a:extLst>
          </p:cNvPr>
          <p:cNvSpPr>
            <a:spLocks noGrp="1"/>
          </p:cNvSpPr>
          <p:nvPr>
            <p:ph type="pic" sz="quarter" idx="14" hasCustomPrompt="1"/>
          </p:nvPr>
        </p:nvSpPr>
        <p:spPr>
          <a:xfrm>
            <a:off x="3402370" y="2472943"/>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mn-lt"/>
                <a:ea typeface="+mn-ea"/>
                <a:cs typeface="+mn-cs"/>
              </a:rPr>
              <a:t>Click icon to add image</a:t>
            </a:r>
          </a:p>
          <a:p>
            <a:endParaRPr lang="en-US"/>
          </a:p>
        </p:txBody>
      </p:sp>
      <p:sp>
        <p:nvSpPr>
          <p:cNvPr id="16" name="Text Placeholder 15">
            <a:extLst>
              <a:ext uri="{FF2B5EF4-FFF2-40B4-BE49-F238E27FC236}">
                <a16:creationId xmlns:a16="http://schemas.microsoft.com/office/drawing/2014/main" id="{77EFBF8C-9A35-496E-BBA1-E059D9A2500C}"/>
              </a:ext>
            </a:extLst>
          </p:cNvPr>
          <p:cNvSpPr>
            <a:spLocks noGrp="1"/>
          </p:cNvSpPr>
          <p:nvPr>
            <p:ph type="body" sz="quarter" idx="17" hasCustomPrompt="1"/>
          </p:nvPr>
        </p:nvSpPr>
        <p:spPr>
          <a:xfrm>
            <a:off x="3402370"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atin typeface="Aptos" panose="020B00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12" name="Picture Placeholder 11">
            <a:extLst>
              <a:ext uri="{FF2B5EF4-FFF2-40B4-BE49-F238E27FC236}">
                <a16:creationId xmlns:a16="http://schemas.microsoft.com/office/drawing/2014/main" id="{C4867627-AED5-4E9B-845B-7756123B8170}"/>
              </a:ext>
            </a:extLst>
          </p:cNvPr>
          <p:cNvSpPr>
            <a:spLocks noGrp="1"/>
          </p:cNvSpPr>
          <p:nvPr>
            <p:ph type="pic" sz="quarter" idx="15" hasCustomPrompt="1"/>
          </p:nvPr>
        </p:nvSpPr>
        <p:spPr>
          <a:xfrm>
            <a:off x="6225580" y="2473996"/>
            <a:ext cx="2240280" cy="21122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mn-lt"/>
                <a:ea typeface="+mn-ea"/>
                <a:cs typeface="+mn-cs"/>
              </a:rPr>
              <a:t>Click icon to add image</a:t>
            </a:r>
          </a:p>
          <a:p>
            <a:endParaRPr lang="en-US"/>
          </a:p>
        </p:txBody>
      </p:sp>
      <p:sp>
        <p:nvSpPr>
          <p:cNvPr id="18" name="Text Placeholder 17">
            <a:extLst>
              <a:ext uri="{FF2B5EF4-FFF2-40B4-BE49-F238E27FC236}">
                <a16:creationId xmlns:a16="http://schemas.microsoft.com/office/drawing/2014/main" id="{51D71DCF-8AF8-4EC8-8685-003D7E01F47F}"/>
              </a:ext>
            </a:extLst>
          </p:cNvPr>
          <p:cNvSpPr>
            <a:spLocks noGrp="1"/>
          </p:cNvSpPr>
          <p:nvPr>
            <p:ph type="body" sz="quarter" idx="18" hasCustomPrompt="1"/>
          </p:nvPr>
        </p:nvSpPr>
        <p:spPr>
          <a:xfrm>
            <a:off x="6225580" y="4875310"/>
            <a:ext cx="2240280" cy="649224"/>
          </a:xfrm>
        </p:spPr>
        <p:txBody>
          <a:bodyPr/>
          <a:lstStyle>
            <a:lvl1pPr marL="0" marR="0" indent="0" algn="l" defTabSz="342892" rtl="0" eaLnBrk="1" fontAlgn="auto" latinLnBrk="0" hangingPunct="1">
              <a:lnSpc>
                <a:spcPct val="100000"/>
              </a:lnSpc>
              <a:spcBef>
                <a:spcPts val="0"/>
              </a:spcBef>
              <a:spcAft>
                <a:spcPts val="0"/>
              </a:spcAft>
              <a:buClrTx/>
              <a:buSzTx/>
              <a:buFontTx/>
              <a:buNone/>
              <a:tabLst/>
              <a:defRPr>
                <a:latin typeface="Aptos" panose="020B00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n-lt"/>
                <a:ea typeface="+mn-ea"/>
                <a:cs typeface="+mn-cs"/>
              </a:rPr>
              <a:t>Click to add text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libri" charset="0"/>
                <a:ea typeface="Calibri" charset="0"/>
                <a:cs typeface="Calibri" charset="0"/>
              </a:rPr>
              <a:t>Edit Master text styles</a:t>
            </a:r>
            <a:endParaRPr kumimoji="0" lang="en-US" sz="1800" b="0" i="0" u="none" strike="noStrike" kern="1200" cap="none" spc="0" normalizeH="0" baseline="0" noProof="0" dirty="0">
              <a:ln>
                <a:noFill/>
              </a:ln>
              <a:solidFill>
                <a:srgbClr val="E7E6E6"/>
              </a:solidFill>
              <a:effectLst/>
              <a:uLnTx/>
              <a:uFillTx/>
              <a:latin typeface="Calibri" charset="0"/>
              <a:ea typeface="Calibri" charset="0"/>
              <a:cs typeface="Calibri" charset="0"/>
            </a:endParaRPr>
          </a:p>
          <a:p>
            <a:pPr lvl="0"/>
            <a:endParaRPr lang="en-US" dirty="0"/>
          </a:p>
        </p:txBody>
      </p:sp>
      <p:sp>
        <p:nvSpPr>
          <p:cNvPr id="4" name="Footer Placeholder 3">
            <a:extLst>
              <a:ext uri="{FF2B5EF4-FFF2-40B4-BE49-F238E27FC236}">
                <a16:creationId xmlns:a16="http://schemas.microsoft.com/office/drawing/2014/main" id="{4014D064-4523-410D-A742-5116EA3E21E9}"/>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2338726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 Background Ima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008508-5188-6306-CD1F-261C9D9C2267}"/>
              </a:ext>
            </a:extLst>
          </p:cNvPr>
          <p:cNvPicPr>
            <a:picLocks noChangeAspect="1"/>
          </p:cNvPicPr>
          <p:nvPr userDrawn="1"/>
        </p:nvPicPr>
        <p:blipFill>
          <a:blip r:embed="rId2">
            <a:extLst>
              <a:ext uri="{28A0092B-C50C-407E-A947-70E740481C1C}">
                <a14:useLocalDpi xmlns:a14="http://schemas.microsoft.com/office/drawing/2010/main" val="0"/>
              </a:ext>
            </a:extLst>
          </a:blip>
          <a:srcRect t="1262" b="1262"/>
          <a:stretch/>
        </p:blipFill>
        <p:spPr>
          <a:xfrm>
            <a:off x="0" y="2123831"/>
            <a:ext cx="9144000" cy="4328160"/>
          </a:xfrm>
          <a:prstGeom prst="rect">
            <a:avLst/>
          </a:prstGeom>
        </p:spPr>
      </p:pic>
      <p:sp>
        <p:nvSpPr>
          <p:cNvPr id="2" name="Title 1">
            <a:extLst>
              <a:ext uri="{FF2B5EF4-FFF2-40B4-BE49-F238E27FC236}">
                <a16:creationId xmlns:a16="http://schemas.microsoft.com/office/drawing/2014/main" id="{1772BF0A-8F4E-4C1C-B1D4-5AB53416E172}"/>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DE41F11C-BCB8-4CE9-9059-8D1C9FE1F61D}"/>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7" name="Text Placeholder 6">
            <a:extLst>
              <a:ext uri="{FF2B5EF4-FFF2-40B4-BE49-F238E27FC236}">
                <a16:creationId xmlns:a16="http://schemas.microsoft.com/office/drawing/2014/main" id="{D233D620-D839-4455-A92B-7B7B62456D14}"/>
              </a:ext>
            </a:extLst>
          </p:cNvPr>
          <p:cNvSpPr>
            <a:spLocks noGrp="1"/>
          </p:cNvSpPr>
          <p:nvPr>
            <p:ph type="body" sz="quarter" idx="12" hasCustomPrompt="1"/>
          </p:nvPr>
        </p:nvSpPr>
        <p:spPr>
          <a:xfrm>
            <a:off x="0" y="1905000"/>
            <a:ext cx="9144000" cy="2103438"/>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002060"/>
                </a:solidFill>
                <a:latin typeface="Aptos" panose="020B0004020202020204" pitchFamily="34" charset="0"/>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4" name="Footer Placeholder 3">
            <a:extLst>
              <a:ext uri="{FF2B5EF4-FFF2-40B4-BE49-F238E27FC236}">
                <a16:creationId xmlns:a16="http://schemas.microsoft.com/office/drawing/2014/main" id="{028BFA10-D048-4C79-BF23-4DB43B8B6B8C}"/>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99411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descr="A group of people in a boat&#10;&#10;Description automatically generated with low confidence">
            <a:extLst>
              <a:ext uri="{FF2B5EF4-FFF2-40B4-BE49-F238E27FC236}">
                <a16:creationId xmlns:a16="http://schemas.microsoft.com/office/drawing/2014/main" id="{82DF6676-00AF-AF15-3AE3-4728BCED94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8581"/>
          <a:stretch/>
        </p:blipFill>
        <p:spPr>
          <a:xfrm>
            <a:off x="0" y="1838325"/>
            <a:ext cx="9144000" cy="4601915"/>
          </a:xfrm>
          <a:prstGeom prst="rect">
            <a:avLst/>
          </a:prstGeom>
        </p:spPr>
      </p:pic>
      <p:sp>
        <p:nvSpPr>
          <p:cNvPr id="2" name="Title 1">
            <a:extLst>
              <a:ext uri="{FF2B5EF4-FFF2-40B4-BE49-F238E27FC236}">
                <a16:creationId xmlns:a16="http://schemas.microsoft.com/office/drawing/2014/main" id="{57D20875-525C-479E-9450-EB1EEAC45CD2}"/>
              </a:ext>
            </a:extLst>
          </p:cNvPr>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919A60B5-8E47-4A21-8099-F70CF927585F}"/>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a:t>
            </a:fld>
            <a:endParaRPr lang="en-US"/>
          </a:p>
        </p:txBody>
      </p:sp>
      <p:sp>
        <p:nvSpPr>
          <p:cNvPr id="7" name="Text Placeholder 6">
            <a:extLst>
              <a:ext uri="{FF2B5EF4-FFF2-40B4-BE49-F238E27FC236}">
                <a16:creationId xmlns:a16="http://schemas.microsoft.com/office/drawing/2014/main" id="{33A07B13-CFCE-4C33-B203-BCC6DC013E63}"/>
              </a:ext>
            </a:extLst>
          </p:cNvPr>
          <p:cNvSpPr>
            <a:spLocks noGrp="1"/>
          </p:cNvSpPr>
          <p:nvPr>
            <p:ph type="body" sz="quarter" idx="12" hasCustomPrompt="1"/>
          </p:nvPr>
        </p:nvSpPr>
        <p:spPr>
          <a:xfrm>
            <a:off x="626364" y="1941618"/>
            <a:ext cx="7891272" cy="1314450"/>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002060"/>
                </a:solidFill>
                <a:latin typeface="Aptos" panose="020B00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4" name="Footer Placeholder 3">
            <a:extLst>
              <a:ext uri="{FF2B5EF4-FFF2-40B4-BE49-F238E27FC236}">
                <a16:creationId xmlns:a16="http://schemas.microsoft.com/office/drawing/2014/main" id="{E6CA2E79-6F02-489B-B720-D6FD08D7C588}"/>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3316235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9" descr="Military OneSource logo">
            <a:extLst>
              <a:ext uri="{FF2B5EF4-FFF2-40B4-BE49-F238E27FC236}">
                <a16:creationId xmlns:a16="http://schemas.microsoft.com/office/drawing/2014/main" id="{0331C31F-7E0D-BB8C-E24C-41C03873DD00}"/>
              </a:ext>
            </a:extLst>
          </p:cNvPr>
          <p:cNvGrpSpPr/>
          <p:nvPr userDrawn="1"/>
        </p:nvGrpSpPr>
        <p:grpSpPr>
          <a:xfrm>
            <a:off x="0" y="189159"/>
            <a:ext cx="9145846" cy="6668841"/>
            <a:chOff x="0" y="190176"/>
            <a:chExt cx="9145846" cy="6668841"/>
          </a:xfrm>
        </p:grpSpPr>
        <p:pic>
          <p:nvPicPr>
            <p:cNvPr id="11" name="Military OneSource Logo">
              <a:extLst>
                <a:ext uri="{FF2B5EF4-FFF2-40B4-BE49-F238E27FC236}">
                  <a16:creationId xmlns:a16="http://schemas.microsoft.com/office/drawing/2014/main" id="{6A67594C-AA8D-4452-E19F-54F68ABD579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13" name="Rectangle 12" descr="Red header bar.">
              <a:extLst>
                <a:ext uri="{FF2B5EF4-FFF2-40B4-BE49-F238E27FC236}">
                  <a16:creationId xmlns:a16="http://schemas.microsoft.com/office/drawing/2014/main" id="{8C1AAFCA-30F2-816F-8A73-85A25369B5CC}"/>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D12A2F"/>
                </a:solidFill>
              </a:endParaRPr>
            </a:p>
          </p:txBody>
        </p:sp>
        <p:sp>
          <p:nvSpPr>
            <p:cNvPr id="15" name="Rectangle 14">
              <a:extLst>
                <a:ext uri="{FF2B5EF4-FFF2-40B4-BE49-F238E27FC236}">
                  <a16:creationId xmlns:a16="http://schemas.microsoft.com/office/drawing/2014/main" id="{B8FEA6A8-2F14-9F42-E234-564BEF9D192E}"/>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E7E6E6"/>
                  </a:solidFill>
                  <a:effectLst/>
                  <a:uLnTx/>
                  <a:uFillTx/>
                  <a:latin typeface="+mn-lt"/>
                  <a:ea typeface="+mn-ea"/>
                  <a:cs typeface="+mn-cs"/>
                </a:rPr>
                <a:t>          </a:t>
              </a:r>
            </a:p>
          </p:txBody>
        </p:sp>
        <p:sp>
          <p:nvSpPr>
            <p:cNvPr id="21" name="Rectangle 20" descr="Gray background color." title="Footer Background Color">
              <a:extLst>
                <a:ext uri="{FF2B5EF4-FFF2-40B4-BE49-F238E27FC236}">
                  <a16:creationId xmlns:a16="http://schemas.microsoft.com/office/drawing/2014/main" id="{9D0BAC84-E839-3291-94BB-984E475A838E}"/>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a:solidFill>
                  <a:schemeClr val="bg1"/>
                </a:solidFill>
                <a:latin typeface="Calibri" charset="0"/>
                <a:ea typeface="Calibri" charset="0"/>
                <a:cs typeface="Calibri" charset="0"/>
              </a:endParaRPr>
            </a:p>
          </p:txBody>
        </p:sp>
      </p:grpSp>
      <p:sp>
        <p:nvSpPr>
          <p:cNvPr id="2" name="Title Placeholder 1">
            <a:extLst>
              <a:ext uri="{FF2B5EF4-FFF2-40B4-BE49-F238E27FC236}">
                <a16:creationId xmlns:a16="http://schemas.microsoft.com/office/drawing/2014/main" id="{E78EF6D6-B1AB-4792-878B-6C0E0F0946DE}"/>
              </a:ext>
            </a:extLst>
          </p:cNvPr>
          <p:cNvSpPr>
            <a:spLocks noGrp="1"/>
          </p:cNvSpPr>
          <p:nvPr userDrawn="1">
            <p:ph type="title"/>
          </p:nvPr>
        </p:nvSpPr>
        <p:spPr>
          <a:xfrm>
            <a:off x="579160" y="692209"/>
            <a:ext cx="7886700" cy="923692"/>
          </a:xfrm>
          <a:prstGeom prst="rect">
            <a:avLst/>
          </a:prstGeom>
        </p:spPr>
        <p:txBody>
          <a:bodyPr vert="horz" lIns="91440" tIns="45720" rIns="91440" bIns="45720" rtlCol="0" anchor="ctr">
            <a:normAutofit/>
          </a:bodyPr>
          <a:lstStyle/>
          <a:p>
            <a:r>
              <a:rPr lang="en-US" dirty="0"/>
              <a:t>Click to edit Master title style</a:t>
            </a:r>
          </a:p>
        </p:txBody>
      </p:sp>
      <p:sp>
        <p:nvSpPr>
          <p:cNvPr id="6" name="Slide Number Placeholder 5"/>
          <p:cNvSpPr>
            <a:spLocks noGrp="1"/>
          </p:cNvSpPr>
          <p:nvPr>
            <p:ph type="sldNum" sz="quarter" idx="4"/>
          </p:nvPr>
        </p:nvSpPr>
        <p:spPr>
          <a:xfrm>
            <a:off x="7086600" y="6451991"/>
            <a:ext cx="2057400" cy="393616"/>
          </a:xfrm>
          <a:prstGeom prst="rect">
            <a:avLst/>
          </a:prstGeom>
        </p:spPr>
        <p:txBody>
          <a:bodyPr vert="horz" lIns="91440" tIns="45720" rIns="91440" bIns="45720" rtlCol="0" anchor="ctr"/>
          <a:lstStyle>
            <a:lvl1pPr algn="r">
              <a:defRPr sz="1800">
                <a:solidFill>
                  <a:schemeClr val="bg1"/>
                </a:solidFill>
                <a:latin typeface="Aptos" panose="020B0004020202020204" pitchFamily="34" charset="0"/>
              </a:defRPr>
            </a:lvl1pPr>
          </a:lstStyle>
          <a:p>
            <a:fld id="{2D06A98E-9D45-4AC9-A0D5-10D89E137443}" type="slidenum">
              <a:rPr lang="en-US" smtClean="0"/>
              <a:pPr/>
              <a:t>‹#›</a:t>
            </a:fld>
            <a:endParaRPr lang="en-US"/>
          </a:p>
        </p:txBody>
      </p:sp>
      <p:sp>
        <p:nvSpPr>
          <p:cNvPr id="3" name="Text Placeholder 2"/>
          <p:cNvSpPr>
            <a:spLocks noGrp="1"/>
          </p:cNvSpPr>
          <p:nvPr userDrawn="1">
            <p:ph type="body" idx="1"/>
          </p:nvPr>
        </p:nvSpPr>
        <p:spPr>
          <a:xfrm>
            <a:off x="519466" y="1921161"/>
            <a:ext cx="7886700" cy="4351338"/>
          </a:xfrm>
          <a:prstGeom prst="rect">
            <a:avLst/>
          </a:prstGeom>
        </p:spPr>
        <p:txBody>
          <a:bodyPr vert="horz" lIns="91440" tIns="45720" rIns="91440" bIns="45720" rtlCol="0">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2060"/>
                </a:solidFill>
                <a:effectLst/>
                <a:uLnTx/>
                <a:uFillTx/>
                <a:latin typeface="+mn-lt"/>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mn-lt"/>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Fifth level</a:t>
            </a:r>
          </a:p>
        </p:txBody>
      </p:sp>
      <p:sp>
        <p:nvSpPr>
          <p:cNvPr id="14" name="Footer Placeholder 3">
            <a:extLst>
              <a:ext uri="{FF2B5EF4-FFF2-40B4-BE49-F238E27FC236}">
                <a16:creationId xmlns:a16="http://schemas.microsoft.com/office/drawing/2014/main" id="{749B0742-BCC9-4184-B562-CE7858EEC9D1}"/>
              </a:ext>
            </a:extLst>
          </p:cNvPr>
          <p:cNvSpPr>
            <a:spLocks noGrp="1"/>
          </p:cNvSpPr>
          <p:nvPr>
            <p:ph type="ftr" sz="quarter" idx="3"/>
          </p:nvPr>
        </p:nvSpPr>
        <p:spPr>
          <a:xfrm>
            <a:off x="2225675" y="6440241"/>
            <a:ext cx="4692650" cy="420982"/>
          </a:xfrm>
          <a:prstGeom prst="rect">
            <a:avLst/>
          </a:prstGeom>
        </p:spPr>
        <p:txBody>
          <a:bodyPr anchor="ctr"/>
          <a:lstStyle>
            <a:lvl1pPr algn="ctr">
              <a:defRPr sz="1800">
                <a:solidFill>
                  <a:schemeClr val="bg1"/>
                </a:solidFill>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Tree>
    <p:extLst>
      <p:ext uri="{BB962C8B-B14F-4D97-AF65-F5344CB8AC3E}">
        <p14:creationId xmlns:p14="http://schemas.microsoft.com/office/powerpoint/2010/main" val="1570524003"/>
      </p:ext>
    </p:extLst>
  </p:cSld>
  <p:clrMap bg1="lt1" tx1="dk1" bg2="lt2" tx2="dk2" accent1="accent1" accent2="accent2" accent3="accent3" accent4="accent4" accent5="accent5" accent6="accent6" hlink="hlink" folHlink="folHlink"/>
  <p:sldLayoutIdLst>
    <p:sldLayoutId id="2147483686"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Lst>
  <p:hf hdr="0" dt="0"/>
  <p:txStyles>
    <p:titleStyle>
      <a:lvl1pPr algn="l" defTabSz="914400" rtl="0" eaLnBrk="1" latinLnBrk="0" hangingPunct="1">
        <a:lnSpc>
          <a:spcPct val="90000"/>
        </a:lnSpc>
        <a:spcBef>
          <a:spcPct val="0"/>
        </a:spcBef>
        <a:buNone/>
        <a:defRPr sz="3000" b="1" kern="1200">
          <a:solidFill>
            <a:schemeClr val="bg1"/>
          </a:solidFill>
          <a:latin typeface="+mn-lt"/>
          <a:ea typeface="+mj-ea"/>
          <a:cs typeface="+mj-cs"/>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kern="120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accent1">
              <a:lumMod val="75000"/>
            </a:schemeClr>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726D89-1D5E-4878-AA5E-941FA732447C}"/>
              </a:ext>
            </a:extLst>
          </p:cNvPr>
          <p:cNvSpPr>
            <a:spLocks noGrp="1"/>
          </p:cNvSpPr>
          <p:nvPr>
            <p:ph type="title"/>
          </p:nvPr>
        </p:nvSpPr>
        <p:spPr>
          <a:xfrm>
            <a:off x="2448072" y="5911260"/>
            <a:ext cx="4626864" cy="833134"/>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kern="1200" dirty="0">
                <a:solidFill>
                  <a:srgbClr val="1F345E"/>
                </a:solidFill>
                <a:effectLst/>
              </a:rPr>
              <a:t>Financial and Tax Support</a:t>
            </a:r>
            <a:br>
              <a:rPr lang="en-US" sz="2800" b="1" kern="1200" dirty="0">
                <a:solidFill>
                  <a:srgbClr val="1F345E"/>
                </a:solidFill>
                <a:effectLst/>
              </a:rPr>
            </a:br>
            <a:r>
              <a:rPr lang="en-US" sz="1800" b="1" kern="1200" dirty="0">
                <a:solidFill>
                  <a:srgbClr val="1F345E"/>
                </a:solidFill>
                <a:effectLst/>
              </a:rPr>
              <a:t>Staying Money Smart and Mission Ready</a:t>
            </a:r>
          </a:p>
          <a:p>
            <a:endParaRPr lang="en-US" dirty="0">
              <a:solidFill>
                <a:schemeClr val="bg1"/>
              </a:solidFill>
              <a:latin typeface="Aptos" panose="020B0004020202020204" pitchFamily="34" charset="0"/>
            </a:endParaRPr>
          </a:p>
        </p:txBody>
      </p:sp>
      <p:pic>
        <p:nvPicPr>
          <p:cNvPr id="10" name="Picture 3">
            <a:extLst>
              <a:ext uri="{FF2B5EF4-FFF2-40B4-BE49-F238E27FC236}">
                <a16:creationId xmlns:a16="http://schemas.microsoft.com/office/drawing/2014/main" id="{C50152E3-8378-6BFF-5DEE-73D3247B61C2}"/>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rcRect l="130" t="8114" r="-130" b="22354"/>
          <a:stretch>
            <a:fillRect/>
          </a:stretch>
        </p:blipFill>
        <p:spPr>
          <a:xfrm>
            <a:off x="-14760" y="0"/>
            <a:ext cx="9170640" cy="4159800"/>
          </a:xfrm>
          <a:prstGeom prst="rect">
            <a:avLst/>
          </a:prstGeom>
          <a:ln w="0">
            <a:noFill/>
          </a:ln>
        </p:spPr>
      </p:pic>
      <p:sp>
        <p:nvSpPr>
          <p:cNvPr id="11" name="Straight Connector 5">
            <a:extLst>
              <a:ext uri="{FF2B5EF4-FFF2-40B4-BE49-F238E27FC236}">
                <a16:creationId xmlns:a16="http://schemas.microsoft.com/office/drawing/2014/main" id="{B52EF83D-4FD1-454A-086B-6B190C8F7D53}"/>
              </a:ext>
              <a:ext uri="{C183D7F6-B498-43B3-948B-1728B52AA6E4}">
                <adec:decorative xmlns:adec="http://schemas.microsoft.com/office/drawing/2017/decorative" val="1"/>
              </a:ext>
            </a:extLst>
          </p:cNvPr>
          <p:cNvSpPr/>
          <p:nvPr/>
        </p:nvSpPr>
        <p:spPr>
          <a:xfrm>
            <a:off x="1106820" y="5596902"/>
            <a:ext cx="6930360" cy="360"/>
          </a:xfrm>
          <a:prstGeom prst="line">
            <a:avLst/>
          </a:prstGeom>
          <a:ln w="19050">
            <a:solidFill>
              <a:srgbClr val="1F355E"/>
            </a:solidFill>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z="1800" b="0" strike="noStrike" spc="-1" dirty="0">
              <a:solidFill>
                <a:srgbClr val="000000"/>
              </a:solidFill>
              <a:latin typeface="Calibri"/>
            </a:endParaRPr>
          </a:p>
        </p:txBody>
      </p:sp>
      <p:pic>
        <p:nvPicPr>
          <p:cNvPr id="12" name="Picture 11" descr="U.S. Department of War Logo.&#10;Military OneSource Logo">
            <a:extLst>
              <a:ext uri="{FF2B5EF4-FFF2-40B4-BE49-F238E27FC236}">
                <a16:creationId xmlns:a16="http://schemas.microsoft.com/office/drawing/2014/main" id="{F8BDA3E4-4230-40F4-DA39-96026EB3187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69065" y="4485573"/>
            <a:ext cx="5005871" cy="881095"/>
          </a:xfrm>
          <a:prstGeom prst="rect">
            <a:avLst/>
          </a:prstGeom>
        </p:spPr>
      </p:pic>
    </p:spTree>
    <p:extLst>
      <p:ext uri="{BB962C8B-B14F-4D97-AF65-F5344CB8AC3E}">
        <p14:creationId xmlns:p14="http://schemas.microsoft.com/office/powerpoint/2010/main" val="4148065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A42DEE-3525-4AD4-A30C-FA0CE94F4403}"/>
              </a:ext>
            </a:extLst>
          </p:cNvPr>
          <p:cNvSpPr>
            <a:spLocks noGrp="1"/>
          </p:cNvSpPr>
          <p:nvPr>
            <p:ph type="title"/>
          </p:nvPr>
        </p:nvSpPr>
        <p:spPr>
          <a:xfrm>
            <a:off x="579160" y="679938"/>
            <a:ext cx="7886700" cy="965981"/>
          </a:xfrm>
        </p:spPr>
        <p:txBody>
          <a:bodyPr/>
          <a:lstStyle/>
          <a:p>
            <a:r>
              <a:rPr lang="en-US" dirty="0">
                <a:latin typeface="Aptos" panose="020B0004020202020204" pitchFamily="34" charset="0"/>
              </a:rPr>
              <a:t>Information, Answers and Support</a:t>
            </a:r>
          </a:p>
        </p:txBody>
      </p:sp>
      <p:sp>
        <p:nvSpPr>
          <p:cNvPr id="7" name="Text Placeholder 6">
            <a:extLst>
              <a:ext uri="{FF2B5EF4-FFF2-40B4-BE49-F238E27FC236}">
                <a16:creationId xmlns:a16="http://schemas.microsoft.com/office/drawing/2014/main" id="{2823DB49-C254-4C81-8807-6A95F8CF9D94}"/>
              </a:ext>
            </a:extLst>
          </p:cNvPr>
          <p:cNvSpPr>
            <a:spLocks noGrp="1"/>
          </p:cNvSpPr>
          <p:nvPr>
            <p:ph type="body" sz="quarter" idx="12"/>
          </p:nvPr>
        </p:nvSpPr>
        <p:spPr>
          <a:xfrm>
            <a:off x="454390" y="1863969"/>
            <a:ext cx="4599391" cy="4397752"/>
          </a:xfrm>
        </p:spPr>
        <p:txBody>
          <a:bodyPr/>
          <a:lstStyle/>
          <a:p>
            <a:pPr marL="0" lvl="0" indent="0">
              <a:buNone/>
            </a:pPr>
            <a:r>
              <a:rPr lang="en-US" sz="2000" b="1" dirty="0">
                <a:solidFill>
                  <a:srgbClr val="1F345E"/>
                </a:solidFill>
              </a:rPr>
              <a:t>Get resources, information and support to take charge of your money and make better financial decisions:</a:t>
            </a:r>
          </a:p>
          <a:p>
            <a:pPr lvl="0"/>
            <a:r>
              <a:rPr lang="en-US" sz="1800" b="1" dirty="0">
                <a:solidFill>
                  <a:srgbClr val="404040"/>
                </a:solidFill>
              </a:rPr>
              <a:t>Online articles and resources</a:t>
            </a:r>
            <a:r>
              <a:rPr lang="en-US" sz="1800" dirty="0">
                <a:solidFill>
                  <a:srgbClr val="404040"/>
                </a:solidFill>
              </a:rPr>
              <a:t> like financial calculators and fact sheets </a:t>
            </a:r>
            <a:r>
              <a:rPr lang="en-US" sz="1800" dirty="0">
                <a:solidFill>
                  <a:srgbClr val="404040"/>
                </a:solidFill>
                <a:effectLst/>
                <a:ea typeface="Calibri" panose="020F0502020204030204" pitchFamily="34" charset="0"/>
                <a:cs typeface="Times New Roman" panose="02020603050405020304" pitchFamily="18" charset="0"/>
              </a:rPr>
              <a:t>offering guidance on taxes, budgeting, financial planning, education financing </a:t>
            </a:r>
            <a:br>
              <a:rPr lang="en-US" sz="1800" dirty="0">
                <a:solidFill>
                  <a:srgbClr val="404040"/>
                </a:solidFill>
                <a:effectLst/>
                <a:ea typeface="Calibri" panose="020F0502020204030204" pitchFamily="34" charset="0"/>
                <a:cs typeface="Times New Roman" panose="02020603050405020304" pitchFamily="18" charset="0"/>
              </a:rPr>
            </a:br>
            <a:r>
              <a:rPr lang="en-US" sz="1800" dirty="0">
                <a:solidFill>
                  <a:srgbClr val="404040"/>
                </a:solidFill>
                <a:effectLst/>
                <a:ea typeface="Calibri" panose="020F0502020204030204" pitchFamily="34" charset="0"/>
                <a:cs typeface="Times New Roman" panose="02020603050405020304" pitchFamily="18" charset="0"/>
              </a:rPr>
              <a:t>and more</a:t>
            </a:r>
            <a:endParaRPr lang="en-US" sz="1800" dirty="0">
              <a:solidFill>
                <a:srgbClr val="404040"/>
              </a:solidFill>
            </a:endParaRPr>
          </a:p>
          <a:p>
            <a:pPr lvl="0"/>
            <a:r>
              <a:rPr lang="en-US" sz="1800" b="1" dirty="0">
                <a:solidFill>
                  <a:srgbClr val="404040"/>
                </a:solidFill>
              </a:rPr>
              <a:t>Access to Certified financial counselors </a:t>
            </a:r>
            <a:r>
              <a:rPr lang="en-US" sz="1800" dirty="0">
                <a:solidFill>
                  <a:srgbClr val="404040"/>
                </a:solidFill>
              </a:rPr>
              <a:t>for sessions by phone or video </a:t>
            </a:r>
          </a:p>
          <a:p>
            <a:pPr lvl="0"/>
            <a:r>
              <a:rPr lang="en-US" sz="1800" b="1" dirty="0" err="1">
                <a:solidFill>
                  <a:srgbClr val="404040"/>
                </a:solidFill>
              </a:rPr>
              <a:t>MilTax</a:t>
            </a:r>
            <a:r>
              <a:rPr lang="en-US" sz="1800" b="1" dirty="0">
                <a:solidFill>
                  <a:srgbClr val="404040"/>
                </a:solidFill>
              </a:rPr>
              <a:t> e-filing software </a:t>
            </a:r>
            <a:r>
              <a:rPr lang="en-US" sz="1800" dirty="0">
                <a:solidFill>
                  <a:srgbClr val="404040"/>
                </a:solidFill>
              </a:rPr>
              <a:t>for easy tax prep and filing</a:t>
            </a:r>
          </a:p>
          <a:p>
            <a:r>
              <a:rPr lang="en-US" sz="1800" b="1" dirty="0">
                <a:solidFill>
                  <a:srgbClr val="404040"/>
                </a:solidFill>
              </a:rPr>
              <a:t>Access to Tax Consultants </a:t>
            </a:r>
            <a:r>
              <a:rPr lang="en-US" sz="1800" dirty="0">
                <a:solidFill>
                  <a:srgbClr val="404040"/>
                </a:solidFill>
              </a:rPr>
              <a:t>to answer your tax related questions</a:t>
            </a:r>
          </a:p>
        </p:txBody>
      </p:sp>
      <p:pic>
        <p:nvPicPr>
          <p:cNvPr id="10" name="Picture Placeholder 9" descr="service member on computer">
            <a:extLst>
              <a:ext uri="{FF2B5EF4-FFF2-40B4-BE49-F238E27FC236}">
                <a16:creationId xmlns:a16="http://schemas.microsoft.com/office/drawing/2014/main" id="{91C3D9DF-A8B3-4E30-BEA7-919AD0C3A82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264" t="6177" r="31038" b="22600"/>
          <a:stretch>
            <a:fillRect/>
          </a:stretch>
        </p:blipFill>
        <p:spPr>
          <a:xfrm>
            <a:off x="5053781" y="1636776"/>
            <a:ext cx="4106612" cy="4791456"/>
          </a:xfrm>
        </p:spPr>
      </p:pic>
      <p:sp>
        <p:nvSpPr>
          <p:cNvPr id="8" name="Footer Placeholder 3">
            <a:extLst>
              <a:ext uri="{FF2B5EF4-FFF2-40B4-BE49-F238E27FC236}">
                <a16:creationId xmlns:a16="http://schemas.microsoft.com/office/drawing/2014/main" id="{EFD3B425-8BD2-BFBD-2839-A47D7147E516}"/>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
        <p:nvSpPr>
          <p:cNvPr id="5" name="Slide Number Placeholder 2">
            <a:extLst>
              <a:ext uri="{FF2B5EF4-FFF2-40B4-BE49-F238E27FC236}">
                <a16:creationId xmlns:a16="http://schemas.microsoft.com/office/drawing/2014/main" id="{1D30A555-566B-E336-BCC2-44B894A75116}"/>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2</a:t>
            </a:fld>
            <a:endParaRPr lang="en-US"/>
          </a:p>
        </p:txBody>
      </p:sp>
    </p:spTree>
    <p:extLst>
      <p:ext uri="{BB962C8B-B14F-4D97-AF65-F5344CB8AC3E}">
        <p14:creationId xmlns:p14="http://schemas.microsoft.com/office/powerpoint/2010/main" val="220726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0267-18A6-406B-A110-B6BF2425C01C}"/>
              </a:ext>
            </a:extLst>
          </p:cNvPr>
          <p:cNvSpPr>
            <a:spLocks noGrp="1"/>
          </p:cNvSpPr>
          <p:nvPr>
            <p:ph type="title"/>
          </p:nvPr>
        </p:nvSpPr>
        <p:spPr>
          <a:xfrm>
            <a:off x="579160" y="682377"/>
            <a:ext cx="8486182" cy="955923"/>
          </a:xfrm>
        </p:spPr>
        <p:txBody>
          <a:bodyPr/>
          <a:lstStyle/>
          <a:p>
            <a:r>
              <a:rPr lang="en-US" dirty="0"/>
              <a:t>Connect With the Experts: Financial Counseling</a:t>
            </a:r>
          </a:p>
        </p:txBody>
      </p:sp>
      <p:sp>
        <p:nvSpPr>
          <p:cNvPr id="4" name="Text Placeholder 3">
            <a:extLst>
              <a:ext uri="{FF2B5EF4-FFF2-40B4-BE49-F238E27FC236}">
                <a16:creationId xmlns:a16="http://schemas.microsoft.com/office/drawing/2014/main" id="{49090371-42E3-410F-ABD9-50C2516CFD40}"/>
              </a:ext>
            </a:extLst>
          </p:cNvPr>
          <p:cNvSpPr>
            <a:spLocks noGrp="1"/>
          </p:cNvSpPr>
          <p:nvPr>
            <p:ph type="body" sz="quarter" idx="12"/>
          </p:nvPr>
        </p:nvSpPr>
        <p:spPr>
          <a:xfrm>
            <a:off x="520938" y="1930638"/>
            <a:ext cx="4229100" cy="4492758"/>
          </a:xfrm>
        </p:spPr>
        <p:txBody>
          <a:bodyPr/>
          <a:lstStyle/>
          <a:p>
            <a:pPr marL="0" lvl="0" indent="0">
              <a:buNone/>
            </a:pPr>
            <a:r>
              <a:rPr lang="en-US" sz="2000" b="1" dirty="0">
                <a:solidFill>
                  <a:srgbClr val="1F345E"/>
                </a:solidFill>
              </a:rPr>
              <a:t>Financial counselors can help you:</a:t>
            </a:r>
          </a:p>
          <a:p>
            <a:pPr lvl="0"/>
            <a:r>
              <a:rPr lang="en-US" sz="1800" dirty="0">
                <a:solidFill>
                  <a:srgbClr val="404040"/>
                </a:solidFill>
              </a:rPr>
              <a:t>Set up a budget</a:t>
            </a:r>
          </a:p>
          <a:p>
            <a:pPr lvl="0"/>
            <a:r>
              <a:rPr lang="en-US" sz="1800" dirty="0">
                <a:solidFill>
                  <a:srgbClr val="404040"/>
                </a:solidFill>
              </a:rPr>
              <a:t>Manage debt </a:t>
            </a:r>
          </a:p>
          <a:p>
            <a:pPr lvl="0"/>
            <a:r>
              <a:rPr lang="en-US" sz="1800" dirty="0">
                <a:solidFill>
                  <a:srgbClr val="404040"/>
                </a:solidFill>
              </a:rPr>
              <a:t>Plan ahead</a:t>
            </a:r>
          </a:p>
          <a:p>
            <a:pPr lvl="0"/>
            <a:r>
              <a:rPr lang="en-US" sz="1800" dirty="0">
                <a:solidFill>
                  <a:srgbClr val="404040"/>
                </a:solidFill>
              </a:rPr>
              <a:t>Maximize benefits</a:t>
            </a:r>
          </a:p>
          <a:p>
            <a:pPr marL="0" lvl="0" indent="0">
              <a:buNone/>
            </a:pPr>
            <a:endParaRPr lang="en-US" sz="1800" dirty="0">
              <a:solidFill>
                <a:srgbClr val="404040"/>
              </a:solidFill>
            </a:endParaRPr>
          </a:p>
          <a:p>
            <a:pPr marL="0" lvl="0" indent="0">
              <a:buNone/>
            </a:pPr>
            <a:r>
              <a:rPr lang="en-US" sz="1800" b="1" dirty="0">
                <a:solidFill>
                  <a:srgbClr val="404040"/>
                </a:solidFill>
                <a:effectLst/>
                <a:ea typeface="Calibri" panose="020F0502020204030204" pitchFamily="34" charset="0"/>
                <a:cs typeface="Times New Roman" panose="02020603050405020304" pitchFamily="18" charset="0"/>
              </a:rPr>
              <a:t>Free, confidential financial counseling is available— by phone</a:t>
            </a:r>
            <a:r>
              <a:rPr lang="en-US" sz="1800" b="1" dirty="0">
                <a:solidFill>
                  <a:srgbClr val="404040"/>
                </a:solidFill>
                <a:ea typeface="Calibri" panose="020F0502020204030204" pitchFamily="34" charset="0"/>
                <a:cs typeface="Times New Roman" panose="02020603050405020304" pitchFamily="18" charset="0"/>
              </a:rPr>
              <a:t> or</a:t>
            </a:r>
            <a:r>
              <a:rPr lang="en-US" sz="1800" b="1" dirty="0">
                <a:solidFill>
                  <a:srgbClr val="404040"/>
                </a:solidFill>
                <a:effectLst/>
                <a:ea typeface="Calibri" panose="020F0502020204030204" pitchFamily="34" charset="0"/>
                <a:cs typeface="Times New Roman" panose="02020603050405020304" pitchFamily="18" charset="0"/>
              </a:rPr>
              <a:t> video.</a:t>
            </a:r>
            <a:r>
              <a:rPr lang="en-US" sz="1200" b="1" dirty="0">
                <a:solidFill>
                  <a:srgbClr val="404040"/>
                </a:solidFill>
                <a:effectLst/>
              </a:rPr>
              <a:t> </a:t>
            </a:r>
            <a:r>
              <a:rPr lang="en-US" sz="1800" b="1" dirty="0">
                <a:solidFill>
                  <a:srgbClr val="404040"/>
                </a:solidFill>
              </a:rPr>
              <a:t>Call or live chat 24/7 to schedule an appointment.</a:t>
            </a:r>
          </a:p>
        </p:txBody>
      </p:sp>
      <p:pic>
        <p:nvPicPr>
          <p:cNvPr id="8" name="Picture Placeholder 7" descr="financial counselor presenting">
            <a:extLst>
              <a:ext uri="{FF2B5EF4-FFF2-40B4-BE49-F238E27FC236}">
                <a16:creationId xmlns:a16="http://schemas.microsoft.com/office/drawing/2014/main" id="{872E182E-C662-4A26-91A1-F48339B81CA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525" t="6112" r="40889" b="-143"/>
          <a:stretch>
            <a:fillRect/>
          </a:stretch>
        </p:blipFill>
        <p:spPr>
          <a:xfrm>
            <a:off x="5111445" y="1638300"/>
            <a:ext cx="4027227" cy="4791456"/>
          </a:xfrm>
        </p:spPr>
      </p:pic>
      <p:sp>
        <p:nvSpPr>
          <p:cNvPr id="5" name="Footer Placeholder 3">
            <a:extLst>
              <a:ext uri="{FF2B5EF4-FFF2-40B4-BE49-F238E27FC236}">
                <a16:creationId xmlns:a16="http://schemas.microsoft.com/office/drawing/2014/main" id="{9CD33590-61DD-8639-DF63-22C043DE6A1D}"/>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Slide Number Placeholder 2">
            <a:extLst>
              <a:ext uri="{FF2B5EF4-FFF2-40B4-BE49-F238E27FC236}">
                <a16:creationId xmlns:a16="http://schemas.microsoft.com/office/drawing/2014/main" id="{102CE2AB-E920-92F0-CC63-6A9A70CBDADC}"/>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3</a:t>
            </a:fld>
            <a:endParaRPr lang="en-US" dirty="0"/>
          </a:p>
        </p:txBody>
      </p:sp>
    </p:spTree>
    <p:extLst>
      <p:ext uri="{BB962C8B-B14F-4D97-AF65-F5344CB8AC3E}">
        <p14:creationId xmlns:p14="http://schemas.microsoft.com/office/powerpoint/2010/main" val="3581792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B453F-BEC4-416D-9240-B1FD4D4613AF}"/>
              </a:ext>
            </a:extLst>
          </p:cNvPr>
          <p:cNvSpPr>
            <a:spLocks noGrp="1"/>
          </p:cNvSpPr>
          <p:nvPr>
            <p:ph type="title"/>
          </p:nvPr>
        </p:nvSpPr>
        <p:spPr>
          <a:xfrm>
            <a:off x="579160" y="679938"/>
            <a:ext cx="8384366" cy="936415"/>
          </a:xfrm>
        </p:spPr>
        <p:txBody>
          <a:bodyPr/>
          <a:lstStyle/>
          <a:p>
            <a:r>
              <a:rPr lang="en-US" dirty="0" err="1"/>
              <a:t>MilTax</a:t>
            </a:r>
            <a:r>
              <a:rPr lang="en-US" dirty="0"/>
              <a:t>: Built for Service Members and Families</a:t>
            </a:r>
          </a:p>
        </p:txBody>
      </p:sp>
      <p:sp>
        <p:nvSpPr>
          <p:cNvPr id="6" name="Text Placeholder 5">
            <a:extLst>
              <a:ext uri="{FF2B5EF4-FFF2-40B4-BE49-F238E27FC236}">
                <a16:creationId xmlns:a16="http://schemas.microsoft.com/office/drawing/2014/main" id="{F629A593-AAE3-4376-9094-90A942001A22}"/>
              </a:ext>
            </a:extLst>
          </p:cNvPr>
          <p:cNvSpPr>
            <a:spLocks noGrp="1"/>
          </p:cNvSpPr>
          <p:nvPr>
            <p:ph type="body" sz="quarter" idx="12"/>
          </p:nvPr>
        </p:nvSpPr>
        <p:spPr>
          <a:xfrm>
            <a:off x="211015" y="1793631"/>
            <a:ext cx="4560328" cy="3752927"/>
          </a:xfrm>
        </p:spPr>
        <p:txBody>
          <a:bodyPr/>
          <a:lstStyle/>
          <a:p>
            <a:pPr marL="0" lvl="0" indent="0">
              <a:buNone/>
            </a:pPr>
            <a:r>
              <a:rPr lang="en-US" sz="2000" b="1" dirty="0">
                <a:solidFill>
                  <a:srgbClr val="1F345E"/>
                </a:solidFill>
              </a:rPr>
              <a:t>Backed by the War Department and created exclusively for the military community, </a:t>
            </a:r>
            <a:r>
              <a:rPr lang="en-US" sz="2000" b="1" dirty="0" err="1">
                <a:solidFill>
                  <a:srgbClr val="1F345E"/>
                </a:solidFill>
              </a:rPr>
              <a:t>MilTax</a:t>
            </a:r>
            <a:r>
              <a:rPr lang="en-US" sz="2000" b="1" dirty="0">
                <a:solidFill>
                  <a:srgbClr val="1F345E"/>
                </a:solidFill>
              </a:rPr>
              <a:t> helps you:  </a:t>
            </a:r>
          </a:p>
          <a:p>
            <a:pPr lvl="0"/>
            <a:r>
              <a:rPr lang="en-US" sz="1800" b="1" dirty="0">
                <a:solidFill>
                  <a:srgbClr val="404040"/>
                </a:solidFill>
              </a:rPr>
              <a:t>File with confidence </a:t>
            </a:r>
            <a:r>
              <a:rPr lang="en-US" sz="1800" dirty="0">
                <a:solidFill>
                  <a:srgbClr val="404040"/>
                </a:solidFill>
              </a:rPr>
              <a:t>using software designed for the unique tax situations</a:t>
            </a:r>
            <a:br>
              <a:rPr lang="en-US" sz="1800" dirty="0">
                <a:solidFill>
                  <a:srgbClr val="404040"/>
                </a:solidFill>
              </a:rPr>
            </a:br>
            <a:r>
              <a:rPr lang="en-US" sz="1800" dirty="0">
                <a:solidFill>
                  <a:srgbClr val="404040"/>
                </a:solidFill>
              </a:rPr>
              <a:t>of military life</a:t>
            </a:r>
          </a:p>
          <a:p>
            <a:pPr lvl="0"/>
            <a:r>
              <a:rPr lang="en-US" sz="1800" b="1" dirty="0">
                <a:solidFill>
                  <a:srgbClr val="404040"/>
                </a:solidFill>
              </a:rPr>
              <a:t>Get free federal and up to five state </a:t>
            </a:r>
            <a:br>
              <a:rPr lang="en-US" sz="1800" b="1" dirty="0">
                <a:solidFill>
                  <a:srgbClr val="404040"/>
                </a:solidFill>
              </a:rPr>
            </a:br>
            <a:r>
              <a:rPr lang="en-US" sz="1800" b="1" dirty="0">
                <a:solidFill>
                  <a:srgbClr val="404040"/>
                </a:solidFill>
              </a:rPr>
              <a:t>returns — </a:t>
            </a:r>
            <a:r>
              <a:rPr lang="en-US" sz="1800" dirty="0">
                <a:solidFill>
                  <a:srgbClr val="404040"/>
                </a:solidFill>
              </a:rPr>
              <a:t>no hidden fees, no surprises</a:t>
            </a:r>
            <a:endParaRPr lang="en-US" sz="1800" b="1" dirty="0">
              <a:solidFill>
                <a:srgbClr val="404040"/>
              </a:solidFill>
            </a:endParaRPr>
          </a:p>
          <a:p>
            <a:pPr lvl="0"/>
            <a:r>
              <a:rPr lang="en-US" sz="1800" b="1" dirty="0">
                <a:solidFill>
                  <a:srgbClr val="404040"/>
                </a:solidFill>
              </a:rPr>
              <a:t>Talk one-on-one </a:t>
            </a:r>
            <a:r>
              <a:rPr lang="en-US" sz="1800" dirty="0">
                <a:solidFill>
                  <a:srgbClr val="404040"/>
                </a:solidFill>
              </a:rPr>
              <a:t>with a tax professional trained in military-specific tax issues. Call anytime to set up a consultation or find a </a:t>
            </a:r>
            <a:r>
              <a:rPr lang="en-US" sz="1800" dirty="0" err="1">
                <a:solidFill>
                  <a:srgbClr val="404040"/>
                </a:solidFill>
              </a:rPr>
              <a:t>MilTax</a:t>
            </a:r>
            <a:r>
              <a:rPr lang="en-US" sz="1800" dirty="0">
                <a:solidFill>
                  <a:srgbClr val="404040"/>
                </a:solidFill>
              </a:rPr>
              <a:t>-approved Volunteer Income Tax Assistance office. </a:t>
            </a:r>
            <a:endParaRPr lang="en-US" dirty="0"/>
          </a:p>
        </p:txBody>
      </p:sp>
      <p:pic>
        <p:nvPicPr>
          <p:cNvPr id="11" name="MilTax Logo">
            <a:extLst>
              <a:ext uri="{FF2B5EF4-FFF2-40B4-BE49-F238E27FC236}">
                <a16:creationId xmlns:a16="http://schemas.microsoft.com/office/drawing/2014/main" id="{AEEEF5E2-814C-4D63-8908-4456817F728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797" y="5675181"/>
            <a:ext cx="1183471" cy="502881"/>
          </a:xfrm>
          <a:prstGeom prst="rect">
            <a:avLst/>
          </a:prstGeom>
        </p:spPr>
      </p:pic>
      <p:pic>
        <p:nvPicPr>
          <p:cNvPr id="9" name="Picture Placeholder 8" descr="person using laptop">
            <a:extLst>
              <a:ext uri="{FF2B5EF4-FFF2-40B4-BE49-F238E27FC236}">
                <a16:creationId xmlns:a16="http://schemas.microsoft.com/office/drawing/2014/main" id="{327F2CBA-4744-419D-8FB2-D7BC72DD20E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37518" t="6740" r="15445" b="443"/>
          <a:stretch>
            <a:fillRect/>
          </a:stretch>
        </p:blipFill>
        <p:spPr>
          <a:xfrm>
            <a:off x="5021451" y="1637655"/>
            <a:ext cx="4107503" cy="4791456"/>
          </a:xfrm>
        </p:spPr>
      </p:pic>
      <p:sp>
        <p:nvSpPr>
          <p:cNvPr id="4" name="Footer Placeholder 3">
            <a:extLst>
              <a:ext uri="{FF2B5EF4-FFF2-40B4-BE49-F238E27FC236}">
                <a16:creationId xmlns:a16="http://schemas.microsoft.com/office/drawing/2014/main" id="{054829B3-03C9-7B0F-B2EA-E7F9BE7F8E46}"/>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
        <p:nvSpPr>
          <p:cNvPr id="3" name="Slide Number Placeholder 2">
            <a:extLst>
              <a:ext uri="{FF2B5EF4-FFF2-40B4-BE49-F238E27FC236}">
                <a16:creationId xmlns:a16="http://schemas.microsoft.com/office/drawing/2014/main" id="{109D2A42-AA1C-39D2-ABEF-81B28E47FBDB}"/>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4</a:t>
            </a:fld>
            <a:endParaRPr lang="en-US"/>
          </a:p>
        </p:txBody>
      </p:sp>
    </p:spTree>
    <p:extLst>
      <p:ext uri="{BB962C8B-B14F-4D97-AF65-F5344CB8AC3E}">
        <p14:creationId xmlns:p14="http://schemas.microsoft.com/office/powerpoint/2010/main" val="3778641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4F8B890-E1A5-485B-93B6-E7BCB59664AE}"/>
              </a:ext>
            </a:extLst>
          </p:cNvPr>
          <p:cNvSpPr>
            <a:spLocks noGrp="1"/>
          </p:cNvSpPr>
          <p:nvPr>
            <p:ph type="title"/>
          </p:nvPr>
        </p:nvSpPr>
        <p:spPr>
          <a:xfrm>
            <a:off x="579160" y="692208"/>
            <a:ext cx="7886700" cy="925147"/>
          </a:xfrm>
        </p:spPr>
        <p:txBody>
          <a:bodyPr/>
          <a:lstStyle/>
          <a:p>
            <a:r>
              <a:rPr lang="en-US" dirty="0"/>
              <a:t>Financial Resources at the Ready </a:t>
            </a:r>
          </a:p>
        </p:txBody>
      </p:sp>
      <p:sp>
        <p:nvSpPr>
          <p:cNvPr id="12" name="Text Placeholder 11">
            <a:extLst>
              <a:ext uri="{FF2B5EF4-FFF2-40B4-BE49-F238E27FC236}">
                <a16:creationId xmlns:a16="http://schemas.microsoft.com/office/drawing/2014/main" id="{F6FF7502-8831-4C5E-B344-EB621B3EF263}"/>
              </a:ext>
            </a:extLst>
          </p:cNvPr>
          <p:cNvSpPr>
            <a:spLocks noGrp="1"/>
          </p:cNvSpPr>
          <p:nvPr>
            <p:ph type="body" sz="quarter" idx="12"/>
          </p:nvPr>
        </p:nvSpPr>
        <p:spPr>
          <a:xfrm>
            <a:off x="316522" y="1828800"/>
            <a:ext cx="4454769" cy="4463716"/>
          </a:xfrm>
        </p:spPr>
        <p:txBody>
          <a:bodyPr/>
          <a:lstStyle/>
          <a:p>
            <a:pPr marL="0" lvl="0" indent="0">
              <a:buNone/>
            </a:pPr>
            <a:r>
              <a:rPr lang="en-US" sz="1900" b="1" dirty="0">
                <a:solidFill>
                  <a:srgbClr val="1F345E"/>
                </a:solidFill>
              </a:rPr>
              <a:t>MilitaryOneSource.mil offers tools, articles and </a:t>
            </a:r>
            <a:r>
              <a:rPr lang="en-US" sz="1900" b="1" dirty="0" err="1">
                <a:solidFill>
                  <a:srgbClr val="1F345E"/>
                </a:solidFill>
              </a:rPr>
              <a:t>MilLife</a:t>
            </a:r>
            <a:r>
              <a:rPr lang="en-US" sz="1900" b="1" dirty="0">
                <a:solidFill>
                  <a:srgbClr val="1F345E"/>
                </a:solidFill>
              </a:rPr>
              <a:t> Guides for financial well-being including:</a:t>
            </a:r>
            <a:r>
              <a:rPr lang="en-US" sz="1900" dirty="0">
                <a:solidFill>
                  <a:srgbClr val="1F345E"/>
                </a:solidFill>
              </a:rPr>
              <a:t> </a:t>
            </a:r>
          </a:p>
          <a:p>
            <a:pPr lvl="0">
              <a:spcBef>
                <a:spcPts val="900"/>
              </a:spcBef>
            </a:pPr>
            <a:r>
              <a:rPr lang="en-US" sz="1700" b="1" dirty="0">
                <a:solidFill>
                  <a:srgbClr val="404040"/>
                </a:solidFill>
              </a:rPr>
              <a:t>Financial calculators </a:t>
            </a:r>
            <a:r>
              <a:rPr lang="en-US" sz="1700" dirty="0">
                <a:solidFill>
                  <a:srgbClr val="404040"/>
                </a:solidFill>
              </a:rPr>
              <a:t>for crunching</a:t>
            </a:r>
            <a:br>
              <a:rPr lang="en-US" sz="1700" dirty="0">
                <a:solidFill>
                  <a:srgbClr val="404040"/>
                </a:solidFill>
              </a:rPr>
            </a:br>
            <a:r>
              <a:rPr lang="en-US" sz="1700" dirty="0">
                <a:solidFill>
                  <a:srgbClr val="404040"/>
                </a:solidFill>
              </a:rPr>
              <a:t>the numbers on investments, retirement and more</a:t>
            </a:r>
          </a:p>
          <a:p>
            <a:pPr lvl="0">
              <a:spcBef>
                <a:spcPts val="900"/>
              </a:spcBef>
            </a:pPr>
            <a:r>
              <a:rPr lang="en-US" sz="1700" b="1" dirty="0">
                <a:solidFill>
                  <a:srgbClr val="404040"/>
                </a:solidFill>
              </a:rPr>
              <a:t>Links </a:t>
            </a:r>
            <a:r>
              <a:rPr lang="en-US" sz="1700" dirty="0">
                <a:solidFill>
                  <a:srgbClr val="404040"/>
                </a:solidFill>
              </a:rPr>
              <a:t>to programs that help with everything from financial aid to fraud</a:t>
            </a:r>
          </a:p>
          <a:p>
            <a:pPr lvl="0">
              <a:spcBef>
                <a:spcPts val="900"/>
              </a:spcBef>
            </a:pPr>
            <a:r>
              <a:rPr lang="en-US" sz="1700" b="1" dirty="0">
                <a:solidFill>
                  <a:srgbClr val="404040"/>
                </a:solidFill>
              </a:rPr>
              <a:t>Explanations of benefits </a:t>
            </a:r>
            <a:r>
              <a:rPr lang="en-US" sz="1700" dirty="0">
                <a:solidFill>
                  <a:srgbClr val="404040"/>
                </a:solidFill>
              </a:rPr>
              <a:t>like basic housing allowance and VA loans</a:t>
            </a:r>
          </a:p>
          <a:p>
            <a:pPr lvl="0">
              <a:spcBef>
                <a:spcPts val="900"/>
              </a:spcBef>
            </a:pPr>
            <a:r>
              <a:rPr lang="en-US" sz="1700" b="1" dirty="0">
                <a:solidFill>
                  <a:srgbClr val="404040"/>
                </a:solidFill>
              </a:rPr>
              <a:t>Podcasts</a:t>
            </a:r>
            <a:r>
              <a:rPr lang="en-US" sz="1700" dirty="0">
                <a:solidFill>
                  <a:srgbClr val="404040"/>
                </a:solidFill>
              </a:rPr>
              <a:t> that cover topics like budgeting, flexible spending accounts, managing finances during a PCS and more</a:t>
            </a:r>
          </a:p>
          <a:p>
            <a:pPr lvl="0">
              <a:spcBef>
                <a:spcPts val="900"/>
              </a:spcBef>
            </a:pPr>
            <a:r>
              <a:rPr lang="en-US" sz="1700" b="1" dirty="0">
                <a:solidFill>
                  <a:srgbClr val="404040"/>
                </a:solidFill>
              </a:rPr>
              <a:t>Articles and </a:t>
            </a:r>
            <a:r>
              <a:rPr lang="en-US" sz="1700" b="1" dirty="0" err="1">
                <a:solidFill>
                  <a:srgbClr val="404040"/>
                </a:solidFill>
              </a:rPr>
              <a:t>MilLife</a:t>
            </a:r>
            <a:r>
              <a:rPr lang="en-US" sz="1700" b="1" dirty="0">
                <a:solidFill>
                  <a:srgbClr val="404040"/>
                </a:solidFill>
              </a:rPr>
              <a:t> Guides</a:t>
            </a:r>
            <a:r>
              <a:rPr lang="en-US" sz="1700" dirty="0">
                <a:solidFill>
                  <a:srgbClr val="404040"/>
                </a:solidFill>
              </a:rPr>
              <a:t> cover key financial topics in depth</a:t>
            </a:r>
          </a:p>
        </p:txBody>
      </p:sp>
      <p:pic>
        <p:nvPicPr>
          <p:cNvPr id="15" name="Picture Placeholder 14" descr="service members on laptops">
            <a:extLst>
              <a:ext uri="{FF2B5EF4-FFF2-40B4-BE49-F238E27FC236}">
                <a16:creationId xmlns:a16="http://schemas.microsoft.com/office/drawing/2014/main" id="{6704C2F3-9F7E-42D6-BD63-A26401979DC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195" t="26366" r="51571" b="2698"/>
          <a:stretch>
            <a:fillRect/>
          </a:stretch>
        </p:blipFill>
        <p:spPr>
          <a:xfrm>
            <a:off x="5038638" y="1617355"/>
            <a:ext cx="4095923" cy="4791456"/>
          </a:xfrm>
        </p:spPr>
      </p:pic>
      <p:sp>
        <p:nvSpPr>
          <p:cNvPr id="3" name="Footer Placeholder 3">
            <a:extLst>
              <a:ext uri="{FF2B5EF4-FFF2-40B4-BE49-F238E27FC236}">
                <a16:creationId xmlns:a16="http://schemas.microsoft.com/office/drawing/2014/main" id="{1E41ACEB-E7A4-BCA2-3C47-752821E8F89E}"/>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
        <p:nvSpPr>
          <p:cNvPr id="2" name="Slide Number Placeholder 2">
            <a:extLst>
              <a:ext uri="{FF2B5EF4-FFF2-40B4-BE49-F238E27FC236}">
                <a16:creationId xmlns:a16="http://schemas.microsoft.com/office/drawing/2014/main" id="{08E64A4E-A489-F210-9905-1926B8034902}"/>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5</a:t>
            </a:fld>
            <a:endParaRPr lang="en-US"/>
          </a:p>
        </p:txBody>
      </p:sp>
    </p:spTree>
    <p:extLst>
      <p:ext uri="{BB962C8B-B14F-4D97-AF65-F5344CB8AC3E}">
        <p14:creationId xmlns:p14="http://schemas.microsoft.com/office/powerpoint/2010/main" val="2832945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A9CF7-3D71-074C-B5F7-4C7585C58F05}"/>
              </a:ext>
            </a:extLst>
          </p:cNvPr>
          <p:cNvSpPr>
            <a:spLocks noGrp="1"/>
          </p:cNvSpPr>
          <p:nvPr>
            <p:ph type="title"/>
          </p:nvPr>
        </p:nvSpPr>
        <p:spPr>
          <a:xfrm>
            <a:off x="511277" y="692209"/>
            <a:ext cx="8624177" cy="949022"/>
          </a:xfrm>
        </p:spPr>
        <p:txBody>
          <a:bodyPr>
            <a:normAutofit/>
          </a:bodyPr>
          <a:lstStyle/>
          <a:p>
            <a:r>
              <a:rPr lang="en-US" sz="2800" dirty="0"/>
              <a:t>Stay Connected and Take Charge of Your Finances</a:t>
            </a:r>
          </a:p>
        </p:txBody>
      </p:sp>
      <p:sp>
        <p:nvSpPr>
          <p:cNvPr id="4" name="Text Placeholder 3">
            <a:extLst>
              <a:ext uri="{FF2B5EF4-FFF2-40B4-BE49-F238E27FC236}">
                <a16:creationId xmlns:a16="http://schemas.microsoft.com/office/drawing/2014/main" id="{6874A34B-EC4A-A541-B590-5F34E251C713}"/>
              </a:ext>
            </a:extLst>
          </p:cNvPr>
          <p:cNvSpPr>
            <a:spLocks noGrp="1"/>
          </p:cNvSpPr>
          <p:nvPr>
            <p:ph type="body" sz="quarter" idx="12"/>
          </p:nvPr>
        </p:nvSpPr>
        <p:spPr>
          <a:xfrm>
            <a:off x="399393" y="1930638"/>
            <a:ext cx="4444456" cy="4492758"/>
          </a:xfrm>
        </p:spPr>
        <p:txBody>
          <a:bodyPr/>
          <a:lstStyle/>
          <a:p>
            <a:pPr marL="0" lvl="0" indent="0">
              <a:buNone/>
            </a:pPr>
            <a:r>
              <a:rPr lang="en-US" sz="2000" b="1" dirty="0">
                <a:solidFill>
                  <a:srgbClr val="1F345E"/>
                </a:solidFill>
              </a:rPr>
              <a:t>How to access Military OneSource financial support:</a:t>
            </a:r>
            <a:endParaRPr lang="en-US" sz="2000" dirty="0">
              <a:solidFill>
                <a:srgbClr val="1F345E"/>
              </a:solidFill>
            </a:endParaRPr>
          </a:p>
          <a:p>
            <a:pPr lvl="0"/>
            <a:r>
              <a:rPr lang="en-US" sz="1800" dirty="0">
                <a:solidFill>
                  <a:srgbClr val="404040"/>
                </a:solidFill>
              </a:rPr>
              <a:t>Access free, confidential financial counseling and resources from anywhere in the world</a:t>
            </a:r>
          </a:p>
          <a:p>
            <a:r>
              <a:rPr lang="en-US" sz="1800" dirty="0">
                <a:solidFill>
                  <a:srgbClr val="404040"/>
                </a:solidFill>
              </a:rPr>
              <a:t>Call 800-342-9647 anytime or live chat at MilitaryOneSource.mil to set up counseling or find in-person support available at many installation-based offices</a:t>
            </a:r>
          </a:p>
          <a:p>
            <a:pPr lvl="0"/>
            <a:r>
              <a:rPr lang="en-US" sz="1800" dirty="0">
                <a:solidFill>
                  <a:srgbClr val="404040"/>
                </a:solidFill>
              </a:rPr>
              <a:t>Visit the Military Financial &amp; Legal Resources page to connect with</a:t>
            </a:r>
            <a:br>
              <a:rPr lang="en-US" sz="1800" dirty="0">
                <a:solidFill>
                  <a:srgbClr val="404040"/>
                </a:solidFill>
              </a:rPr>
            </a:br>
            <a:r>
              <a:rPr lang="en-US" sz="1800" dirty="0">
                <a:solidFill>
                  <a:srgbClr val="404040"/>
                </a:solidFill>
              </a:rPr>
              <a:t>experts, access tools and explore valuable services</a:t>
            </a:r>
          </a:p>
        </p:txBody>
      </p:sp>
      <p:pic>
        <p:nvPicPr>
          <p:cNvPr id="6" name="Picture Placeholder 5" descr="close up of person on cell phone">
            <a:extLst>
              <a:ext uri="{FF2B5EF4-FFF2-40B4-BE49-F238E27FC236}">
                <a16:creationId xmlns:a16="http://schemas.microsoft.com/office/drawing/2014/main" id="{DC9B91FB-048D-F5F1-0E88-CAF01CAFFE7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108" t="6437" r="22108"/>
          <a:stretch>
            <a:fillRect/>
          </a:stretch>
        </p:blipFill>
        <p:spPr>
          <a:xfrm>
            <a:off x="5032830" y="1633892"/>
            <a:ext cx="4111170" cy="4789504"/>
          </a:xfrm>
        </p:spPr>
      </p:pic>
      <p:sp>
        <p:nvSpPr>
          <p:cNvPr id="5" name="Footer Placeholder 3">
            <a:extLst>
              <a:ext uri="{FF2B5EF4-FFF2-40B4-BE49-F238E27FC236}">
                <a16:creationId xmlns:a16="http://schemas.microsoft.com/office/drawing/2014/main" id="{C5A26BCA-483D-34EB-1446-C63FDB69CDAB}"/>
              </a:ext>
            </a:extLst>
          </p:cNvPr>
          <p:cNvSpPr>
            <a:spLocks noGrp="1"/>
          </p:cNvSpPr>
          <p:nvPr>
            <p:ph type="ftr" sz="quarter" idx="11"/>
          </p:nvPr>
        </p:nvSpPr>
        <p:spPr>
          <a:xfrm>
            <a:off x="2225675" y="6440241"/>
            <a:ext cx="4692650" cy="420982"/>
          </a:xfrm>
          <a:prstGeom prst="rect">
            <a:avLst/>
          </a:prstGeom>
        </p:spPr>
        <p:txBody>
          <a:bodyPr/>
          <a:lstStyle>
            <a:lvl1pPr>
              <a:defRPr>
                <a:latin typeface="Aptos" panose="020B0004020202020204" pitchFamily="34" charset="0"/>
              </a:defRPr>
            </a:lvl1pPr>
          </a:lstStyle>
          <a:p>
            <a:r>
              <a:rPr lang="en-US" err="1">
                <a:ea typeface="Calibri" charset="0"/>
                <a:cs typeface="Calibri" charset="0"/>
              </a:rPr>
              <a:t>www.MilitaryOneSource.mil</a:t>
            </a:r>
            <a:r>
              <a:rPr lang="en-US">
                <a:ea typeface="Calibri" charset="0"/>
                <a:cs typeface="Calibri" charset="0"/>
              </a:rPr>
              <a:t>  •  800-342-9647</a:t>
            </a:r>
          </a:p>
        </p:txBody>
      </p:sp>
      <p:sp>
        <p:nvSpPr>
          <p:cNvPr id="3" name="Slide Number Placeholder 2">
            <a:extLst>
              <a:ext uri="{FF2B5EF4-FFF2-40B4-BE49-F238E27FC236}">
                <a16:creationId xmlns:a16="http://schemas.microsoft.com/office/drawing/2014/main" id="{1849F6C4-6FF8-1B39-6100-CEAC848F0468}"/>
              </a:ext>
            </a:extLst>
          </p:cNvPr>
          <p:cNvSpPr>
            <a:spLocks noGrp="1"/>
          </p:cNvSpPr>
          <p:nvPr>
            <p:ph type="sldNum" sz="quarter" idx="10"/>
          </p:nvPr>
        </p:nvSpPr>
        <p:spPr>
          <a:xfrm>
            <a:off x="7086600" y="6451991"/>
            <a:ext cx="2057400" cy="393616"/>
          </a:xfrm>
          <a:prstGeom prst="rect">
            <a:avLst/>
          </a:prstGeom>
        </p:spPr>
        <p:txBody>
          <a:bodyPr/>
          <a:lstStyle/>
          <a:p>
            <a:fld id="{2D06A98E-9D45-4AC9-A0D5-10D89E137443}" type="slidenum">
              <a:rPr lang="en-US" smtClean="0"/>
              <a:pPr/>
              <a:t>6</a:t>
            </a:fld>
            <a:endParaRPr lang="en-US"/>
          </a:p>
        </p:txBody>
      </p:sp>
    </p:spTree>
    <p:extLst>
      <p:ext uri="{BB962C8B-B14F-4D97-AF65-F5344CB8AC3E}">
        <p14:creationId xmlns:p14="http://schemas.microsoft.com/office/powerpoint/2010/main" val="381246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37747-2130-B6BB-FD67-7AF1F8E239E2}"/>
              </a:ext>
            </a:extLst>
          </p:cNvPr>
          <p:cNvSpPr>
            <a:spLocks noGrp="1"/>
          </p:cNvSpPr>
          <p:nvPr>
            <p:ph type="title"/>
          </p:nvPr>
        </p:nvSpPr>
        <p:spPr/>
        <p:txBody>
          <a:bodyPr/>
          <a:lstStyle/>
          <a:p>
            <a:r>
              <a:rPr lang="en-US" dirty="0"/>
              <a:t>Questions?</a:t>
            </a:r>
          </a:p>
        </p:txBody>
      </p:sp>
      <p:sp>
        <p:nvSpPr>
          <p:cNvPr id="4" name="Text Placeholder 3">
            <a:extLst>
              <a:ext uri="{FF2B5EF4-FFF2-40B4-BE49-F238E27FC236}">
                <a16:creationId xmlns:a16="http://schemas.microsoft.com/office/drawing/2014/main" id="{80082574-6038-8DB2-EC2B-61BBCF742744}"/>
              </a:ext>
            </a:extLst>
          </p:cNvPr>
          <p:cNvSpPr>
            <a:spLocks noGrp="1"/>
          </p:cNvSpPr>
          <p:nvPr>
            <p:ph type="body" sz="quarter" idx="12"/>
          </p:nvPr>
        </p:nvSpPr>
        <p:spPr/>
        <p:txBody>
          <a:bodyPr/>
          <a:lstStyle/>
          <a:p>
            <a:r>
              <a:rPr lang="en-US" sz="2400" b="1" spc="-1" dirty="0">
                <a:solidFill>
                  <a:srgbClr val="D12A2F"/>
                </a:solidFill>
                <a:ea typeface="Calibri"/>
              </a:rPr>
              <a:t>Access our support when, where and how it’s convenient.</a:t>
            </a:r>
            <a:br>
              <a:rPr lang="en-US" sz="2200" dirty="0"/>
            </a:br>
            <a:r>
              <a:rPr lang="en-US" b="1" spc="-1" dirty="0">
                <a:solidFill>
                  <a:srgbClr val="1F345E"/>
                </a:solidFill>
                <a:ea typeface="Calibri"/>
              </a:rPr>
              <a:t>Call 800-342-9647 | Live Chat | My Military OneSource App</a:t>
            </a:r>
            <a:endParaRPr lang="en-US" dirty="0">
              <a:solidFill>
                <a:srgbClr val="1F345E"/>
              </a:solidFill>
            </a:endParaRPr>
          </a:p>
        </p:txBody>
      </p:sp>
      <p:sp>
        <p:nvSpPr>
          <p:cNvPr id="8" name="Rounded Rectangle 12">
            <a:extLst>
              <a:ext uri="{FF2B5EF4-FFF2-40B4-BE49-F238E27FC236}">
                <a16:creationId xmlns:a16="http://schemas.microsoft.com/office/drawing/2014/main" id="{11A0B2F7-5A0A-06FC-BEEC-D1EF279D9D87}"/>
              </a:ext>
              <a:ext uri="{C183D7F6-B498-43B3-948B-1728B52AA6E4}">
                <adec:decorative xmlns:adec="http://schemas.microsoft.com/office/drawing/2017/decorative" val="1"/>
              </a:ext>
            </a:extLst>
          </p:cNvPr>
          <p:cNvSpPr/>
          <p:nvPr/>
        </p:nvSpPr>
        <p:spPr>
          <a:xfrm>
            <a:off x="2225675" y="3229127"/>
            <a:ext cx="2898360" cy="371160"/>
          </a:xfrm>
          <a:prstGeom prst="roundRect">
            <a:avLst>
              <a:gd name="adj" fmla="val 16667"/>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9" name="PlaceHolder 2">
            <a:extLst>
              <a:ext uri="{FF2B5EF4-FFF2-40B4-BE49-F238E27FC236}">
                <a16:creationId xmlns:a16="http://schemas.microsoft.com/office/drawing/2014/main" id="{D17BE026-66E1-B52E-46A9-18BD1684D16E}"/>
              </a:ext>
            </a:extLst>
          </p:cNvPr>
          <p:cNvSpPr txBox="1">
            <a:spLocks/>
          </p:cNvSpPr>
          <p:nvPr/>
        </p:nvSpPr>
        <p:spPr>
          <a:xfrm>
            <a:off x="2454275" y="3283127"/>
            <a:ext cx="2440800" cy="352800"/>
          </a:xfrm>
          <a:prstGeom prst="rect">
            <a:avLst/>
          </a:prstGeom>
          <a:noFill/>
          <a:ln w="0">
            <a:noFill/>
          </a:ln>
        </p:spPr>
        <p:txBody>
          <a:bodyPr vert="horz" lIns="68760" tIns="34200" rIns="68760" bIns="34200" rtlCol="0" anchor="t">
            <a:normAutofit fontScale="92500"/>
          </a:bodyPr>
          <a:lstStyle>
            <a:lvl1pPr algn="l" defTabSz="914400" rtl="0" eaLnBrk="1" latinLnBrk="0" hangingPunct="1">
              <a:lnSpc>
                <a:spcPct val="90000"/>
              </a:lnSpc>
              <a:spcBef>
                <a:spcPct val="0"/>
              </a:spcBef>
              <a:buNone/>
              <a:defRPr sz="3000" b="1" kern="1200">
                <a:solidFill>
                  <a:schemeClr val="bg1"/>
                </a:solidFill>
                <a:latin typeface="Aptos" panose="020B0004020202020204" pitchFamily="34" charset="0"/>
                <a:ea typeface="+mj-ea"/>
                <a:cs typeface="+mj-cs"/>
              </a:defRPr>
            </a:lvl1pPr>
          </a:lstStyle>
          <a:p>
            <a:pPr>
              <a:lnSpc>
                <a:spcPct val="80000"/>
              </a:lnSpc>
              <a:spcBef>
                <a:spcPts val="1001"/>
              </a:spcBef>
              <a:tabLst>
                <a:tab pos="0" algn="l"/>
              </a:tabLst>
            </a:pPr>
            <a:r>
              <a:rPr lang="en-US" sz="1800" spc="-1">
                <a:ea typeface="Calibri"/>
                <a:hlinkClick r:id="rId3">
                  <a:extLst>
                    <a:ext uri="{A12FA001-AC4F-418D-AE19-62706E023703}">
                      <ahyp:hlinkClr xmlns:ahyp="http://schemas.microsoft.com/office/drawing/2018/hyperlinkcolor" val="tx"/>
                    </a:ext>
                  </a:extLst>
                </a:hlinkClick>
              </a:rPr>
              <a:t>MilitaryOneSource.mil</a:t>
            </a:r>
            <a:endParaRPr lang="en-US" sz="1800" b="0" spc="-1"/>
          </a:p>
        </p:txBody>
      </p:sp>
      <p:pic>
        <p:nvPicPr>
          <p:cNvPr id="10" name="Picture 3" descr="QR code: https://militaryonesource.mil">
            <a:extLst>
              <a:ext uri="{FF2B5EF4-FFF2-40B4-BE49-F238E27FC236}">
                <a16:creationId xmlns:a16="http://schemas.microsoft.com/office/drawing/2014/main" id="{256F1E79-F602-A66F-3066-3FDEB06EEC9D}"/>
              </a:ext>
            </a:extLst>
          </p:cNvPr>
          <p:cNvPicPr/>
          <p:nvPr/>
        </p:nvPicPr>
        <p:blipFill>
          <a:blip r:embed="rId4"/>
          <a:srcRect r="2147"/>
          <a:stretch/>
        </p:blipFill>
        <p:spPr>
          <a:xfrm>
            <a:off x="5153915" y="2817287"/>
            <a:ext cx="1177560" cy="1160280"/>
          </a:xfrm>
          <a:prstGeom prst="rect">
            <a:avLst/>
          </a:prstGeom>
          <a:ln w="73025">
            <a:solidFill>
              <a:srgbClr val="000000">
                <a:lumMod val="75000"/>
                <a:lumOff val="25000"/>
              </a:srgbClr>
            </a:solidFill>
            <a:round/>
          </a:ln>
        </p:spPr>
      </p:pic>
      <p:sp>
        <p:nvSpPr>
          <p:cNvPr id="5" name="Footer Placeholder 4">
            <a:extLst>
              <a:ext uri="{FF2B5EF4-FFF2-40B4-BE49-F238E27FC236}">
                <a16:creationId xmlns:a16="http://schemas.microsoft.com/office/drawing/2014/main" id="{CE334FEF-7DB6-F624-D62D-BC8B69AE0CA3}"/>
              </a:ext>
            </a:extLst>
          </p:cNvPr>
          <p:cNvSpPr>
            <a:spLocks noGrp="1"/>
          </p:cNvSpPr>
          <p:nvPr>
            <p:ph type="ftr" sz="quarter" idx="11"/>
          </p:nvPr>
        </p:nvSpPr>
        <p:spPr/>
        <p:txBody>
          <a:bodyPr/>
          <a:lstStyle/>
          <a:p>
            <a:r>
              <a:rPr lang="en-US">
                <a:ea typeface="Calibri" charset="0"/>
                <a:cs typeface="Calibri" charset="0"/>
              </a:rPr>
              <a:t>www.MilitaryOneSource.mil  •  800-342-9647</a:t>
            </a:r>
          </a:p>
        </p:txBody>
      </p:sp>
      <p:sp>
        <p:nvSpPr>
          <p:cNvPr id="3" name="Slide Number Placeholder 2">
            <a:extLst>
              <a:ext uri="{FF2B5EF4-FFF2-40B4-BE49-F238E27FC236}">
                <a16:creationId xmlns:a16="http://schemas.microsoft.com/office/drawing/2014/main" id="{E9376D1D-068A-1B14-A735-834D98FD25C6}"/>
              </a:ext>
            </a:extLst>
          </p:cNvPr>
          <p:cNvSpPr>
            <a:spLocks noGrp="1"/>
          </p:cNvSpPr>
          <p:nvPr>
            <p:ph type="sldNum" sz="quarter" idx="10"/>
          </p:nvPr>
        </p:nvSpPr>
        <p:spPr/>
        <p:txBody>
          <a:bodyPr/>
          <a:lstStyle/>
          <a:p>
            <a:fld id="{2D06A98E-9D45-4AC9-A0D5-10D89E137443}" type="slidenum">
              <a:rPr lang="en-US" smtClean="0"/>
              <a:pPr/>
              <a:t>7</a:t>
            </a:fld>
            <a:endParaRPr lang="en-US"/>
          </a:p>
        </p:txBody>
      </p:sp>
    </p:spTree>
    <p:extLst>
      <p:ext uri="{BB962C8B-B14F-4D97-AF65-F5344CB8AC3E}">
        <p14:creationId xmlns:p14="http://schemas.microsoft.com/office/powerpoint/2010/main" val="1257814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4f49566-f18d-44d1-9442-111a59d839fa}" enabled="1" method="Privileged" siteId="{a01f407a-85cb-4a16-98bb-f28e6384bd28}" removed="0"/>
</clbl:labelList>
</file>

<file path=docProps/app.xml><?xml version="1.0" encoding="utf-8"?>
<Properties xmlns="http://schemas.openxmlformats.org/officeDocument/2006/extended-properties" xmlns:vt="http://schemas.openxmlformats.org/officeDocument/2006/docPropsVTypes">
  <Template>Office Theme</Template>
  <TotalTime>4124</TotalTime>
  <Words>1484</Words>
  <PresentationFormat>On-screen Show (4:3)</PresentationFormat>
  <Paragraphs>167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Arial</vt:lpstr>
      <vt:lpstr>Calibri</vt:lpstr>
      <vt:lpstr>Office Theme</vt:lpstr>
      <vt:lpstr>Financial and Tax Support Staying Money Smart and Mission Ready </vt:lpstr>
      <vt:lpstr>Information, Answers and Support</vt:lpstr>
      <vt:lpstr>Connect With the Experts: Financial Counseling</vt:lpstr>
      <vt:lpstr>MilTax: Built for Service Members and Families</vt:lpstr>
      <vt:lpstr>Financial Resources at the Ready </vt:lpstr>
      <vt:lpstr>Stay Connected and Take Charge of Your Finances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Support Staying Money Smart and Mission Ready</dc:title>
  <dc:subject>Financial Support Staying Money Smart and Mission Ready</dc:subject>
  <dc:creator>Military OneSource</dc:creator>
  <cp:keywords>finance, money, military, counseling, taxes, MilTax</cp:keywords>
  <dc:description/>
  <dcterms:created xsi:type="dcterms:W3CDTF">2017-11-14T14:43:05Z</dcterms:created>
  <dcterms:modified xsi:type="dcterms:W3CDTF">2026-03-04T21:38:03Z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95fec1-33f7-4cab-8a17-aa30fc06e0fe_Enabled">
    <vt:lpwstr>true</vt:lpwstr>
  </property>
  <property fmtid="{D5CDD505-2E9C-101B-9397-08002B2CF9AE}" pid="3" name="MSIP_Label_b195fec1-33f7-4cab-8a17-aa30fc06e0fe_SetDate">
    <vt:lpwstr>2026-02-10T22:23:46Z</vt:lpwstr>
  </property>
  <property fmtid="{D5CDD505-2E9C-101B-9397-08002B2CF9AE}" pid="4" name="MSIP_Label_b195fec1-33f7-4cab-8a17-aa30fc06e0fe_Method">
    <vt:lpwstr>Privileged</vt:lpwstr>
  </property>
  <property fmtid="{D5CDD505-2E9C-101B-9397-08002B2CF9AE}" pid="5" name="MSIP_Label_b195fec1-33f7-4cab-8a17-aa30fc06e0fe_Name">
    <vt:lpwstr>Public</vt:lpwstr>
  </property>
  <property fmtid="{D5CDD505-2E9C-101B-9397-08002B2CF9AE}" pid="6" name="MSIP_Label_b195fec1-33f7-4cab-8a17-aa30fc06e0fe_SiteId">
    <vt:lpwstr>791b26cb-3fdf-47c3-b85d-bd9f037e3e7f</vt:lpwstr>
  </property>
  <property fmtid="{D5CDD505-2E9C-101B-9397-08002B2CF9AE}" pid="7" name="MSIP_Label_b195fec1-33f7-4cab-8a17-aa30fc06e0fe_ActionId">
    <vt:lpwstr>1735de99-6fe4-4078-af99-9ed529e5d93e</vt:lpwstr>
  </property>
  <property fmtid="{D5CDD505-2E9C-101B-9397-08002B2CF9AE}" pid="8" name="MSIP_Label_b195fec1-33f7-4cab-8a17-aa30fc06e0fe_ContentBits">
    <vt:lpwstr>0</vt:lpwstr>
  </property>
  <property fmtid="{D5CDD505-2E9C-101B-9397-08002B2CF9AE}" pid="9" name="MSIP_Label_b195fec1-33f7-4cab-8a17-aa30fc06e0fe_Tag">
    <vt:lpwstr>10, 0, 1, 1</vt:lpwstr>
  </property>
  <property fmtid="{D5CDD505-2E9C-101B-9397-08002B2CF9AE}" pid="10" name="Language">
    <vt:lpwstr>English</vt:lpwstr>
  </property>
</Properties>
</file>