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 id="2147483667" r:id="rId2"/>
  </p:sldMasterIdLst>
  <p:notesMasterIdLst>
    <p:notesMasterId r:id="rId22"/>
  </p:notesMasterIdLst>
  <p:handoutMasterIdLst>
    <p:handoutMasterId r:id="rId23"/>
  </p:handoutMasterIdLst>
  <p:sldIdLst>
    <p:sldId id="289" r:id="rId3"/>
    <p:sldId id="292" r:id="rId4"/>
    <p:sldId id="293" r:id="rId5"/>
    <p:sldId id="324" r:id="rId6"/>
    <p:sldId id="296" r:id="rId7"/>
    <p:sldId id="298" r:id="rId8"/>
    <p:sldId id="299" r:id="rId9"/>
    <p:sldId id="301" r:id="rId10"/>
    <p:sldId id="302" r:id="rId11"/>
    <p:sldId id="317" r:id="rId12"/>
    <p:sldId id="318" r:id="rId13"/>
    <p:sldId id="325" r:id="rId14"/>
    <p:sldId id="326" r:id="rId15"/>
    <p:sldId id="310" r:id="rId16"/>
    <p:sldId id="311" r:id="rId17"/>
    <p:sldId id="322" r:id="rId18"/>
    <p:sldId id="262" r:id="rId19"/>
    <p:sldId id="315" r:id="rId20"/>
    <p:sldId id="32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F13D10-E8FB-FAA6-8C84-C4B37BA59E07}" name="Sharron Luttrell" initials="SL" userId="S::sluttrell@thebowengroup.com::74721f7a-35c8-4147-ac83-09ff251f611f" providerId="AD"/>
  <p188:author id="{B1B06345-329B-A273-CA84-68A3F03D7C34}" name="Carolyn August" initials="CA" userId="04e06810b95579a0" providerId="Windows Live"/>
  <p188:author id="{4F26F545-8BE2-E6E0-3B54-5BF9B51693B8}" name="McKinsey Krause" initials="MK" userId="S::mmiddleton@crosbymarketing.com::90a6a953-4789-4b04-8f0f-2e5082b8a0ba" providerId="AD"/>
  <p188:author id="{29E32D48-D999-7522-25F9-7F3D52A7646B}" name="Joyce D. Husted" initials="JH" userId="S::jdhusted@thebowengroup.com::f0a2a4e2-ae25-4a7c-b305-63dda7f5c6b2" providerId="AD"/>
  <p188:author id="{C814EF91-A7D3-3CED-6AA9-7625FFADCE4D}" name="Kaitlin Draper" initials="KD" userId="S::kdraper@thebowengroup.com::df41ee35-5838-459c-a70a-ae810290f4ec" providerId="AD"/>
  <p188:author id="{267A43AF-FAD8-F126-A4D7-A772BBBE6100}" name="Debbie Einwechter" initials="DE" userId="S::deinwechter@thebowengroup.com::2a458bc8-d030-4aca-902b-822b36b0112d" providerId="AD"/>
  <p188:author id="{05D440CD-7A53-F6AF-D4BD-A6E833FC3169}" name="Julie Dymon" initials="jad" userId="Julie Dymon" providerId="None"/>
  <p188:author id="{A54323D5-7E38-2F1F-04B7-41CC89772E6C}" name="Karin K.J. Siomporas" initials="KS" userId="S::ksiomporas@crosbymarketing.com::dafb7f25-5f33-4ca9-9e92-7e27b967b69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mmy N. Stuart" initials="ENS" lastIdx="8" clrIdx="0">
    <p:extLst>
      <p:ext uri="{19B8F6BF-5375-455C-9EA6-DF929625EA0E}">
        <p15:presenceInfo xmlns:p15="http://schemas.microsoft.com/office/powerpoint/2012/main" userId="S-1-5-21-488898419-1439005203-3676700158-5676" providerId="AD"/>
      </p:ext>
    </p:extLst>
  </p:cmAuthor>
  <p:cmAuthor id="2" name="GibbsJe" initials="G" lastIdx="7" clrIdx="1">
    <p:extLst>
      <p:ext uri="{19B8F6BF-5375-455C-9EA6-DF929625EA0E}">
        <p15:presenceInfo xmlns:p15="http://schemas.microsoft.com/office/powerpoint/2012/main" userId="GibbsJe" providerId="None"/>
      </p:ext>
    </p:extLst>
  </p:cmAuthor>
  <p:cmAuthor id="3" name="SmithKN" initials="S" lastIdx="1" clrIdx="2">
    <p:extLst>
      <p:ext uri="{19B8F6BF-5375-455C-9EA6-DF929625EA0E}">
        <p15:presenceInfo xmlns:p15="http://schemas.microsoft.com/office/powerpoint/2012/main" userId="SmithKN" providerId="None"/>
      </p:ext>
    </p:extLst>
  </p:cmAuthor>
  <p:cmAuthor id="4" name="Jacqueline T. Burnett" initials="JTB" lastIdx="3" clrIdx="3">
    <p:extLst>
      <p:ext uri="{19B8F6BF-5375-455C-9EA6-DF929625EA0E}">
        <p15:presenceInfo xmlns:p15="http://schemas.microsoft.com/office/powerpoint/2012/main" userId="S::JBurnett@crosbymarketing.com::04cb0dd2-7621-4fad-b1a6-111c24beef56" providerId="AD"/>
      </p:ext>
    </p:extLst>
  </p:cmAuthor>
  <p:cmAuthor id="5" name="Sharron Luttrell" initials="SL" lastIdx="4" clrIdx="4">
    <p:extLst>
      <p:ext uri="{19B8F6BF-5375-455C-9EA6-DF929625EA0E}">
        <p15:presenceInfo xmlns:p15="http://schemas.microsoft.com/office/powerpoint/2012/main" userId="S-1-5-21-2871528693-4081628328-2113024643-23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45E"/>
    <a:srgbClr val="183F5C"/>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3385" autoAdjust="0"/>
    <p:restoredTop sz="86395" autoAdjust="0"/>
  </p:normalViewPr>
  <p:slideViewPr>
    <p:cSldViewPr snapToGrid="0" showGuides="1">
      <p:cViewPr varScale="1">
        <p:scale>
          <a:sx n="110" d="100"/>
          <a:sy n="110" d="100"/>
        </p:scale>
        <p:origin x="288" y="168"/>
      </p:cViewPr>
      <p:guideLst/>
    </p:cSldViewPr>
  </p:slideViewPr>
  <p:outlineViewPr>
    <p:cViewPr>
      <p:scale>
        <a:sx n="33" d="100"/>
        <a:sy n="33" d="100"/>
      </p:scale>
      <p:origin x="0" y="0"/>
    </p:cViewPr>
  </p:outlineViewPr>
  <p:notesTextViewPr>
    <p:cViewPr>
      <p:scale>
        <a:sx n="150" d="100"/>
        <a:sy n="150" d="100"/>
      </p:scale>
      <p:origin x="0" y="0"/>
    </p:cViewPr>
  </p:notesTextViewPr>
  <p:notesViewPr>
    <p:cSldViewPr snapToGrid="0">
      <p:cViewPr varScale="1">
        <p:scale>
          <a:sx n="87" d="100"/>
          <a:sy n="87" d="100"/>
        </p:scale>
        <p:origin x="2226"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EB6FF8F-990D-4200-93CE-DB57AE1521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32FB49D-56CE-4FF5-842D-208752F2E0C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2E97E9-8D17-4B8F-AA73-CBB6DA6D55B1}" type="datetimeFigureOut">
              <a:rPr lang="en-US" smtClean="0"/>
              <a:t>3/4/26</a:t>
            </a:fld>
            <a:endParaRPr lang="en-US"/>
          </a:p>
        </p:txBody>
      </p:sp>
      <p:sp>
        <p:nvSpPr>
          <p:cNvPr id="4" name="Footer Placeholder 3">
            <a:extLst>
              <a:ext uri="{FF2B5EF4-FFF2-40B4-BE49-F238E27FC236}">
                <a16:creationId xmlns:a16="http://schemas.microsoft.com/office/drawing/2014/main" id="{906E9E7F-6057-4591-8FC5-1B11D4EAE9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A991E52-B571-44CC-A555-BBBD7CD06A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1F58A0-F9AD-4C6D-A23F-F441CC3F5CF5}" type="slidenum">
              <a:rPr lang="en-US" smtClean="0"/>
              <a:t>‹#›</a:t>
            </a:fld>
            <a:endParaRPr lang="en-US"/>
          </a:p>
        </p:txBody>
      </p:sp>
    </p:spTree>
    <p:extLst>
      <p:ext uri="{BB962C8B-B14F-4D97-AF65-F5344CB8AC3E}">
        <p14:creationId xmlns:p14="http://schemas.microsoft.com/office/powerpoint/2010/main" val="3360282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B188C1-511E-4169-98BC-FD1200A35E37}" type="datetimeFigureOut">
              <a:rPr lang="en-US" smtClean="0"/>
              <a:t>3/4/26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7F8616-38DA-4F9B-A1C0-8F0418E400E5}" type="slidenum">
              <a:rPr lang="en-US" smtClean="0"/>
              <a:t>‹#›</a:t>
            </a:fld>
            <a:endParaRPr lang="en-US"/>
          </a:p>
        </p:txBody>
      </p:sp>
    </p:spTree>
    <p:extLst>
      <p:ext uri="{BB962C8B-B14F-4D97-AF65-F5344CB8AC3E}">
        <p14:creationId xmlns:p14="http://schemas.microsoft.com/office/powerpoint/2010/main" val="1865219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militaryonesource.mil/resources/mobile-apps/de-stress-and-relax-with-chill-drills-by-military-onesourc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lanmymove.militaryonesource.mil/"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efmpandme.militaryonesource.mil/about-us" TargetMode="External"/><Relationship Id="rId4" Type="http://schemas.openxmlformats.org/officeDocument/2006/relationships/hyperlink" Target="https://installations.militaryonesource.mil/"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you haven’t explored Military OneSource, now’s the time to discover this world of assistance all in one place and at your fingertips. </a:t>
            </a:r>
          </a:p>
        </p:txBody>
      </p:sp>
      <p:sp>
        <p:nvSpPr>
          <p:cNvPr id="4" name="Slide Number Placeholder 3"/>
          <p:cNvSpPr>
            <a:spLocks noGrp="1"/>
          </p:cNvSpPr>
          <p:nvPr>
            <p:ph type="sldNum" sz="quarter" idx="10"/>
          </p:nvPr>
        </p:nvSpPr>
        <p:spPr/>
        <p:txBody>
          <a:bodyPr/>
          <a:lstStyle/>
          <a:p>
            <a:fld id="{7B7F8616-38DA-4F9B-A1C0-8F0418E400E5}" type="slidenum">
              <a:rPr lang="en-US" smtClean="0"/>
              <a:t>1</a:t>
            </a:fld>
            <a:endParaRPr lang="en-US"/>
          </a:p>
        </p:txBody>
      </p:sp>
    </p:spTree>
    <p:extLst>
      <p:ext uri="{BB962C8B-B14F-4D97-AF65-F5344CB8AC3E}">
        <p14:creationId xmlns:p14="http://schemas.microsoft.com/office/powerpoint/2010/main" val="2977955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what is Military OneSource?</a:t>
            </a:r>
            <a:r>
              <a:rPr lang="en-US" sz="1200" kern="1200" baseline="0" dirty="0">
                <a:solidFill>
                  <a:schemeClr val="tx1"/>
                </a:solidFill>
                <a:effectLst/>
                <a:latin typeface="+mn-lt"/>
                <a:ea typeface="+mn-ea"/>
                <a:cs typeface="+mn-cs"/>
              </a:rPr>
              <a:t> Many things to many people.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Military OneSource is your one source, available 24/7, providing information, resources and assistance for your best military life.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04040"/>
                </a:solidFill>
                <a:latin typeface="Calibri" charset="0"/>
                <a:ea typeface="Calibri" charset="0"/>
                <a:cs typeface="Calibri" charset="0"/>
              </a:rPr>
              <a:t>A community with a deep understanding of military life – powered by people with extensive training and experience in military culture.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all about helping our</a:t>
            </a:r>
            <a:r>
              <a:rPr lang="en-US" sz="1200" kern="1200" baseline="0" dirty="0">
                <a:solidFill>
                  <a:schemeClr val="tx1"/>
                </a:solidFill>
                <a:effectLst/>
                <a:latin typeface="+mn-lt"/>
                <a:ea typeface="+mn-ea"/>
                <a:cs typeface="+mn-cs"/>
              </a:rPr>
              <a:t> entire community </a:t>
            </a:r>
            <a:r>
              <a:rPr lang="en-US" sz="1200" kern="1200" dirty="0">
                <a:solidFill>
                  <a:schemeClr val="tx1"/>
                </a:solidFill>
                <a:effectLst/>
                <a:latin typeface="+mn-lt"/>
                <a:ea typeface="+mn-ea"/>
                <a:cs typeface="+mn-cs"/>
              </a:rPr>
              <a:t>— service members, military spouses, families and survivors </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take advantage of all the resources and services you have available, for the most positive and fulfilling military experience.</a:t>
            </a:r>
            <a:r>
              <a:rPr lang="en-US" dirty="0">
                <a:effectLst/>
              </a:rPr>
              <a:t> </a:t>
            </a:r>
            <a:endParaRPr lang="en-US" sz="1200" kern="1200" dirty="0">
              <a:solidFill>
                <a:schemeClr val="tx1"/>
              </a:solidFill>
              <a:effectLst/>
              <a:latin typeface="+mn-lt"/>
              <a:ea typeface="+mn-ea"/>
              <a:cs typeface="+mn-cs"/>
            </a:endParaRP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dirty="0"/>
              <a:t>A single source of </a:t>
            </a:r>
            <a:r>
              <a:rPr lang="en-US" sz="1200" kern="1200" dirty="0">
                <a:solidFill>
                  <a:schemeClr val="tx1"/>
                </a:solidFill>
                <a:effectLst/>
                <a:latin typeface="+mn-lt"/>
                <a:ea typeface="+mn-ea"/>
                <a:cs typeface="+mn-cs"/>
              </a:rPr>
              <a:t>information and assistance </a:t>
            </a:r>
            <a:r>
              <a:rPr lang="en-US" baseline="0" dirty="0"/>
              <a:t>for service members and military families alike – because families are critical to readiness.</a:t>
            </a:r>
          </a:p>
          <a:p>
            <a:pPr marL="171450" indent="-171450">
              <a:buFont typeface="Arial" charset="0"/>
              <a:buChar char="•"/>
            </a:pPr>
            <a:r>
              <a:rPr lang="en-US" baseline="0" dirty="0"/>
              <a:t>We offer private, discreet, individualized support through confidential counseling and consultations.</a:t>
            </a:r>
          </a:p>
          <a:p>
            <a:pPr marL="171450" indent="-171450">
              <a:buFont typeface="Arial" charset="0"/>
              <a:buChar char="•"/>
            </a:pPr>
            <a:r>
              <a:rPr lang="en-US" baseline="0" dirty="0"/>
              <a:t>Our services are no cost and tailored to the situation</a:t>
            </a:r>
          </a:p>
          <a:p>
            <a:pPr marL="171450" indent="-171450">
              <a:buFont typeface="Arial" charset="0"/>
              <a:buChar char="•"/>
            </a:pPr>
            <a:r>
              <a:rPr lang="en-US" baseline="0" dirty="0"/>
              <a:t>Our information and resources are trustworthy, because they come from the War Department</a:t>
            </a:r>
          </a:p>
        </p:txBody>
      </p:sp>
      <p:sp>
        <p:nvSpPr>
          <p:cNvPr id="4" name="Slide Number Placeholder 3"/>
          <p:cNvSpPr>
            <a:spLocks noGrp="1"/>
          </p:cNvSpPr>
          <p:nvPr>
            <p:ph type="sldNum" sz="quarter" idx="10"/>
          </p:nvPr>
        </p:nvSpPr>
        <p:spPr/>
        <p:txBody>
          <a:bodyPr/>
          <a:lstStyle/>
          <a:p>
            <a:fld id="{7B7F8616-38DA-4F9B-A1C0-8F0418E400E5}" type="slidenum">
              <a:rPr lang="en-US" smtClean="0"/>
              <a:t>2</a:t>
            </a:fld>
            <a:endParaRPr lang="en-US"/>
          </a:p>
        </p:txBody>
      </p:sp>
    </p:spTree>
    <p:extLst>
      <p:ext uri="{BB962C8B-B14F-4D97-AF65-F5344CB8AC3E}">
        <p14:creationId xmlns:p14="http://schemas.microsoft.com/office/powerpoint/2010/main" val="1892983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sz="1200" kern="1200" dirty="0">
                <a:solidFill>
                  <a:schemeClr val="tx1"/>
                </a:solidFill>
                <a:effectLst/>
                <a:latin typeface="+mn-lt"/>
                <a:ea typeface="+mn-ea"/>
                <a:cs typeface="+mn-cs"/>
              </a:rPr>
              <a:t>Military OneSource serves our total force. </a:t>
            </a:r>
          </a:p>
          <a:p>
            <a:pPr marL="171450" lvl="0" indent="-171450">
              <a:buFontTx/>
              <a:buChar char="•"/>
            </a:pPr>
            <a:r>
              <a:rPr lang="en-US" sz="1200" kern="1200" dirty="0">
                <a:solidFill>
                  <a:schemeClr val="tx1"/>
                </a:solidFill>
                <a:effectLst/>
                <a:latin typeface="+mn-lt"/>
                <a:ea typeface="+mn-ea"/>
                <a:cs typeface="+mn-cs"/>
              </a:rPr>
              <a:t>Here’s who is eligible for Military OneSource services:</a:t>
            </a:r>
          </a:p>
          <a:p>
            <a:pPr marL="649224" lvl="1" indent="-192024" defTabSz="457200">
              <a:spcAft>
                <a:spcPts val="600"/>
              </a:spcAft>
              <a:buFont typeface="Arial" panose="020B0604020202020204" pitchFamily="34" charset="0"/>
              <a:buChar char="•"/>
            </a:pPr>
            <a:r>
              <a:rPr lang="en-US" sz="1600" dirty="0">
                <a:solidFill>
                  <a:srgbClr val="404040"/>
                </a:solidFill>
                <a:latin typeface="Calibri" charset="0"/>
                <a:ea typeface="Calibri" charset="0"/>
                <a:cs typeface="Calibri" charset="0"/>
              </a:rPr>
              <a:t>All active duty, Coast Guard, National Guard and reserve component service members, regardless of activation status</a:t>
            </a:r>
          </a:p>
          <a:p>
            <a:pPr marL="649224" lvl="1" indent="-192024" defTabSz="457200">
              <a:spcAft>
                <a:spcPts val="600"/>
              </a:spcAft>
              <a:buFont typeface="Arial" panose="020B0604020202020204" pitchFamily="34" charset="0"/>
              <a:buChar char="•"/>
            </a:pPr>
            <a:r>
              <a:rPr lang="en-US" sz="1600" dirty="0">
                <a:solidFill>
                  <a:srgbClr val="404040"/>
                </a:solidFill>
                <a:latin typeface="Calibri" charset="0"/>
                <a:ea typeface="Calibri" charset="0"/>
                <a:cs typeface="Calibri" charset="0"/>
              </a:rPr>
              <a:t>Immediate family members</a:t>
            </a:r>
          </a:p>
          <a:p>
            <a:pPr marL="649224" lvl="1" indent="-192024" defTabSz="457200">
              <a:spcAft>
                <a:spcPts val="600"/>
              </a:spcAft>
              <a:buFont typeface="Arial" panose="020B0604020202020204" pitchFamily="34" charset="0"/>
              <a:buChar char="•"/>
            </a:pPr>
            <a:r>
              <a:rPr lang="en-US" sz="1600" dirty="0">
                <a:solidFill>
                  <a:srgbClr val="404040"/>
                </a:solidFill>
                <a:latin typeface="Calibri" charset="0"/>
                <a:ea typeface="Calibri" charset="0"/>
                <a:cs typeface="Calibri" charset="0"/>
              </a:rPr>
              <a:t>Expeditionary civilians, 90 days predeployment until 180 days after returning home </a:t>
            </a:r>
          </a:p>
          <a:p>
            <a:pPr marL="649224" lvl="1" indent="-192024" defTabSz="457200">
              <a:spcAft>
                <a:spcPts val="600"/>
              </a:spcAft>
              <a:buFont typeface="Arial" panose="020B0604020202020204" pitchFamily="34" charset="0"/>
              <a:buChar char="•"/>
            </a:pPr>
            <a:r>
              <a:rPr lang="en-US" sz="1200" b="0" i="0" kern="1200" dirty="0">
                <a:solidFill>
                  <a:schemeClr val="tx1"/>
                </a:solidFill>
                <a:effectLst/>
                <a:latin typeface="+mn-lt"/>
                <a:ea typeface="+mn-ea"/>
                <a:cs typeface="+mn-cs"/>
              </a:rPr>
              <a:t>Retired or discharged honorably to include a general discharge, up to 365 days postseparation or retirement</a:t>
            </a:r>
          </a:p>
          <a:p>
            <a:pPr marL="649224" lvl="1" indent="-192024" defTabSz="457200">
              <a:spcAft>
                <a:spcPts val="600"/>
              </a:spcAft>
              <a:buFont typeface="Arial" panose="020B0604020202020204" pitchFamily="34" charset="0"/>
              <a:buChar char="•"/>
            </a:pPr>
            <a:r>
              <a:rPr lang="en-US" sz="1600" dirty="0">
                <a:solidFill>
                  <a:srgbClr val="404040"/>
                </a:solidFill>
                <a:latin typeface="Calibri" charset="0"/>
                <a:ea typeface="Calibri" charset="0"/>
                <a:cs typeface="Calibri" charset="0"/>
              </a:rPr>
              <a:t>Survivors: non-remarried spouses and children</a:t>
            </a:r>
          </a:p>
          <a:p>
            <a:pPr marL="649224" marR="0" lvl="1" indent="-192024"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Active-duty foreign military service members assigned to U.S. installations and registered in DEERS and their immediate family members who are registered in DEERS</a:t>
            </a:r>
            <a:endParaRPr lang="en-US" sz="1200" b="0" dirty="0">
              <a:solidFill>
                <a:srgbClr val="404040"/>
              </a:solidFill>
              <a:latin typeface="Calibri" charset="0"/>
              <a:ea typeface="Calibri" charset="0"/>
              <a:cs typeface="Calibri" charset="0"/>
            </a:endParaRPr>
          </a:p>
          <a:p>
            <a:pPr marL="649224" marR="0" lvl="1" indent="-192024"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b="0" i="1" dirty="0">
                <a:solidFill>
                  <a:srgbClr val="404040"/>
                </a:solidFill>
                <a:latin typeface="Calibri" charset="0"/>
                <a:cs typeface="Calibri" charset="0"/>
              </a:rPr>
              <a:t>Note: I</a:t>
            </a:r>
            <a:r>
              <a:rPr lang="en-US" sz="1200" b="0" i="1" dirty="0"/>
              <a:t>n-person counseling for Coast Guard will be provided exclusively through Military OneSource counselors instead of Military and Family Life Counselors. Coast Guard spouses seeking career support may be referred to an alternative resource other than the War Department's SECO program.</a:t>
            </a:r>
            <a:endParaRPr lang="en-US" sz="1200" dirty="0">
              <a:solidFill>
                <a:srgbClr val="404040"/>
              </a:solidFill>
              <a:latin typeface="Calibri" charset="0"/>
              <a:ea typeface="Calibri" charset="0"/>
              <a:cs typeface="Calibri" charset="0"/>
            </a:endParaRPr>
          </a:p>
          <a:p>
            <a:pPr marL="649224" lvl="1" indent="-192024" defTabSz="457200">
              <a:spcAft>
                <a:spcPts val="600"/>
              </a:spcAft>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Tx/>
              <a:buChar char="•"/>
            </a:pPr>
            <a:r>
              <a:rPr lang="en-US" sz="1200" kern="1200" dirty="0">
                <a:solidFill>
                  <a:schemeClr val="tx1"/>
                </a:solidFill>
                <a:effectLst/>
                <a:latin typeface="+mn-lt"/>
                <a:ea typeface="+mn-ea"/>
                <a:cs typeface="+mn-cs"/>
              </a:rPr>
              <a:t>Eligibility begins when the service member enters the military and typically, up to 365 days postseparation. </a:t>
            </a:r>
          </a:p>
          <a:p>
            <a:pPr marL="171450" lvl="0" indent="-171450">
              <a:buFontTx/>
              <a:buChar char="•"/>
            </a:pPr>
            <a:r>
              <a:rPr lang="en-US" sz="1200" kern="1200" dirty="0">
                <a:solidFill>
                  <a:schemeClr val="tx1"/>
                </a:solidFill>
                <a:effectLst/>
                <a:latin typeface="+mn-lt"/>
                <a:ea typeface="+mn-ea"/>
                <a:cs typeface="+mn-cs"/>
              </a:rPr>
              <a:t>Extended program eligibility reaches anyone who is enrolled in the Defense Enrollment Eligibility Reporting System — more commonly known as DEERS. </a:t>
            </a:r>
          </a:p>
          <a:p>
            <a:pPr marL="171450" lvl="0" indent="-171450">
              <a:buFontTx/>
              <a:buChar char="•"/>
            </a:pPr>
            <a:r>
              <a:rPr lang="en-US" sz="1200" kern="1200" dirty="0">
                <a:solidFill>
                  <a:schemeClr val="tx1"/>
                </a:solidFill>
                <a:effectLst/>
                <a:latin typeface="+mn-lt"/>
                <a:ea typeface="+mn-ea"/>
                <a:cs typeface="+mn-cs"/>
              </a:rPr>
              <a:t>There</a:t>
            </a:r>
            <a:r>
              <a:rPr lang="en-US" sz="1200" kern="1200" baseline="0" dirty="0">
                <a:solidFill>
                  <a:schemeClr val="tx1"/>
                </a:solidFill>
                <a:effectLst/>
                <a:latin typeface="+mn-lt"/>
                <a:ea typeface="+mn-ea"/>
                <a:cs typeface="+mn-cs"/>
              </a:rPr>
              <a:t> are more details about eligibility at the Military OneSource website.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7F8616-38DA-4F9B-A1C0-8F0418E400E5}" type="slidenum">
              <a:rPr lang="en-US" smtClean="0"/>
              <a:t>3</a:t>
            </a:fld>
            <a:endParaRPr lang="en-US"/>
          </a:p>
        </p:txBody>
      </p:sp>
    </p:spTree>
    <p:extLst>
      <p:ext uri="{BB962C8B-B14F-4D97-AF65-F5344CB8AC3E}">
        <p14:creationId xmlns:p14="http://schemas.microsoft.com/office/powerpoint/2010/main" val="3314738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 Military</a:t>
            </a:r>
            <a:r>
              <a:rPr lang="en-US" sz="1200" kern="1200" baseline="0" dirty="0">
                <a:solidFill>
                  <a:schemeClr val="tx1"/>
                </a:solidFill>
                <a:effectLst/>
                <a:latin typeface="+mn-lt"/>
                <a:ea typeface="+mn-ea"/>
                <a:cs typeface="+mn-cs"/>
              </a:rPr>
              <a:t> OneSource offers a wide range of individualized consultations, coaching and counseling for many aspects of military life.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[READ SLIDE OR POINT OUT HIGHLIGHTS]</a:t>
            </a:r>
          </a:p>
          <a:p>
            <a:pPr lvl="1"/>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E</a:t>
            </a:r>
            <a:r>
              <a:rPr lang="en-US" sz="1200" kern="1200" dirty="0">
                <a:solidFill>
                  <a:schemeClr val="tx1"/>
                </a:solidFill>
                <a:effectLst/>
                <a:latin typeface="+mn-lt"/>
                <a:ea typeface="+mn-ea"/>
                <a:cs typeface="+mn-cs"/>
              </a:rPr>
              <a:t>verything from financial counseling to education to confidential</a:t>
            </a:r>
            <a:r>
              <a:rPr lang="en-US" sz="1200" kern="1200" baseline="0" dirty="0">
                <a:solidFill>
                  <a:schemeClr val="tx1"/>
                </a:solidFill>
                <a:effectLst/>
                <a:latin typeface="+mn-lt"/>
                <a:ea typeface="+mn-ea"/>
                <a:cs typeface="+mn-cs"/>
              </a:rPr>
              <a:t> counseling</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a:t>
            </a:r>
            <a:r>
              <a:rPr lang="en-US" sz="1200" kern="1200" dirty="0">
                <a:solidFill>
                  <a:schemeClr val="tx1"/>
                </a:solidFill>
                <a:effectLst/>
                <a:latin typeface="+mn-lt"/>
                <a:ea typeface="+mn-ea"/>
                <a:cs typeface="+mn-cs"/>
              </a:rPr>
              <a:t>ll to help our military community and families live resilient and</a:t>
            </a:r>
            <a:r>
              <a:rPr lang="en-US" sz="1200" kern="1200" baseline="0" dirty="0">
                <a:solidFill>
                  <a:schemeClr val="tx1"/>
                </a:solidFill>
                <a:effectLst/>
                <a:latin typeface="+mn-lt"/>
                <a:ea typeface="+mn-ea"/>
                <a:cs typeface="+mn-cs"/>
              </a:rPr>
              <a:t> ready</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connect you to the support and resources you need to thrive</a:t>
            </a:r>
          </a:p>
        </p:txBody>
      </p:sp>
      <p:sp>
        <p:nvSpPr>
          <p:cNvPr id="4" name="Slide Number Placeholder 3"/>
          <p:cNvSpPr>
            <a:spLocks noGrp="1"/>
          </p:cNvSpPr>
          <p:nvPr>
            <p:ph type="sldNum" sz="quarter" idx="5"/>
          </p:nvPr>
        </p:nvSpPr>
        <p:spPr/>
        <p:txBody>
          <a:bodyPr/>
          <a:lstStyle/>
          <a:p>
            <a:fld id="{7B7F8616-38DA-4F9B-A1C0-8F0418E400E5}" type="slidenum">
              <a:rPr lang="en-US" smtClean="0"/>
              <a:t>4</a:t>
            </a:fld>
            <a:endParaRPr lang="en-US"/>
          </a:p>
        </p:txBody>
      </p:sp>
    </p:spTree>
    <p:extLst>
      <p:ext uri="{BB962C8B-B14F-4D97-AF65-F5344CB8AC3E}">
        <p14:creationId xmlns:p14="http://schemas.microsoft.com/office/powerpoint/2010/main" val="285484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Confidential counseling: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service members and military families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Private, at no cost and not reported to command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Short-term and available for up to 12 sessions per issue per eligible family member.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Connects you — or your immediate family members — to counseling from licensed mental health clinicians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Helps with issues such as: </a:t>
            </a:r>
          </a:p>
          <a:p>
            <a:pPr marL="923544" lvl="3" indent="-192024" defTabSz="457200">
              <a:spcAft>
                <a:spcPts val="400"/>
              </a:spcAft>
              <a:buFont typeface="Courier New"/>
              <a:buChar char="o"/>
            </a:pPr>
            <a:r>
              <a:rPr lang="en-US" sz="1200" dirty="0">
                <a:solidFill>
                  <a:srgbClr val="404040"/>
                </a:solidFill>
                <a:latin typeface="Calibri" charset="0"/>
                <a:ea typeface="Calibri" charset="0"/>
                <a:cs typeface="Calibri" charset="0"/>
              </a:rPr>
              <a:t>Improving relationships at home and work</a:t>
            </a:r>
          </a:p>
          <a:p>
            <a:pPr marL="923544" lvl="3" indent="-192024" defTabSz="457200">
              <a:spcAft>
                <a:spcPts val="400"/>
              </a:spcAft>
              <a:buFont typeface="Courier New"/>
              <a:buChar char="o"/>
            </a:pPr>
            <a:r>
              <a:rPr lang="en-US" sz="1200" dirty="0">
                <a:solidFill>
                  <a:srgbClr val="404040"/>
                </a:solidFill>
                <a:latin typeface="Calibri" charset="0"/>
                <a:ea typeface="Calibri" charset="0"/>
                <a:cs typeface="Calibri" charset="0"/>
              </a:rPr>
              <a:t>Stress management </a:t>
            </a:r>
          </a:p>
          <a:p>
            <a:pPr marL="923544" lvl="3" indent="-192024" defTabSz="457200">
              <a:spcAft>
                <a:spcPts val="400"/>
              </a:spcAft>
              <a:buFont typeface="Courier New"/>
              <a:buChar char="o"/>
            </a:pPr>
            <a:r>
              <a:rPr lang="en-US" sz="1200" dirty="0">
                <a:solidFill>
                  <a:srgbClr val="404040"/>
                </a:solidFill>
                <a:latin typeface="Calibri" charset="0"/>
                <a:ea typeface="Calibri" charset="0"/>
                <a:cs typeface="Calibri" charset="0"/>
              </a:rPr>
              <a:t>Marital and communication issues</a:t>
            </a:r>
          </a:p>
          <a:p>
            <a:pPr marL="923544" lvl="3" indent="-192024" defTabSz="457200">
              <a:spcAft>
                <a:spcPts val="400"/>
              </a:spcAft>
              <a:buFont typeface="Courier New"/>
              <a:buChar char="o"/>
            </a:pPr>
            <a:r>
              <a:rPr lang="en-US" sz="1200" dirty="0">
                <a:solidFill>
                  <a:srgbClr val="404040"/>
                </a:solidFill>
                <a:latin typeface="Calibri" charset="0"/>
                <a:ea typeface="Calibri" charset="0"/>
                <a:cs typeface="Calibri" charset="0"/>
              </a:rPr>
              <a:t>Adjustment and deployment challenges</a:t>
            </a:r>
          </a:p>
          <a:p>
            <a:pPr marL="923544" lvl="3" indent="-192024" defTabSz="457200">
              <a:spcAft>
                <a:spcPts val="400"/>
              </a:spcAft>
              <a:buFont typeface="Courier New"/>
              <a:buChar char="o"/>
            </a:pPr>
            <a:r>
              <a:rPr lang="en-US" sz="1200" dirty="0">
                <a:solidFill>
                  <a:srgbClr val="404040"/>
                </a:solidFill>
                <a:latin typeface="Calibri" charset="0"/>
                <a:ea typeface="Calibri" charset="0"/>
                <a:cs typeface="Calibri" charset="0"/>
              </a:rPr>
              <a:t>Parenting skills</a:t>
            </a:r>
          </a:p>
          <a:p>
            <a:pPr marL="923544" lvl="3" indent="-192024" defTabSz="457200">
              <a:spcAft>
                <a:spcPts val="400"/>
              </a:spcAft>
              <a:buFont typeface="Courier New"/>
              <a:buChar char="o"/>
            </a:pPr>
            <a:r>
              <a:rPr lang="en-US" sz="1200" dirty="0">
                <a:solidFill>
                  <a:srgbClr val="404040"/>
                </a:solidFill>
                <a:latin typeface="Calibri" charset="0"/>
                <a:ea typeface="Calibri" charset="0"/>
                <a:cs typeface="Calibri" charset="0"/>
              </a:rPr>
              <a:t>Grief or loss</a:t>
            </a:r>
          </a:p>
          <a:p>
            <a:pPr marL="923544" lvl="3" indent="-192024" defTabSz="457200">
              <a:spcAft>
                <a:spcPts val="400"/>
              </a:spcAft>
              <a:buFont typeface="Courier New"/>
              <a:buChar char="o"/>
            </a:pPr>
            <a:r>
              <a:rPr lang="en-US" sz="1200" kern="1200" dirty="0">
                <a:solidFill>
                  <a:srgbClr val="404040"/>
                </a:solidFill>
                <a:effectLst/>
                <a:latin typeface="Calibri" charset="0"/>
                <a:ea typeface="Calibri" charset="0"/>
                <a:cs typeface="Calibri" charset="0"/>
              </a:rPr>
              <a:t>Transitions, such as PCS moves and other challenges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S</a:t>
            </a:r>
            <a:r>
              <a:rPr lang="en-US" sz="1200" kern="1200" dirty="0">
                <a:solidFill>
                  <a:schemeClr val="tx1"/>
                </a:solidFill>
                <a:effectLst/>
                <a:latin typeface="+mn-lt"/>
                <a:ea typeface="+mn-ea"/>
                <a:cs typeface="+mn-cs"/>
              </a:rPr>
              <a:t>omeone could receive 12 sessions for one issue, perhaps something like adjusting to a deployment alone, and then, once those sessions are completed, 12 more sessions for couples-communication issues that may be experienced after deployment.</a:t>
            </a:r>
          </a:p>
          <a:p>
            <a:pPr lvl="0"/>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But it’s also important to mention what confidential counseling does NOT address.</a:t>
            </a:r>
          </a:p>
          <a:p>
            <a:pPr lvl="0"/>
            <a:endParaRPr lang="en-US" sz="1200" kern="1200" dirty="0">
              <a:solidFill>
                <a:schemeClr val="tx1"/>
              </a:solidFill>
              <a:effectLst/>
              <a:latin typeface="+mn-lt"/>
              <a:ea typeface="+mn-ea"/>
              <a:cs typeface="+mn-cs"/>
            </a:endParaRPr>
          </a:p>
          <a:p>
            <a:pPr marL="0" lvl="0" indent="0" defTabSz="457200">
              <a:lnSpc>
                <a:spcPct val="100000"/>
              </a:lnSpc>
              <a:spcBef>
                <a:spcPts val="0"/>
              </a:spcBef>
              <a:spcAft>
                <a:spcPts val="900"/>
              </a:spcAft>
              <a:buNone/>
            </a:pPr>
            <a:r>
              <a:rPr lang="en-US" sz="1400" b="1" dirty="0">
                <a:solidFill>
                  <a:srgbClr val="1F4E79"/>
                </a:solidFill>
                <a:latin typeface="Calibri" charset="0"/>
                <a:ea typeface="Calibri" charset="0"/>
                <a:cs typeface="Calibri" charset="0"/>
              </a:rPr>
              <a:t>Confidential counseling is NOT appropriate for: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Issues requiring long-term support — </a:t>
            </a:r>
            <a:r>
              <a:rPr lang="en-US" sz="1200" b="1" kern="1200" dirty="0">
                <a:solidFill>
                  <a:schemeClr val="tx1"/>
                </a:solidFill>
                <a:effectLst/>
                <a:latin typeface="+mn-lt"/>
                <a:ea typeface="+mn-ea"/>
                <a:cs typeface="+mn-cs"/>
              </a:rPr>
              <a:t>more than 12 sessions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Post-traumatic stress disorder </a:t>
            </a:r>
            <a:r>
              <a:rPr lang="en-US" sz="1200" b="1" kern="1200" dirty="0">
                <a:solidFill>
                  <a:schemeClr val="tx1"/>
                </a:solidFill>
                <a:effectLst/>
                <a:latin typeface="+mn-lt"/>
                <a:ea typeface="+mn-ea"/>
                <a:cs typeface="+mn-cs"/>
              </a:rPr>
              <a:t>or other behavioral trauma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Psychological fitness for duty evaluations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Addictions </a:t>
            </a:r>
            <a:r>
              <a:rPr lang="en-US" sz="1200" b="1" kern="1200" dirty="0">
                <a:solidFill>
                  <a:schemeClr val="tx1"/>
                </a:solidFill>
                <a:effectLst/>
                <a:latin typeface="+mn-lt"/>
                <a:ea typeface="+mn-ea"/>
                <a:cs typeface="+mn-cs"/>
              </a:rPr>
              <a:t>such as drug, alcohol or other addictions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Other mental health </a:t>
            </a:r>
            <a:r>
              <a:rPr lang="en-US" sz="1200" b="1" kern="1200" dirty="0">
                <a:solidFill>
                  <a:schemeClr val="tx1"/>
                </a:solidFill>
                <a:effectLst/>
                <a:latin typeface="+mn-lt"/>
                <a:ea typeface="+mn-ea"/>
                <a:cs typeface="+mn-cs"/>
              </a:rPr>
              <a:t>conditions that require medical treatment or medication</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It does not provide or determine any medical diagnosis.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It does not address </a:t>
            </a:r>
            <a:r>
              <a:rPr lang="en-US" sz="1200" b="1" kern="1200" dirty="0">
                <a:solidFill>
                  <a:schemeClr val="tx1"/>
                </a:solidFill>
                <a:effectLst/>
                <a:latin typeface="+mn-lt"/>
                <a:ea typeface="+mn-ea"/>
                <a:cs typeface="+mn-cs"/>
              </a:rPr>
              <a:t>dangerous situations such as child abuse or neglect, domestic violence, or thoughts of suicide. These need to be handled by crisis professionals. </a:t>
            </a:r>
            <a:r>
              <a:rPr lang="en-US" sz="1200" dirty="0">
                <a:solidFill>
                  <a:schemeClr val="tx1">
                    <a:lumMod val="75000"/>
                    <a:lumOff val="25000"/>
                  </a:schemeClr>
                </a:solidFill>
                <a:latin typeface="Calibri" charset="0"/>
                <a:ea typeface="Calibri" charset="0"/>
                <a:cs typeface="Calibri" charset="0"/>
              </a:rPr>
              <a:t>It is important to note that if issues fall outside the scope of confidential counseling, persons will be referred to a treatment center, TRICARE or another appropriate service.</a:t>
            </a:r>
          </a:p>
          <a:p>
            <a:endParaRPr lang="en-US" dirty="0"/>
          </a:p>
          <a:p>
            <a:endParaRPr lang="en-US" sz="1200" b="0" i="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PRIVACY PROTECTIONS: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Contacts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with Military OneSource are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private. </a:t>
            </a:r>
          </a:p>
          <a:p>
            <a:pPr defTabSz="457200">
              <a:spcBef>
                <a:spcPts val="600"/>
              </a:spcBef>
              <a:spcAft>
                <a:spcPts val="600"/>
              </a:spcAft>
            </a:pPr>
            <a:r>
              <a:rPr lang="en-US" sz="1600" b="1" dirty="0">
                <a:solidFill>
                  <a:srgbClr val="1F4E79"/>
                </a:solidFill>
                <a:latin typeface="Calibri" charset="0"/>
                <a:ea typeface="Calibri" charset="0"/>
                <a:cs typeface="Calibri" charset="0"/>
              </a:rPr>
              <a:t>Privacy protections </a:t>
            </a:r>
            <a:r>
              <a:rPr lang="en-US" sz="1600" dirty="0">
                <a:solidFill>
                  <a:schemeClr val="tx1">
                    <a:lumMod val="75000"/>
                    <a:lumOff val="25000"/>
                  </a:schemeClr>
                </a:solidFill>
                <a:latin typeface="Calibri" charset="0"/>
                <a:ea typeface="Calibri" charset="0"/>
                <a:cs typeface="Calibri" charset="0"/>
              </a:rPr>
              <a:t>ensure your personal information will not be:</a:t>
            </a:r>
          </a:p>
          <a:p>
            <a:pPr marL="649224" lvl="2" indent="-192024" defTabSz="457200">
              <a:spcAft>
                <a:spcPts val="600"/>
              </a:spcAft>
              <a:buFont typeface="Arial" panose="020B0604020202020204" pitchFamily="34" charset="0"/>
              <a:buChar char="•"/>
            </a:pPr>
            <a:r>
              <a:rPr lang="en-US" sz="1600" dirty="0">
                <a:solidFill>
                  <a:schemeClr val="tx1">
                    <a:lumMod val="75000"/>
                    <a:lumOff val="25000"/>
                  </a:schemeClr>
                </a:solidFill>
                <a:latin typeface="Calibri" charset="0"/>
                <a:ea typeface="Calibri" charset="0"/>
                <a:cs typeface="Calibri" charset="0"/>
              </a:rPr>
              <a:t>Provided to the military or chain of command</a:t>
            </a:r>
          </a:p>
          <a:p>
            <a:pPr marL="649224" lvl="2" indent="-192024" defTabSz="457200">
              <a:spcAft>
                <a:spcPts val="600"/>
              </a:spcAft>
              <a:buFont typeface="Arial" panose="020B0604020202020204" pitchFamily="34" charset="0"/>
              <a:buChar char="•"/>
            </a:pPr>
            <a:r>
              <a:rPr lang="en-US" sz="1600" dirty="0">
                <a:solidFill>
                  <a:schemeClr val="tx1">
                    <a:lumMod val="75000"/>
                    <a:lumOff val="25000"/>
                  </a:schemeClr>
                </a:solidFill>
                <a:latin typeface="Calibri" charset="0"/>
                <a:ea typeface="Calibri" charset="0"/>
                <a:cs typeface="Calibri" charset="0"/>
              </a:rPr>
              <a:t>Shared with family or friends</a:t>
            </a:r>
          </a:p>
          <a:p>
            <a:pPr marL="649224" lvl="2" indent="-192024" defTabSz="457200">
              <a:spcAft>
                <a:spcPts val="600"/>
              </a:spcAft>
              <a:buFont typeface="Arial" panose="020B0604020202020204" pitchFamily="34" charset="0"/>
              <a:buChar char="•"/>
            </a:pPr>
            <a:r>
              <a:rPr lang="en-US" sz="1600" dirty="0">
                <a:solidFill>
                  <a:schemeClr val="tx1">
                    <a:lumMod val="75000"/>
                    <a:lumOff val="25000"/>
                  </a:schemeClr>
                </a:solidFill>
                <a:latin typeface="Calibri" charset="0"/>
                <a:ea typeface="Calibri" charset="0"/>
                <a:cs typeface="Calibri" charset="0"/>
              </a:rPr>
              <a:t>Released to other agencies</a:t>
            </a:r>
          </a:p>
          <a:p>
            <a:pPr lvl="0"/>
            <a:r>
              <a:rPr lang="en-US" sz="1200" kern="1200" dirty="0">
                <a:solidFill>
                  <a:schemeClr val="tx1"/>
                </a:solidFill>
                <a:effectLst/>
                <a:latin typeface="+mn-lt"/>
                <a:ea typeface="+mn-ea"/>
                <a:cs typeface="+mn-cs"/>
              </a:rPr>
              <a:t>• This means that a family member may seek confidential counseling without the knowledge or consent of the service member.  </a:t>
            </a:r>
          </a:p>
          <a:p>
            <a:pPr lvl="0"/>
            <a:r>
              <a:rPr lang="en-US" sz="1200" kern="1200" dirty="0">
                <a:solidFill>
                  <a:schemeClr val="tx1"/>
                </a:solidFill>
                <a:effectLst/>
                <a:latin typeface="+mn-lt"/>
                <a:ea typeface="+mn-ea"/>
                <a:cs typeface="+mn-cs"/>
              </a:rPr>
              <a:t>• Or a service member may seek confidential counseling without the knowledge of command.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some exceptions. Military OneSource consultants — including counselors — have a duty to report some situations to appropriate military and civilian authorities. </a:t>
            </a:r>
          </a:p>
          <a:p>
            <a:pPr defTabSz="457200">
              <a:spcAft>
                <a:spcPts val="600"/>
              </a:spcAft>
            </a:pPr>
            <a:r>
              <a:rPr lang="en-US" sz="1600" b="1" dirty="0">
                <a:solidFill>
                  <a:srgbClr val="1F4E79"/>
                </a:solidFill>
                <a:latin typeface="Calibri" charset="0"/>
                <a:ea typeface="Calibri" charset="0"/>
                <a:cs typeface="Calibri" charset="0"/>
              </a:rPr>
              <a:t>Privacy exceptions</a:t>
            </a:r>
            <a:r>
              <a:rPr lang="en-US" sz="1600" b="1" dirty="0">
                <a:solidFill>
                  <a:schemeClr val="tx1">
                    <a:lumMod val="65000"/>
                    <a:lumOff val="35000"/>
                  </a:schemeClr>
                </a:solidFill>
                <a:latin typeface="Calibri" charset="0"/>
                <a:ea typeface="Calibri" charset="0"/>
                <a:cs typeface="Calibri" charset="0"/>
              </a:rPr>
              <a:t> </a:t>
            </a:r>
            <a:r>
              <a:rPr lang="en-US" sz="1600" dirty="0">
                <a:solidFill>
                  <a:schemeClr val="tx1">
                    <a:lumMod val="75000"/>
                    <a:lumOff val="25000"/>
                  </a:schemeClr>
                </a:solidFill>
                <a:latin typeface="Calibri" charset="0"/>
                <a:ea typeface="Calibri" charset="0"/>
                <a:cs typeface="Calibri" charset="0"/>
              </a:rPr>
              <a:t>include the following duty-to-warn situations: </a:t>
            </a:r>
          </a:p>
          <a:p>
            <a:pPr marL="649224" lvl="2" indent="-192024" defTabSz="457200">
              <a:spcAft>
                <a:spcPts val="600"/>
              </a:spcAft>
              <a:buFont typeface="Arial" panose="020B0604020202020204" pitchFamily="34" charset="0"/>
              <a:buChar char="•"/>
            </a:pPr>
            <a:r>
              <a:rPr lang="en-US" sz="1600" dirty="0">
                <a:solidFill>
                  <a:schemeClr val="tx1">
                    <a:lumMod val="75000"/>
                    <a:lumOff val="25000"/>
                  </a:schemeClr>
                </a:solidFill>
                <a:latin typeface="Calibri" charset="0"/>
                <a:ea typeface="Calibri" charset="0"/>
                <a:cs typeface="Calibri" charset="0"/>
              </a:rPr>
              <a:t>Suspected family maltreatment (domestic violence, </a:t>
            </a:r>
            <a:br>
              <a:rPr lang="en-US" sz="1600" dirty="0">
                <a:solidFill>
                  <a:schemeClr val="tx1">
                    <a:lumMod val="75000"/>
                    <a:lumOff val="25000"/>
                  </a:schemeClr>
                </a:solidFill>
                <a:latin typeface="Calibri" charset="0"/>
                <a:ea typeface="Calibri" charset="0"/>
                <a:cs typeface="Calibri" charset="0"/>
              </a:rPr>
            </a:br>
            <a:r>
              <a:rPr lang="en-US" sz="1600" dirty="0">
                <a:solidFill>
                  <a:schemeClr val="tx1">
                    <a:lumMod val="75000"/>
                    <a:lumOff val="25000"/>
                  </a:schemeClr>
                </a:solidFill>
                <a:latin typeface="Calibri" charset="0"/>
                <a:ea typeface="Calibri" charset="0"/>
                <a:cs typeface="Calibri" charset="0"/>
              </a:rPr>
              <a:t>child or elder abuse or neglect) </a:t>
            </a:r>
          </a:p>
          <a:p>
            <a:pPr marL="649224" lvl="2" indent="-192024" defTabSz="457200">
              <a:spcAft>
                <a:spcPts val="600"/>
              </a:spcAft>
              <a:buFont typeface="Arial" panose="020B0604020202020204" pitchFamily="34" charset="0"/>
              <a:buChar char="•"/>
            </a:pPr>
            <a:r>
              <a:rPr lang="en-US" sz="1600" dirty="0">
                <a:solidFill>
                  <a:schemeClr val="tx1">
                    <a:lumMod val="75000"/>
                    <a:lumOff val="25000"/>
                  </a:schemeClr>
                </a:solidFill>
                <a:latin typeface="Calibri" charset="0"/>
                <a:ea typeface="Calibri" charset="0"/>
                <a:cs typeface="Calibri" charset="0"/>
              </a:rPr>
              <a:t>Harm to self or others</a:t>
            </a:r>
          </a:p>
          <a:p>
            <a:pPr marL="649224" lvl="2" indent="-192024" defTabSz="457200">
              <a:spcAft>
                <a:spcPts val="600"/>
              </a:spcAft>
              <a:buFont typeface="Arial" panose="020B0604020202020204" pitchFamily="34" charset="0"/>
              <a:buChar char="•"/>
            </a:pPr>
            <a:r>
              <a:rPr lang="en-US" sz="1600" dirty="0">
                <a:solidFill>
                  <a:schemeClr val="tx1">
                    <a:lumMod val="75000"/>
                    <a:lumOff val="25000"/>
                  </a:schemeClr>
                </a:solidFill>
                <a:latin typeface="Calibri" charset="0"/>
                <a:ea typeface="Calibri" charset="0"/>
                <a:cs typeface="Calibri" charset="0"/>
              </a:rPr>
              <a:t>Illegal activity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you have questions regarding a situation, a Military OneSource consultant can provide details.</a:t>
            </a:r>
          </a:p>
          <a:p>
            <a:endParaRPr lang="en-US" dirty="0"/>
          </a:p>
          <a:p>
            <a:endParaRPr lang="en-US" dirty="0"/>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B7F8616-38DA-4F9B-A1C0-8F0418E400E5}" type="slidenum">
              <a:rPr lang="en-US" smtClean="0"/>
              <a:t>5</a:t>
            </a:fld>
            <a:endParaRPr lang="en-US"/>
          </a:p>
        </p:txBody>
      </p:sp>
    </p:spTree>
    <p:extLst>
      <p:ext uri="{BB962C8B-B14F-4D97-AF65-F5344CB8AC3E}">
        <p14:creationId xmlns:p14="http://schemas.microsoft.com/office/powerpoint/2010/main" val="2779196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can call or contact Military OneSource via secure online chat at any time to arrange individual,</a:t>
            </a:r>
            <a:r>
              <a:rPr lang="en-US" sz="1200" kern="1200" baseline="0" dirty="0">
                <a:solidFill>
                  <a:schemeClr val="tx1"/>
                </a:solidFill>
                <a:effectLst/>
                <a:latin typeface="+mn-lt"/>
                <a:ea typeface="+mn-ea"/>
                <a:cs typeface="+mn-cs"/>
              </a:rPr>
              <a:t> couples and family confidential </a:t>
            </a:r>
            <a:r>
              <a:rPr lang="en-US" sz="1200" kern="1200" dirty="0">
                <a:solidFill>
                  <a:schemeClr val="tx1"/>
                </a:solidFill>
                <a:effectLst/>
                <a:latin typeface="+mn-lt"/>
                <a:ea typeface="+mn-ea"/>
                <a:cs typeface="+mn-cs"/>
              </a:rPr>
              <a:t>counseling.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Four ways to participate in confidential counseling: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 Telephone: </a:t>
            </a:r>
            <a:r>
              <a:rPr lang="en-US" sz="1200" b="0" kern="1200" dirty="0">
                <a:solidFill>
                  <a:schemeClr val="tx1"/>
                </a:solidFill>
                <a:effectLst/>
                <a:latin typeface="+mn-lt"/>
                <a:ea typeface="+mn-ea"/>
                <a:cs typeface="+mn-cs"/>
              </a:rPr>
              <a:t>This is f</a:t>
            </a:r>
            <a:r>
              <a:rPr lang="en-US" sz="1200" kern="1200" dirty="0">
                <a:solidFill>
                  <a:schemeClr val="tx1"/>
                </a:solidFill>
                <a:effectLst/>
                <a:latin typeface="+mn-lt"/>
                <a:ea typeface="+mn-ea"/>
                <a:cs typeface="+mn-cs"/>
              </a:rPr>
              <a:t>or those who are unable to attend sessions in person.</a:t>
            </a:r>
          </a:p>
          <a:p>
            <a:pPr lvl="0"/>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 Online:</a:t>
            </a:r>
            <a:r>
              <a:rPr lang="en-US" sz="1200" kern="1200" dirty="0">
                <a:solidFill>
                  <a:schemeClr val="tx1"/>
                </a:solidFill>
                <a:effectLst/>
                <a:latin typeface="+mn-lt"/>
                <a:ea typeface="+mn-ea"/>
                <a:cs typeface="+mn-cs"/>
              </a:rPr>
              <a:t> Chat in real time. Online sessions are secure and scheduled chats (they’re not on demand). </a:t>
            </a:r>
          </a:p>
          <a:p>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 Live video: </a:t>
            </a:r>
            <a:r>
              <a:rPr lang="en-US" sz="1200" kern="1200" dirty="0">
                <a:solidFill>
                  <a:schemeClr val="tx1"/>
                </a:solidFill>
                <a:effectLst/>
                <a:latin typeface="+mn-lt"/>
                <a:ea typeface="+mn-ea"/>
                <a:cs typeface="+mn-cs"/>
              </a:rPr>
              <a:t>You and your counselor can see and hear each other via video. Keeping conversations and location private is the responsibility of both parties.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 Face-to-face: </a:t>
            </a:r>
            <a:r>
              <a:rPr lang="en-US" sz="1200" kern="1200" dirty="0">
                <a:solidFill>
                  <a:schemeClr val="tx1"/>
                </a:solidFill>
                <a:effectLst/>
                <a:latin typeface="+mn-lt"/>
                <a:ea typeface="+mn-ea"/>
                <a:cs typeface="+mn-cs"/>
              </a:rPr>
              <a:t>Meet face-to-face </a:t>
            </a:r>
            <a:r>
              <a:rPr lang="en-US" sz="1200" b="1" kern="1200" dirty="0">
                <a:solidFill>
                  <a:schemeClr val="tx1"/>
                </a:solidFill>
                <a:effectLst/>
                <a:latin typeface="+mn-lt"/>
                <a:ea typeface="+mn-ea"/>
                <a:cs typeface="+mn-cs"/>
              </a:rPr>
              <a:t>with a professional counselor in your community</a:t>
            </a:r>
            <a:r>
              <a:rPr lang="en-US" sz="1200" kern="1200" dirty="0">
                <a:solidFill>
                  <a:schemeClr val="tx1"/>
                </a:solidFill>
                <a:effectLst/>
                <a:latin typeface="+mn-lt"/>
                <a:ea typeface="+mn-ea"/>
                <a:cs typeface="+mn-cs"/>
              </a:rPr>
              <a:t>. In-person counseling is available for CONUS locations in the continental U.S., Alaska, Hawaii, Puerto Rico and the Virgin Islands. You may have to check about services in remote locations.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Note: </a:t>
            </a:r>
            <a:r>
              <a:rPr lang="en-US" sz="1200" b="0" kern="1200" dirty="0">
                <a:solidFill>
                  <a:schemeClr val="tx1"/>
                </a:solidFill>
                <a:effectLst/>
                <a:latin typeface="+mn-lt"/>
                <a:ea typeface="+mn-ea"/>
                <a:cs typeface="+mn-cs"/>
              </a:rPr>
              <a:t>In-person counseling </a:t>
            </a:r>
            <a:r>
              <a:rPr lang="en-US" sz="1200" kern="1200" dirty="0">
                <a:solidFill>
                  <a:schemeClr val="tx1"/>
                </a:solidFill>
                <a:effectLst/>
                <a:latin typeface="+mn-lt"/>
                <a:ea typeface="+mn-ea"/>
                <a:cs typeface="+mn-cs"/>
              </a:rPr>
              <a:t>for the U.S. Coast Guard is provided exclusively by Military OneSource counselors instead of military and family life counselors.</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7F8616-38DA-4F9B-A1C0-8F0418E400E5}" type="slidenum">
              <a:rPr lang="en-US" smtClean="0"/>
              <a:t>6</a:t>
            </a:fld>
            <a:endParaRPr lang="en-US"/>
          </a:p>
        </p:txBody>
      </p:sp>
    </p:spTree>
    <p:extLst>
      <p:ext uri="{BB962C8B-B14F-4D97-AF65-F5344CB8AC3E}">
        <p14:creationId xmlns:p14="http://schemas.microsoft.com/office/powerpoint/2010/main" val="2748707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i="0" kern="1200" dirty="0">
                <a:solidFill>
                  <a:schemeClr val="tx1"/>
                </a:solidFill>
                <a:effectLst/>
                <a:latin typeface="+mn-lt"/>
                <a:ea typeface="+mn-ea"/>
                <a:cs typeface="+mn-cs"/>
              </a:rPr>
              <a:t>All Military OneSource specialty consultations are: </a:t>
            </a:r>
          </a:p>
          <a:p>
            <a:pPr marL="171450" lvl="0" indent="-171450">
              <a:buFont typeface="Arial" charset="0"/>
              <a:buChar char="•"/>
            </a:pPr>
            <a:r>
              <a:rPr lang="en-US" sz="1200" i="0" dirty="0"/>
              <a:t>Individualized, confidential support on specific issues.</a:t>
            </a:r>
          </a:p>
          <a:p>
            <a:pPr marL="171450" lvl="0" indent="-171450">
              <a:buFont typeface="Arial" charset="0"/>
              <a:buChar char="•"/>
            </a:pPr>
            <a:r>
              <a:rPr lang="en-US" sz="1200" i="0" dirty="0"/>
              <a:t>From</a:t>
            </a:r>
            <a:r>
              <a:rPr lang="en-US" sz="1200" i="0" baseline="0" dirty="0"/>
              <a:t> e</a:t>
            </a:r>
            <a:r>
              <a:rPr lang="en-US" sz="1200" i="0" dirty="0"/>
              <a:t>xperts at master’s level education or higher.</a:t>
            </a:r>
          </a:p>
          <a:p>
            <a:pPr lvl="0"/>
            <a:endParaRPr lang="en-US" sz="1200" i="0" kern="1200" dirty="0">
              <a:solidFill>
                <a:schemeClr val="tx1"/>
              </a:solidFill>
              <a:effectLst/>
              <a:latin typeface="+mn-lt"/>
              <a:ea typeface="+mn-ea"/>
              <a:cs typeface="+mn-cs"/>
            </a:endParaRPr>
          </a:p>
          <a:p>
            <a:pPr lvl="0"/>
            <a:r>
              <a:rPr lang="en-US" sz="1200" i="0" kern="1200" dirty="0">
                <a:solidFill>
                  <a:schemeClr val="tx1"/>
                </a:solidFill>
                <a:effectLst/>
                <a:latin typeface="+mn-lt"/>
                <a:ea typeface="+mn-ea"/>
                <a:cs typeface="+mn-cs"/>
              </a:rPr>
              <a:t>Here’s a little more about what specialty consultations we offer:</a:t>
            </a:r>
          </a:p>
          <a:p>
            <a:r>
              <a:rPr lang="en-US" sz="1200" i="0" kern="1200" dirty="0">
                <a:solidFill>
                  <a:schemeClr val="tx1"/>
                </a:solidFill>
                <a:effectLst/>
                <a:latin typeface="+mn-lt"/>
                <a:ea typeface="+mn-ea"/>
                <a:cs typeface="+mn-cs"/>
              </a:rPr>
              <a:t> </a:t>
            </a:r>
          </a:p>
          <a:p>
            <a:r>
              <a:rPr lang="en-US" sz="1200" b="1" i="0" kern="1200" dirty="0">
                <a:solidFill>
                  <a:schemeClr val="tx1"/>
                </a:solidFill>
                <a:effectLst/>
                <a:latin typeface="+mn-lt"/>
                <a:ea typeface="+mn-ea"/>
                <a:cs typeface="+mn-cs"/>
              </a:rPr>
              <a:t>Health and wellness coaching.</a:t>
            </a:r>
            <a:r>
              <a:rPr lang="en-US" sz="1200" i="0" kern="1200" dirty="0">
                <a:solidFill>
                  <a:schemeClr val="tx1"/>
                </a:solidFill>
                <a:effectLst/>
                <a:latin typeface="+mn-lt"/>
                <a:ea typeface="+mn-ea"/>
                <a:cs typeface="+mn-cs"/>
              </a:rPr>
              <a:t> </a:t>
            </a:r>
            <a:r>
              <a:rPr lang="en-US" sz="1200" i="0" dirty="0">
                <a:solidFill>
                  <a:srgbClr val="404040"/>
                </a:solidFill>
                <a:latin typeface="Calibri" charset="0"/>
                <a:ea typeface="Calibri" charset="0"/>
                <a:cs typeface="Calibri" charset="0"/>
              </a:rPr>
              <a:t>Personal coaches to help you set and reach goals to lose weight, manage stress, tackle transitions or make more healthy lifestyle changes.</a:t>
            </a:r>
          </a:p>
          <a:p>
            <a:r>
              <a:rPr lang="en-US" sz="1200" b="0" i="0" kern="1200" dirty="0">
                <a:solidFill>
                  <a:schemeClr val="tx1"/>
                </a:solidFill>
                <a:effectLst/>
                <a:latin typeface="+mn-lt"/>
                <a:ea typeface="+mn-ea"/>
                <a:cs typeface="+mn-cs"/>
              </a:rPr>
              <a:t>• Work with your health and wellness coach over the phone, in an online chat, or through a video session, typically once a week. </a:t>
            </a:r>
          </a:p>
          <a:p>
            <a:r>
              <a:rPr lang="en-US" sz="1200" b="0" i="0" kern="1200" dirty="0">
                <a:solidFill>
                  <a:schemeClr val="tx1"/>
                </a:solidFill>
                <a:effectLst/>
                <a:latin typeface="+mn-lt"/>
                <a:ea typeface="+mn-ea"/>
                <a:cs typeface="+mn-cs"/>
              </a:rPr>
              <a:t>Health and wellness coaching is: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Participant driven and coach supported. With your coach, you’ll discuss goals, challenges and barriers that are unique to you and develop strategies to be successful.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Education and practice-based, with a focus on the future and what you need to do now. You and your coach bring a wealth of knowledge and experience to the partnership. Capitalizing on that partnership to bring about change can be very powerful.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Goal oriented with the coach inspiring you to build self-reliance, empowerment and confidence.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 way to improve your lifestyle by partnering to</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creatively break old habits and replace them with healthier ones.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Coaches understand and acknowledge the struggles and difficulties you can have with trying to change behaviors that you may have had for a long time. Coaches are there to help you be your best self and not to judge </a:t>
            </a:r>
            <a:r>
              <a:rPr lang="en-US" sz="1200" b="0" i="0" kern="1200" baseline="0" dirty="0">
                <a:solidFill>
                  <a:schemeClr val="tx1"/>
                </a:solidFill>
                <a:effectLst/>
                <a:latin typeface="+mn-lt"/>
                <a:ea typeface="+mn-ea"/>
                <a:cs typeface="+mn-cs"/>
              </a:rPr>
              <a:t>you</a:t>
            </a:r>
            <a:r>
              <a:rPr lang="en-US" sz="1200" b="0" i="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Participants work with coaches to gain: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Control and a sense of personal responsibility.</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Energy and motivation.</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Positive attitude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emotional health.</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Support to help you navigate through your health and wellness changes.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Self-confidence that you can make healthy changes.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Resilience and strategies for how to bounce back from setbacks and challenges along your journey to health.</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Health and wellness coaching is available free of charge in three formats: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Video coaching —</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participants and coaches can see and hear each other in real time. You’ll need a video-enabled computer or mobile device. Contact Military OneSource and be directed to download software for video.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Coaching by phone. The coach listens carefully to</a:t>
            </a:r>
            <a:r>
              <a:rPr lang="en-US" sz="1200" b="0" i="0" kern="1200" baseline="0" dirty="0">
                <a:solidFill>
                  <a:schemeClr val="tx1"/>
                </a:solidFill>
                <a:effectLst/>
                <a:latin typeface="+mn-lt"/>
                <a:ea typeface="+mn-ea"/>
                <a:cs typeface="+mn-cs"/>
              </a:rPr>
              <a:t> help you </a:t>
            </a:r>
            <a:r>
              <a:rPr lang="en-US" sz="1200" b="0" i="0" kern="1200" dirty="0">
                <a:solidFill>
                  <a:schemeClr val="tx1"/>
                </a:solidFill>
                <a:effectLst/>
                <a:latin typeface="+mn-lt"/>
                <a:ea typeface="+mn-ea"/>
                <a:cs typeface="+mn-cs"/>
              </a:rPr>
              <a:t>strategize ways for achieving their vision for health and well-being.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Online coaching. Meet to instant message online in real time. Register on</a:t>
            </a:r>
            <a:r>
              <a:rPr lang="en-US" sz="1200" b="0" i="0" kern="1200" baseline="0" dirty="0">
                <a:solidFill>
                  <a:schemeClr val="tx1"/>
                </a:solidFill>
                <a:effectLst/>
                <a:latin typeface="+mn-lt"/>
                <a:ea typeface="+mn-ea"/>
                <a:cs typeface="+mn-cs"/>
              </a:rPr>
              <a:t> the</a:t>
            </a:r>
            <a:r>
              <a:rPr lang="en-US" sz="1200" b="0" i="0" kern="1200" dirty="0">
                <a:solidFill>
                  <a:schemeClr val="tx1"/>
                </a:solidFill>
                <a:effectLst/>
                <a:latin typeface="+mn-lt"/>
                <a:ea typeface="+mn-ea"/>
                <a:cs typeface="+mn-cs"/>
              </a:rPr>
              <a:t> Military OneSource website.</a:t>
            </a:r>
          </a:p>
          <a:p>
            <a:pPr marL="171450" indent="-171450">
              <a:buFont typeface="Arial" panose="020B0604020202020204" pitchFamily="34" charset="0"/>
              <a:buChar char="•"/>
            </a:pPr>
            <a:endParaRPr lang="en-US" sz="1200" i="0" kern="1200" dirty="0">
              <a:solidFill>
                <a:schemeClr val="tx1"/>
              </a:solidFill>
              <a:effectLst/>
              <a:latin typeface="+mn-lt"/>
              <a:ea typeface="+mn-ea"/>
              <a:cs typeface="+mn-cs"/>
            </a:endParaRPr>
          </a:p>
          <a:p>
            <a:pPr defTabSz="457200">
              <a:spcAft>
                <a:spcPts val="900"/>
              </a:spcAft>
            </a:pPr>
            <a:r>
              <a:rPr lang="en-US" sz="1200" b="1" i="0" kern="1200" dirty="0">
                <a:solidFill>
                  <a:schemeClr val="tx1"/>
                </a:solidFill>
                <a:effectLst/>
                <a:latin typeface="+mn-lt"/>
                <a:ea typeface="+mn-ea"/>
                <a:cs typeface="+mn-cs"/>
              </a:rPr>
              <a:t>Peer-to-peer support. </a:t>
            </a:r>
            <a:r>
              <a:rPr lang="en-US" sz="1200" i="0" dirty="0">
                <a:solidFill>
                  <a:srgbClr val="404040"/>
                </a:solidFill>
                <a:latin typeface="Calibri" charset="0"/>
                <a:ea typeface="Calibri" charset="0"/>
                <a:cs typeface="Calibri" charset="0"/>
              </a:rPr>
              <a:t>These free, confidential consultations provide opportunities for you to discuss personal or career challenges or aspirations with someone who’s been there.</a:t>
            </a:r>
            <a:endParaRPr lang="en-US" sz="1200" b="1" i="0" dirty="0">
              <a:solidFill>
                <a:srgbClr val="404040"/>
              </a:solidFill>
              <a:latin typeface="Calibri" charset="0"/>
              <a:ea typeface="Calibri" charset="0"/>
              <a:cs typeface="Calibri" charset="0"/>
            </a:endParaRPr>
          </a:p>
          <a:p>
            <a:pPr lvl="0"/>
            <a:r>
              <a:rPr lang="en-US" sz="1200" i="0" kern="120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A peer-to-peer consultation is a relaxed conversation about the challenges of military life such as deployments or frequent relocation.</a:t>
            </a:r>
          </a:p>
          <a:p>
            <a:pPr lvl="0"/>
            <a:r>
              <a:rPr lang="en-US" sz="1200" i="0" kern="120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Peer consultants have firsthand life experience as service members or military spouses. </a:t>
            </a:r>
          </a:p>
          <a:p>
            <a:pPr lvl="0"/>
            <a:endParaRPr lang="en-US" sz="1200" i="0" kern="1200" dirty="0">
              <a:solidFill>
                <a:schemeClr val="tx1"/>
              </a:solidFill>
              <a:effectLst/>
              <a:latin typeface="+mn-lt"/>
              <a:ea typeface="+mn-ea"/>
              <a:cs typeface="+mn-cs"/>
            </a:endParaRPr>
          </a:p>
          <a:p>
            <a:pPr defTabSz="457200">
              <a:spcAft>
                <a:spcPts val="900"/>
              </a:spcAft>
            </a:pPr>
            <a:r>
              <a:rPr lang="en-US" sz="1200" b="1" i="0" kern="1200" dirty="0">
                <a:solidFill>
                  <a:schemeClr val="tx1"/>
                </a:solidFill>
                <a:effectLst/>
                <a:latin typeface="+mn-lt"/>
                <a:ea typeface="+mn-ea"/>
                <a:cs typeface="+mn-cs"/>
              </a:rPr>
              <a:t>Wounded warrior. </a:t>
            </a:r>
            <a:r>
              <a:rPr lang="en-US" sz="1200" i="0" dirty="0">
                <a:solidFill>
                  <a:srgbClr val="404040"/>
                </a:solidFill>
                <a:latin typeface="Calibri" charset="0"/>
                <a:ea typeface="Calibri" charset="0"/>
                <a:cs typeface="Calibri" charset="0"/>
              </a:rPr>
              <a:t>Get immediate assistance for issues related to health care services, resources, facilities and benefits — for  eligible wounded, ill or injured service members, veterans, their families and their caregivers.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Wounded warrior specialists provide personal assistance related to:</a:t>
            </a:r>
          </a:p>
          <a:p>
            <a:pPr marL="1085850" lvl="2" indent="-171450">
              <a:buFont typeface="Arial" panose="020B0604020202020204" pitchFamily="34" charset="0"/>
              <a:buChar char="•"/>
            </a:pPr>
            <a:r>
              <a:rPr lang="en-US" sz="1200" i="0" kern="1200" dirty="0">
                <a:solidFill>
                  <a:schemeClr val="tx1"/>
                </a:solidFill>
                <a:effectLst/>
                <a:latin typeface="+mn-lt"/>
                <a:ea typeface="+mn-ea"/>
                <a:cs typeface="+mn-cs"/>
              </a:rPr>
              <a:t>Military facilities concerns.</a:t>
            </a:r>
          </a:p>
          <a:p>
            <a:pPr marL="1085850" lvl="2" indent="-171450">
              <a:buFont typeface="Arial" panose="020B0604020202020204" pitchFamily="34" charset="0"/>
              <a:buChar char="•"/>
            </a:pPr>
            <a:r>
              <a:rPr lang="en-US" sz="1200" i="0" kern="1200" dirty="0">
                <a:solidFill>
                  <a:schemeClr val="tx1"/>
                </a:solidFill>
                <a:effectLst/>
                <a:latin typeface="+mn-lt"/>
                <a:ea typeface="+mn-ea"/>
                <a:cs typeface="+mn-cs"/>
              </a:rPr>
              <a:t>Health care services.</a:t>
            </a:r>
          </a:p>
          <a:p>
            <a:pPr marL="1085850" lvl="2" indent="-171450">
              <a:buFont typeface="Arial" panose="020B0604020202020204" pitchFamily="34" charset="0"/>
              <a:buChar char="•"/>
            </a:pPr>
            <a:r>
              <a:rPr lang="en-US" sz="1200" i="0" kern="1200" dirty="0">
                <a:solidFill>
                  <a:schemeClr val="tx1"/>
                </a:solidFill>
                <a:effectLst/>
                <a:latin typeface="+mn-lt"/>
                <a:ea typeface="+mn-ea"/>
                <a:cs typeface="+mn-cs"/>
              </a:rPr>
              <a:t>Information on VA benefits and other entitlements.</a:t>
            </a:r>
          </a:p>
          <a:p>
            <a:pPr marL="1085850" lvl="2" indent="-171450">
              <a:buFont typeface="Arial" panose="020B0604020202020204" pitchFamily="34" charset="0"/>
              <a:buChar char="•"/>
            </a:pPr>
            <a:r>
              <a:rPr lang="en-US" sz="1200" i="0" kern="1200" dirty="0">
                <a:solidFill>
                  <a:schemeClr val="tx1"/>
                </a:solidFill>
                <a:effectLst/>
                <a:latin typeface="+mn-lt"/>
                <a:ea typeface="+mn-ea"/>
                <a:cs typeface="+mn-cs"/>
              </a:rPr>
              <a:t>Everyday issues such as confidential counseling, dependent care, etc.</a:t>
            </a:r>
          </a:p>
          <a:p>
            <a:pPr lvl="0"/>
            <a:r>
              <a:rPr lang="en-US" sz="1200" i="0" kern="120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C</a:t>
            </a:r>
            <a:r>
              <a:rPr lang="en-US" sz="1200" i="0" kern="1200" dirty="0">
                <a:solidFill>
                  <a:schemeClr val="tx1"/>
                </a:solidFill>
                <a:effectLst/>
                <a:latin typeface="+mn-lt"/>
                <a:ea typeface="+mn-ea"/>
                <a:cs typeface="+mn-cs"/>
              </a:rPr>
              <a:t>onsultants focus on connecting the service member or family member to the resource that best addresses each situation.  </a:t>
            </a:r>
          </a:p>
          <a:p>
            <a:pPr lvl="0"/>
            <a:r>
              <a:rPr lang="en-US" sz="1200" i="0" kern="120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We continue to collaborate and communicate until the issue or concern is resolved. </a:t>
            </a:r>
          </a:p>
          <a:p>
            <a:pPr marL="171450" lvl="0" indent="-171450">
              <a:buFont typeface="Arial" charset="0"/>
              <a:buChar char="•"/>
            </a:pPr>
            <a:r>
              <a:rPr lang="en-US" sz="1200" i="0" kern="1200" dirty="0">
                <a:solidFill>
                  <a:schemeClr val="tx1"/>
                </a:solidFill>
                <a:effectLst/>
                <a:latin typeface="+mn-lt"/>
                <a:ea typeface="+mn-ea"/>
                <a:cs typeface="+mn-cs"/>
              </a:rPr>
              <a:t>This is available to anyone who has ever served, and does not replace the specialized wounded warrior programs established by each of the military services.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F8616-38DA-4F9B-A1C0-8F0418E400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566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200"/>
            <a:r>
              <a:rPr lang="en-US" sz="1200" b="1" i="0" kern="1200" dirty="0">
                <a:solidFill>
                  <a:schemeClr val="tx1"/>
                </a:solidFill>
                <a:effectLst/>
                <a:latin typeface="+mn-lt"/>
                <a:ea typeface="+mn-ea"/>
                <a:cs typeface="+mn-cs"/>
              </a:rPr>
              <a:t>Special needs. </a:t>
            </a:r>
            <a:r>
              <a:rPr lang="en-US" sz="1200" b="0" i="0" kern="1200" dirty="0">
                <a:solidFill>
                  <a:schemeClr val="tx1"/>
                </a:solidFill>
                <a:effectLst/>
                <a:latin typeface="+mn-lt"/>
                <a:ea typeface="+mn-ea"/>
                <a:cs typeface="+mn-cs"/>
              </a:rPr>
              <a:t>C</a:t>
            </a:r>
            <a:r>
              <a:rPr lang="en-US" sz="1200" i="0" dirty="0">
                <a:solidFill>
                  <a:srgbClr val="404040"/>
                </a:solidFill>
                <a:latin typeface="Calibri" charset="0"/>
                <a:ea typeface="Calibri" charset="0"/>
                <a:cs typeface="Calibri" charset="0"/>
              </a:rPr>
              <a:t>onsultants are knowledgeable about the range of military programs and assistance for caregiving, education and more for family members with special needs. </a:t>
            </a:r>
          </a:p>
          <a:p>
            <a:pPr lvl="0"/>
            <a:r>
              <a:rPr lang="en-US" sz="1200" i="0" kern="1200" dirty="0">
                <a:solidFill>
                  <a:schemeClr val="tx1"/>
                </a:solidFill>
                <a:effectLst/>
                <a:latin typeface="+mn-lt"/>
                <a:ea typeface="+mn-ea"/>
                <a:cs typeface="+mn-cs"/>
              </a:rPr>
              <a:t>• With moves and deployment, having a family member with special medical or education needs can create unique challenges.</a:t>
            </a:r>
          </a:p>
          <a:p>
            <a:pPr lvl="0"/>
            <a:r>
              <a:rPr lang="en-US" sz="1200" i="0" kern="1200" dirty="0">
                <a:solidFill>
                  <a:schemeClr val="tx1"/>
                </a:solidFill>
                <a:effectLst/>
                <a:latin typeface="+mn-lt"/>
                <a:ea typeface="+mn-ea"/>
                <a:cs typeface="+mn-cs"/>
              </a:rPr>
              <a:t>• Military OneSource offers an unlimited number of</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consultations with a consultant who specializes in special needs.</a:t>
            </a:r>
          </a:p>
          <a:p>
            <a:pPr marL="171450" indent="-171450">
              <a:buFont typeface="Arial" panose="020B0604020202020204" pitchFamily="34" charset="0"/>
              <a:buChar char="•"/>
            </a:pPr>
            <a:r>
              <a:rPr lang="en-US" sz="1200" i="0" kern="1200" dirty="0">
                <a:solidFill>
                  <a:schemeClr val="tx1"/>
                </a:solidFill>
                <a:effectLst/>
                <a:latin typeface="+mn-lt"/>
                <a:ea typeface="+mn-ea"/>
                <a:cs typeface="+mn-cs"/>
              </a:rPr>
              <a:t>Frequent moves can make navigating the many resources difficult, and there are also times when you will have to be an advocate, a cheerleader and a pillar of strength. Military OneSource is committed to giving you personal, high-quality support.</a:t>
            </a:r>
            <a:r>
              <a:rPr lang="en-US" sz="1200" b="1" i="0" kern="1200" dirty="0">
                <a:solidFill>
                  <a:schemeClr val="tx1"/>
                </a:solidFill>
                <a:effectLst/>
                <a:latin typeface="+mn-lt"/>
                <a:ea typeface="+mn-ea"/>
                <a:cs typeface="+mn-cs"/>
              </a:rPr>
              <a:t> </a:t>
            </a:r>
          </a:p>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indent="0">
              <a:buFont typeface="Arial" panose="020B0604020202020204" pitchFamily="34" charset="0"/>
              <a:buNone/>
            </a:pPr>
            <a:r>
              <a:rPr lang="en-US" sz="1200" i="0" kern="1200" dirty="0">
                <a:solidFill>
                  <a:schemeClr val="tx1"/>
                </a:solidFill>
                <a:effectLst/>
                <a:latin typeface="+mn-lt"/>
                <a:ea typeface="+mn-ea"/>
                <a:cs typeface="+mn-cs"/>
              </a:rPr>
              <a:t>Along with specialty consultations and numerous educational materials, we also provide: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Information</a:t>
            </a:r>
            <a:r>
              <a:rPr lang="en-US" sz="1200" i="0" kern="1200" baseline="0" dirty="0">
                <a:solidFill>
                  <a:schemeClr val="tx1"/>
                </a:solidFill>
                <a:effectLst/>
                <a:latin typeface="+mn-lt"/>
                <a:ea typeface="+mn-ea"/>
                <a:cs typeface="+mn-cs"/>
              </a:rPr>
              <a:t> about a</a:t>
            </a:r>
            <a:r>
              <a:rPr lang="en-US" sz="1200" i="0" kern="1200" dirty="0">
                <a:solidFill>
                  <a:schemeClr val="tx1"/>
                </a:solidFill>
                <a:effectLst/>
                <a:latin typeface="+mn-lt"/>
                <a:ea typeface="+mn-ea"/>
                <a:cs typeface="+mn-cs"/>
              </a:rPr>
              <a:t>dult day care programs and financial assistance for medical equipment (wheelchairs, helmets, walkers,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Links to many resources all in one place </a:t>
            </a:r>
          </a:p>
          <a:p>
            <a:pPr defTabSz="457200"/>
            <a:endParaRPr lang="en-US" sz="1200" b="1" i="0" kern="1200" dirty="0">
              <a:solidFill>
                <a:schemeClr val="tx1"/>
              </a:solidFill>
              <a:effectLst/>
              <a:latin typeface="+mn-lt"/>
              <a:ea typeface="+mn-ea"/>
              <a:cs typeface="+mn-cs"/>
            </a:endParaRPr>
          </a:p>
          <a:p>
            <a:pPr defTabSz="457200"/>
            <a:r>
              <a:rPr lang="en-US" sz="1200" b="1" i="0" kern="1200" dirty="0">
                <a:solidFill>
                  <a:schemeClr val="tx1"/>
                </a:solidFill>
                <a:effectLst/>
                <a:latin typeface="+mn-lt"/>
                <a:ea typeface="+mn-ea"/>
                <a:cs typeface="+mn-cs"/>
              </a:rPr>
              <a:t>Adoption.</a:t>
            </a:r>
            <a:r>
              <a:rPr lang="en-US" sz="1200" i="0" kern="1200" dirty="0">
                <a:solidFill>
                  <a:schemeClr val="tx1"/>
                </a:solidFill>
                <a:effectLst/>
                <a:latin typeface="+mn-lt"/>
                <a:ea typeface="+mn-ea"/>
                <a:cs typeface="+mn-cs"/>
              </a:rPr>
              <a:t> Co</a:t>
            </a:r>
            <a:r>
              <a:rPr lang="en-US" sz="1200" i="0" dirty="0">
                <a:solidFill>
                  <a:srgbClr val="404040"/>
                </a:solidFill>
                <a:latin typeface="Calibri" charset="0"/>
                <a:ea typeface="Calibri" charset="0"/>
                <a:cs typeface="Calibri" charset="0"/>
              </a:rPr>
              <a:t>nsultants are specially trained in military adoptions and can help you navigate the process. They will provide you with </a:t>
            </a:r>
            <a:r>
              <a:rPr lang="en-US" sz="1200" i="0" kern="1200" dirty="0">
                <a:solidFill>
                  <a:schemeClr val="tx1"/>
                </a:solidFill>
                <a:effectLst/>
                <a:latin typeface="+mn-lt"/>
                <a:ea typeface="+mn-ea"/>
                <a:cs typeface="+mn-cs"/>
              </a:rPr>
              <a:t>adoption agency information, support groups and general literature on adoption and </a:t>
            </a:r>
            <a:r>
              <a:rPr lang="en-US" sz="1200" i="0" dirty="0">
                <a:solidFill>
                  <a:srgbClr val="404040"/>
                </a:solidFill>
                <a:latin typeface="Calibri" charset="0"/>
                <a:ea typeface="Calibri" charset="0"/>
                <a:cs typeface="Calibri" charset="0"/>
              </a:rPr>
              <a:t>can </a:t>
            </a:r>
            <a:r>
              <a:rPr lang="en-US" sz="1200" i="0" kern="1200" dirty="0">
                <a:solidFill>
                  <a:schemeClr val="tx1"/>
                </a:solidFill>
                <a:effectLst/>
                <a:latin typeface="+mn-lt"/>
                <a:ea typeface="+mn-ea"/>
                <a:cs typeface="+mn-cs"/>
              </a:rPr>
              <a:t>offer assistance and provide information on:</a:t>
            </a:r>
          </a:p>
          <a:p>
            <a:pPr marL="171450" lvl="1" indent="-171450">
              <a:buFont typeface="Arial" panose="020B0604020202020204" pitchFamily="34" charset="0"/>
              <a:buChar char="•"/>
            </a:pPr>
            <a:r>
              <a:rPr lang="en-US" dirty="0"/>
              <a:t>Starting the process</a:t>
            </a:r>
          </a:p>
          <a:p>
            <a:pPr marL="171450" lvl="1" indent="-171450">
              <a:buFont typeface="Arial" panose="020B0604020202020204" pitchFamily="34" charset="0"/>
              <a:buChar char="•"/>
            </a:pPr>
            <a:r>
              <a:rPr lang="en-US" dirty="0"/>
              <a:t>Finding military-related financial assistance </a:t>
            </a:r>
          </a:p>
          <a:p>
            <a:pPr marL="171450" lvl="1" indent="-171450">
              <a:buFont typeface="Arial" panose="020B0604020202020204" pitchFamily="34" charset="0"/>
              <a:buChar char="•"/>
            </a:pPr>
            <a:r>
              <a:rPr lang="en-US" dirty="0"/>
              <a:t>Identifying </a:t>
            </a:r>
            <a:r>
              <a:rPr lang="en-US" sz="1200" i="0" kern="1200" dirty="0">
                <a:solidFill>
                  <a:schemeClr val="tx1"/>
                </a:solidFill>
                <a:effectLst/>
                <a:latin typeface="+mn-lt"/>
                <a:ea typeface="+mn-ea"/>
                <a:cs typeface="+mn-cs"/>
              </a:rPr>
              <a:t>adoption agencies that can help you with your specific adoption needs</a:t>
            </a:r>
          </a:p>
          <a:p>
            <a:pPr defTabSz="457200"/>
            <a:endParaRPr lang="en-US" sz="1200" b="1" i="0" kern="1200" dirty="0">
              <a:solidFill>
                <a:schemeClr val="tx1"/>
              </a:solidFill>
              <a:effectLst/>
              <a:latin typeface="+mn-lt"/>
              <a:ea typeface="+mn-ea"/>
              <a:cs typeface="+mn-cs"/>
            </a:endParaRPr>
          </a:p>
          <a:p>
            <a:pPr defTabSz="457200"/>
            <a:r>
              <a:rPr lang="en-US" sz="1200" b="1" i="0" kern="1200" dirty="0">
                <a:solidFill>
                  <a:schemeClr val="tx1"/>
                </a:solidFill>
                <a:effectLst/>
                <a:latin typeface="+mn-lt"/>
                <a:ea typeface="+mn-ea"/>
                <a:cs typeface="+mn-cs"/>
              </a:rPr>
              <a:t>Elder care. </a:t>
            </a:r>
            <a:r>
              <a:rPr lang="en-US" sz="1200" b="0" i="0" kern="1200" dirty="0">
                <a:solidFill>
                  <a:srgbClr val="404040"/>
                </a:solidFill>
                <a:effectLst/>
                <a:latin typeface="Calibri" charset="0"/>
                <a:ea typeface="Calibri" charset="0"/>
                <a:cs typeface="Calibri" charset="0"/>
              </a:rPr>
              <a:t>C</a:t>
            </a:r>
            <a:r>
              <a:rPr lang="en-US" sz="1200" i="0" dirty="0">
                <a:solidFill>
                  <a:srgbClr val="404040"/>
                </a:solidFill>
                <a:latin typeface="Calibri" charset="0"/>
                <a:ea typeface="Calibri" charset="0"/>
                <a:cs typeface="Calibri" charset="0"/>
              </a:rPr>
              <a:t>onsultants can answer questions and help you access resources and support services for your older family member who needs care. </a:t>
            </a:r>
            <a:endParaRPr lang="en-US" sz="1200" b="1" i="0" dirty="0">
              <a:solidFill>
                <a:srgbClr val="404040"/>
              </a:solidFill>
              <a:latin typeface="Calibri" charset="0"/>
              <a:ea typeface="Calibri" charset="0"/>
              <a:cs typeface="Calibri" charset="0"/>
            </a:endParaRPr>
          </a:p>
          <a:p>
            <a:r>
              <a:rPr lang="en-US" sz="1200" i="0" kern="1200" dirty="0">
                <a:solidFill>
                  <a:schemeClr val="tx1"/>
                </a:solidFill>
                <a:effectLst/>
                <a:latin typeface="+mn-lt"/>
                <a:ea typeface="+mn-ea"/>
                <a:cs typeface="+mn-cs"/>
              </a:rPr>
              <a:t>Consultants can provide members with information on:</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In-home care, housing, handicap</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accessibility resources </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Housing, home health services, respite care</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Home safety, assistive devices, insurance</a:t>
            </a:r>
          </a:p>
          <a:p>
            <a:pPr marL="171450" lvl="0" indent="-171450">
              <a:buFont typeface="Arial" panose="020B0604020202020204" pitchFamily="34" charset="0"/>
              <a:buChar char="•"/>
            </a:pPr>
            <a:r>
              <a:rPr lang="en-US" sz="1200" i="0" dirty="0">
                <a:solidFill>
                  <a:srgbClr val="404040"/>
                </a:solidFill>
                <a:latin typeface="Calibri" charset="0"/>
                <a:ea typeface="Calibri" charset="0"/>
                <a:cs typeface="Calibri" charset="0"/>
              </a:rPr>
              <a:t>Benefits from the VA and Medicaid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solidFill>
                  <a:srgbClr val="404040"/>
                </a:solidFill>
                <a:latin typeface="Calibri" charset="0"/>
                <a:ea typeface="Calibri" charset="0"/>
                <a:cs typeface="Calibri" charset="0"/>
              </a:rPr>
              <a:t>How to get referrals for programs</a:t>
            </a:r>
            <a:endParaRPr lang="en-US" sz="1200" i="0" kern="1200" dirty="0">
              <a:solidFill>
                <a:schemeClr val="tx1"/>
              </a:solidFill>
              <a:effectLst/>
              <a:latin typeface="+mn-lt"/>
              <a:ea typeface="+mn-ea"/>
              <a:cs typeface="+mn-cs"/>
            </a:endParaRPr>
          </a:p>
          <a:p>
            <a:pPr lvl="0"/>
            <a:endParaRPr lang="en-US" sz="1200" i="0" kern="1200" dirty="0">
              <a:solidFill>
                <a:schemeClr val="tx1"/>
              </a:solidFill>
              <a:effectLst/>
              <a:latin typeface="+mn-lt"/>
              <a:ea typeface="+mn-ea"/>
              <a:cs typeface="+mn-cs"/>
            </a:endParaRPr>
          </a:p>
          <a:p>
            <a:pPr lvl="0"/>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F8616-38DA-4F9B-A1C0-8F0418E400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284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Building healthy relationships. </a:t>
            </a:r>
            <a:r>
              <a:rPr lang="en-US" sz="1200" b="0" i="0" kern="1200" dirty="0">
                <a:solidFill>
                  <a:srgbClr val="404040"/>
                </a:solidFill>
                <a:effectLst/>
                <a:latin typeface="Calibri" charset="0"/>
                <a:ea typeface="Calibri" charset="0"/>
                <a:cs typeface="Calibri" charset="0"/>
              </a:rPr>
              <a:t>C</a:t>
            </a:r>
            <a:r>
              <a:rPr lang="en-US" sz="1200" dirty="0">
                <a:solidFill>
                  <a:srgbClr val="404040"/>
                </a:solidFill>
                <a:latin typeface="Calibri" charset="0"/>
                <a:ea typeface="Calibri" charset="0"/>
                <a:cs typeface="Calibri" charset="0"/>
              </a:rPr>
              <a:t>onsultants provide personalized support to strengthen your relationships by helping you set goals and boost your communication skills. A variety of tracks are available for different relationship dynamics, such as family, friends and others.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Consultants help you make your most important relationships even stronger through:</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Personalized coaching sessions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Practical and educational tools and resources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Problem-solving techniques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Empowering skills</a:t>
            </a: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pPr defTabSz="457200"/>
            <a:r>
              <a:rPr lang="en-US" sz="1200" b="1" i="0" kern="1200" dirty="0">
                <a:solidFill>
                  <a:schemeClr val="tx1"/>
                </a:solidFill>
                <a:effectLst/>
                <a:latin typeface="+mn-lt"/>
                <a:ea typeface="+mn-ea"/>
                <a:cs typeface="+mn-cs"/>
              </a:rPr>
              <a:t>Education </a:t>
            </a:r>
            <a:r>
              <a:rPr lang="en-US" sz="1200" i="0" dirty="0">
                <a:solidFill>
                  <a:srgbClr val="404040"/>
                </a:solidFill>
                <a:latin typeface="+mn-lt"/>
                <a:ea typeface="Calibri" charset="0"/>
                <a:cs typeface="Calibri" charset="0"/>
              </a:rPr>
              <a:t>From preschool to college tuition, education consultants can connect you to resources for service members, for military spouses and military children. This</a:t>
            </a:r>
            <a:r>
              <a:rPr lang="en-US" sz="1200" i="0" baseline="0" dirty="0">
                <a:solidFill>
                  <a:srgbClr val="404040"/>
                </a:solidFill>
                <a:latin typeface="+mn-lt"/>
                <a:ea typeface="Calibri" charset="0"/>
                <a:cs typeface="Calibri" charset="0"/>
              </a:rPr>
              <a:t> v</a:t>
            </a:r>
            <a:r>
              <a:rPr lang="en-US" sz="1200" i="0" kern="1200" dirty="0">
                <a:solidFill>
                  <a:schemeClr val="tx1"/>
                </a:solidFill>
                <a:effectLst/>
                <a:latin typeface="+mn-lt"/>
                <a:ea typeface="+mn-ea"/>
                <a:cs typeface="+mn-cs"/>
              </a:rPr>
              <a:t>ery broad topic </a:t>
            </a:r>
            <a:r>
              <a:rPr lang="en-US" sz="1200" i="0" dirty="0">
                <a:latin typeface="+mn-lt"/>
                <a:cs typeface="Arial" panose="020B0604020202020204" pitchFamily="34" charset="0"/>
              </a:rPr>
              <a:t>starts with preschool and continues as lifelong learning. You’ll find:</a:t>
            </a:r>
            <a:endParaRPr lang="en-US" sz="1200" i="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Help for early childhood education: how to choose a school, help your child with homework or home school resources.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Access to</a:t>
            </a:r>
            <a:r>
              <a:rPr lang="en-US" sz="1200" i="0" kern="1200" baseline="0" dirty="0">
                <a:solidFill>
                  <a:schemeClr val="tx1"/>
                </a:solidFill>
                <a:effectLst/>
                <a:latin typeface="+mn-lt"/>
                <a:ea typeface="+mn-ea"/>
                <a:cs typeface="+mn-cs"/>
              </a:rPr>
              <a:t> s</a:t>
            </a:r>
            <a:r>
              <a:rPr lang="en-US" sz="1200" i="0" kern="1200" dirty="0">
                <a:solidFill>
                  <a:schemeClr val="tx1"/>
                </a:solidFill>
                <a:effectLst/>
                <a:latin typeface="+mn-lt"/>
                <a:ea typeface="+mn-ea"/>
                <a:cs typeface="+mn-cs"/>
              </a:rPr>
              <a:t>chool locators, the Morale, Welfare and Recreation online library resources,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College guidance for your child or for yourself.</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Trained consultants will help you get the answers and support you need</a:t>
            </a:r>
            <a:r>
              <a:rPr lang="en-US" sz="1200" i="0" kern="1200" baseline="0" dirty="0">
                <a:solidFill>
                  <a:schemeClr val="tx1"/>
                </a:solidFill>
                <a:effectLst/>
                <a:latin typeface="+mn-lt"/>
                <a:ea typeface="+mn-ea"/>
                <a:cs typeface="+mn-cs"/>
              </a:rPr>
              <a:t> for questions like:</a:t>
            </a:r>
            <a:endParaRPr lang="en-US" sz="1200" i="0" kern="1200" dirty="0">
              <a:solidFill>
                <a:schemeClr val="tx1"/>
              </a:solidFill>
              <a:effectLst/>
              <a:latin typeface="+mn-lt"/>
              <a:ea typeface="+mn-ea"/>
              <a:cs typeface="+mn-cs"/>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“How am I going to pay for it?”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“Is this the right time to go back to school?”</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“Can I handle college life?”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“Which school should I go to?”</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0" kern="1200" dirty="0">
              <a:solidFill>
                <a:schemeClr val="tx1"/>
              </a:solidFill>
              <a:effectLst/>
              <a:latin typeface="+mn-lt"/>
              <a:ea typeface="+mn-ea"/>
              <a:cs typeface="+mn-cs"/>
            </a:endParaRPr>
          </a:p>
          <a:p>
            <a:pPr marL="0" lvl="0" indent="0">
              <a:buFont typeface="Arial" panose="020B0604020202020204" pitchFamily="34" charset="0"/>
              <a:buNone/>
            </a:pPr>
            <a:endParaRPr lang="en-US" sz="1200" i="0" kern="1200" dirty="0">
              <a:solidFill>
                <a:schemeClr val="tx1"/>
              </a:solidFill>
              <a:effectLst/>
              <a:latin typeface="+mn-lt"/>
              <a:ea typeface="+mn-ea"/>
              <a:cs typeface="+mn-cs"/>
            </a:endParaRPr>
          </a:p>
          <a:p>
            <a:pPr defTabSz="457200"/>
            <a:r>
              <a:rPr lang="en-US" sz="1200" b="1" i="0" kern="1200" dirty="0">
                <a:solidFill>
                  <a:schemeClr val="tx1"/>
                </a:solidFill>
                <a:effectLst/>
                <a:latin typeface="+mn-lt"/>
                <a:ea typeface="+mn-ea"/>
                <a:cs typeface="+mn-cs"/>
              </a:rPr>
              <a:t>Spouse relocation and transition </a:t>
            </a:r>
            <a:r>
              <a:rPr lang="en-US" sz="1200" i="0" dirty="0">
                <a:solidFill>
                  <a:srgbClr val="404040"/>
                </a:solidFill>
                <a:latin typeface="Calibri" charset="0"/>
                <a:ea typeface="Calibri" charset="0"/>
                <a:cs typeface="Calibri" charset="0"/>
              </a:rPr>
              <a:t>Personalized help with moving and transition for military spouses. Get help with managing moving plans, housing allowances, shipment and storage, and more.  </a:t>
            </a:r>
          </a:p>
          <a:p>
            <a:pPr lvl="0"/>
            <a:r>
              <a:rPr lang="en-US" sz="1200" i="0" kern="120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These consultations assist military spouses with moving and transition.</a:t>
            </a:r>
          </a:p>
          <a:p>
            <a:pPr marL="628650" lvl="1" indent="-171450">
              <a:buFont typeface="Arial" panose="020B0604020202020204" pitchFamily="34" charset="0"/>
              <a:buChar char="•"/>
            </a:pPr>
            <a:r>
              <a:rPr lang="en-US" sz="1200" i="0" kern="1200" dirty="0">
                <a:solidFill>
                  <a:schemeClr val="tx1"/>
                </a:solidFill>
                <a:effectLst/>
                <a:latin typeface="+mn-lt"/>
                <a:ea typeface="+mn-ea"/>
                <a:cs typeface="+mn-cs"/>
              </a:rPr>
              <a:t>Consultants help military spouses by:</a:t>
            </a:r>
          </a:p>
          <a:p>
            <a:pPr marL="1085850" lvl="2" indent="-171450">
              <a:buFont typeface="Arial" panose="020B0604020202020204" pitchFamily="34" charset="0"/>
              <a:buChar char="•"/>
            </a:pPr>
            <a:r>
              <a:rPr lang="en-US" sz="1200" i="0" kern="1200" dirty="0">
                <a:solidFill>
                  <a:schemeClr val="tx1"/>
                </a:solidFill>
                <a:effectLst/>
                <a:latin typeface="+mn-lt"/>
                <a:ea typeface="+mn-ea"/>
                <a:cs typeface="+mn-cs"/>
              </a:rPr>
              <a:t>Conducting a family assessment to determine needs</a:t>
            </a:r>
          </a:p>
          <a:p>
            <a:pPr marL="1085850" lvl="2" indent="-171450">
              <a:buFont typeface="Arial" panose="020B0604020202020204" pitchFamily="34" charset="0"/>
              <a:buChar char="•"/>
            </a:pPr>
            <a:r>
              <a:rPr lang="en-US" sz="1200" i="0" kern="1200" dirty="0">
                <a:solidFill>
                  <a:schemeClr val="tx1"/>
                </a:solidFill>
                <a:effectLst/>
                <a:latin typeface="+mn-lt"/>
                <a:ea typeface="+mn-ea"/>
                <a:cs typeface="+mn-cs"/>
              </a:rPr>
              <a:t>Assisting with organizing and prioritizing their needs </a:t>
            </a:r>
          </a:p>
          <a:p>
            <a:pPr marL="1085850" lvl="2" indent="-171450">
              <a:buFont typeface="Arial" panose="020B0604020202020204" pitchFamily="34" charset="0"/>
              <a:buChar char="•"/>
            </a:pPr>
            <a:r>
              <a:rPr lang="en-US" sz="1200" i="0" kern="1200" dirty="0">
                <a:solidFill>
                  <a:schemeClr val="tx1"/>
                </a:solidFill>
                <a:effectLst/>
                <a:latin typeface="+mn-lt"/>
                <a:ea typeface="+mn-ea"/>
                <a:cs typeface="+mn-cs"/>
              </a:rPr>
              <a:t>Developing an action plan to overcome barriers to securing services</a:t>
            </a:r>
          </a:p>
          <a:p>
            <a:pPr marL="1085850" lvl="2" indent="-171450">
              <a:buFont typeface="Arial" panose="020B0604020202020204" pitchFamily="34" charset="0"/>
              <a:buChar char="•"/>
            </a:pPr>
            <a:r>
              <a:rPr lang="en-US" sz="1200" i="0" kern="1200" dirty="0">
                <a:solidFill>
                  <a:schemeClr val="tx1"/>
                </a:solidFill>
                <a:effectLst/>
                <a:latin typeface="+mn-lt"/>
                <a:ea typeface="+mn-ea"/>
                <a:cs typeface="+mn-cs"/>
              </a:rPr>
              <a:t>Connecting spouses with relevant installation-based services</a:t>
            </a:r>
          </a:p>
          <a:p>
            <a:pPr marL="1085850" lvl="2" indent="-171450">
              <a:buFont typeface="Arial" panose="020B0604020202020204" pitchFamily="34" charset="0"/>
              <a:buChar char="•"/>
            </a:pPr>
            <a:r>
              <a:rPr lang="en-US" sz="1200" i="0" kern="1200" dirty="0">
                <a:solidFill>
                  <a:schemeClr val="tx1"/>
                </a:solidFill>
                <a:effectLst/>
                <a:latin typeface="+mn-lt"/>
                <a:ea typeface="+mn-ea"/>
                <a:cs typeface="+mn-cs"/>
              </a:rPr>
              <a:t>Facilitating smooth transitions during relocations and transitions</a:t>
            </a:r>
          </a:p>
          <a:p>
            <a:pPr marL="1085850" lvl="2" indent="-171450">
              <a:buFont typeface="Arial" panose="020B0604020202020204" pitchFamily="34" charset="0"/>
              <a:buChar char="•"/>
            </a:pPr>
            <a:r>
              <a:rPr lang="en-US" sz="1200" i="0" kern="1200" dirty="0">
                <a:solidFill>
                  <a:schemeClr val="tx1"/>
                </a:solidFill>
                <a:effectLst/>
                <a:latin typeface="+mn-lt"/>
                <a:ea typeface="+mn-ea"/>
                <a:cs typeface="+mn-cs"/>
              </a:rPr>
              <a:t>Initiating three-way calls with service providers, such as TRICARE or SECO</a:t>
            </a:r>
            <a:endParaRPr lang="en-US" sz="1200" b="0" i="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They will help with whatever makes the move smoother.</a:t>
            </a:r>
            <a:r>
              <a:rPr lang="en-US" i="0" dirty="0">
                <a:effectLst/>
              </a:rPr>
              <a:t> </a:t>
            </a:r>
            <a:endParaRPr lang="en-US"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defTabSz="457200"/>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F8616-38DA-4F9B-A1C0-8F0418E400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4016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New MilParent. </a:t>
            </a:r>
            <a:r>
              <a:rPr lang="en-US" sz="1200" dirty="0">
                <a:solidFill>
                  <a:srgbClr val="404040"/>
                </a:solidFill>
                <a:latin typeface="Calibri" charset="0"/>
                <a:ea typeface="Calibri" charset="0"/>
                <a:cs typeface="Calibri" charset="0"/>
              </a:rPr>
              <a:t>Expectant parents and parents of children age 5 and under can get personalized consultant support and resources for topics such 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Self-care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Sleep issues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Toilet training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Managing difficult behaviors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Solo parenting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Finding child care and more.</a:t>
            </a: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Transitioning veterans. </a:t>
            </a:r>
            <a:r>
              <a:rPr lang="en-US" sz="1200" dirty="0">
                <a:solidFill>
                  <a:srgbClr val="404040"/>
                </a:solidFill>
                <a:latin typeface="Calibri" charset="0"/>
                <a:ea typeface="Calibri" charset="0"/>
                <a:cs typeface="Calibri" charset="0"/>
              </a:rPr>
              <a:t>Consultants provide personalized support to service members transitioning to civilian life.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04040"/>
                </a:solidFill>
                <a:latin typeface="Calibri" charset="0"/>
                <a:ea typeface="Calibri" charset="0"/>
                <a:cs typeface="Calibri" charset="0"/>
              </a:rPr>
              <a:t>Consultants help you to: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Identify goals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Navigate benefits and resources like VA assistance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404040"/>
                </a:solidFill>
                <a:latin typeface="Calibri" charset="0"/>
                <a:ea typeface="Calibri" charset="0"/>
                <a:cs typeface="Calibri" charset="0"/>
              </a:rPr>
              <a:t>Prepare for civilian career and education opportunities</a:t>
            </a: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Remember: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There’s no limit to the number of specialty consultations you can receive.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Just</a:t>
            </a:r>
            <a:r>
              <a:rPr lang="en-US" sz="1200" i="0" kern="1200" baseline="0" dirty="0">
                <a:solidFill>
                  <a:schemeClr val="tx1"/>
                </a:solidFill>
                <a:effectLst/>
                <a:latin typeface="+mn-lt"/>
                <a:ea typeface="+mn-ea"/>
                <a:cs typeface="+mn-cs"/>
              </a:rPr>
              <a:t> c</a:t>
            </a:r>
            <a:r>
              <a:rPr lang="en-US" sz="1200" i="0" kern="1200" dirty="0">
                <a:solidFill>
                  <a:schemeClr val="tx1"/>
                </a:solidFill>
                <a:effectLst/>
                <a:latin typeface="+mn-lt"/>
                <a:ea typeface="+mn-ea"/>
                <a:cs typeface="+mn-cs"/>
              </a:rPr>
              <a:t>all or contact Military OneSource to set up an appointment to speak with a specialist. </a:t>
            </a:r>
          </a:p>
          <a:p>
            <a:pPr defTabSz="457200"/>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F8616-38DA-4F9B-A1C0-8F0418E400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3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891DA-447A-C560-31F7-6DF33BE33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DF950-368B-6F44-23B9-B0CD520733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63400-DFA1-1B1D-DB20-A0AA7317E3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Spouse Education and Career Opportunities program* </a:t>
            </a:r>
            <a:r>
              <a:rPr lang="en-US" sz="1800" dirty="0">
                <a:solidFill>
                  <a:srgbClr val="404040"/>
                </a:solidFill>
                <a:latin typeface="Calibri" charset="0"/>
                <a:ea typeface="Calibri" charset="0"/>
                <a:cs typeface="Calibri" charset="0"/>
              </a:rPr>
              <a:t>Military OneSource is your connection to SECO — employment and education f</a:t>
            </a:r>
            <a:r>
              <a:rPr lang="en-US" sz="1800" dirty="0">
                <a:solidFill>
                  <a:srgbClr val="404040"/>
                </a:solidFill>
              </a:rPr>
              <a:t>or military spouses worldwide.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404040"/>
              </a:solidFill>
            </a:endParaRPr>
          </a:p>
          <a:p>
            <a:pPr marL="192024" lvl="0" indent="-192024" defTabSz="457200">
              <a:lnSpc>
                <a:spcPct val="100000"/>
              </a:lnSpc>
              <a:spcBef>
                <a:spcPts val="0"/>
              </a:spcBef>
              <a:buFont typeface="Arial" charset="0"/>
              <a:buChar char="•"/>
            </a:pPr>
            <a:r>
              <a:rPr lang="en-US" sz="1800" dirty="0">
                <a:solidFill>
                  <a:srgbClr val="404040"/>
                </a:solidFill>
              </a:rPr>
              <a:t>Personalized guidance from career coaches</a:t>
            </a:r>
          </a:p>
          <a:p>
            <a:pPr marL="192024" lvl="0" indent="-192024" defTabSz="457200">
              <a:lnSpc>
                <a:spcPct val="100000"/>
              </a:lnSpc>
              <a:spcBef>
                <a:spcPts val="0"/>
              </a:spcBef>
              <a:buFont typeface="Arial" charset="0"/>
              <a:buChar char="•"/>
            </a:pPr>
            <a:r>
              <a:rPr lang="en-US" sz="1800" dirty="0">
                <a:solidFill>
                  <a:srgbClr val="404040"/>
                </a:solidFill>
              </a:rPr>
              <a:t>Get</a:t>
            </a:r>
            <a:r>
              <a:rPr lang="en-US" sz="1800" dirty="0">
                <a:solidFill>
                  <a:srgbClr val="404040"/>
                </a:solidFill>
                <a:latin typeface="Calibri" charset="0"/>
                <a:ea typeface="Calibri" charset="0"/>
                <a:cs typeface="Calibri" charset="0"/>
              </a:rPr>
              <a:t> assistance with:</a:t>
            </a:r>
          </a:p>
          <a:p>
            <a:pPr marL="466344" lvl="1" indent="-192024" defTabSz="457200">
              <a:lnSpc>
                <a:spcPct val="100000"/>
              </a:lnSpc>
              <a:spcBef>
                <a:spcPts val="0"/>
              </a:spcBef>
              <a:spcAft>
                <a:spcPts val="400"/>
              </a:spcAft>
              <a:buFont typeface="Courier New" panose="02070309020205020404" pitchFamily="49" charset="0"/>
              <a:buChar char="o"/>
            </a:pPr>
            <a:r>
              <a:rPr lang="en-US" sz="1800" dirty="0">
                <a:solidFill>
                  <a:srgbClr val="404040"/>
                </a:solidFill>
                <a:latin typeface="Calibri" charset="0"/>
                <a:ea typeface="Calibri" charset="0"/>
                <a:cs typeface="Calibri" charset="0"/>
              </a:rPr>
              <a:t>Career exploration</a:t>
            </a:r>
          </a:p>
          <a:p>
            <a:pPr marL="466344" lvl="1" indent="-192024" defTabSz="457200">
              <a:lnSpc>
                <a:spcPct val="100000"/>
              </a:lnSpc>
              <a:spcBef>
                <a:spcPts val="0"/>
              </a:spcBef>
              <a:spcAft>
                <a:spcPts val="400"/>
              </a:spcAft>
              <a:buFont typeface="Courier New" panose="02070309020205020404" pitchFamily="49" charset="0"/>
              <a:buChar char="o"/>
            </a:pPr>
            <a:r>
              <a:rPr lang="en-US" sz="1800" dirty="0">
                <a:solidFill>
                  <a:srgbClr val="404040"/>
                </a:solidFill>
                <a:latin typeface="Calibri" charset="0"/>
                <a:ea typeface="Calibri" charset="0"/>
                <a:cs typeface="Calibri" charset="0"/>
              </a:rPr>
              <a:t>Education, training and licensure </a:t>
            </a:r>
          </a:p>
          <a:p>
            <a:pPr marL="466344" lvl="1" indent="-192024" defTabSz="457200">
              <a:lnSpc>
                <a:spcPct val="100000"/>
              </a:lnSpc>
              <a:spcBef>
                <a:spcPts val="0"/>
              </a:spcBef>
              <a:spcAft>
                <a:spcPts val="400"/>
              </a:spcAft>
              <a:buFont typeface="Courier New" panose="02070309020205020404" pitchFamily="49" charset="0"/>
              <a:buChar char="o"/>
            </a:pPr>
            <a:r>
              <a:rPr lang="en-US" sz="1800" dirty="0">
                <a:solidFill>
                  <a:srgbClr val="404040"/>
                </a:solidFill>
                <a:latin typeface="Calibri" charset="0"/>
                <a:ea typeface="Calibri" charset="0"/>
                <a:cs typeface="Calibri" charset="0"/>
              </a:rPr>
              <a:t>Employment readiness </a:t>
            </a:r>
          </a:p>
          <a:p>
            <a:pPr marL="466344" lvl="1" indent="-192024" defTabSz="457200">
              <a:lnSpc>
                <a:spcPct val="100000"/>
              </a:lnSpc>
              <a:spcBef>
                <a:spcPts val="0"/>
              </a:spcBef>
              <a:spcAft>
                <a:spcPts val="400"/>
              </a:spcAft>
              <a:buFont typeface="Courier New" panose="02070309020205020404" pitchFamily="49" charset="0"/>
              <a:buChar char="o"/>
            </a:pPr>
            <a:r>
              <a:rPr lang="en-US" sz="1800" dirty="0">
                <a:solidFill>
                  <a:srgbClr val="404040"/>
                </a:solidFill>
                <a:latin typeface="Calibri" charset="0"/>
                <a:ea typeface="Calibri" charset="0"/>
                <a:cs typeface="Calibri" charset="0"/>
              </a:rPr>
              <a:t>Career connections</a:t>
            </a:r>
          </a:p>
          <a:p>
            <a:pPr marL="192024" lvl="0" indent="-192024" defTabSz="457200">
              <a:lnSpc>
                <a:spcPct val="100000"/>
              </a:lnSpc>
              <a:spcBef>
                <a:spcPts val="0"/>
              </a:spcBef>
              <a:spcAft>
                <a:spcPts val="600"/>
              </a:spcAft>
              <a:buFont typeface="Arial" charset="0"/>
              <a:buChar char="•"/>
            </a:pPr>
            <a:r>
              <a:rPr lang="en-US" sz="1800" dirty="0">
                <a:solidFill>
                  <a:srgbClr val="404040"/>
                </a:solidFill>
              </a:rPr>
              <a:t>Comprehensive resources and tools</a:t>
            </a:r>
          </a:p>
          <a:p>
            <a:pPr marL="0" marR="0" lvl="0" indent="0" algn="l" defTabSz="457200" rtl="0" eaLnBrk="1" fontAlgn="auto" latinLnBrk="0" hangingPunct="1">
              <a:lnSpc>
                <a:spcPct val="100000"/>
              </a:lnSpc>
              <a:spcBef>
                <a:spcPts val="0"/>
              </a:spcBef>
              <a:spcAft>
                <a:spcPts val="600"/>
              </a:spcAft>
              <a:buClrTx/>
              <a:buSzTx/>
              <a:buFont typeface="Arial" charset="0"/>
              <a:buNone/>
              <a:tabLst/>
              <a:defRPr/>
            </a:pPr>
            <a:endParaRPr lang="en-US" sz="1800" kern="1200" dirty="0">
              <a:solidFill>
                <a:srgbClr val="404040"/>
              </a:solidFill>
              <a:effectLst/>
              <a:latin typeface="+mn-lt"/>
              <a:ea typeface="+mn-ea"/>
              <a:cs typeface="+mn-cs"/>
            </a:endParaRPr>
          </a:p>
          <a:p>
            <a:pPr marL="0" marR="0" lvl="0" indent="0" algn="l" defTabSz="457200" rtl="0" eaLnBrk="1" fontAlgn="auto" latinLnBrk="0" hangingPunct="1">
              <a:lnSpc>
                <a:spcPct val="100000"/>
              </a:lnSpc>
              <a:spcBef>
                <a:spcPts val="0"/>
              </a:spcBef>
              <a:spcAft>
                <a:spcPts val="600"/>
              </a:spcAft>
              <a:buClrTx/>
              <a:buSzTx/>
              <a:buFont typeface="Arial" charset="0"/>
              <a:buNone/>
              <a:tabLst/>
              <a:defRPr/>
            </a:pPr>
            <a:r>
              <a:rPr lang="en-US" sz="1800" kern="1200" dirty="0">
                <a:solidFill>
                  <a:schemeClr val="tx1"/>
                </a:solidFill>
                <a:effectLst/>
                <a:latin typeface="+mn-lt"/>
                <a:ea typeface="+mn-ea"/>
                <a:cs typeface="+mn-cs"/>
              </a:rPr>
              <a:t>You can go to myseco.militaryonesource.mil to learn more.</a:t>
            </a:r>
          </a:p>
          <a:p>
            <a:pPr marL="0" marR="0" lvl="0" indent="0" algn="l" defTabSz="457200" rtl="0" eaLnBrk="1" fontAlgn="auto" latinLnBrk="0" hangingPunct="1">
              <a:lnSpc>
                <a:spcPct val="100000"/>
              </a:lnSpc>
              <a:spcBef>
                <a:spcPts val="0"/>
              </a:spcBef>
              <a:spcAft>
                <a:spcPts val="600"/>
              </a:spcAft>
              <a:buClrTx/>
              <a:buSzTx/>
              <a:buFont typeface="Arial" charset="0"/>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600"/>
              </a:spcAft>
              <a:buClrTx/>
              <a:buSzTx/>
              <a:buFont typeface="Arial" charset="0"/>
              <a:buNone/>
              <a:tabLst/>
              <a:defRPr/>
            </a:pPr>
            <a:r>
              <a:rPr lang="en-US" sz="1200" kern="1200" dirty="0">
                <a:solidFill>
                  <a:schemeClr val="tx1"/>
                </a:solidFill>
                <a:effectLst/>
                <a:latin typeface="+mn-lt"/>
                <a:ea typeface="+mn-ea"/>
                <a:cs typeface="+mn-cs"/>
              </a:rPr>
              <a:t>* Coast Guard spouses seeking career support may be referred to an alternative resource other than then the War Department's SECO program.</a:t>
            </a:r>
            <a:endParaRPr lang="en-US" sz="18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Language services. </a:t>
            </a:r>
            <a:r>
              <a:rPr lang="en-US" sz="1200" kern="1200" dirty="0">
                <a:solidFill>
                  <a:schemeClr val="tx1"/>
                </a:solidFill>
                <a:effectLst/>
                <a:latin typeface="+mn-lt"/>
                <a:ea typeface="+mn-ea"/>
                <a:cs typeface="+mn-cs"/>
              </a:rPr>
              <a:t>Whether you are a non-English-speaking spouse or relocating to an overseas location, this service can help you deconstruct language barriers.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 </a:t>
            </a:r>
            <a:r>
              <a:rPr lang="en-US" sz="1200" dirty="0">
                <a:solidFill>
                  <a:srgbClr val="404040"/>
                </a:solidFill>
                <a:latin typeface="+mn-lt"/>
                <a:ea typeface="Calibri" charset="0"/>
                <a:cs typeface="Calibri" charset="0"/>
              </a:rPr>
              <a:t>For eligible service members and family members moving overseas </a:t>
            </a:r>
          </a:p>
          <a:p>
            <a:pPr marL="192024" indent="-192024" defTabSz="457200">
              <a:spcAft>
                <a:spcPts val="600"/>
              </a:spcAft>
              <a:buFont typeface="Arial" charset="0"/>
              <a:buChar char="•"/>
            </a:pPr>
            <a:r>
              <a:rPr lang="en-US" sz="1200" dirty="0">
                <a:solidFill>
                  <a:srgbClr val="404040"/>
                </a:solidFill>
                <a:latin typeface="+mn-lt"/>
                <a:ea typeface="Calibri" charset="0"/>
                <a:cs typeface="Calibri" charset="0"/>
              </a:rPr>
              <a:t>Non-English-speaking family members</a:t>
            </a:r>
          </a:p>
          <a:p>
            <a:pPr marL="466344" lvl="1" indent="-192024" defTabSz="457200">
              <a:spcAft>
                <a:spcPts val="600"/>
              </a:spcAft>
              <a:buFont typeface="Arial" charset="0"/>
              <a:buChar char="•"/>
            </a:pPr>
            <a:r>
              <a:rPr lang="en-US" sz="1200" dirty="0">
                <a:solidFill>
                  <a:srgbClr val="404040"/>
                </a:solidFill>
                <a:latin typeface="+mn-lt"/>
                <a:ea typeface="Calibri" charset="0"/>
                <a:cs typeface="Calibri" charset="0"/>
              </a:rPr>
              <a:t>Simultaneous language interpretation services via phone for Military OneSource consultations</a:t>
            </a:r>
          </a:p>
          <a:p>
            <a:pPr marL="466344" indent="-192024" defTabSz="457200">
              <a:spcAft>
                <a:spcPts val="600"/>
              </a:spcAft>
              <a:buFont typeface="Arial" charset="0"/>
              <a:buChar char="•"/>
            </a:pPr>
            <a:r>
              <a:rPr lang="en-US" sz="1200" dirty="0">
                <a:solidFill>
                  <a:srgbClr val="404040"/>
                </a:solidFill>
                <a:latin typeface="+mn-lt"/>
                <a:ea typeface="Calibri" charset="0"/>
                <a:cs typeface="Calibri" charset="0"/>
              </a:rPr>
              <a:t>Document translation for more than 150 languages</a:t>
            </a:r>
          </a:p>
          <a:p>
            <a:pPr marL="466344" indent="-192024" defTabSz="457200">
              <a:spcAft>
                <a:spcPts val="600"/>
              </a:spcAft>
              <a:buFont typeface="Arial" charset="0"/>
              <a:buChar char="•"/>
            </a:pPr>
            <a:r>
              <a:rPr lang="en-US" sz="1200" dirty="0">
                <a:solidFill>
                  <a:srgbClr val="404040"/>
                </a:solidFill>
                <a:latin typeface="+mn-lt"/>
                <a:ea typeface="Calibri" charset="0"/>
                <a:cs typeface="Calibri" charset="0"/>
              </a:rPr>
              <a:t>Notarized, certified translations of many official documents — such as leases, marriage licenses, birth certificates, school transcripts and more</a:t>
            </a:r>
            <a:endParaRPr lang="en-US" sz="1200" kern="1200" dirty="0">
              <a:solidFill>
                <a:schemeClr val="tx1"/>
              </a:solidFill>
              <a:effectLst/>
              <a:latin typeface="+mn-lt"/>
              <a:ea typeface="+mn-ea"/>
              <a:cs typeface="+mn-cs"/>
            </a:endParaRPr>
          </a:p>
          <a:p>
            <a:pPr marL="0" indent="0">
              <a:buFont typeface="Arial" charset="0"/>
              <a:buNone/>
            </a:pPr>
            <a:endParaRPr lang="en-US" sz="1200" dirty="0">
              <a:solidFill>
                <a:schemeClr val="tx1">
                  <a:lumMod val="75000"/>
                  <a:lumOff val="25000"/>
                </a:schemeClr>
              </a:solidFill>
              <a:latin typeface="+mn-lt"/>
              <a:ea typeface="Calibri" charset="0"/>
              <a:cs typeface="Calibri" charset="0"/>
            </a:endParaRPr>
          </a:p>
          <a:p>
            <a:pPr marL="0" indent="0">
              <a:buFont typeface="Arial" charset="0"/>
              <a:buNone/>
            </a:pPr>
            <a:r>
              <a:rPr lang="en-US" sz="1200" dirty="0">
                <a:solidFill>
                  <a:schemeClr val="tx1">
                    <a:lumMod val="75000"/>
                    <a:lumOff val="25000"/>
                  </a:schemeClr>
                </a:solidFill>
                <a:latin typeface="+mn-lt"/>
                <a:ea typeface="Calibri" charset="0"/>
                <a:cs typeface="Calibri" charset="0"/>
              </a:rPr>
              <a:t>Turnaround time for shorter documents (under 17 pages) is within a few business days.</a:t>
            </a:r>
            <a:endParaRPr lang="en-US" sz="1200" kern="1200" dirty="0">
              <a:solidFill>
                <a:schemeClr val="tx1"/>
              </a:solidFill>
              <a:effectLst/>
              <a:latin typeface="+mn-lt"/>
              <a:ea typeface="+mn-ea"/>
              <a:cs typeface="+mn-cs"/>
            </a:endParaRPr>
          </a:p>
          <a:p>
            <a:pPr marL="0" indent="0">
              <a:buFont typeface="Arial" charset="0"/>
              <a:buNone/>
            </a:pPr>
            <a:endParaRPr lang="en-US" sz="1200" kern="1200" dirty="0">
              <a:solidFill>
                <a:schemeClr val="tx1"/>
              </a:solidFill>
              <a:effectLst/>
              <a:latin typeface="+mn-lt"/>
              <a:ea typeface="+mn-ea"/>
              <a:cs typeface="+mn-cs"/>
            </a:endParaRPr>
          </a:p>
          <a:p>
            <a:pPr marL="0" indent="0">
              <a:buFont typeface="Arial" charset="0"/>
              <a:buNone/>
            </a:pPr>
            <a:r>
              <a:rPr lang="en-US" sz="1200" kern="1200" dirty="0">
                <a:solidFill>
                  <a:schemeClr val="tx1"/>
                </a:solidFill>
                <a:effectLst/>
                <a:latin typeface="+mn-lt"/>
                <a:ea typeface="+mn-ea"/>
                <a:cs typeface="+mn-cs"/>
              </a:rPr>
              <a:t>A couple of exclusions: Medical information cannot be discussed or delivered using Military OneSource translation services. Not all documents qualify for Military OneSource translation, but we will find you additional assistance if needed.</a:t>
            </a:r>
          </a:p>
          <a:p>
            <a:endParaRPr lang="en-US" dirty="0"/>
          </a:p>
          <a:p>
            <a:r>
              <a:rPr lang="en-US" b="1" dirty="0"/>
              <a:t>Caregiver support services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your spouse or loved one suffers a severe injury or debilitating illness, you may experience a range of emotions, including grief and anger. It is important to take care of yourself as much as possible while caring for your loved one.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While we do not provide health care services, we do offer information about the services and benefits available and provide resources for caregivers to assist them in their role.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Caregiver support services </a:t>
            </a:r>
            <a:r>
              <a:rPr lang="en-US" sz="1200" kern="1200" dirty="0">
                <a:solidFill>
                  <a:srgbClr val="404040"/>
                </a:solidFill>
                <a:effectLst/>
                <a:latin typeface="Calibri" charset="0"/>
                <a:ea typeface="+mn-ea"/>
                <a:cs typeface="+mn-cs"/>
              </a:rPr>
              <a:t>p</a:t>
            </a:r>
            <a:r>
              <a:rPr lang="en-US" sz="1200" dirty="0">
                <a:solidFill>
                  <a:srgbClr val="404040"/>
                </a:solidFill>
                <a:latin typeface="Calibri" charset="0"/>
                <a:ea typeface="Calibri" charset="0"/>
                <a:cs typeface="Calibri" charset="0"/>
              </a:rPr>
              <a:t>rovides military caregivers with information and resources specifically for them</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Support includes Military Caregiver PEER Forums and virtual forums. </a:t>
            </a:r>
            <a:r>
              <a:rPr lang="en-US" sz="1200" b="1" kern="1200" dirty="0">
                <a:solidFill>
                  <a:schemeClr val="tx1"/>
                </a:solidFill>
                <a:effectLst/>
                <a:latin typeface="+mn-lt"/>
                <a:ea typeface="+mn-ea"/>
                <a:cs typeface="+mn-cs"/>
              </a:rPr>
              <a:t>PEER stands for Personalized Experiences, Engagement and Resources.</a:t>
            </a:r>
            <a:r>
              <a:rPr lang="en-US" sz="1200" kern="1200" dirty="0">
                <a:solidFill>
                  <a:schemeClr val="tx1"/>
                </a:solidFill>
                <a:effectLst/>
                <a:latin typeface="+mn-lt"/>
                <a:ea typeface="+mn-ea"/>
                <a:cs typeface="+mn-cs"/>
              </a:rPr>
              <a:t> These include informal gatherings on installations where caregivers can share knowledge, experience and support.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You’ll also get connected with experts in education, the military health care system and TRICARE, and special needs estate planning.</a:t>
            </a:r>
          </a:p>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F4E4E01-2C02-F119-91C2-DE82F3755FA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F8616-38DA-4F9B-A1C0-8F0418E400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2204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Financial and tax consultation. </a:t>
            </a:r>
            <a:r>
              <a:rPr lang="en-US" b="0" i="0" dirty="0"/>
              <a:t>Learn how to take control of your finances. Accredited financial counselors can assist with: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Setting up a budget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Evaluating savings, retirement plans and investment plans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Reviewing college savings and tuition programs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Understanding housing finances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Learning how to manage debt — such as negotiating late fees, payment plans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These independent, certified counselors can help you understand and weigh options for the best fit.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p>
          <a:p>
            <a:pPr marL="0" lvl="0" indent="0" defTabSz="457200">
              <a:lnSpc>
                <a:spcPct val="100000"/>
              </a:lnSpc>
              <a:spcBef>
                <a:spcPts val="0"/>
              </a:spcBef>
              <a:spcAft>
                <a:spcPts val="900"/>
              </a:spcAft>
              <a:buNone/>
            </a:pPr>
            <a:r>
              <a:rPr lang="en-US" sz="1400" b="1" dirty="0">
                <a:solidFill>
                  <a:srgbClr val="1F4E79"/>
                </a:solidFill>
              </a:rPr>
              <a:t>MilTax: 100% free tax services. </a:t>
            </a:r>
            <a:r>
              <a:rPr lang="en-US" sz="1200" dirty="0">
                <a:solidFill>
                  <a:srgbClr val="404040"/>
                </a:solidFill>
                <a:latin typeface="Calibri" charset="0"/>
                <a:ea typeface="Calibri" charset="0"/>
                <a:cs typeface="Calibri" charset="0"/>
              </a:rPr>
              <a:t>Take command of your taxes with free tax services:  </a:t>
            </a:r>
          </a:p>
          <a:p>
            <a:pPr marL="192024" lvl="0" indent="-192024" defTabSz="457200">
              <a:lnSpc>
                <a:spcPct val="100000"/>
              </a:lnSpc>
              <a:spcBef>
                <a:spcPts val="0"/>
              </a:spcBef>
              <a:buFont typeface="Arial" charset="0"/>
              <a:buChar char="•"/>
            </a:pPr>
            <a:r>
              <a:rPr lang="en-US" sz="1200" dirty="0">
                <a:solidFill>
                  <a:srgbClr val="404040"/>
                </a:solidFill>
                <a:latin typeface="Calibri" charset="0"/>
                <a:ea typeface="Calibri" charset="0"/>
                <a:cs typeface="Calibri" charset="0"/>
              </a:rPr>
              <a:t>Easy-to-use software for FREE preparing and e-filing your taxes online </a:t>
            </a:r>
          </a:p>
          <a:p>
            <a:pPr marL="192024" lvl="0" indent="-192024" defTabSz="457200">
              <a:lnSpc>
                <a:spcPct val="100000"/>
              </a:lnSpc>
              <a:spcBef>
                <a:spcPts val="0"/>
              </a:spcBef>
              <a:buFont typeface="Arial" charset="0"/>
              <a:buChar char="•"/>
            </a:pPr>
            <a:r>
              <a:rPr lang="en-US" sz="1200" dirty="0">
                <a:solidFill>
                  <a:srgbClr val="404040"/>
                </a:solidFill>
                <a:latin typeface="Calibri" charset="0"/>
                <a:ea typeface="Calibri" charset="0"/>
                <a:cs typeface="Calibri" charset="0"/>
              </a:rPr>
              <a:t>No hidden fees or surprises – MilTax is always 100% free</a:t>
            </a:r>
          </a:p>
          <a:p>
            <a:pPr marL="192024" lvl="0" indent="-192024" defTabSz="457200">
              <a:lnSpc>
                <a:spcPct val="100000"/>
              </a:lnSpc>
              <a:spcBef>
                <a:spcPts val="0"/>
              </a:spcBef>
              <a:buFont typeface="Arial" charset="0"/>
              <a:buChar char="•"/>
            </a:pPr>
            <a:r>
              <a:rPr lang="en-US" sz="1200" dirty="0">
                <a:solidFill>
                  <a:srgbClr val="404040"/>
                </a:solidFill>
                <a:latin typeface="Calibri" charset="0"/>
                <a:ea typeface="Calibri" charset="0"/>
                <a:cs typeface="Calibri" charset="0"/>
              </a:rPr>
              <a:t>Free support from expert consultants trained in tax considerations for the military</a:t>
            </a:r>
          </a:p>
          <a:p>
            <a:pPr marL="192024" lvl="0" indent="-192024" defTabSz="457200">
              <a:lnSpc>
                <a:spcPct val="100000"/>
              </a:lnSpc>
              <a:spcBef>
                <a:spcPts val="0"/>
              </a:spcBef>
              <a:buFont typeface="Arial" charset="0"/>
              <a:buChar char="•"/>
            </a:pPr>
            <a:r>
              <a:rPr lang="en-US" sz="1200" dirty="0">
                <a:solidFill>
                  <a:srgbClr val="404040"/>
                </a:solidFill>
                <a:latin typeface="Calibri" charset="0"/>
                <a:ea typeface="Calibri" charset="0"/>
                <a:cs typeface="Calibri" charset="0"/>
              </a:rPr>
              <a:t>MilTax software accounts for military life – everything from multiple moves to combat pay</a:t>
            </a:r>
          </a:p>
        </p:txBody>
      </p:sp>
      <p:sp>
        <p:nvSpPr>
          <p:cNvPr id="4" name="Slide Number Placeholder 3"/>
          <p:cNvSpPr>
            <a:spLocks noGrp="1"/>
          </p:cNvSpPr>
          <p:nvPr>
            <p:ph type="sldNum" sz="quarter" idx="5"/>
          </p:nvPr>
        </p:nvSpPr>
        <p:spPr/>
        <p:txBody>
          <a:bodyPr/>
          <a:lstStyle/>
          <a:p>
            <a:fld id="{7B7F8616-38DA-4F9B-A1C0-8F0418E400E5}" type="slidenum">
              <a:rPr lang="en-US" smtClean="0"/>
              <a:t>12</a:t>
            </a:fld>
            <a:endParaRPr lang="en-US"/>
          </a:p>
        </p:txBody>
      </p:sp>
    </p:spTree>
    <p:extLst>
      <p:ext uri="{BB962C8B-B14F-4D97-AF65-F5344CB8AC3E}">
        <p14:creationId xmlns:p14="http://schemas.microsoft.com/office/powerpoint/2010/main" val="393148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latin typeface="+mn-lt"/>
                <a:ea typeface="+mn-ea"/>
                <a:cs typeface="+mn-cs"/>
              </a:rPr>
              <a:t>Military OneSource offers mobile solutions through your smartphone, mobile tablet or computer.</a:t>
            </a:r>
            <a:endParaRPr lang="en-US"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sk-SK" sz="1200" b="1" i="0" kern="1200" dirty="0">
                <a:solidFill>
                  <a:schemeClr val="tx1"/>
                </a:solidFill>
                <a:latin typeface="+mn-lt"/>
                <a:ea typeface="+mn-ea"/>
                <a:cs typeface="+mn-cs"/>
              </a:rPr>
              <a:t>Love </a:t>
            </a:r>
            <a:r>
              <a:rPr lang="sk-SK" sz="1200" b="1" i="0" kern="1200" dirty="0" err="1">
                <a:solidFill>
                  <a:schemeClr val="tx1"/>
                </a:solidFill>
                <a:latin typeface="+mn-lt"/>
                <a:ea typeface="+mn-ea"/>
                <a:cs typeface="+mn-cs"/>
              </a:rPr>
              <a:t>Every</a:t>
            </a:r>
            <a:r>
              <a:rPr lang="sk-SK" sz="1200" b="1" i="0" kern="1200" dirty="0">
                <a:solidFill>
                  <a:schemeClr val="tx1"/>
                </a:solidFill>
                <a:latin typeface="+mn-lt"/>
                <a:ea typeface="+mn-ea"/>
                <a:cs typeface="+mn-cs"/>
              </a:rPr>
              <a:t> </a:t>
            </a:r>
            <a:r>
              <a:rPr lang="sk-SK" sz="1200" b="1" i="0" kern="1200" dirty="0" err="1">
                <a:solidFill>
                  <a:schemeClr val="tx1"/>
                </a:solidFill>
                <a:latin typeface="+mn-lt"/>
                <a:ea typeface="+mn-ea"/>
                <a:cs typeface="+mn-cs"/>
              </a:rPr>
              <a:t>Day</a:t>
            </a:r>
            <a:r>
              <a:rPr lang="sk-SK" sz="1200" b="1"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texts</a:t>
            </a:r>
            <a:r>
              <a:rPr lang="en-US" sz="1200" b="0" i="0" kern="1200" baseline="0" dirty="0">
                <a:solidFill>
                  <a:schemeClr val="tx1"/>
                </a:solidFill>
                <a:latin typeface="+mn-lt"/>
                <a:ea typeface="+mn-ea"/>
                <a:cs typeface="+mn-cs"/>
              </a:rPr>
              <a:t> </a:t>
            </a:r>
            <a:r>
              <a:rPr lang="sk-SK" sz="1200" b="0" i="0" kern="1200" dirty="0" err="1">
                <a:solidFill>
                  <a:schemeClr val="tx1"/>
                </a:solidFill>
                <a:latin typeface="+mn-lt"/>
                <a:ea typeface="+mn-ea"/>
                <a:cs typeface="+mn-cs"/>
              </a:rPr>
              <a:t>you</a:t>
            </a:r>
            <a:r>
              <a:rPr lang="sk-SK" sz="1200" b="0" i="0" kern="1200" dirty="0">
                <a:solidFill>
                  <a:schemeClr val="tx1"/>
                </a:solidFill>
                <a:latin typeface="+mn-lt"/>
                <a:ea typeface="+mn-ea"/>
                <a:cs typeface="+mn-cs"/>
              </a:rPr>
              <a:t> </a:t>
            </a:r>
            <a:r>
              <a:rPr lang="en-US" sz="1200" b="0" i="0" kern="1200" dirty="0">
                <a:solidFill>
                  <a:schemeClr val="tx1"/>
                </a:solidFill>
                <a:latin typeface="+mn-lt"/>
                <a:ea typeface="+mn-ea"/>
                <a:cs typeface="+mn-cs"/>
              </a:rPr>
              <a:t>and your partner</a:t>
            </a:r>
            <a:r>
              <a:rPr lang="sk-SK" sz="1200" b="0" i="0" kern="1200" dirty="0">
                <a:solidFill>
                  <a:schemeClr val="tx1"/>
                </a:solidFill>
                <a:latin typeface="+mn-lt"/>
                <a:ea typeface="+mn-ea"/>
                <a:cs typeface="+mn-cs"/>
              </a:rPr>
              <a:t> a </a:t>
            </a:r>
            <a:r>
              <a:rPr lang="sk-SK" sz="1200" b="0" i="0" kern="1200" dirty="0" err="1">
                <a:solidFill>
                  <a:schemeClr val="tx1"/>
                </a:solidFill>
                <a:latin typeface="+mn-lt"/>
                <a:ea typeface="+mn-ea"/>
                <a:cs typeface="+mn-cs"/>
              </a:rPr>
              <a:t>question</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each</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morning</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for</a:t>
            </a:r>
            <a:r>
              <a:rPr lang="sk-SK" sz="1200" b="0" i="0" kern="1200" dirty="0">
                <a:solidFill>
                  <a:schemeClr val="tx1"/>
                </a:solidFill>
                <a:latin typeface="+mn-lt"/>
                <a:ea typeface="+mn-ea"/>
                <a:cs typeface="+mn-cs"/>
              </a:rPr>
              <a:t> 21 </a:t>
            </a:r>
            <a:r>
              <a:rPr lang="sk-SK" sz="1200" b="0" i="0" kern="1200" dirty="0" err="1">
                <a:solidFill>
                  <a:schemeClr val="tx1"/>
                </a:solidFill>
                <a:latin typeface="+mn-lt"/>
                <a:ea typeface="+mn-ea"/>
                <a:cs typeface="+mn-cs"/>
              </a:rPr>
              <a:t>days</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You</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both</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respond</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when</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it’s</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convenient</a:t>
            </a:r>
            <a:r>
              <a:rPr lang="sk-SK" sz="1200" b="0" i="0" kern="1200" dirty="0">
                <a:solidFill>
                  <a:schemeClr val="tx1"/>
                </a:solidFill>
                <a:latin typeface="+mn-lt"/>
                <a:ea typeface="+mn-ea"/>
                <a:cs typeface="+mn-cs"/>
              </a:rPr>
              <a:t> and </a:t>
            </a:r>
            <a:r>
              <a:rPr lang="sk-SK" sz="1200" b="0" i="0" kern="1200" dirty="0" err="1">
                <a:solidFill>
                  <a:schemeClr val="tx1"/>
                </a:solidFill>
                <a:latin typeface="+mn-lt"/>
                <a:ea typeface="+mn-ea"/>
                <a:cs typeface="+mn-cs"/>
              </a:rPr>
              <a:t>you’ll</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be</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notified</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when</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your</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partner’s</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answer</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is</a:t>
            </a:r>
            <a:r>
              <a:rPr lang="sk-SK" sz="1200" b="0" i="0" kern="1200" dirty="0">
                <a:solidFill>
                  <a:schemeClr val="tx1"/>
                </a:solidFill>
                <a:latin typeface="+mn-lt"/>
                <a:ea typeface="+mn-ea"/>
                <a:cs typeface="+mn-cs"/>
              </a:rPr>
              <a:t> </a:t>
            </a:r>
            <a:r>
              <a:rPr lang="sk-SK" sz="1200" b="0" i="0" kern="1200" dirty="0" err="1">
                <a:solidFill>
                  <a:schemeClr val="tx1"/>
                </a:solidFill>
                <a:latin typeface="+mn-lt"/>
                <a:ea typeface="+mn-ea"/>
                <a:cs typeface="+mn-cs"/>
              </a:rPr>
              <a:t>ready</a:t>
            </a:r>
            <a:r>
              <a:rPr lang="sk-SK" sz="1200" b="0" i="0" kern="1200" dirty="0">
                <a:solidFill>
                  <a:schemeClr val="tx1"/>
                </a:solidFill>
                <a:latin typeface="+mn-lt"/>
                <a:ea typeface="+mn-ea"/>
                <a:cs typeface="+mn-cs"/>
              </a:rPr>
              <a:t> to </a:t>
            </a:r>
            <a:r>
              <a:rPr lang="sk-SK" sz="1200" b="0" i="0" kern="1200" dirty="0" err="1">
                <a:solidFill>
                  <a:schemeClr val="tx1"/>
                </a:solidFill>
                <a:latin typeface="+mn-lt"/>
                <a:ea typeface="+mn-ea"/>
                <a:cs typeface="+mn-cs"/>
              </a:rPr>
              <a:t>view</a:t>
            </a:r>
            <a:r>
              <a:rPr lang="sk-SK" sz="1200" b="0" i="0" kern="1200" dirty="0">
                <a:solidFill>
                  <a:schemeClr val="tx1"/>
                </a:solidFill>
                <a:latin typeface="+mn-lt"/>
                <a:ea typeface="+mn-ea"/>
                <a:cs typeface="+mn-cs"/>
              </a:rPr>
              <a:t>. </a:t>
            </a:r>
            <a:r>
              <a:rPr lang="en-US" sz="1200" i="0" kern="1200" dirty="0">
                <a:solidFill>
                  <a:schemeClr val="tx1"/>
                </a:solidFill>
                <a:effectLst/>
                <a:latin typeface="+mn-lt"/>
                <a:ea typeface="+mn-ea"/>
                <a:cs typeface="+mn-cs"/>
              </a:rPr>
              <a:t>Love Every Day helps you get to know your partner better, learn new ways to show your love for each other, and discover “did you know” facts about relationships.</a:t>
            </a:r>
            <a:r>
              <a:rPr lang="en-US" sz="1200" i="0" kern="1200" baseline="0" dirty="0">
                <a:solidFill>
                  <a:schemeClr val="tx1"/>
                </a:solidFill>
                <a:effectLst/>
                <a:latin typeface="+mn-lt"/>
                <a:ea typeface="+mn-ea"/>
                <a:cs typeface="+mn-cs"/>
              </a:rPr>
              <a:t> It’s a fun way to c</a:t>
            </a:r>
            <a:r>
              <a:rPr lang="en-US" sz="1200" i="0" kern="1200" dirty="0">
                <a:solidFill>
                  <a:schemeClr val="tx1"/>
                </a:solidFill>
                <a:effectLst/>
                <a:latin typeface="+mn-lt"/>
                <a:ea typeface="+mn-ea"/>
                <a:cs typeface="+mn-cs"/>
              </a:rPr>
              <a:t>reate a new normal for your relationship.</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Get started at https://</a:t>
            </a:r>
            <a:r>
              <a:rPr lang="en-US" sz="1200" i="0" kern="1200" dirty="0" err="1">
                <a:solidFill>
                  <a:schemeClr val="tx1"/>
                </a:solidFill>
                <a:effectLst/>
                <a:latin typeface="+mn-lt"/>
                <a:ea typeface="+mn-ea"/>
                <a:cs typeface="+mn-cs"/>
              </a:rPr>
              <a:t>www.militaryonesource.mil</a:t>
            </a:r>
            <a:r>
              <a:rPr lang="en-US" sz="1200" i="0" kern="1200" dirty="0">
                <a:solidFill>
                  <a:schemeClr val="tx1"/>
                </a:solidFill>
                <a:effectLst/>
                <a:latin typeface="+mn-lt"/>
                <a:ea typeface="+mn-ea"/>
                <a:cs typeface="+mn-cs"/>
              </a:rPr>
              <a:t>/benefits/love-every-day.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Chill Drills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free collection of simple audio mindfulness exercises were developed for the military community to reduce stress and create calm. You can access Chill Drills at </a:t>
            </a:r>
            <a:r>
              <a:rPr lang="en-US" sz="1200" b="0" i="0" u="none" strike="noStrike" kern="1200" dirty="0">
                <a:solidFill>
                  <a:schemeClr val="tx1"/>
                </a:solidFill>
                <a:effectLst/>
                <a:latin typeface="+mn-lt"/>
                <a:ea typeface="+mn-ea"/>
                <a:cs typeface="+mn-cs"/>
                <a:hlinkClick r:id="rId3"/>
              </a:rPr>
              <a:t>https://www.militaryonesource.mil/resources/mobile-apps/de-stress-and-relax-with-chill-drills-by-military-onesource/</a:t>
            </a:r>
            <a:endParaRPr lang="en-US"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B7F8616-38DA-4F9B-A1C0-8F0418E400E5}" type="slidenum">
              <a:rPr lang="en-US" smtClean="0"/>
              <a:t>13</a:t>
            </a:fld>
            <a:endParaRPr lang="en-US"/>
          </a:p>
        </p:txBody>
      </p:sp>
    </p:spTree>
    <p:extLst>
      <p:ext uri="{BB962C8B-B14F-4D97-AF65-F5344CB8AC3E}">
        <p14:creationId xmlns:p14="http://schemas.microsoft.com/office/powerpoint/2010/main" val="2804088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addition to all these resources we’ve talked about, the Military OneSource website has lots more assistance and information. The site has a responsive design to readily accommodate users on their mobile, tablet and desktop devices, so that you can access the extensive resources and support 24/7, from anywhere in the world.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Here’s how to connect to help and services, starting at the homepage.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[DEMONSTRATE WITH CURSOR]</a:t>
            </a:r>
          </a:p>
          <a:p>
            <a:r>
              <a:rPr lang="en-US" sz="1200" kern="1200" dirty="0">
                <a:solidFill>
                  <a:schemeClr val="tx1"/>
                </a:solidFill>
                <a:effectLst/>
                <a:latin typeface="+mn-lt"/>
                <a:ea typeface="+mn-ea"/>
                <a:cs typeface="+mn-cs"/>
              </a:rPr>
              <a:t>Click the “Get Personal Support” menu item for a dropdown with information for:</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Contacting Military OneSource for guidance &amp; answers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Military OneSource coaching and consultations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Military and Family Life Counseling Program and Military OneSource confidential counseling</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Click the “Explore Tools” menu item for a dropdown with the following digital tools and resources: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Benefits Finder</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Resources Finder</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MilTax: Free Tax Services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Spouse Education and Career Opportunities program</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Plan My Deployment Checklists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Military and Family Life Counselor Locator</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Relationship Resource Tool</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Defense Personal Property System</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Military Funeral Honors Directory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Click the “Browse by Topics” menu item for the following topics: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Military Basics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Deployment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Education &amp; Employment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Financial &amp; Legal</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Health &amp; Wellness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Military Funeral Honors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Moving &amp; Housing</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National Guard &amp; Reserves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Parenting</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Recreation, Travel &amp; Shopping</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Relationships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Separation &amp; Retiring</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Special Needs</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Click the red “Connect Now” button to:</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Call our 800 number on your mobile device 24/7/365.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See international dialing instructions from outside the continental U.S.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Call TTY/TDD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Start a secure chat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The magnifying glass takes you to search.</a:t>
            </a:r>
          </a:p>
          <a:p>
            <a:endParaRPr lang="en-US" dirty="0"/>
          </a:p>
        </p:txBody>
      </p:sp>
      <p:sp>
        <p:nvSpPr>
          <p:cNvPr id="4" name="Slide Number Placeholder 3"/>
          <p:cNvSpPr>
            <a:spLocks noGrp="1"/>
          </p:cNvSpPr>
          <p:nvPr>
            <p:ph type="sldNum" sz="quarter" idx="10"/>
          </p:nvPr>
        </p:nvSpPr>
        <p:spPr/>
        <p:txBody>
          <a:bodyPr/>
          <a:lstStyle/>
          <a:p>
            <a:fld id="{7B7F8616-38DA-4F9B-A1C0-8F0418E400E5}" type="slidenum">
              <a:rPr lang="en-US" smtClean="0"/>
              <a:t>14</a:t>
            </a:fld>
            <a:endParaRPr lang="en-US"/>
          </a:p>
        </p:txBody>
      </p:sp>
    </p:spTree>
    <p:extLst>
      <p:ext uri="{BB962C8B-B14F-4D97-AF65-F5344CB8AC3E}">
        <p14:creationId xmlns:p14="http://schemas.microsoft.com/office/powerpoint/2010/main" val="42253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here are 15 categories of information, resources and benefits on the site.</a:t>
            </a:r>
          </a:p>
          <a:p>
            <a:r>
              <a:rPr lang="en-US"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Military Basics — </a:t>
            </a:r>
            <a:r>
              <a:rPr lang="en-US" sz="1200" b="0" kern="1200" dirty="0">
                <a:solidFill>
                  <a:schemeClr val="tx1"/>
                </a:solidFill>
                <a:effectLst/>
                <a:latin typeface="+mn-lt"/>
                <a:ea typeface="+mn-ea"/>
                <a:cs typeface="+mn-cs"/>
              </a:rPr>
              <a:t>New to the military, training and logistics, basics for extended family and friends, wounded, ill or injured and their caregivers</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Casualty &amp; Mortuary Affairs — </a:t>
            </a:r>
            <a:r>
              <a:rPr lang="en-US" sz="1200" b="0" kern="1200" dirty="0">
                <a:solidFill>
                  <a:schemeClr val="tx1"/>
                </a:solidFill>
                <a:effectLst/>
                <a:latin typeface="+mn-lt"/>
                <a:ea typeface="+mn-ea"/>
                <a:cs typeface="+mn-cs"/>
              </a:rPr>
              <a:t>Bereavement and grief, casualty assistance </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Deployment — </a:t>
            </a:r>
            <a:r>
              <a:rPr lang="en-US" sz="1200" b="0" kern="1200" dirty="0">
                <a:solidFill>
                  <a:schemeClr val="tx1"/>
                </a:solidFill>
                <a:effectLst/>
                <a:latin typeface="+mn-lt"/>
                <a:ea typeface="+mn-ea"/>
                <a:cs typeface="+mn-cs"/>
              </a:rPr>
              <a:t>Preparing, during and returning home from deployment</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Education &amp; Employment — </a:t>
            </a:r>
            <a:r>
              <a:rPr lang="en-US" sz="1200" b="0" kern="1200" dirty="0">
                <a:solidFill>
                  <a:schemeClr val="tx1"/>
                </a:solidFill>
                <a:effectLst/>
                <a:latin typeface="+mn-lt"/>
                <a:ea typeface="+mn-ea"/>
                <a:cs typeface="+mn-cs"/>
              </a:rPr>
              <a:t>For spouses, service members, and youth and teens</a:t>
            </a:r>
            <a:endParaRPr lang="en-US" sz="1200" b="1"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Emergencies &amp; Disasters — </a:t>
            </a:r>
            <a:r>
              <a:rPr lang="en-US" sz="1200" b="0" kern="1200" dirty="0">
                <a:solidFill>
                  <a:srgbClr val="404040"/>
                </a:solidFill>
                <a:effectLst/>
                <a:latin typeface="+mn-lt"/>
                <a:ea typeface="Calibri" charset="0"/>
                <a:cs typeface="Calibri" charset="0"/>
              </a:rPr>
              <a:t>P</a:t>
            </a:r>
            <a:r>
              <a:rPr lang="en-US" sz="1200" dirty="0">
                <a:solidFill>
                  <a:srgbClr val="404040"/>
                </a:solidFill>
                <a:ea typeface="Calibri" charset="0"/>
                <a:cs typeface="Calibri" charset="0"/>
              </a:rPr>
              <a:t>ersonnel accountability, disaster preparedness, evacuation operations</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Financial &amp; Legal — </a:t>
            </a:r>
            <a:r>
              <a:rPr lang="en-US" sz="1200" b="0" kern="1200" dirty="0">
                <a:solidFill>
                  <a:schemeClr val="tx1"/>
                </a:solidFill>
                <a:effectLst/>
                <a:latin typeface="+mn-lt"/>
                <a:ea typeface="+mn-ea"/>
                <a:cs typeface="+mn-cs"/>
              </a:rPr>
              <a:t>Personal finance, taxes, legal</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Health &amp; Wellness — </a:t>
            </a:r>
            <a:r>
              <a:rPr lang="en-US" sz="1200" b="0" kern="1200" dirty="0">
                <a:solidFill>
                  <a:schemeClr val="tx1"/>
                </a:solidFill>
                <a:effectLst/>
                <a:latin typeface="+mn-lt"/>
                <a:ea typeface="+mn-ea"/>
                <a:cs typeface="+mn-cs"/>
              </a:rPr>
              <a:t>Mental health, nutrition and fitness, prevention and care</a:t>
            </a:r>
            <a:r>
              <a:rPr lang="en-US" sz="1200" b="1"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Military Funeral Honors — </a:t>
            </a:r>
            <a:r>
              <a:rPr lang="en-US" sz="1200" dirty="0">
                <a:solidFill>
                  <a:srgbClr val="404040"/>
                </a:solidFill>
                <a:latin typeface="Calibri" charset="0"/>
                <a:ea typeface="Calibri" charset="0"/>
                <a:cs typeface="Calibri" charset="0"/>
              </a:rPr>
              <a:t>information for families, funeral directors and planners, Authorized Provider Partnership Program</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Moving &amp; Housing — </a:t>
            </a:r>
            <a:r>
              <a:rPr lang="en-US" sz="1200" b="0" kern="1200" dirty="0">
                <a:solidFill>
                  <a:schemeClr val="tx1"/>
                </a:solidFill>
                <a:effectLst/>
                <a:latin typeface="+mn-lt"/>
                <a:ea typeface="+mn-ea"/>
                <a:cs typeface="+mn-cs"/>
              </a:rPr>
              <a:t>Preparing to move, moving your personal property, housing, overseas living </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National Guard &amp; Reserves — </a:t>
            </a:r>
            <a:r>
              <a:rPr lang="en-US" sz="1200" b="0" kern="1200" dirty="0">
                <a:solidFill>
                  <a:schemeClr val="tx1"/>
                </a:solidFill>
                <a:effectLst/>
                <a:latin typeface="+mn-lt"/>
                <a:ea typeface="+mn-ea"/>
                <a:cs typeface="+mn-cs"/>
              </a:rPr>
              <a:t>Joining the Guard and reserves, National Guard, reserves</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Parenting — </a:t>
            </a:r>
            <a:r>
              <a:rPr lang="en-US" sz="1200" b="0" kern="1200" dirty="0">
                <a:solidFill>
                  <a:schemeClr val="tx1"/>
                </a:solidFill>
                <a:effectLst/>
                <a:latin typeface="+mn-lt"/>
                <a:ea typeface="+mn-ea"/>
                <a:cs typeface="+mn-cs"/>
              </a:rPr>
              <a:t>New parents, child care programs, children, youth and teens, adoption and foster care</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Recreation, Travel &amp; Shopping — </a:t>
            </a:r>
            <a:r>
              <a:rPr lang="en-US" sz="1200" b="0" kern="1200" dirty="0">
                <a:solidFill>
                  <a:schemeClr val="tx1"/>
                </a:solidFill>
                <a:effectLst/>
                <a:latin typeface="+mn-lt"/>
                <a:ea typeface="+mn-ea"/>
                <a:cs typeface="+mn-cs"/>
              </a:rPr>
              <a:t>MWR and libraries, travel and lodging, commissary and exchange</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Relationships — </a:t>
            </a:r>
            <a:r>
              <a:rPr lang="en-US" sz="1200" b="0" kern="1200" dirty="0">
                <a:solidFill>
                  <a:schemeClr val="tx1"/>
                </a:solidFill>
                <a:effectLst/>
                <a:latin typeface="+mn-lt"/>
                <a:ea typeface="+mn-ea"/>
                <a:cs typeface="+mn-cs"/>
              </a:rPr>
              <a:t>Friendships and single life, married life and domestic partnerships, separation and divorce, safety from violence and abuse</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Separating &amp; Retiring — </a:t>
            </a:r>
            <a:r>
              <a:rPr lang="en-US" sz="1200" b="0" kern="1200" dirty="0">
                <a:solidFill>
                  <a:schemeClr val="tx1"/>
                </a:solidFill>
                <a:effectLst/>
                <a:latin typeface="+mn-lt"/>
                <a:ea typeface="+mn-ea"/>
                <a:cs typeface="+mn-cs"/>
              </a:rPr>
              <a:t>Military separation, transitioning to civilian life, recent veterans</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Special Needs — </a:t>
            </a:r>
            <a:r>
              <a:rPr lang="en-US" sz="1200" b="0" kern="1200" dirty="0">
                <a:solidFill>
                  <a:schemeClr val="tx1"/>
                </a:solidFill>
                <a:effectLst/>
                <a:latin typeface="+mn-lt"/>
                <a:ea typeface="+mn-ea"/>
                <a:cs typeface="+mn-cs"/>
              </a:rPr>
              <a:t>Exceptional Family Member Program, medical needs, educational needs</a:t>
            </a:r>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7F8616-38DA-4F9B-A1C0-8F0418E400E5}" type="slidenum">
              <a:rPr lang="en-US" smtClean="0"/>
              <a:t>15</a:t>
            </a:fld>
            <a:endParaRPr lang="en-US"/>
          </a:p>
        </p:txBody>
      </p:sp>
    </p:spTree>
    <p:extLst>
      <p:ext uri="{BB962C8B-B14F-4D97-AF65-F5344CB8AC3E}">
        <p14:creationId xmlns:p14="http://schemas.microsoft.com/office/powerpoint/2010/main" val="3191848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can also connect with the community through blogs and social media. </a:t>
            </a:r>
            <a:r>
              <a:rPr lang="en-US" sz="1200" b="0" u="none" baseline="0" dirty="0">
                <a:latin typeface="+mn-lt"/>
                <a:cs typeface="Arial" panose="020B0604020202020204" pitchFamily="34" charset="0"/>
              </a:rPr>
              <a:t>These platforms ensure you’re the first to know about resources as they become available </a:t>
            </a:r>
            <a:r>
              <a:rPr lang="en-US" sz="1200" b="0" u="none" kern="1200" dirty="0">
                <a:solidFill>
                  <a:schemeClr val="tx1"/>
                </a:solidFill>
                <a:effectLst/>
                <a:latin typeface="+mn-lt"/>
                <a:ea typeface="+mn-ea"/>
                <a:cs typeface="+mn-cs"/>
              </a:rPr>
              <a:t>—</a:t>
            </a:r>
            <a:r>
              <a:rPr lang="en-US" sz="1200" b="0" u="none" kern="1200" baseline="0" dirty="0">
                <a:solidFill>
                  <a:schemeClr val="tx1"/>
                </a:solidFill>
                <a:effectLst/>
                <a:latin typeface="+mn-lt"/>
                <a:ea typeface="+mn-ea"/>
                <a:cs typeface="Arial" panose="020B0604020202020204" pitchFamily="34" charset="0"/>
              </a:rPr>
              <a:t> including information that matters to both service members and military families</a:t>
            </a:r>
            <a:r>
              <a:rPr lang="en-US" sz="1200" b="0" u="none" baseline="0" dirty="0">
                <a:latin typeface="+mn-lt"/>
                <a:cs typeface="Arial" panose="020B0604020202020204" pitchFamily="34" charset="0"/>
              </a:rPr>
              <a:t>.</a:t>
            </a:r>
            <a:endParaRPr lang="en-US" sz="1200" b="0" u="none" dirty="0">
              <a:latin typeface="+mn-lt"/>
              <a:cs typeface="Arial" panose="020B0604020202020204" pitchFamily="34" charset="0"/>
            </a:endParaRPr>
          </a:p>
          <a:p>
            <a:endParaRPr lang="en-US" sz="1200" kern="1200" dirty="0">
              <a:solidFill>
                <a:schemeClr val="tx1"/>
              </a:solidFill>
              <a:effectLst/>
              <a:latin typeface="+mn-lt"/>
              <a:ea typeface="+mn-ea"/>
              <a:cs typeface="+mn-cs"/>
            </a:endParaRPr>
          </a:p>
          <a:p>
            <a:pPr marL="100584" indent="-100584" defTabSz="457200">
              <a:spcAft>
                <a:spcPts val="900"/>
              </a:spcAft>
              <a:buFont typeface="Arial" panose="020B0604020202020204" pitchFamily="34" charset="0"/>
              <a:buChar char="•"/>
            </a:pPr>
            <a:r>
              <a:rPr lang="en-US" sz="1200" dirty="0">
                <a:solidFill>
                  <a:srgbClr val="404040"/>
                </a:solidFill>
                <a:latin typeface="+mn-lt"/>
                <a:ea typeface="Calibri" charset="0"/>
                <a:cs typeface="Calibri" charset="0"/>
              </a:rPr>
              <a:t>Read Blog Brigade for military spouses for a “boots on the ground perspective” </a:t>
            </a:r>
          </a:p>
          <a:p>
            <a:pPr marL="100584" indent="-100584" defTabSz="457200">
              <a:spcAft>
                <a:spcPts val="900"/>
              </a:spcAft>
              <a:buFont typeface="Arial" panose="020B0604020202020204" pitchFamily="34" charset="0"/>
              <a:buChar char="•"/>
            </a:pPr>
            <a:r>
              <a:rPr lang="en-US" sz="1200" dirty="0">
                <a:solidFill>
                  <a:srgbClr val="404040"/>
                </a:solidFill>
                <a:latin typeface="+mn-lt"/>
                <a:ea typeface="Calibri" charset="0"/>
                <a:cs typeface="Calibri" charset="0"/>
              </a:rPr>
              <a:t>Listen to podcasts featuring topics important to military life</a:t>
            </a:r>
          </a:p>
          <a:p>
            <a:pPr marL="100584" indent="-100584" defTabSz="457200">
              <a:spcAft>
                <a:spcPts val="900"/>
              </a:spcAft>
              <a:buFont typeface="Arial" panose="020B0604020202020204" pitchFamily="34" charset="0"/>
              <a:buChar char="•"/>
            </a:pPr>
            <a:r>
              <a:rPr lang="en-US" sz="1200" dirty="0">
                <a:solidFill>
                  <a:srgbClr val="404040"/>
                </a:solidFill>
                <a:latin typeface="+mn-lt"/>
                <a:ea typeface="Calibri" charset="0"/>
                <a:cs typeface="Calibri" charset="0"/>
              </a:rPr>
              <a:t>Also, visit us on social media</a:t>
            </a:r>
          </a:p>
          <a:p>
            <a:endParaRPr lang="en-US" dirty="0"/>
          </a:p>
          <a:p>
            <a:pPr marL="0" indent="0">
              <a:lnSpc>
                <a:spcPct val="80000"/>
              </a:lnSpc>
              <a:spcBef>
                <a:spcPts val="1001"/>
              </a:spcBef>
              <a:buNone/>
              <a:tabLst>
                <a:tab pos="0" algn="l"/>
              </a:tabLst>
            </a:pPr>
            <a:r>
              <a:rPr lang="en-US" sz="2200" b="1" spc="-1" dirty="0">
                <a:solidFill>
                  <a:srgbClr val="183F5C"/>
                </a:solidFill>
              </a:rPr>
              <a:t>Military OneSource field consultants are here to help support your outreach. They can:</a:t>
            </a:r>
            <a:endParaRPr lang="en-US" sz="2200" b="1" spc="-1" dirty="0">
              <a:solidFill>
                <a:srgbClr val="183F5C"/>
              </a:solidFill>
              <a:ea typeface="+mn-ea"/>
            </a:endParaRPr>
          </a:p>
          <a:p>
            <a:pPr marL="342900" indent="-342900">
              <a:lnSpc>
                <a:spcPct val="80000"/>
              </a:lnSpc>
              <a:spcBef>
                <a:spcPts val="1001"/>
              </a:spcBef>
              <a:buFont typeface="Arial" panose="020B0604020202020204" pitchFamily="34" charset="0"/>
              <a:buChar char="•"/>
              <a:tabLst>
                <a:tab pos="0" algn="l"/>
              </a:tabLst>
            </a:pPr>
            <a:r>
              <a:rPr lang="en-US" sz="2000" spc="-1" dirty="0">
                <a:solidFill>
                  <a:srgbClr val="404040"/>
                </a:solidFill>
                <a:ea typeface="Calibri"/>
              </a:rPr>
              <a:t>Provide presentations in person or host webinars </a:t>
            </a:r>
          </a:p>
          <a:p>
            <a:pPr marL="342900" indent="-342900">
              <a:lnSpc>
                <a:spcPct val="80000"/>
              </a:lnSpc>
              <a:spcBef>
                <a:spcPts val="1001"/>
              </a:spcBef>
              <a:buFont typeface="Arial" panose="020B0604020202020204" pitchFamily="34" charset="0"/>
              <a:buChar char="•"/>
              <a:tabLst>
                <a:tab pos="0" algn="l"/>
              </a:tabLst>
            </a:pPr>
            <a:r>
              <a:rPr lang="en-US" sz="2000" spc="-1" dirty="0">
                <a:solidFill>
                  <a:srgbClr val="404040"/>
                </a:solidFill>
                <a:ea typeface="Calibri"/>
              </a:rPr>
              <a:t>Talk about a variety of topics tailored to your community </a:t>
            </a:r>
          </a:p>
          <a:p>
            <a:pPr marL="342900" indent="-342900">
              <a:lnSpc>
                <a:spcPct val="80000"/>
              </a:lnSpc>
              <a:spcBef>
                <a:spcPts val="1001"/>
              </a:spcBef>
              <a:buFont typeface="Arial" panose="020B0604020202020204" pitchFamily="34" charset="0"/>
              <a:buChar char="•"/>
              <a:tabLst>
                <a:tab pos="0" algn="l"/>
              </a:tabLst>
            </a:pPr>
            <a:r>
              <a:rPr lang="en-US" sz="2000" spc="-1" dirty="0">
                <a:solidFill>
                  <a:srgbClr val="404040"/>
                </a:solidFill>
                <a:ea typeface="Calibri"/>
              </a:rPr>
              <a:t>Dive into details about benefits, services and resources</a:t>
            </a:r>
            <a:endParaRPr lang="en-US" sz="2000" spc="-1" dirty="0">
              <a:solidFill>
                <a:srgbClr val="404040"/>
              </a:solidFill>
            </a:endParaRPr>
          </a:p>
          <a:p>
            <a:pPr marL="0" indent="0">
              <a:lnSpc>
                <a:spcPct val="80000"/>
              </a:lnSpc>
              <a:spcBef>
                <a:spcPts val="1001"/>
              </a:spcBef>
              <a:buNone/>
              <a:tabLst>
                <a:tab pos="0" algn="l"/>
              </a:tabLst>
            </a:pPr>
            <a:endParaRPr lang="en-US" sz="2000" spc="-1" dirty="0">
              <a:solidFill>
                <a:srgbClr val="404040"/>
              </a:solidFill>
              <a:ea typeface="Calibri"/>
            </a:endParaRPr>
          </a:p>
          <a:p>
            <a:pPr marL="0" indent="0">
              <a:lnSpc>
                <a:spcPct val="80000"/>
              </a:lnSpc>
              <a:spcBef>
                <a:spcPts val="1001"/>
              </a:spcBef>
              <a:buNone/>
              <a:tabLst>
                <a:tab pos="0" algn="l"/>
              </a:tabLst>
            </a:pPr>
            <a:r>
              <a:rPr lang="en-US" sz="2000" spc="-1" dirty="0">
                <a:solidFill>
                  <a:srgbClr val="404040"/>
                </a:solidFill>
                <a:ea typeface="Calibri"/>
              </a:rPr>
              <a:t>Field consultants have a vast range of experience in military life. </a:t>
            </a:r>
            <a:r>
              <a:rPr lang="en-US" sz="1200" b="0" strike="noStrike" spc="-1" dirty="0">
                <a:solidFill>
                  <a:srgbClr val="000000"/>
                </a:solidFill>
                <a:latin typeface="+mn-lt"/>
              </a:rPr>
              <a:t>Anybody in the military can request support from field consultants at no cost: service providers, leaders, communities that serve the military. To learn more or request support, go to BOSS, the Business Operations Support System at </a:t>
            </a:r>
            <a:r>
              <a:rPr lang="en-US" sz="1200" b="1" strike="noStrike" spc="-1" dirty="0">
                <a:solidFill>
                  <a:srgbClr val="000000"/>
                </a:solidFill>
                <a:latin typeface="+mn-lt"/>
              </a:rPr>
              <a:t>https://supportrequest.militaryonesource.mil</a:t>
            </a:r>
            <a:endParaRPr lang="en-US" b="1" dirty="0"/>
          </a:p>
        </p:txBody>
      </p:sp>
      <p:sp>
        <p:nvSpPr>
          <p:cNvPr id="4" name="Slide Number Placeholder 3"/>
          <p:cNvSpPr>
            <a:spLocks noGrp="1"/>
          </p:cNvSpPr>
          <p:nvPr>
            <p:ph type="sldNum" sz="quarter" idx="10"/>
          </p:nvPr>
        </p:nvSpPr>
        <p:spPr/>
        <p:txBody>
          <a:bodyPr/>
          <a:lstStyle/>
          <a:p>
            <a:fld id="{7B7F8616-38DA-4F9B-A1C0-8F0418E400E5}" type="slidenum">
              <a:rPr lang="en-US" smtClean="0"/>
              <a:t>16</a:t>
            </a:fld>
            <a:endParaRPr lang="en-US"/>
          </a:p>
        </p:txBody>
      </p:sp>
    </p:spTree>
    <p:extLst>
      <p:ext uri="{BB962C8B-B14F-4D97-AF65-F5344CB8AC3E}">
        <p14:creationId xmlns:p14="http://schemas.microsoft.com/office/powerpoint/2010/main" val="2159566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PlaceHolder 1"/>
          <p:cNvSpPr>
            <a:spLocks noGrp="1" noRot="1" noChangeAspect="1"/>
          </p:cNvSpPr>
          <p:nvPr>
            <p:ph type="sldImg"/>
          </p:nvPr>
        </p:nvSpPr>
        <p:spPr>
          <a:xfrm>
            <a:off x="1414463" y="1162050"/>
            <a:ext cx="4181475" cy="3136900"/>
          </a:xfrm>
          <a:prstGeom prst="rect">
            <a:avLst/>
          </a:prstGeom>
          <a:ln w="0">
            <a:noFill/>
          </a:ln>
        </p:spPr>
      </p:sp>
      <p:sp>
        <p:nvSpPr>
          <p:cNvPr id="313"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0" strike="noStrike" spc="-1" dirty="0">
                <a:solidFill>
                  <a:srgbClr val="000000"/>
                </a:solidFill>
                <a:latin typeface="Calibri"/>
              </a:rPr>
              <a:t>Military OneSource connects service members and their families to a range of support for military life, including online tools and apps.</a:t>
            </a:r>
          </a:p>
          <a:p>
            <a:pPr marL="216000" indent="-216000">
              <a:lnSpc>
                <a:spcPct val="100000"/>
              </a:lnSpc>
              <a:buNone/>
            </a:pPr>
            <a:r>
              <a:rPr lang="en-US" sz="2000" b="0" strike="noStrike" spc="-1" dirty="0">
                <a:solidFill>
                  <a:srgbClr val="000000"/>
                </a:solidFill>
                <a:latin typeface="Calibri"/>
              </a:rPr>
              <a:t>This list is a sampling of the different resources; reach out or visit the website to explore more. </a:t>
            </a:r>
          </a:p>
          <a:p>
            <a:pPr>
              <a:lnSpc>
                <a:spcPct val="80000"/>
              </a:lnSpc>
              <a:spcBef>
                <a:spcPts val="1001"/>
              </a:spcBef>
              <a:buNone/>
            </a:pPr>
            <a:endParaRPr lang="en-US" sz="2000" b="0" strike="noStrike" spc="-1" dirty="0">
              <a:solidFill>
                <a:srgbClr val="000000"/>
              </a:solidFill>
              <a:latin typeface="Calibri"/>
            </a:endParaRPr>
          </a:p>
          <a:p>
            <a:pPr marL="0" indent="0">
              <a:lnSpc>
                <a:spcPct val="80000"/>
              </a:lnSpc>
              <a:spcBef>
                <a:spcPts val="1001"/>
              </a:spcBef>
              <a:buClr>
                <a:srgbClr val="000000"/>
              </a:buClr>
              <a:buFont typeface="Arial"/>
              <a:buNone/>
            </a:pPr>
            <a:r>
              <a:rPr lang="en-US" sz="2000" b="1" strike="noStrike" spc="-1" dirty="0">
                <a:solidFill>
                  <a:srgbClr val="000000"/>
                </a:solidFill>
                <a:latin typeface="Calibri"/>
              </a:rPr>
              <a:t>Plan My Move</a:t>
            </a:r>
            <a:br>
              <a:rPr sz="2000" dirty="0"/>
            </a:br>
            <a:r>
              <a:rPr lang="en-US" sz="2000" b="0" strike="noStrike" spc="-1" dirty="0">
                <a:solidFill>
                  <a:srgbClr val="000000"/>
                </a:solidFill>
                <a:latin typeface="Calibri"/>
              </a:rPr>
              <a:t>Users can answer a few questions and the </a:t>
            </a:r>
            <a:r>
              <a:rPr lang="en-US" sz="2000" b="0" u="sng" strike="noStrike" spc="-1" dirty="0">
                <a:solidFill>
                  <a:srgbClr val="000000"/>
                </a:solidFill>
                <a:uFillTx/>
                <a:latin typeface="Calibri"/>
                <a:hlinkClick r:id="rId3"/>
              </a:rPr>
              <a:t>Plan My Move</a:t>
            </a:r>
            <a:r>
              <a:rPr lang="en-US" sz="2000" b="0" strike="noStrike" spc="-1" dirty="0">
                <a:solidFill>
                  <a:srgbClr val="000000"/>
                </a:solidFill>
                <a:latin typeface="Calibri"/>
              </a:rPr>
              <a:t> tool will populate a checklist with information about the tasks they need to complete, and how and when to complete them.</a:t>
            </a:r>
          </a:p>
          <a:p>
            <a:pPr>
              <a:lnSpc>
                <a:spcPct val="80000"/>
              </a:lnSpc>
              <a:spcBef>
                <a:spcPts val="1001"/>
              </a:spcBef>
              <a:buNone/>
            </a:pPr>
            <a:endParaRPr lang="en-US" sz="2000" b="0" strike="noStrike" spc="-1" dirty="0">
              <a:solidFill>
                <a:srgbClr val="000000"/>
              </a:solidFill>
              <a:latin typeface="Calibri"/>
            </a:endParaRPr>
          </a:p>
          <a:p>
            <a:pPr marL="0" indent="0">
              <a:lnSpc>
                <a:spcPct val="90000"/>
              </a:lnSpc>
              <a:spcBef>
                <a:spcPts val="1001"/>
              </a:spcBef>
              <a:buClr>
                <a:srgbClr val="000000"/>
              </a:buClr>
              <a:buFont typeface="Arial"/>
              <a:buNone/>
            </a:pPr>
            <a:r>
              <a:rPr lang="en-US" sz="2000" b="1" u="sng" strike="noStrike" spc="-1" dirty="0" err="1">
                <a:solidFill>
                  <a:srgbClr val="000000"/>
                </a:solidFill>
                <a:uFillTx/>
                <a:latin typeface="Calibri"/>
                <a:hlinkClick r:id="rId4"/>
              </a:rPr>
              <a:t>MilitaryINSTALLATIONS</a:t>
            </a:r>
            <a:endParaRPr lang="en-US" sz="2000" b="1" u="sng" strike="noStrike" spc="-1" dirty="0">
              <a:solidFill>
                <a:srgbClr val="000000"/>
              </a:solidFill>
              <a:uFillTx/>
              <a:latin typeface="Calibri"/>
            </a:endParaRPr>
          </a:p>
          <a:p>
            <a:pPr marL="342900" indent="-342900">
              <a:lnSpc>
                <a:spcPct val="90000"/>
              </a:lnSpc>
              <a:spcBef>
                <a:spcPts val="1001"/>
              </a:spcBef>
              <a:buClr>
                <a:srgbClr val="000000"/>
              </a:buClr>
              <a:buFont typeface="Arial" panose="020B0604020202020204" pitchFamily="34" charset="0"/>
              <a:buChar char="•"/>
            </a:pPr>
            <a:r>
              <a:rPr lang="en-US" sz="2000" b="0" strike="noStrike" spc="-1" dirty="0">
                <a:solidFill>
                  <a:srgbClr val="000000"/>
                </a:solidFill>
                <a:latin typeface="Calibri"/>
              </a:rPr>
              <a:t>Helps service members and their families get to know a new location</a:t>
            </a:r>
          </a:p>
          <a:p>
            <a:pPr marL="342900" indent="-342900">
              <a:lnSpc>
                <a:spcPct val="90000"/>
              </a:lnSpc>
              <a:spcBef>
                <a:spcPts val="1001"/>
              </a:spcBef>
              <a:buClr>
                <a:srgbClr val="000000"/>
              </a:buClr>
              <a:buFont typeface="Arial" panose="020B0604020202020204" pitchFamily="34" charset="0"/>
              <a:buChar char="•"/>
            </a:pPr>
            <a:r>
              <a:rPr lang="en-US" sz="2000" b="0" strike="noStrike" spc="-1" dirty="0">
                <a:solidFill>
                  <a:srgbClr val="000000"/>
                </a:solidFill>
                <a:latin typeface="Calibri"/>
              </a:rPr>
              <a:t>Search by installation or program</a:t>
            </a:r>
          </a:p>
          <a:p>
            <a:pPr marL="342900" indent="-342900">
              <a:lnSpc>
                <a:spcPct val="90000"/>
              </a:lnSpc>
              <a:spcBef>
                <a:spcPts val="1001"/>
              </a:spcBef>
              <a:buClr>
                <a:srgbClr val="000000"/>
              </a:buClr>
              <a:buFont typeface="Arial" panose="020B0604020202020204" pitchFamily="34" charset="0"/>
              <a:buChar char="•"/>
            </a:pPr>
            <a:r>
              <a:rPr lang="en-US" sz="2000" b="0" strike="noStrike" spc="-1" dirty="0">
                <a:solidFill>
                  <a:srgbClr val="000000"/>
                </a:solidFill>
                <a:latin typeface="Calibri"/>
              </a:rPr>
              <a:t>Find contact information for different support programs – address, hours, phone number and more</a:t>
            </a:r>
          </a:p>
          <a:p>
            <a:pPr marL="342900" indent="-342900">
              <a:lnSpc>
                <a:spcPct val="90000"/>
              </a:lnSpc>
              <a:spcBef>
                <a:spcPts val="1001"/>
              </a:spcBef>
              <a:buClr>
                <a:srgbClr val="000000"/>
              </a:buClr>
              <a:buFont typeface="Arial" panose="020B0604020202020204" pitchFamily="34" charset="0"/>
              <a:buChar char="•"/>
            </a:pPr>
            <a:r>
              <a:rPr lang="en-US" sz="2000" b="0" strike="noStrike" spc="-1" dirty="0">
                <a:solidFill>
                  <a:srgbClr val="000000"/>
                </a:solidFill>
                <a:latin typeface="Calibri"/>
              </a:rPr>
              <a:t>See pictures of an installation and learn about resources in the surrounding community </a:t>
            </a:r>
          </a:p>
          <a:p>
            <a:pPr>
              <a:lnSpc>
                <a:spcPct val="80000"/>
              </a:lnSpc>
              <a:spcBef>
                <a:spcPts val="1001"/>
              </a:spcBef>
              <a:buNone/>
            </a:pPr>
            <a:endParaRPr lang="en-US" sz="2000" b="0" strike="noStrike" spc="-1" dirty="0">
              <a:solidFill>
                <a:srgbClr val="000000"/>
              </a:solidFill>
              <a:latin typeface="Calibri"/>
            </a:endParaRPr>
          </a:p>
          <a:p>
            <a:pPr marL="0" indent="0">
              <a:lnSpc>
                <a:spcPct val="100000"/>
              </a:lnSpc>
              <a:buClr>
                <a:srgbClr val="000000"/>
              </a:buClr>
              <a:buFont typeface="Arial"/>
              <a:buNone/>
            </a:pPr>
            <a:r>
              <a:rPr lang="en-US" sz="2000" b="1" strike="noStrike" spc="-1" dirty="0">
                <a:solidFill>
                  <a:srgbClr val="000000"/>
                </a:solidFill>
                <a:latin typeface="Calibri"/>
              </a:rPr>
              <a:t>Spouse Education and Career Opportunities </a:t>
            </a:r>
            <a:r>
              <a:rPr lang="en-US" sz="2000" b="0" strike="noStrike" spc="-1" dirty="0">
                <a:solidFill>
                  <a:srgbClr val="000000"/>
                </a:solidFill>
                <a:latin typeface="Calibri"/>
              </a:rPr>
              <a:t>and its associated programs offer military spouses free career and education coaching as well as other free resources and support for achieving goals (resume help, mock interviews, self-assessments, free tools and more)</a:t>
            </a:r>
          </a:p>
          <a:p>
            <a:pPr>
              <a:lnSpc>
                <a:spcPct val="100000"/>
              </a:lnSpc>
              <a:buNone/>
            </a:pPr>
            <a:endParaRPr lang="en-US" sz="2000" b="0" strike="noStrike" spc="-1" dirty="0">
              <a:solidFill>
                <a:srgbClr val="000000"/>
              </a:solidFill>
              <a:latin typeface="Calibri"/>
            </a:endParaRPr>
          </a:p>
          <a:p>
            <a:pPr marL="0" indent="0">
              <a:lnSpc>
                <a:spcPct val="80000"/>
              </a:lnSpc>
              <a:spcBef>
                <a:spcPts val="1001"/>
              </a:spcBef>
              <a:buClr>
                <a:srgbClr val="000000"/>
              </a:buClr>
              <a:buFont typeface="Arial"/>
              <a:buNone/>
            </a:pPr>
            <a:r>
              <a:rPr lang="en-US" sz="2000" b="1" strike="noStrike" spc="-1" dirty="0">
                <a:solidFill>
                  <a:srgbClr val="000000"/>
                </a:solidFill>
                <a:latin typeface="Calibri"/>
              </a:rPr>
              <a:t>Military Spouse Employment Partnership</a:t>
            </a:r>
            <a:br>
              <a:rPr sz="2000" dirty="0"/>
            </a:br>
            <a:r>
              <a:rPr lang="en-US" sz="2000" b="0" strike="noStrike" spc="-1" dirty="0">
                <a:solidFill>
                  <a:srgbClr val="000000"/>
                </a:solidFill>
                <a:latin typeface="Calibri"/>
              </a:rPr>
              <a:t>Military spouses can find job openings and networking opportunities with employers committed to hiring, retaining and promoting military spouses</a:t>
            </a:r>
          </a:p>
          <a:p>
            <a:pPr>
              <a:lnSpc>
                <a:spcPct val="80000"/>
              </a:lnSpc>
              <a:spcBef>
                <a:spcPts val="1001"/>
              </a:spcBef>
              <a:buNone/>
            </a:pPr>
            <a:endParaRPr lang="en-US" sz="2000" b="0" strike="noStrike" spc="-1" dirty="0">
              <a:solidFill>
                <a:srgbClr val="000000"/>
              </a:solidFill>
              <a:latin typeface="Calibri"/>
            </a:endParaRPr>
          </a:p>
          <a:p>
            <a:pPr marL="0" indent="0">
              <a:lnSpc>
                <a:spcPct val="80000"/>
              </a:lnSpc>
              <a:spcBef>
                <a:spcPts val="1001"/>
              </a:spcBef>
              <a:buClr>
                <a:srgbClr val="000000"/>
              </a:buClr>
              <a:buFont typeface="Arial"/>
              <a:buNone/>
            </a:pPr>
            <a:r>
              <a:rPr lang="en-US" sz="2000" b="1" strike="noStrike" spc="-1" dirty="0">
                <a:solidFill>
                  <a:srgbClr val="000000"/>
                </a:solidFill>
                <a:latin typeface="Calibri"/>
              </a:rPr>
              <a:t>My Career Advancement Account</a:t>
            </a:r>
            <a:br>
              <a:rPr sz="2000" dirty="0"/>
            </a:br>
            <a:r>
              <a:rPr lang="en-US" sz="2000" b="0" strike="noStrike" spc="-1" dirty="0">
                <a:solidFill>
                  <a:srgbClr val="000000"/>
                </a:solidFill>
                <a:latin typeface="Calibri"/>
              </a:rPr>
              <a:t>Military spouses might qualify for $4,000 in financial assistance toward a license, certification or associates degree through the My Career Advancement Account.</a:t>
            </a:r>
          </a:p>
          <a:p>
            <a:pPr>
              <a:lnSpc>
                <a:spcPct val="90000"/>
              </a:lnSpc>
              <a:spcBef>
                <a:spcPts val="1001"/>
              </a:spcBef>
              <a:buNone/>
            </a:pPr>
            <a:endParaRPr lang="en-US" sz="2000" b="0" strike="noStrike" spc="-1" dirty="0">
              <a:solidFill>
                <a:srgbClr val="000000"/>
              </a:solidFill>
              <a:latin typeface="Calibri"/>
            </a:endParaRPr>
          </a:p>
          <a:p>
            <a:pPr marL="0" indent="0">
              <a:lnSpc>
                <a:spcPct val="80000"/>
              </a:lnSpc>
              <a:spcBef>
                <a:spcPts val="1001"/>
              </a:spcBef>
              <a:buClr>
                <a:srgbClr val="000000"/>
              </a:buClr>
              <a:buFont typeface="Arial"/>
              <a:buNone/>
            </a:pPr>
            <a:r>
              <a:rPr lang="en-US" sz="2000" b="1" strike="noStrike" spc="-1" dirty="0">
                <a:solidFill>
                  <a:srgbClr val="000000"/>
                </a:solidFill>
                <a:latin typeface="Calibri"/>
              </a:rPr>
              <a:t>MilLife Learning </a:t>
            </a:r>
            <a:br>
              <a:rPr sz="2000" dirty="0"/>
            </a:br>
            <a:r>
              <a:rPr lang="en-US" sz="2000" b="0" strike="noStrike" spc="-1" dirty="0">
                <a:solidFill>
                  <a:srgbClr val="000000"/>
                </a:solidFill>
                <a:latin typeface="Calibri"/>
              </a:rPr>
              <a:t>This online learning platform helps service members, their families, survivors and those who support them get key info about military life and support</a:t>
            </a:r>
            <a:br>
              <a:rPr sz="2000" dirty="0"/>
            </a:br>
            <a:r>
              <a:rPr lang="en-US" sz="2000" b="0" strike="noStrike" spc="-1" dirty="0">
                <a:solidFill>
                  <a:srgbClr val="000000"/>
                </a:solidFill>
                <a:latin typeface="Calibri"/>
              </a:rPr>
              <a:t>Take courses at your own pace anytime, from anywhere.</a:t>
            </a:r>
            <a:br>
              <a:rPr sz="2000" dirty="0"/>
            </a:br>
            <a:r>
              <a:rPr lang="en-US" sz="2000" b="0" strike="noStrike" spc="-1" dirty="0">
                <a:solidFill>
                  <a:srgbClr val="000000"/>
                </a:solidFill>
                <a:latin typeface="Calibri"/>
              </a:rPr>
              <a:t>Anyone with a slow internet connection can take select courses in Word format.</a:t>
            </a:r>
          </a:p>
          <a:p>
            <a:pPr>
              <a:lnSpc>
                <a:spcPct val="90000"/>
              </a:lnSpc>
              <a:spcBef>
                <a:spcPts val="1001"/>
              </a:spcBef>
              <a:buNone/>
            </a:pPr>
            <a:endParaRPr lang="en-US" sz="2000" b="0" strike="noStrike" spc="-1" dirty="0">
              <a:solidFill>
                <a:srgbClr val="000000"/>
              </a:solidFill>
              <a:latin typeface="Calibri"/>
            </a:endParaRPr>
          </a:p>
          <a:p>
            <a:pPr marL="0" indent="0">
              <a:lnSpc>
                <a:spcPct val="80000"/>
              </a:lnSpc>
              <a:spcBef>
                <a:spcPts val="1001"/>
              </a:spcBef>
              <a:buClr>
                <a:srgbClr val="000000"/>
              </a:buClr>
              <a:buFont typeface="Arial"/>
              <a:buNone/>
            </a:pPr>
            <a:r>
              <a:rPr lang="en-US" sz="2000" b="1" strike="noStrike" spc="-1" dirty="0">
                <a:solidFill>
                  <a:srgbClr val="000000"/>
                </a:solidFill>
                <a:latin typeface="Calibri"/>
              </a:rPr>
              <a:t>EFMP &amp; Me</a:t>
            </a:r>
            <a:br>
              <a:rPr sz="2000" dirty="0"/>
            </a:br>
            <a:r>
              <a:rPr lang="en-US" sz="2000" b="0" strike="noStrike" spc="-1" dirty="0">
                <a:solidFill>
                  <a:srgbClr val="000000"/>
                </a:solidFill>
                <a:latin typeface="Calibri"/>
              </a:rPr>
              <a:t>This online tool provides </a:t>
            </a:r>
            <a:r>
              <a:rPr lang="en-US" sz="2000" b="0" u="sng" strike="noStrike" spc="-1" dirty="0">
                <a:solidFill>
                  <a:srgbClr val="000000"/>
                </a:solidFill>
                <a:uFillTx/>
                <a:latin typeface="Calibri"/>
                <a:hlinkClick r:id="rId5"/>
              </a:rPr>
              <a:t>checklists, resources and referrals</a:t>
            </a:r>
            <a:r>
              <a:rPr lang="en-US" sz="2000" b="0" strike="noStrike" spc="-1" dirty="0">
                <a:solidFill>
                  <a:srgbClr val="000000"/>
                </a:solidFill>
                <a:latin typeface="Calibri"/>
              </a:rPr>
              <a:t> to help families enroll in EFMP and connect to support. </a:t>
            </a:r>
          </a:p>
          <a:p>
            <a:pPr>
              <a:lnSpc>
                <a:spcPct val="80000"/>
              </a:lnSpc>
              <a:spcBef>
                <a:spcPts val="1001"/>
              </a:spcBef>
              <a:buNone/>
            </a:pPr>
            <a:endParaRPr lang="en-US" sz="2000" b="0" strike="noStrike" spc="-1" dirty="0">
              <a:solidFill>
                <a:srgbClr val="000000"/>
              </a:solidFill>
              <a:latin typeface="Calibri"/>
            </a:endParaRPr>
          </a:p>
          <a:p>
            <a:pPr marL="0" indent="0">
              <a:lnSpc>
                <a:spcPct val="80000"/>
              </a:lnSpc>
              <a:spcBef>
                <a:spcPts val="1001"/>
              </a:spcBef>
              <a:buClr>
                <a:srgbClr val="000000"/>
              </a:buClr>
              <a:buFont typeface="Arial"/>
              <a:buNone/>
            </a:pPr>
            <a:r>
              <a:rPr lang="en-US" sz="2000" b="1" strike="noStrike" spc="-1" dirty="0">
                <a:solidFill>
                  <a:srgbClr val="000000"/>
                </a:solidFill>
                <a:latin typeface="Calibri"/>
              </a:rPr>
              <a:t>Blog Brigade</a:t>
            </a:r>
            <a:br>
              <a:rPr sz="2000" dirty="0"/>
            </a:br>
            <a:r>
              <a:rPr lang="en-US" sz="2000" b="0" strike="noStrike" spc="-1" dirty="0">
                <a:solidFill>
                  <a:srgbClr val="000000"/>
                </a:solidFill>
                <a:latin typeface="Calibri"/>
              </a:rPr>
              <a:t>Military spouses can read about range of experiences from those who've walked in their shoes.</a:t>
            </a:r>
          </a:p>
          <a:p>
            <a:pPr>
              <a:lnSpc>
                <a:spcPct val="80000"/>
              </a:lnSpc>
              <a:spcBef>
                <a:spcPts val="1001"/>
              </a:spcBef>
              <a:buNone/>
            </a:pPr>
            <a:r>
              <a:rPr lang="en-US" sz="2000" b="1" strike="noStrike" spc="-1" dirty="0">
                <a:solidFill>
                  <a:srgbClr val="000000"/>
                </a:solidFill>
                <a:latin typeface="Calibri"/>
              </a:rPr>
              <a:t>     </a:t>
            </a:r>
          </a:p>
          <a:p>
            <a:pPr marL="0" indent="0">
              <a:lnSpc>
                <a:spcPct val="80000"/>
              </a:lnSpc>
              <a:spcBef>
                <a:spcPts val="1001"/>
              </a:spcBef>
              <a:buFont typeface="Arial" panose="020B0604020202020204" pitchFamily="34" charset="0"/>
              <a:buNone/>
            </a:pPr>
            <a:r>
              <a:rPr lang="en-US" sz="2000" b="1" strike="noStrike" spc="-1" dirty="0">
                <a:solidFill>
                  <a:srgbClr val="000000"/>
                </a:solidFill>
                <a:latin typeface="Calibri"/>
              </a:rPr>
              <a:t>The Early Intervention Directory</a:t>
            </a:r>
            <a:r>
              <a:rPr lang="en-US" sz="2000" b="0" strike="noStrike" spc="-1" dirty="0">
                <a:solidFill>
                  <a:srgbClr val="000000"/>
                </a:solidFill>
                <a:latin typeface="Calibri"/>
              </a:rPr>
              <a:t> provides information on early intervention services for children birth through 3 years old. </a:t>
            </a:r>
          </a:p>
          <a:p>
            <a:pPr>
              <a:lnSpc>
                <a:spcPct val="80000"/>
              </a:lnSpc>
              <a:spcBef>
                <a:spcPts val="1001"/>
              </a:spcBef>
              <a:buNone/>
            </a:pPr>
            <a:r>
              <a:rPr lang="en-US" sz="2000" b="1" strike="noStrike" spc="-1" dirty="0">
                <a:solidFill>
                  <a:srgbClr val="000000"/>
                </a:solidFill>
                <a:latin typeface="Calibri"/>
              </a:rPr>
              <a:t>     </a:t>
            </a:r>
          </a:p>
          <a:p>
            <a:pPr>
              <a:lnSpc>
                <a:spcPct val="80000"/>
              </a:lnSpc>
              <a:spcBef>
                <a:spcPts val="1001"/>
              </a:spcBef>
              <a:buNone/>
            </a:pPr>
            <a:r>
              <a:rPr lang="en-US" sz="2000" b="1" strike="noStrike" spc="-1" dirty="0">
                <a:solidFill>
                  <a:srgbClr val="000000"/>
                </a:solidFill>
                <a:latin typeface="Calibri"/>
              </a:rPr>
              <a:t>The School-Age Directory </a:t>
            </a:r>
            <a:r>
              <a:rPr lang="en-US" sz="2000" b="0" strike="noStrike" spc="-1" dirty="0">
                <a:solidFill>
                  <a:srgbClr val="000000"/>
                </a:solidFill>
                <a:latin typeface="Calibri"/>
              </a:rPr>
              <a:t>provides information on special education services for children ages 3 through 21 years old. </a:t>
            </a: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a:solidFill>
                  <a:srgbClr val="000000"/>
                </a:solidFill>
                <a:latin typeface="Calibri"/>
              </a:rPr>
              <a:t>My Military OneSource App </a:t>
            </a:r>
            <a:endParaRPr lang="en-US" sz="2000" b="0" strike="noStrike" spc="-1" dirty="0">
              <a:solidFill>
                <a:srgbClr val="000000"/>
              </a:solidFill>
              <a:latin typeface="Calibri"/>
            </a:endParaRP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This free app helps users connect quickly and easily to support for navigating the MilLife.</a:t>
            </a: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Anytime, anywhere support for well-being and resilience.</a:t>
            </a: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Users can quickly connect with someone who can help them via live chat, or schedule an online consultation.</a:t>
            </a:r>
          </a:p>
          <a:p>
            <a:pPr>
              <a:lnSpc>
                <a:spcPct val="9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err="1">
                <a:solidFill>
                  <a:srgbClr val="000000"/>
                </a:solidFill>
                <a:latin typeface="Calibri"/>
              </a:rPr>
              <a:t>MilProvider</a:t>
            </a:r>
            <a:br>
              <a:rPr sz="2000" dirty="0"/>
            </a:br>
            <a:r>
              <a:rPr lang="en-US" sz="2000" b="0" strike="noStrike" spc="-1" dirty="0">
                <a:solidFill>
                  <a:srgbClr val="000000"/>
                </a:solidFill>
                <a:latin typeface="Calibri"/>
              </a:rPr>
              <a:t>This mobile app makes it easy for military service providers to find and share resources, products and materials with the people they support.</a:t>
            </a: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a:solidFill>
                  <a:srgbClr val="000000"/>
                </a:solidFill>
                <a:latin typeface="Calibri"/>
              </a:rPr>
              <a:t>Chill Drills</a:t>
            </a:r>
            <a:br>
              <a:rPr sz="2000" dirty="0"/>
            </a:br>
            <a:r>
              <a:rPr lang="en-US" sz="2000" b="0" strike="noStrike" spc="-1" dirty="0">
                <a:solidFill>
                  <a:srgbClr val="000000"/>
                </a:solidFill>
                <a:latin typeface="Calibri"/>
              </a:rPr>
              <a:t>This mobile app offers a free collection of simple audio mindfulness exercises to relax the body and mind.</a:t>
            </a: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err="1">
                <a:solidFill>
                  <a:srgbClr val="000000"/>
                </a:solidFill>
                <a:latin typeface="Calibri"/>
              </a:rPr>
              <a:t>eNewsletters</a:t>
            </a:r>
            <a:r>
              <a:rPr lang="en-US" sz="2000" b="1" strike="noStrike" spc="-1" dirty="0">
                <a:solidFill>
                  <a:srgbClr val="000000"/>
                </a:solidFill>
                <a:latin typeface="Calibri"/>
              </a:rPr>
              <a:t> </a:t>
            </a:r>
            <a:br>
              <a:rPr sz="2000" dirty="0"/>
            </a:br>
            <a:r>
              <a:rPr lang="en-US" sz="2000" b="0" strike="noStrike" spc="-1" dirty="0">
                <a:solidFill>
                  <a:srgbClr val="000000"/>
                </a:solidFill>
                <a:latin typeface="Calibri"/>
              </a:rPr>
              <a:t>Get curated intel in your inbox: </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Military OneSource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updates and information highlighting timely issues, events and resources that matter most to service members and their families.</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Friends &amp; Family Connection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written specifically for the friends, extended family and loved ones who make up a service member’s support network; includes useful insights and information about all aspects of military life.</a:t>
            </a:r>
          </a:p>
          <a:p>
            <a:pPr marL="171360" indent="-171360">
              <a:lnSpc>
                <a:spcPct val="80000"/>
              </a:lnSpc>
              <a:spcBef>
                <a:spcPts val="1001"/>
              </a:spcBef>
              <a:buClr>
                <a:srgbClr val="000000"/>
              </a:buClr>
              <a:buFont typeface="Arial,Sans-Serif"/>
              <a:buChar char="•"/>
            </a:pPr>
            <a:r>
              <a:rPr lang="en-US" sz="2000" b="1" strike="noStrike" spc="-1" dirty="0" err="1">
                <a:solidFill>
                  <a:srgbClr val="000000"/>
                </a:solidFill>
                <a:latin typeface="Calibri"/>
              </a:rPr>
              <a:t>MilProvider</a:t>
            </a:r>
            <a:r>
              <a:rPr lang="en-US" sz="2000" b="1" strike="noStrike" spc="-1" dirty="0">
                <a:solidFill>
                  <a:srgbClr val="000000"/>
                </a:solidFill>
                <a:latin typeface="Calibri"/>
              </a:rPr>
              <a:t> </a:t>
            </a:r>
            <a:r>
              <a:rPr lang="en-US" sz="2000" b="1" strike="noStrike" spc="-1" dirty="0" err="1">
                <a:solidFill>
                  <a:srgbClr val="000000"/>
                </a:solidFill>
                <a:latin typeface="Calibri"/>
              </a:rPr>
              <a:t>eNewsletter</a:t>
            </a:r>
            <a:r>
              <a:rPr lang="en-US" sz="2000" b="0" strike="noStrike" spc="-1" dirty="0">
                <a:solidFill>
                  <a:srgbClr val="000000"/>
                </a:solidFill>
                <a:latin typeface="Calibri"/>
              </a:rPr>
              <a:t>  - designed for military service providers and leaders; provides information, resources and tools to support their work on behalf of the military community.</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Spouse Education and Career Opportunities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provides updates and information highlighting timely issues, events and resources for military spouses. </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The Exceptional Advocate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for military families with special needs and those who support them; focuses on updates and information from the Exceptional Family Member Program.</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The Survivor Connection </a:t>
            </a:r>
            <a:r>
              <a:rPr lang="en-US" sz="2000" b="1" strike="noStrike" spc="-1" dirty="0" err="1">
                <a:solidFill>
                  <a:srgbClr val="000000"/>
                </a:solidFill>
                <a:latin typeface="Calibri"/>
              </a:rPr>
              <a:t>eNewsletter</a:t>
            </a:r>
            <a:r>
              <a:rPr lang="en-US" sz="2000" b="0" strike="noStrike" spc="-1" dirty="0">
                <a:solidFill>
                  <a:srgbClr val="000000"/>
                </a:solidFill>
                <a:latin typeface="Calibri"/>
              </a:rPr>
              <a:t>  - for those survivors whose loved one died while serving on active-duty status; provides resources, tools and information about sources of support.</a:t>
            </a:r>
          </a:p>
          <a:p>
            <a:pPr>
              <a:lnSpc>
                <a:spcPct val="80000"/>
              </a:lnSpc>
              <a:spcBef>
                <a:spcPts val="1001"/>
              </a:spcBef>
              <a:buNone/>
            </a:pPr>
            <a:endParaRPr lang="en-US" sz="2000" b="0" strike="noStrike" spc="-1" dirty="0">
              <a:solidFill>
                <a:srgbClr val="000000"/>
              </a:solidFill>
              <a:latin typeface="Calibri"/>
            </a:endParaRPr>
          </a:p>
          <a:p>
            <a:pPr>
              <a:lnSpc>
                <a:spcPct val="90000"/>
              </a:lnSpc>
              <a:spcBef>
                <a:spcPts val="1001"/>
              </a:spcBef>
              <a:buNone/>
            </a:pPr>
            <a:endParaRPr lang="en-US" sz="2000" b="0" strike="noStrike" spc="-1" dirty="0">
              <a:solidFill>
                <a:srgbClr val="000000"/>
              </a:solidFill>
              <a:latin typeface="Calibri"/>
            </a:endParaRPr>
          </a:p>
          <a:p>
            <a:pPr>
              <a:lnSpc>
                <a:spcPct val="80000"/>
              </a:lnSpc>
              <a:spcBef>
                <a:spcPts val="1001"/>
              </a:spcBef>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p:txBody>
      </p:sp>
      <p:sp>
        <p:nvSpPr>
          <p:cNvPr id="314" name="PlaceHolder 3"/>
          <p:cNvSpPr>
            <a:spLocks noGrp="1"/>
          </p:cNvSpPr>
          <p:nvPr>
            <p:ph type="sldNum" idx="21"/>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FDC0E849-39A0-4BAD-9840-534215128ADC}" type="slidenum">
              <a:rPr lang="en-US" sz="1200" b="0" strike="noStrike" spc="-1">
                <a:solidFill>
                  <a:srgbClr val="000000"/>
                </a:solidFill>
                <a:latin typeface="Calibri"/>
              </a:rPr>
              <a:t>17</a:t>
            </a:fld>
            <a:endParaRPr lang="en-US" sz="1200" b="0" strike="noStrike" spc="-1">
              <a:solidFill>
                <a:srgbClr val="000000"/>
              </a:solidFill>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That’s a quick tour through the very large universe of Military OneSource and all that’s waiting for you.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Turn to us anytime. You can rely on us for: </a:t>
            </a:r>
          </a:p>
          <a:p>
            <a:pPr marL="285750" indent="-285750" defTabSz="457200">
              <a:spcAft>
                <a:spcPts val="900"/>
              </a:spcAft>
              <a:buFont typeface="Arial" panose="020B0604020202020204" pitchFamily="34" charset="0"/>
              <a:buChar char="•"/>
            </a:pPr>
            <a:r>
              <a:rPr lang="en-US" sz="1200" dirty="0">
                <a:solidFill>
                  <a:srgbClr val="404040"/>
                </a:solidFill>
                <a:latin typeface="Calibri" charset="0"/>
                <a:ea typeface="Calibri" charset="0"/>
                <a:cs typeface="Calibri" charset="0"/>
              </a:rPr>
              <a:t>Worldwide access 24/7/365</a:t>
            </a:r>
          </a:p>
          <a:p>
            <a:pPr marL="285750" indent="-285750" defTabSz="457200">
              <a:spcAft>
                <a:spcPts val="900"/>
              </a:spcAft>
              <a:buFont typeface="Arial" panose="020B0604020202020204" pitchFamily="34" charset="0"/>
              <a:buChar char="•"/>
            </a:pPr>
            <a:r>
              <a:rPr lang="en-US" sz="1200" dirty="0">
                <a:solidFill>
                  <a:srgbClr val="404040"/>
                </a:solidFill>
                <a:latin typeface="Calibri" charset="0"/>
                <a:ea typeface="Calibri" charset="0"/>
                <a:cs typeface="Calibri" charset="0"/>
              </a:rPr>
              <a:t>International calling options at https://www.militaryonesource.mil/resources/international-calling-options/. </a:t>
            </a:r>
            <a:r>
              <a:rPr lang="en-US" sz="1200" b="0" i="0" kern="1200" dirty="0">
                <a:solidFill>
                  <a:schemeClr val="tx1"/>
                </a:solidFill>
                <a:effectLst/>
                <a:latin typeface="+mn-lt"/>
                <a:ea typeface="+mn-ea"/>
                <a:cs typeface="+mn-cs"/>
              </a:rPr>
              <a:t> If you are overseas, simply select your country of origin for specific dialing instructions.</a:t>
            </a:r>
            <a:endParaRPr lang="en-US" sz="1200" dirty="0">
              <a:solidFill>
                <a:srgbClr val="404040"/>
              </a:solidFill>
              <a:latin typeface="Calibri" charset="0"/>
              <a:ea typeface="Calibri" charset="0"/>
              <a:cs typeface="Calibri" charset="0"/>
            </a:endParaRPr>
          </a:p>
          <a:p>
            <a:pPr marL="285750" indent="-285750" defTabSz="457200">
              <a:spcAft>
                <a:spcPts val="900"/>
              </a:spcAft>
              <a:buFont typeface="Arial" panose="020B0604020202020204" pitchFamily="34" charset="0"/>
              <a:buChar char="•"/>
            </a:pPr>
            <a:r>
              <a:rPr lang="en-US" sz="1200" dirty="0">
                <a:solidFill>
                  <a:srgbClr val="404040"/>
                </a:solidFill>
                <a:latin typeface="Calibri" charset="0"/>
                <a:ea typeface="Calibri" charset="0"/>
                <a:cs typeface="Calibri" charset="0"/>
              </a:rPr>
              <a:t>Free and confidential support</a:t>
            </a:r>
          </a:p>
          <a:p>
            <a:pPr marL="285750" indent="-285750" defTabSz="457200">
              <a:spcAft>
                <a:spcPts val="900"/>
              </a:spcAft>
              <a:buFont typeface="Arial" panose="020B0604020202020204" pitchFamily="34" charset="0"/>
              <a:buChar char="•"/>
            </a:pPr>
            <a:r>
              <a:rPr lang="en-US" sz="1200" dirty="0">
                <a:solidFill>
                  <a:srgbClr val="404040"/>
                </a:solidFill>
                <a:latin typeface="Calibri" charset="0"/>
                <a:ea typeface="Calibri" charset="0"/>
                <a:cs typeface="Calibri" charset="0"/>
              </a:rPr>
              <a:t>Objective and experienced experts</a:t>
            </a:r>
          </a:p>
          <a:p>
            <a:pPr marL="285750" indent="-285750" defTabSz="457200">
              <a:spcAft>
                <a:spcPts val="900"/>
              </a:spcAft>
              <a:buFont typeface="Arial" panose="020B0604020202020204" pitchFamily="34" charset="0"/>
              <a:buChar char="•"/>
            </a:pPr>
            <a:r>
              <a:rPr lang="en-US" sz="1200" dirty="0">
                <a:solidFill>
                  <a:srgbClr val="404040"/>
                </a:solidFill>
                <a:latin typeface="Calibri" charset="0"/>
                <a:ea typeface="Calibri" charset="0"/>
                <a:cs typeface="Calibri" charset="0"/>
              </a:rPr>
              <a:t>Current and practical information and tools</a:t>
            </a:r>
          </a:p>
          <a:p>
            <a:pPr marL="285750" indent="-285750" defTabSz="457200">
              <a:spcAft>
                <a:spcPts val="900"/>
              </a:spcAft>
              <a:buFont typeface="Arial" panose="020B0604020202020204" pitchFamily="34" charset="0"/>
              <a:buChar char="•"/>
            </a:pPr>
            <a:r>
              <a:rPr lang="en-US" sz="1200" dirty="0">
                <a:solidFill>
                  <a:srgbClr val="404040"/>
                </a:solidFill>
                <a:latin typeface="Calibri" charset="0"/>
                <a:ea typeface="Calibri" charset="0"/>
                <a:cs typeface="Calibri" charset="0"/>
              </a:rPr>
              <a:t>A commitment to help service members and military families thrive</a:t>
            </a:r>
          </a:p>
          <a:p>
            <a:endParaRPr lang="en-US" dirty="0"/>
          </a:p>
        </p:txBody>
      </p:sp>
      <p:sp>
        <p:nvSpPr>
          <p:cNvPr id="4" name="Slide Number Placeholder 3"/>
          <p:cNvSpPr>
            <a:spLocks noGrp="1"/>
          </p:cNvSpPr>
          <p:nvPr>
            <p:ph type="sldNum" sz="quarter" idx="10"/>
          </p:nvPr>
        </p:nvSpPr>
        <p:spPr/>
        <p:txBody>
          <a:bodyPr/>
          <a:lstStyle/>
          <a:p>
            <a:fld id="{7B7F8616-38DA-4F9B-A1C0-8F0418E400E5}" type="slidenum">
              <a:rPr lang="en-US" smtClean="0"/>
              <a:t>18</a:t>
            </a:fld>
            <a:endParaRPr lang="en-US"/>
          </a:p>
        </p:txBody>
      </p:sp>
    </p:spTree>
    <p:extLst>
      <p:ext uri="{BB962C8B-B14F-4D97-AF65-F5344CB8AC3E}">
        <p14:creationId xmlns:p14="http://schemas.microsoft.com/office/powerpoint/2010/main" val="3789181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Does anyone have any questions?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 them know how long you will be around after the presentation and where they can find you if they think of a question they would like to ask later 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Direct additional questions to the Military OneSource call center at 800-342-9647.</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[Point out the contact phone number and website to audience members and remind them to direct additional questions and concerns to a Military OneSource consultant through the call center.]</a:t>
            </a:r>
          </a:p>
        </p:txBody>
      </p:sp>
      <p:sp>
        <p:nvSpPr>
          <p:cNvPr id="4" name="Slide Number Placeholder 3"/>
          <p:cNvSpPr>
            <a:spLocks noGrp="1"/>
          </p:cNvSpPr>
          <p:nvPr>
            <p:ph type="sldNum" sz="quarter" idx="5"/>
          </p:nvPr>
        </p:nvSpPr>
        <p:spPr/>
        <p:txBody>
          <a:bodyPr/>
          <a:lstStyle/>
          <a:p>
            <a:fld id="{7B7F8616-38DA-4F9B-A1C0-8F0418E400E5}" type="slidenum">
              <a:rPr lang="en-US" smtClean="0"/>
              <a:t>19</a:t>
            </a:fld>
            <a:endParaRPr lang="en-US"/>
          </a:p>
        </p:txBody>
      </p:sp>
    </p:spTree>
    <p:extLst>
      <p:ext uri="{BB962C8B-B14F-4D97-AF65-F5344CB8AC3E}">
        <p14:creationId xmlns:p14="http://schemas.microsoft.com/office/powerpoint/2010/main" val="17886014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FB4EAFA-4FD3-4CED-8336-3D01AB81DDD2}"/>
              </a:ext>
            </a:extLst>
          </p:cNvPr>
          <p:cNvSpPr>
            <a:spLocks noGrp="1"/>
          </p:cNvSpPr>
          <p:nvPr>
            <p:ph type="pic" sz="quarter" idx="13"/>
          </p:nvPr>
        </p:nvSpPr>
        <p:spPr>
          <a:xfrm>
            <a:off x="-219270" y="827395"/>
            <a:ext cx="9144000" cy="6018212"/>
          </a:xfrm>
        </p:spPr>
        <p:txBody>
          <a:bodyPr/>
          <a:lstStyle>
            <a:lvl1pPr marL="0" indent="0">
              <a:buNone/>
              <a:defRPr/>
            </a:lvl1pPr>
          </a:lstStyle>
          <a:p>
            <a:endParaRPr lang="en-US" dirty="0"/>
          </a:p>
          <a:p>
            <a:endParaRPr lang="en-US" dirty="0"/>
          </a:p>
          <a:p>
            <a:endParaRPr lang="en-US" dirty="0"/>
          </a:p>
          <a:p>
            <a:endParaRPr lang="en-US" dirty="0"/>
          </a:p>
          <a:p>
            <a:endParaRPr lang="en-US" dirty="0"/>
          </a:p>
          <a:p>
            <a:endParaRPr lang="en-US" dirty="0"/>
          </a:p>
          <a:p>
            <a:r>
              <a:rPr lang="en-US" dirty="0"/>
              <a:t>                                                           Insert Title Slide Photo</a:t>
            </a:r>
          </a:p>
        </p:txBody>
      </p:sp>
      <p:sp>
        <p:nvSpPr>
          <p:cNvPr id="2" name="Title 1">
            <a:extLst>
              <a:ext uri="{FF2B5EF4-FFF2-40B4-BE49-F238E27FC236}">
                <a16:creationId xmlns:a16="http://schemas.microsoft.com/office/drawing/2014/main" id="{1A0A6495-6DF7-446E-8211-435DD003D384}"/>
              </a:ext>
            </a:extLst>
          </p:cNvPr>
          <p:cNvSpPr>
            <a:spLocks noGrp="1"/>
          </p:cNvSpPr>
          <p:nvPr>
            <p:ph type="ctrTitle" hasCustomPrompt="1"/>
          </p:nvPr>
        </p:nvSpPr>
        <p:spPr>
          <a:xfrm>
            <a:off x="219269" y="898630"/>
            <a:ext cx="4627051" cy="1064299"/>
          </a:xfrm>
          <a:prstGeom prst="rect">
            <a:avLst/>
          </a:prstGeom>
        </p:spPr>
        <p:txBody>
          <a:bodyPr anchor="b">
            <a:noAutofit/>
          </a:bodyPr>
          <a:lstStyle>
            <a:lvl1pPr algn="l">
              <a:defRPr sz="3600" b="1">
                <a:latin typeface="Aptos" panose="020B0004020202020204" pitchFamily="34" charset="0"/>
              </a:defRPr>
            </a:lvl1pPr>
          </a:lstStyle>
          <a:p>
            <a:r>
              <a:rPr lang="en-US" dirty="0"/>
              <a:t>Click to edit title style</a:t>
            </a:r>
          </a:p>
        </p:txBody>
      </p:sp>
      <p:sp>
        <p:nvSpPr>
          <p:cNvPr id="3" name="Subtitle 2">
            <a:extLst>
              <a:ext uri="{FF2B5EF4-FFF2-40B4-BE49-F238E27FC236}">
                <a16:creationId xmlns:a16="http://schemas.microsoft.com/office/drawing/2014/main" id="{84515CA1-A274-45AC-B9C0-F016D03D5838}"/>
              </a:ext>
            </a:extLst>
          </p:cNvPr>
          <p:cNvSpPr>
            <a:spLocks noGrp="1"/>
          </p:cNvSpPr>
          <p:nvPr>
            <p:ph type="subTitle" idx="1"/>
          </p:nvPr>
        </p:nvSpPr>
        <p:spPr>
          <a:xfrm>
            <a:off x="219270" y="1962926"/>
            <a:ext cx="4627050" cy="1655762"/>
          </a:xfrm>
        </p:spPr>
        <p:txBody>
          <a:bodyPr>
            <a:normAutofit/>
          </a:bodyPr>
          <a:lstStyle>
            <a:lvl1pPr marL="0" indent="0" algn="ctr">
              <a:buNone/>
              <a:defRPr sz="2100" b="1">
                <a:latin typeface="Aptos" panose="020B0004020202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
        <p:nvSpPr>
          <p:cNvPr id="6" name="Slide Number Placeholder 5">
            <a:extLst>
              <a:ext uri="{FF2B5EF4-FFF2-40B4-BE49-F238E27FC236}">
                <a16:creationId xmlns:a16="http://schemas.microsoft.com/office/drawing/2014/main" id="{0EA4E388-F316-4FB5-9723-D5552FB17C17}"/>
              </a:ext>
            </a:extLst>
          </p:cNvPr>
          <p:cNvSpPr>
            <a:spLocks noGrp="1"/>
          </p:cNvSpPr>
          <p:nvPr>
            <p:ph type="sldNum" sz="quarter" idx="12"/>
          </p:nvPr>
        </p:nvSpPr>
        <p:spPr/>
        <p:txBody>
          <a:bodyPr/>
          <a:lstStyle>
            <a:lvl1pPr>
              <a:defRPr sz="1050"/>
            </a:lvl1pPr>
          </a:lstStyle>
          <a:p>
            <a:fld id="{2D06A98E-9D45-4AC9-A0D5-10D89E137443}" type="slidenum">
              <a:rPr lang="en-US" smtClean="0"/>
              <a:pPr/>
              <a:t>‹#›</a:t>
            </a:fld>
            <a:endParaRPr lang="en-US" dirty="0"/>
          </a:p>
        </p:txBody>
      </p:sp>
      <p:grpSp>
        <p:nvGrpSpPr>
          <p:cNvPr id="10" name="Group 9">
            <a:extLst>
              <a:ext uri="{FF2B5EF4-FFF2-40B4-BE49-F238E27FC236}">
                <a16:creationId xmlns:a16="http://schemas.microsoft.com/office/drawing/2014/main" id="{3815BB02-09FE-9C29-781C-57218A24F478}"/>
              </a:ext>
              <a:ext uri="{C183D7F6-B498-43B3-948B-1728B52AA6E4}">
                <adec:decorative xmlns:adec="http://schemas.microsoft.com/office/drawing/2017/decorative" val="1"/>
              </a:ext>
            </a:extLst>
          </p:cNvPr>
          <p:cNvGrpSpPr/>
          <p:nvPr userDrawn="1"/>
        </p:nvGrpSpPr>
        <p:grpSpPr>
          <a:xfrm>
            <a:off x="0" y="190176"/>
            <a:ext cx="9048914" cy="466344"/>
            <a:chOff x="0" y="190176"/>
            <a:chExt cx="9048914" cy="466344"/>
          </a:xfrm>
        </p:grpSpPr>
        <p:sp>
          <p:nvSpPr>
            <p:cNvPr id="12" name="Rectangle 11" descr="Red header bar.">
              <a:extLst>
                <a:ext uri="{FF2B5EF4-FFF2-40B4-BE49-F238E27FC236}">
                  <a16:creationId xmlns:a16="http://schemas.microsoft.com/office/drawing/2014/main" id="{360691A0-2C9D-1090-1447-11C9A4E0DAD8}"/>
                </a:ext>
              </a:extLst>
            </p:cNvPr>
            <p:cNvSpPr/>
            <p:nvPr userDrawn="1"/>
          </p:nvSpPr>
          <p:spPr>
            <a:xfrm>
              <a:off x="0" y="190176"/>
              <a:ext cx="7274257"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pic>
          <p:nvPicPr>
            <p:cNvPr id="14" name="Military OneSource Logo">
              <a:extLst>
                <a:ext uri="{FF2B5EF4-FFF2-40B4-BE49-F238E27FC236}">
                  <a16:creationId xmlns:a16="http://schemas.microsoft.com/office/drawing/2014/main" id="{9B2BDCAE-035A-BFB4-E43C-43CFE3D17B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08272" y="203824"/>
              <a:ext cx="1640642" cy="393616"/>
            </a:xfrm>
            <a:prstGeom prst="rect">
              <a:avLst/>
            </a:prstGeom>
          </p:spPr>
        </p:pic>
      </p:grpSp>
    </p:spTree>
    <p:extLst>
      <p:ext uri="{BB962C8B-B14F-4D97-AF65-F5344CB8AC3E}">
        <p14:creationId xmlns:p14="http://schemas.microsoft.com/office/powerpoint/2010/main" val="3805876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B9DA331B-79C4-4927-A77A-3CFA9151387F}"/>
              </a:ext>
            </a:extLst>
          </p:cNvPr>
          <p:cNvSpPr>
            <a:spLocks noGrp="1"/>
          </p:cNvSpPr>
          <p:nvPr>
            <p:ph type="body" sz="quarter" idx="13"/>
          </p:nvPr>
        </p:nvSpPr>
        <p:spPr>
          <a:xfrm>
            <a:off x="290945" y="1903413"/>
            <a:ext cx="8224405" cy="4197350"/>
          </a:xfrm>
        </p:spPr>
        <p:txBody>
          <a:bodyPr/>
          <a:lstStyle>
            <a:lvl1pPr>
              <a:defRPr b="1"/>
            </a:lvl1pPr>
            <a:lvl2pPr>
              <a:defRPr b="1">
                <a:solidFill>
                  <a:srgbClr val="002060"/>
                </a:solidFill>
              </a:defRPr>
            </a:lvl2pPr>
            <a:lvl3pPr>
              <a:defRPr>
                <a:solidFill>
                  <a:schemeClr val="tx1">
                    <a:lumMod val="75000"/>
                    <a:lumOff val="25000"/>
                  </a:schemeClr>
                </a:solidFill>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5F3A7831-4D1A-4847-AF2E-480F7061B690}"/>
              </a:ext>
            </a:extLst>
          </p:cNvPr>
          <p:cNvSpPr>
            <a:spLocks noGrp="1"/>
          </p:cNvSpPr>
          <p:nvPr>
            <p:ph type="title" hasCustomPrompt="1"/>
          </p:nvPr>
        </p:nvSpPr>
        <p:spPr>
          <a:xfrm>
            <a:off x="570461" y="673331"/>
            <a:ext cx="7886700" cy="964276"/>
          </a:xfrm>
          <a:prstGeom prst="rect">
            <a:avLst/>
          </a:prstGeom>
        </p:spPr>
        <p:txBody>
          <a:bodyPr anchor="ctr"/>
          <a:lstStyle>
            <a:lvl1pPr>
              <a:defRPr sz="3000" b="1">
                <a:solidFill>
                  <a:schemeClr val="bg1">
                    <a:lumMod val="95000"/>
                  </a:schemeClr>
                </a:solidFill>
                <a:latin typeface="Aptos" panose="020B0004020202020204" pitchFamily="34" charset="0"/>
              </a:defRPr>
            </a:lvl1pPr>
          </a:lstStyle>
          <a:p>
            <a:r>
              <a:rPr lang="en-US" dirty="0"/>
              <a:t>Table of Contents</a:t>
            </a:r>
          </a:p>
        </p:txBody>
      </p:sp>
      <p:sp>
        <p:nvSpPr>
          <p:cNvPr id="7" name="Footer Placeholder 3">
            <a:extLst>
              <a:ext uri="{FF2B5EF4-FFF2-40B4-BE49-F238E27FC236}">
                <a16:creationId xmlns:a16="http://schemas.microsoft.com/office/drawing/2014/main" id="{B8D37E23-F616-4D04-AE53-639492F5C54A}"/>
              </a:ext>
              <a:ext uri="{C183D7F6-B498-43B3-948B-1728B52AA6E4}">
                <adec:decorative xmlns:adec="http://schemas.microsoft.com/office/drawing/2017/decorative" val="1"/>
              </a:ext>
            </a:extLst>
          </p:cNvPr>
          <p:cNvSpPr>
            <a:spLocks noGrp="1"/>
          </p:cNvSpPr>
          <p:nvPr>
            <p:ph type="ftr" sz="quarter" idx="11"/>
          </p:nvPr>
        </p:nvSpPr>
        <p:spPr>
          <a:xfrm>
            <a:off x="2203903" y="6414824"/>
            <a:ext cx="4736193" cy="441984"/>
          </a:xfrm>
          <a:prstGeom prst="rect">
            <a:avLst/>
          </a:prstGeom>
        </p:spPr>
        <p:txBody>
          <a:bodyP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9" name="Slide Number Placeholder 4">
            <a:extLst>
              <a:ext uri="{FF2B5EF4-FFF2-40B4-BE49-F238E27FC236}">
                <a16:creationId xmlns:a16="http://schemas.microsoft.com/office/drawing/2014/main" id="{8300CD7B-E26D-44C7-B81F-DB68D96C97DF}"/>
              </a:ext>
            </a:extLst>
          </p:cNvPr>
          <p:cNvSpPr>
            <a:spLocks noGrp="1"/>
          </p:cNvSpPr>
          <p:nvPr>
            <p:ph type="sldNum" sz="quarter" idx="12"/>
          </p:nvPr>
        </p:nvSpPr>
        <p:spPr>
          <a:xfrm>
            <a:off x="7086600" y="6453734"/>
            <a:ext cx="2057400" cy="393192"/>
          </a:xfrm>
        </p:spPr>
        <p:txBody>
          <a:bodyPr/>
          <a:lstStyle>
            <a:lvl1pPr>
              <a:defRPr sz="1800">
                <a:solidFill>
                  <a:schemeClr val="bg1"/>
                </a:solidFill>
              </a:defRPr>
            </a:lvl1pPr>
          </a:lstStyle>
          <a:p>
            <a:fld id="{9D77CC1A-F3B9-41F1-89AE-DEF1339474CB}" type="slidenum">
              <a:rPr lang="en-US" smtClean="0"/>
              <a:pPr/>
              <a:t>‹#›</a:t>
            </a:fld>
            <a:endParaRPr lang="en-US" dirty="0"/>
          </a:p>
        </p:txBody>
      </p:sp>
    </p:spTree>
    <p:extLst>
      <p:ext uri="{BB962C8B-B14F-4D97-AF65-F5344CB8AC3E}">
        <p14:creationId xmlns:p14="http://schemas.microsoft.com/office/powerpoint/2010/main" val="238834541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 Photo 1">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63F5DBA-B836-45C4-A779-B2A709B079CB}"/>
              </a:ext>
            </a:extLst>
          </p:cNvPr>
          <p:cNvSpPr>
            <a:spLocks noGrp="1"/>
          </p:cNvSpPr>
          <p:nvPr>
            <p:ph type="title"/>
          </p:nvPr>
        </p:nvSpPr>
        <p:spPr>
          <a:xfrm>
            <a:off x="631767" y="677413"/>
            <a:ext cx="7891272" cy="978408"/>
          </a:xfrm>
          <a:prstGeom prst="rect">
            <a:avLst/>
          </a:prstGeom>
        </p:spPr>
        <p:txBody>
          <a:bodyPr anchor="ctr"/>
          <a:lstStyle>
            <a:lvl1pPr>
              <a:defRPr sz="3000" b="1">
                <a:solidFill>
                  <a:schemeClr val="bg1"/>
                </a:solidFill>
                <a:latin typeface="Aptos" panose="020B0004020202020204" pitchFamily="34" charset="0"/>
              </a:defRPr>
            </a:lvl1pPr>
          </a:lstStyle>
          <a:p>
            <a:r>
              <a:rPr lang="en-US" dirty="0"/>
              <a:t>Click to edit Master title style</a:t>
            </a:r>
          </a:p>
        </p:txBody>
      </p:sp>
      <p:sp>
        <p:nvSpPr>
          <p:cNvPr id="4" name="Slide Number Placeholder 3">
            <a:extLst>
              <a:ext uri="{FF2B5EF4-FFF2-40B4-BE49-F238E27FC236}">
                <a16:creationId xmlns:a16="http://schemas.microsoft.com/office/drawing/2014/main" id="{A798F3E6-DC90-423E-976A-461DA9A64BF5}"/>
              </a:ext>
            </a:extLst>
          </p:cNvPr>
          <p:cNvSpPr>
            <a:spLocks noGrp="1"/>
          </p:cNvSpPr>
          <p:nvPr>
            <p:ph type="sldNum" sz="quarter" idx="12"/>
          </p:nvPr>
        </p:nvSpPr>
        <p:spPr/>
        <p:txBody>
          <a:bodyPr/>
          <a:lstStyle>
            <a:lvl1pPr>
              <a:defRPr sz="1800"/>
            </a:lvl1pPr>
          </a:lstStyle>
          <a:p>
            <a:fld id="{2D06A98E-9D45-4AC9-A0D5-10D89E137443}" type="slidenum">
              <a:rPr lang="en-US" smtClean="0"/>
              <a:pPr/>
              <a:t>‹#›</a:t>
            </a:fld>
            <a:endParaRPr lang="en-US" dirty="0"/>
          </a:p>
        </p:txBody>
      </p:sp>
      <p:sp>
        <p:nvSpPr>
          <p:cNvPr id="8" name="Text Placeholder 7">
            <a:extLst>
              <a:ext uri="{FF2B5EF4-FFF2-40B4-BE49-F238E27FC236}">
                <a16:creationId xmlns:a16="http://schemas.microsoft.com/office/drawing/2014/main" id="{18F09D54-8086-4912-AC87-B44359B81057}"/>
              </a:ext>
            </a:extLst>
          </p:cNvPr>
          <p:cNvSpPr>
            <a:spLocks noGrp="1"/>
          </p:cNvSpPr>
          <p:nvPr>
            <p:ph type="body" sz="quarter" idx="14"/>
          </p:nvPr>
        </p:nvSpPr>
        <p:spPr>
          <a:xfrm>
            <a:off x="530318" y="1800611"/>
            <a:ext cx="4779606" cy="4379976"/>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latin typeface="Aptos" panose="020B00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atin typeface="Aptos" panose="020B00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2060"/>
                </a:solidFill>
                <a:effectLst/>
                <a:uLnTx/>
                <a:uFillTx/>
                <a:latin typeface="+mn-lt"/>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mn-lt"/>
                <a:ea typeface="+mn-ea"/>
                <a:cs typeface="+mn-cs"/>
              </a:rPr>
              <a:t>Third level</a:t>
            </a:r>
          </a:p>
          <a:p>
            <a:pPr lvl="3"/>
            <a:r>
              <a:rPr lang="en-US" dirty="0"/>
              <a:t>Fourth level</a:t>
            </a:r>
          </a:p>
          <a:p>
            <a:pPr lvl="4"/>
            <a:r>
              <a:rPr lang="en-US" dirty="0"/>
              <a:t>Fifth level</a:t>
            </a:r>
          </a:p>
          <a:p>
            <a:pPr lvl="0"/>
            <a:endParaRPr lang="en-US" dirty="0"/>
          </a:p>
        </p:txBody>
      </p:sp>
      <p:sp>
        <p:nvSpPr>
          <p:cNvPr id="6" name="Picture Placeholder 5">
            <a:extLst>
              <a:ext uri="{FF2B5EF4-FFF2-40B4-BE49-F238E27FC236}">
                <a16:creationId xmlns:a16="http://schemas.microsoft.com/office/drawing/2014/main" id="{D339CD7D-5948-40D7-AA7E-C8571466E278}"/>
              </a:ext>
            </a:extLst>
          </p:cNvPr>
          <p:cNvSpPr>
            <a:spLocks noGrp="1"/>
          </p:cNvSpPr>
          <p:nvPr>
            <p:ph type="pic" sz="quarter" idx="13"/>
          </p:nvPr>
        </p:nvSpPr>
        <p:spPr>
          <a:xfrm>
            <a:off x="5685905" y="1645919"/>
            <a:ext cx="3460381" cy="4197928"/>
          </a:xfrm>
        </p:spPr>
        <p:txBody>
          <a:bodyPr/>
          <a:lstStyle/>
          <a:p>
            <a:endParaRPr lang="en-US" dirty="0"/>
          </a:p>
        </p:txBody>
      </p:sp>
      <p:sp>
        <p:nvSpPr>
          <p:cNvPr id="5" name="Content Placeholder 4">
            <a:extLst>
              <a:ext uri="{FF2B5EF4-FFF2-40B4-BE49-F238E27FC236}">
                <a16:creationId xmlns:a16="http://schemas.microsoft.com/office/drawing/2014/main" id="{B237439D-6EC1-4459-879A-7AABCE6CC9DF}"/>
              </a:ext>
            </a:extLst>
          </p:cNvPr>
          <p:cNvSpPr>
            <a:spLocks noGrp="1"/>
          </p:cNvSpPr>
          <p:nvPr>
            <p:ph sz="quarter" idx="15" hasCustomPrompt="1"/>
          </p:nvPr>
        </p:nvSpPr>
        <p:spPr>
          <a:xfrm>
            <a:off x="5683619" y="5843846"/>
            <a:ext cx="3460381" cy="382329"/>
          </a:xfrm>
        </p:spPr>
        <p:txBody>
          <a:bodyPr>
            <a:normAutofit/>
          </a:bodyPr>
          <a:lstStyle>
            <a:lvl1pPr marL="0" indent="0">
              <a:buNone/>
              <a:defRPr sz="1800"/>
            </a:lvl1pPr>
          </a:lstStyle>
          <a:p>
            <a:pPr lvl="0"/>
            <a:r>
              <a:rPr lang="en-US" dirty="0"/>
              <a:t>Source Caption(if needed)</a:t>
            </a:r>
          </a:p>
        </p:txBody>
      </p:sp>
      <p:sp>
        <p:nvSpPr>
          <p:cNvPr id="9" name="Footer Placeholder 3">
            <a:extLst>
              <a:ext uri="{FF2B5EF4-FFF2-40B4-BE49-F238E27FC236}">
                <a16:creationId xmlns:a16="http://schemas.microsoft.com/office/drawing/2014/main" id="{F7128291-DAEB-42CC-9754-15E0A10D4734}"/>
              </a:ext>
              <a:ext uri="{C183D7F6-B498-43B3-948B-1728B52AA6E4}">
                <adec:decorative xmlns:adec="http://schemas.microsoft.com/office/drawing/2017/decorative" val="1"/>
              </a:ext>
            </a:extLst>
          </p:cNvPr>
          <p:cNvSpPr>
            <a:spLocks noGrp="1"/>
          </p:cNvSpPr>
          <p:nvPr>
            <p:ph type="ftr" sz="quarter" idx="3"/>
          </p:nvPr>
        </p:nvSpPr>
        <p:spPr>
          <a:xfrm>
            <a:off x="2029862" y="6428281"/>
            <a:ext cx="4779606"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3354536883"/>
      </p:ext>
    </p:extLst>
  </p:cSld>
  <p:clrMapOvr>
    <a:masterClrMapping/>
  </p:clrMapOvr>
  <p:extLst>
    <p:ext uri="{DCECCB84-F9BA-43D5-87BE-67443E8EF086}">
      <p15:sldGuideLst xmlns:p15="http://schemas.microsoft.com/office/powerpoint/2012/main">
        <p15:guide id="1" pos="429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w/ Photo 1">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63F5DBA-B836-45C4-A779-B2A709B079CB}"/>
              </a:ext>
            </a:extLst>
          </p:cNvPr>
          <p:cNvSpPr>
            <a:spLocks noGrp="1"/>
          </p:cNvSpPr>
          <p:nvPr>
            <p:ph type="title"/>
          </p:nvPr>
        </p:nvSpPr>
        <p:spPr>
          <a:xfrm>
            <a:off x="631767" y="677413"/>
            <a:ext cx="7891272" cy="978408"/>
          </a:xfrm>
          <a:prstGeom prst="rect">
            <a:avLst/>
          </a:prstGeom>
        </p:spPr>
        <p:txBody>
          <a:bodyPr anchor="ctr"/>
          <a:lstStyle>
            <a:lvl1pPr>
              <a:defRPr sz="3000" b="1">
                <a:solidFill>
                  <a:schemeClr val="bg1"/>
                </a:solidFill>
                <a:latin typeface="Aptos" panose="020B0004020202020204" pitchFamily="34" charset="0"/>
              </a:defRPr>
            </a:lvl1pPr>
          </a:lstStyle>
          <a:p>
            <a:r>
              <a:rPr lang="en-US" dirty="0"/>
              <a:t>Click to edit Master title style</a:t>
            </a:r>
          </a:p>
        </p:txBody>
      </p:sp>
      <p:sp>
        <p:nvSpPr>
          <p:cNvPr id="8" name="Text Placeholder 7">
            <a:extLst>
              <a:ext uri="{FF2B5EF4-FFF2-40B4-BE49-F238E27FC236}">
                <a16:creationId xmlns:a16="http://schemas.microsoft.com/office/drawing/2014/main" id="{18F09D54-8086-4912-AC87-B44359B81057}"/>
              </a:ext>
            </a:extLst>
          </p:cNvPr>
          <p:cNvSpPr>
            <a:spLocks noGrp="1"/>
          </p:cNvSpPr>
          <p:nvPr>
            <p:ph type="body" sz="quarter" idx="14"/>
          </p:nvPr>
        </p:nvSpPr>
        <p:spPr>
          <a:xfrm>
            <a:off x="530318" y="1800611"/>
            <a:ext cx="4779606" cy="2472625"/>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latin typeface="Aptos" panose="020B00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atin typeface="Aptos" panose="020B00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2060"/>
                </a:solidFill>
                <a:effectLst/>
                <a:uLnTx/>
                <a:uFillTx/>
                <a:latin typeface="+mn-lt"/>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mn-lt"/>
                <a:ea typeface="+mn-ea"/>
                <a:cs typeface="+mn-cs"/>
              </a:rPr>
              <a:t>Third level</a:t>
            </a:r>
          </a:p>
          <a:p>
            <a:pPr lvl="3"/>
            <a:r>
              <a:rPr lang="en-US" dirty="0"/>
              <a:t>Fourth level</a:t>
            </a:r>
          </a:p>
          <a:p>
            <a:pPr lvl="4"/>
            <a:r>
              <a:rPr lang="en-US" dirty="0"/>
              <a:t>Fifth level</a:t>
            </a:r>
          </a:p>
          <a:p>
            <a:pPr lvl="0"/>
            <a:endParaRPr lang="en-US" dirty="0"/>
          </a:p>
        </p:txBody>
      </p:sp>
      <p:sp>
        <p:nvSpPr>
          <p:cNvPr id="6" name="Picture Placeholder 5">
            <a:extLst>
              <a:ext uri="{FF2B5EF4-FFF2-40B4-BE49-F238E27FC236}">
                <a16:creationId xmlns:a16="http://schemas.microsoft.com/office/drawing/2014/main" id="{D339CD7D-5948-40D7-AA7E-C8571466E278}"/>
              </a:ext>
            </a:extLst>
          </p:cNvPr>
          <p:cNvSpPr>
            <a:spLocks noGrp="1"/>
          </p:cNvSpPr>
          <p:nvPr>
            <p:ph type="pic" sz="quarter" idx="13"/>
          </p:nvPr>
        </p:nvSpPr>
        <p:spPr>
          <a:xfrm>
            <a:off x="5683619" y="1800611"/>
            <a:ext cx="3462667" cy="4043235"/>
          </a:xfrm>
        </p:spPr>
        <p:txBody>
          <a:bodyPr/>
          <a:lstStyle/>
          <a:p>
            <a:endParaRPr lang="en-US" dirty="0"/>
          </a:p>
        </p:txBody>
      </p:sp>
      <p:sp>
        <p:nvSpPr>
          <p:cNvPr id="5" name="Content Placeholder 4">
            <a:extLst>
              <a:ext uri="{FF2B5EF4-FFF2-40B4-BE49-F238E27FC236}">
                <a16:creationId xmlns:a16="http://schemas.microsoft.com/office/drawing/2014/main" id="{B237439D-6EC1-4459-879A-7AABCE6CC9DF}"/>
              </a:ext>
            </a:extLst>
          </p:cNvPr>
          <p:cNvSpPr>
            <a:spLocks noGrp="1"/>
          </p:cNvSpPr>
          <p:nvPr>
            <p:ph sz="quarter" idx="15" hasCustomPrompt="1"/>
          </p:nvPr>
        </p:nvSpPr>
        <p:spPr>
          <a:xfrm>
            <a:off x="5683619" y="5843846"/>
            <a:ext cx="3460381" cy="382329"/>
          </a:xfrm>
        </p:spPr>
        <p:txBody>
          <a:bodyPr>
            <a:normAutofit/>
          </a:bodyPr>
          <a:lstStyle>
            <a:lvl1pPr marL="0" indent="0">
              <a:buNone/>
              <a:defRPr sz="1800"/>
            </a:lvl1pPr>
          </a:lstStyle>
          <a:p>
            <a:pPr lvl="0"/>
            <a:r>
              <a:rPr lang="en-US" dirty="0"/>
              <a:t>Source Caption(if needed)</a:t>
            </a:r>
          </a:p>
        </p:txBody>
      </p:sp>
      <p:sp>
        <p:nvSpPr>
          <p:cNvPr id="3" name="Text Placeholder 2">
            <a:extLst>
              <a:ext uri="{FF2B5EF4-FFF2-40B4-BE49-F238E27FC236}">
                <a16:creationId xmlns:a16="http://schemas.microsoft.com/office/drawing/2014/main" id="{665DAE2A-0A5F-4659-9005-9F097E849FE6}"/>
              </a:ext>
            </a:extLst>
          </p:cNvPr>
          <p:cNvSpPr>
            <a:spLocks noGrp="1"/>
          </p:cNvSpPr>
          <p:nvPr>
            <p:ph type="body" sz="quarter" idx="16"/>
          </p:nvPr>
        </p:nvSpPr>
        <p:spPr>
          <a:xfrm>
            <a:off x="530225" y="4354513"/>
            <a:ext cx="4779963" cy="187166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3">
            <a:extLst>
              <a:ext uri="{FF2B5EF4-FFF2-40B4-BE49-F238E27FC236}">
                <a16:creationId xmlns:a16="http://schemas.microsoft.com/office/drawing/2014/main" id="{D5E949BD-25EF-BA36-09B6-96AD18CE0D43}"/>
              </a:ext>
            </a:extLst>
          </p:cNvPr>
          <p:cNvSpPr>
            <a:spLocks noGrp="1"/>
          </p:cNvSpPr>
          <p:nvPr>
            <p:ph type="sldNum" sz="quarter" idx="12"/>
          </p:nvPr>
        </p:nvSpPr>
        <p:spPr>
          <a:xfrm>
            <a:off x="7086600" y="6451991"/>
            <a:ext cx="2057400" cy="393616"/>
          </a:xfrm>
        </p:spPr>
        <p:txBody>
          <a:bodyPr/>
          <a:lstStyle>
            <a:lvl1pPr>
              <a:defRPr sz="1800"/>
            </a:lvl1pPr>
          </a:lstStyle>
          <a:p>
            <a:fld id="{2D06A98E-9D45-4AC9-A0D5-10D89E137443}" type="slidenum">
              <a:rPr lang="en-US" smtClean="0"/>
              <a:pPr/>
              <a:t>‹#›</a:t>
            </a:fld>
            <a:endParaRPr lang="en-US" dirty="0"/>
          </a:p>
        </p:txBody>
      </p:sp>
      <p:sp>
        <p:nvSpPr>
          <p:cNvPr id="10" name="Footer Placeholder 3">
            <a:extLst>
              <a:ext uri="{FF2B5EF4-FFF2-40B4-BE49-F238E27FC236}">
                <a16:creationId xmlns:a16="http://schemas.microsoft.com/office/drawing/2014/main" id="{AB9B779D-D359-9F18-7219-CDBD469FEA5A}"/>
              </a:ext>
              <a:ext uri="{C183D7F6-B498-43B3-948B-1728B52AA6E4}">
                <adec:decorative xmlns:adec="http://schemas.microsoft.com/office/drawing/2017/decorative" val="1"/>
              </a:ext>
            </a:extLst>
          </p:cNvPr>
          <p:cNvSpPr>
            <a:spLocks noGrp="1"/>
          </p:cNvSpPr>
          <p:nvPr>
            <p:ph type="ftr" sz="quarter" idx="3"/>
          </p:nvPr>
        </p:nvSpPr>
        <p:spPr>
          <a:xfrm>
            <a:off x="2029862" y="6428281"/>
            <a:ext cx="4779606"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255201447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w/ Photo 1">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63F5DBA-B836-45C4-A779-B2A709B079CB}"/>
              </a:ext>
            </a:extLst>
          </p:cNvPr>
          <p:cNvSpPr>
            <a:spLocks noGrp="1"/>
          </p:cNvSpPr>
          <p:nvPr>
            <p:ph type="title"/>
          </p:nvPr>
        </p:nvSpPr>
        <p:spPr>
          <a:xfrm>
            <a:off x="631767" y="677413"/>
            <a:ext cx="7891272" cy="978408"/>
          </a:xfrm>
          <a:prstGeom prst="rect">
            <a:avLst/>
          </a:prstGeom>
        </p:spPr>
        <p:txBody>
          <a:bodyPr anchor="ctr"/>
          <a:lstStyle>
            <a:lvl1pPr>
              <a:defRPr sz="3000" b="1">
                <a:solidFill>
                  <a:schemeClr val="bg1"/>
                </a:solidFill>
                <a:latin typeface="Aptos" panose="020B0004020202020204" pitchFamily="34" charset="0"/>
              </a:defRPr>
            </a:lvl1pPr>
          </a:lstStyle>
          <a:p>
            <a:r>
              <a:rPr lang="en-US" dirty="0"/>
              <a:t>Click to edit Master title style</a:t>
            </a:r>
          </a:p>
        </p:txBody>
      </p:sp>
      <p:sp>
        <p:nvSpPr>
          <p:cNvPr id="8" name="Text Placeholder 7">
            <a:extLst>
              <a:ext uri="{FF2B5EF4-FFF2-40B4-BE49-F238E27FC236}">
                <a16:creationId xmlns:a16="http://schemas.microsoft.com/office/drawing/2014/main" id="{18F09D54-8086-4912-AC87-B44359B81057}"/>
              </a:ext>
            </a:extLst>
          </p:cNvPr>
          <p:cNvSpPr>
            <a:spLocks noGrp="1"/>
          </p:cNvSpPr>
          <p:nvPr>
            <p:ph type="body" sz="quarter" idx="14"/>
          </p:nvPr>
        </p:nvSpPr>
        <p:spPr>
          <a:xfrm>
            <a:off x="158103" y="1800611"/>
            <a:ext cx="4042705" cy="3817418"/>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latin typeface="Aptos" panose="020B00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atin typeface="Aptos" panose="020B00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2060"/>
                </a:solidFill>
                <a:effectLst/>
                <a:uLnTx/>
                <a:uFillTx/>
                <a:latin typeface="+mn-lt"/>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mn-lt"/>
                <a:ea typeface="+mn-ea"/>
                <a:cs typeface="+mn-cs"/>
              </a:rPr>
              <a:t>Third level</a:t>
            </a:r>
          </a:p>
          <a:p>
            <a:pPr lvl="3"/>
            <a:r>
              <a:rPr lang="en-US" dirty="0"/>
              <a:t>Fourth level</a:t>
            </a:r>
          </a:p>
          <a:p>
            <a:pPr lvl="4"/>
            <a:r>
              <a:rPr lang="en-US" dirty="0"/>
              <a:t>Fifth level</a:t>
            </a:r>
          </a:p>
          <a:p>
            <a:pPr lvl="0"/>
            <a:endParaRPr lang="en-US" dirty="0"/>
          </a:p>
        </p:txBody>
      </p:sp>
      <p:sp>
        <p:nvSpPr>
          <p:cNvPr id="5" name="Content Placeholder 4">
            <a:extLst>
              <a:ext uri="{FF2B5EF4-FFF2-40B4-BE49-F238E27FC236}">
                <a16:creationId xmlns:a16="http://schemas.microsoft.com/office/drawing/2014/main" id="{B237439D-6EC1-4459-879A-7AABCE6CC9DF}"/>
              </a:ext>
            </a:extLst>
          </p:cNvPr>
          <p:cNvSpPr>
            <a:spLocks noGrp="1"/>
          </p:cNvSpPr>
          <p:nvPr>
            <p:ph sz="quarter" idx="15" hasCustomPrompt="1"/>
          </p:nvPr>
        </p:nvSpPr>
        <p:spPr>
          <a:xfrm>
            <a:off x="5683619" y="5843846"/>
            <a:ext cx="3460381" cy="382329"/>
          </a:xfrm>
        </p:spPr>
        <p:txBody>
          <a:bodyPr>
            <a:normAutofit/>
          </a:bodyPr>
          <a:lstStyle>
            <a:lvl1pPr marL="0" indent="0">
              <a:buNone/>
              <a:defRPr sz="1800"/>
            </a:lvl1pPr>
          </a:lstStyle>
          <a:p>
            <a:pPr lvl="0"/>
            <a:r>
              <a:rPr lang="en-US" dirty="0"/>
              <a:t>Source Caption(if needed)</a:t>
            </a:r>
          </a:p>
        </p:txBody>
      </p:sp>
      <p:sp>
        <p:nvSpPr>
          <p:cNvPr id="3" name="Text Placeholder 2">
            <a:extLst>
              <a:ext uri="{FF2B5EF4-FFF2-40B4-BE49-F238E27FC236}">
                <a16:creationId xmlns:a16="http://schemas.microsoft.com/office/drawing/2014/main" id="{665DAE2A-0A5F-4659-9005-9F097E849FE6}"/>
              </a:ext>
            </a:extLst>
          </p:cNvPr>
          <p:cNvSpPr>
            <a:spLocks noGrp="1"/>
          </p:cNvSpPr>
          <p:nvPr>
            <p:ph type="body" sz="quarter" idx="16"/>
          </p:nvPr>
        </p:nvSpPr>
        <p:spPr>
          <a:xfrm>
            <a:off x="4572000" y="1800611"/>
            <a:ext cx="4413897" cy="381741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3">
            <a:extLst>
              <a:ext uri="{FF2B5EF4-FFF2-40B4-BE49-F238E27FC236}">
                <a16:creationId xmlns:a16="http://schemas.microsoft.com/office/drawing/2014/main" id="{40875AE5-35A8-59AF-3B82-238FA674316C}"/>
              </a:ext>
            </a:extLst>
          </p:cNvPr>
          <p:cNvSpPr>
            <a:spLocks noGrp="1"/>
          </p:cNvSpPr>
          <p:nvPr>
            <p:ph type="sldNum" sz="quarter" idx="12"/>
          </p:nvPr>
        </p:nvSpPr>
        <p:spPr>
          <a:xfrm>
            <a:off x="7086600" y="6451991"/>
            <a:ext cx="2057400" cy="393616"/>
          </a:xfrm>
        </p:spPr>
        <p:txBody>
          <a:bodyPr/>
          <a:lstStyle>
            <a:lvl1pPr>
              <a:defRPr sz="1800"/>
            </a:lvl1pPr>
          </a:lstStyle>
          <a:p>
            <a:fld id="{2D06A98E-9D45-4AC9-A0D5-10D89E137443}" type="slidenum">
              <a:rPr lang="en-US" smtClean="0"/>
              <a:pPr/>
              <a:t>‹#›</a:t>
            </a:fld>
            <a:endParaRPr lang="en-US" dirty="0"/>
          </a:p>
        </p:txBody>
      </p:sp>
      <p:sp>
        <p:nvSpPr>
          <p:cNvPr id="6" name="Footer Placeholder 3">
            <a:extLst>
              <a:ext uri="{FF2B5EF4-FFF2-40B4-BE49-F238E27FC236}">
                <a16:creationId xmlns:a16="http://schemas.microsoft.com/office/drawing/2014/main" id="{10546754-758F-4F33-503A-0F5755A46A38}"/>
              </a:ext>
              <a:ext uri="{C183D7F6-B498-43B3-948B-1728B52AA6E4}">
                <adec:decorative xmlns:adec="http://schemas.microsoft.com/office/drawing/2017/decorative" val="1"/>
              </a:ext>
            </a:extLst>
          </p:cNvPr>
          <p:cNvSpPr>
            <a:spLocks noGrp="1"/>
          </p:cNvSpPr>
          <p:nvPr>
            <p:ph type="ftr" sz="quarter" idx="3"/>
          </p:nvPr>
        </p:nvSpPr>
        <p:spPr>
          <a:xfrm>
            <a:off x="2029862" y="6428281"/>
            <a:ext cx="4779606"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251316672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 photo 2">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A66EBD9-362B-4CAE-8C83-2ECDE7DF4F1E}"/>
              </a:ext>
            </a:extLst>
          </p:cNvPr>
          <p:cNvSpPr>
            <a:spLocks noGrp="1"/>
          </p:cNvSpPr>
          <p:nvPr>
            <p:ph type="title"/>
          </p:nvPr>
        </p:nvSpPr>
        <p:spPr>
          <a:xfrm>
            <a:off x="626364" y="667511"/>
            <a:ext cx="7891272" cy="978408"/>
          </a:xfrm>
          <a:prstGeom prst="rect">
            <a:avLst/>
          </a:prstGeom>
        </p:spPr>
        <p:txBody>
          <a:bodyPr anchor="ctr"/>
          <a:lstStyle>
            <a:lvl1pPr>
              <a:defRPr sz="3000" b="1">
                <a:solidFill>
                  <a:schemeClr val="bg1"/>
                </a:solidFill>
                <a:latin typeface="Aptos" panose="020B0004020202020204" pitchFamily="34" charset="0"/>
              </a:defRPr>
            </a:lvl1pPr>
          </a:lstStyle>
          <a:p>
            <a:r>
              <a:rPr lang="en-US" dirty="0"/>
              <a:t>Click to edit Master title style</a:t>
            </a:r>
          </a:p>
        </p:txBody>
      </p:sp>
      <p:sp>
        <p:nvSpPr>
          <p:cNvPr id="7" name="Picture Placeholder 6">
            <a:extLst>
              <a:ext uri="{FF2B5EF4-FFF2-40B4-BE49-F238E27FC236}">
                <a16:creationId xmlns:a16="http://schemas.microsoft.com/office/drawing/2014/main" id="{17249236-EB55-4D95-8F7E-E28127327182}"/>
              </a:ext>
            </a:extLst>
          </p:cNvPr>
          <p:cNvSpPr>
            <a:spLocks noGrp="1"/>
          </p:cNvSpPr>
          <p:nvPr>
            <p:ph type="pic" sz="quarter" idx="12"/>
          </p:nvPr>
        </p:nvSpPr>
        <p:spPr>
          <a:xfrm>
            <a:off x="-1" y="1654174"/>
            <a:ext cx="3460381" cy="3923666"/>
          </a:xfrm>
        </p:spPr>
        <p:txBody>
          <a:bodyPr/>
          <a:lstStyle/>
          <a:p>
            <a:endParaRPr lang="en-US" dirty="0"/>
          </a:p>
        </p:txBody>
      </p:sp>
      <p:sp>
        <p:nvSpPr>
          <p:cNvPr id="9" name="Text Placeholder 8">
            <a:extLst>
              <a:ext uri="{FF2B5EF4-FFF2-40B4-BE49-F238E27FC236}">
                <a16:creationId xmlns:a16="http://schemas.microsoft.com/office/drawing/2014/main" id="{BF6A10A3-48BD-4648-8301-038A734D3DEC}"/>
              </a:ext>
            </a:extLst>
          </p:cNvPr>
          <p:cNvSpPr>
            <a:spLocks noGrp="1"/>
          </p:cNvSpPr>
          <p:nvPr>
            <p:ph type="body" sz="quarter" idx="13"/>
          </p:nvPr>
        </p:nvSpPr>
        <p:spPr>
          <a:xfrm>
            <a:off x="3943350" y="1782412"/>
            <a:ext cx="4780026" cy="4379976"/>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latin typeface="Aptos" panose="020B00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atin typeface="Aptos" panose="020B00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2060"/>
                </a:solidFill>
                <a:effectLst/>
                <a:uLnTx/>
                <a:uFillTx/>
                <a:latin typeface="+mn-lt"/>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mn-lt"/>
                <a:ea typeface="+mn-ea"/>
                <a:cs typeface="+mn-cs"/>
              </a:rPr>
              <a:t>Third level</a:t>
            </a:r>
          </a:p>
          <a:p>
            <a:pPr lvl="3"/>
            <a:r>
              <a:rPr lang="en-US" dirty="0"/>
              <a:t>Fourth level</a:t>
            </a:r>
          </a:p>
          <a:p>
            <a:pPr lvl="4"/>
            <a:r>
              <a:rPr lang="en-US" dirty="0"/>
              <a:t>Fifth level</a:t>
            </a:r>
          </a:p>
        </p:txBody>
      </p:sp>
      <p:sp>
        <p:nvSpPr>
          <p:cNvPr id="8" name="Content Placeholder 4">
            <a:extLst>
              <a:ext uri="{FF2B5EF4-FFF2-40B4-BE49-F238E27FC236}">
                <a16:creationId xmlns:a16="http://schemas.microsoft.com/office/drawing/2014/main" id="{241E5B37-EC73-4EAE-9EE5-A303DD582508}"/>
              </a:ext>
            </a:extLst>
          </p:cNvPr>
          <p:cNvSpPr>
            <a:spLocks noGrp="1"/>
          </p:cNvSpPr>
          <p:nvPr>
            <p:ph sz="quarter" idx="15" hasCustomPrompt="1"/>
          </p:nvPr>
        </p:nvSpPr>
        <p:spPr>
          <a:xfrm>
            <a:off x="0" y="5586095"/>
            <a:ext cx="3460381" cy="382329"/>
          </a:xfrm>
        </p:spPr>
        <p:txBody>
          <a:bodyPr>
            <a:normAutofit/>
          </a:bodyPr>
          <a:lstStyle>
            <a:lvl1pPr marL="0" indent="0">
              <a:buNone/>
              <a:defRPr sz="1800"/>
            </a:lvl1pPr>
          </a:lstStyle>
          <a:p>
            <a:pPr lvl="0"/>
            <a:r>
              <a:rPr lang="en-US" dirty="0"/>
              <a:t>Source Caption(if needed)</a:t>
            </a:r>
          </a:p>
        </p:txBody>
      </p:sp>
      <p:sp>
        <p:nvSpPr>
          <p:cNvPr id="2" name="Slide Number Placeholder 3">
            <a:extLst>
              <a:ext uri="{FF2B5EF4-FFF2-40B4-BE49-F238E27FC236}">
                <a16:creationId xmlns:a16="http://schemas.microsoft.com/office/drawing/2014/main" id="{02859523-8BFA-9070-31F3-0A917A4A0DF7}"/>
              </a:ext>
            </a:extLst>
          </p:cNvPr>
          <p:cNvSpPr>
            <a:spLocks noGrp="1"/>
          </p:cNvSpPr>
          <p:nvPr>
            <p:ph type="sldNum" sz="quarter" idx="16"/>
          </p:nvPr>
        </p:nvSpPr>
        <p:spPr>
          <a:xfrm>
            <a:off x="7086600" y="6451991"/>
            <a:ext cx="2057400" cy="393616"/>
          </a:xfrm>
        </p:spPr>
        <p:txBody>
          <a:bodyPr/>
          <a:lstStyle>
            <a:lvl1pPr>
              <a:defRPr sz="1800"/>
            </a:lvl1pPr>
          </a:lstStyle>
          <a:p>
            <a:fld id="{2D06A98E-9D45-4AC9-A0D5-10D89E137443}" type="slidenum">
              <a:rPr lang="en-US" smtClean="0"/>
              <a:pPr/>
              <a:t>‹#›</a:t>
            </a:fld>
            <a:endParaRPr lang="en-US" dirty="0"/>
          </a:p>
        </p:txBody>
      </p:sp>
      <p:sp>
        <p:nvSpPr>
          <p:cNvPr id="3" name="Footer Placeholder 3">
            <a:extLst>
              <a:ext uri="{FF2B5EF4-FFF2-40B4-BE49-F238E27FC236}">
                <a16:creationId xmlns:a16="http://schemas.microsoft.com/office/drawing/2014/main" id="{3D665A8A-517B-CEC2-5533-F5A256EC7190}"/>
              </a:ext>
              <a:ext uri="{C183D7F6-B498-43B3-948B-1728B52AA6E4}">
                <adec:decorative xmlns:adec="http://schemas.microsoft.com/office/drawing/2017/decorative" val="1"/>
              </a:ext>
            </a:extLst>
          </p:cNvPr>
          <p:cNvSpPr>
            <a:spLocks noGrp="1"/>
          </p:cNvSpPr>
          <p:nvPr>
            <p:ph type="ftr" sz="quarter" idx="3"/>
          </p:nvPr>
        </p:nvSpPr>
        <p:spPr>
          <a:xfrm>
            <a:off x="2029862" y="6428281"/>
            <a:ext cx="4779606"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267705065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D016A0B-5C75-4095-ABBC-CF2E66A28D2E}"/>
              </a:ext>
            </a:extLst>
          </p:cNvPr>
          <p:cNvSpPr>
            <a:spLocks noGrp="1"/>
          </p:cNvSpPr>
          <p:nvPr>
            <p:ph type="pic" sz="quarter" idx="12"/>
          </p:nvPr>
        </p:nvSpPr>
        <p:spPr>
          <a:xfrm>
            <a:off x="2638044" y="1638046"/>
            <a:ext cx="3867912" cy="4718304"/>
          </a:xfrm>
        </p:spPr>
        <p:txBody>
          <a:bodyPr/>
          <a:lstStyle/>
          <a:p>
            <a:endParaRPr lang="en-US"/>
          </a:p>
        </p:txBody>
      </p:sp>
      <p:sp>
        <p:nvSpPr>
          <p:cNvPr id="6" name="Title 1">
            <a:extLst>
              <a:ext uri="{FF2B5EF4-FFF2-40B4-BE49-F238E27FC236}">
                <a16:creationId xmlns:a16="http://schemas.microsoft.com/office/drawing/2014/main" id="{ECFBA0BA-451A-409F-A6A5-0F30FDF2C289}"/>
              </a:ext>
            </a:extLst>
          </p:cNvPr>
          <p:cNvSpPr>
            <a:spLocks noGrp="1"/>
          </p:cNvSpPr>
          <p:nvPr>
            <p:ph type="title"/>
          </p:nvPr>
        </p:nvSpPr>
        <p:spPr>
          <a:xfrm>
            <a:off x="623455" y="656705"/>
            <a:ext cx="7891272" cy="981340"/>
          </a:xfrm>
          <a:prstGeom prst="rect">
            <a:avLst/>
          </a:prstGeom>
        </p:spPr>
        <p:txBody>
          <a:bodyPr anchor="ctr"/>
          <a:lstStyle>
            <a:lvl1pPr>
              <a:defRPr sz="3000" b="1">
                <a:solidFill>
                  <a:schemeClr val="bg1"/>
                </a:solidFill>
                <a:latin typeface="Aptos" panose="020B0004020202020204" pitchFamily="34" charset="0"/>
              </a:defRPr>
            </a:lvl1pPr>
          </a:lstStyle>
          <a:p>
            <a:r>
              <a:rPr lang="en-US" dirty="0"/>
              <a:t>Click to edit Master title style</a:t>
            </a:r>
          </a:p>
        </p:txBody>
      </p:sp>
      <p:sp>
        <p:nvSpPr>
          <p:cNvPr id="5" name="Content Placeholder 4">
            <a:extLst>
              <a:ext uri="{FF2B5EF4-FFF2-40B4-BE49-F238E27FC236}">
                <a16:creationId xmlns:a16="http://schemas.microsoft.com/office/drawing/2014/main" id="{AC3459D4-AC34-411A-9C2C-FE0BCA4D0F9A}"/>
              </a:ext>
            </a:extLst>
          </p:cNvPr>
          <p:cNvSpPr>
            <a:spLocks noGrp="1"/>
          </p:cNvSpPr>
          <p:nvPr>
            <p:ph sz="quarter" idx="13" hasCustomPrompt="1"/>
          </p:nvPr>
        </p:nvSpPr>
        <p:spPr>
          <a:xfrm>
            <a:off x="349337" y="3429000"/>
            <a:ext cx="2060575" cy="688975"/>
          </a:xfrm>
        </p:spPr>
        <p:txBody>
          <a:bodyPr>
            <a:normAutofit/>
          </a:bodyPr>
          <a:lstStyle>
            <a:lvl1pPr marL="0" indent="0">
              <a:buNone/>
              <a:defRPr sz="1800"/>
            </a:lvl1pPr>
          </a:lstStyle>
          <a:p>
            <a:pPr lvl="0"/>
            <a:r>
              <a:rPr lang="en-US" dirty="0"/>
              <a:t>Source Caption if needed</a:t>
            </a:r>
          </a:p>
        </p:txBody>
      </p:sp>
      <p:sp>
        <p:nvSpPr>
          <p:cNvPr id="2" name="Slide Number Placeholder 3">
            <a:extLst>
              <a:ext uri="{FF2B5EF4-FFF2-40B4-BE49-F238E27FC236}">
                <a16:creationId xmlns:a16="http://schemas.microsoft.com/office/drawing/2014/main" id="{0EAD3E7A-0F9B-6D99-031C-CC036C2F6E9E}"/>
              </a:ext>
            </a:extLst>
          </p:cNvPr>
          <p:cNvSpPr>
            <a:spLocks noGrp="1"/>
          </p:cNvSpPr>
          <p:nvPr>
            <p:ph type="sldNum" sz="quarter" idx="14"/>
          </p:nvPr>
        </p:nvSpPr>
        <p:spPr>
          <a:xfrm>
            <a:off x="7086600" y="6451991"/>
            <a:ext cx="2057400" cy="393616"/>
          </a:xfrm>
        </p:spPr>
        <p:txBody>
          <a:bodyPr/>
          <a:lstStyle>
            <a:lvl1pPr>
              <a:defRPr sz="1800"/>
            </a:lvl1pPr>
          </a:lstStyle>
          <a:p>
            <a:fld id="{2D06A98E-9D45-4AC9-A0D5-10D89E137443}" type="slidenum">
              <a:rPr lang="en-US" smtClean="0"/>
              <a:pPr/>
              <a:t>‹#›</a:t>
            </a:fld>
            <a:endParaRPr lang="en-US" dirty="0"/>
          </a:p>
        </p:txBody>
      </p:sp>
      <p:sp>
        <p:nvSpPr>
          <p:cNvPr id="3" name="Footer Placeholder 3">
            <a:extLst>
              <a:ext uri="{FF2B5EF4-FFF2-40B4-BE49-F238E27FC236}">
                <a16:creationId xmlns:a16="http://schemas.microsoft.com/office/drawing/2014/main" id="{E59A967B-C169-A6E8-BC74-B4FD0A9B521A}"/>
              </a:ext>
              <a:ext uri="{C183D7F6-B498-43B3-948B-1728B52AA6E4}">
                <adec:decorative xmlns:adec="http://schemas.microsoft.com/office/drawing/2017/decorative" val="1"/>
              </a:ext>
            </a:extLst>
          </p:cNvPr>
          <p:cNvSpPr>
            <a:spLocks noGrp="1"/>
          </p:cNvSpPr>
          <p:nvPr>
            <p:ph type="ftr" sz="quarter" idx="3"/>
          </p:nvPr>
        </p:nvSpPr>
        <p:spPr>
          <a:xfrm>
            <a:off x="2029862" y="6428281"/>
            <a:ext cx="4779606"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1951736140"/>
      </p:ext>
    </p:extLst>
  </p:cSld>
  <p:clrMapOvr>
    <a:masterClrMapping/>
  </p:clrMapOvr>
  <p:extLst>
    <p:ext uri="{DCECCB84-F9BA-43D5-87BE-67443E8EF086}">
      <p15:sldGuideLst xmlns:p15="http://schemas.microsoft.com/office/powerpoint/2012/main">
        <p15:guide id="1" pos="429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ange of Support Layou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CFBA0BA-451A-409F-A6A5-0F30FDF2C289}"/>
              </a:ext>
            </a:extLst>
          </p:cNvPr>
          <p:cNvSpPr>
            <a:spLocks noGrp="1"/>
          </p:cNvSpPr>
          <p:nvPr>
            <p:ph type="title"/>
          </p:nvPr>
        </p:nvSpPr>
        <p:spPr>
          <a:xfrm>
            <a:off x="623455" y="656705"/>
            <a:ext cx="7891272" cy="981340"/>
          </a:xfrm>
          <a:prstGeom prst="rect">
            <a:avLst/>
          </a:prstGeom>
        </p:spPr>
        <p:txBody>
          <a:bodyPr anchor="ctr"/>
          <a:lstStyle>
            <a:lvl1pPr>
              <a:defRPr sz="3000" b="1">
                <a:solidFill>
                  <a:schemeClr val="bg1"/>
                </a:solidFill>
                <a:latin typeface="Aptos" panose="020B0004020202020204" pitchFamily="34" charset="0"/>
              </a:defRPr>
            </a:lvl1pPr>
          </a:lstStyle>
          <a:p>
            <a:r>
              <a:rPr lang="en-US" dirty="0"/>
              <a:t>Click to edit Master title style</a:t>
            </a:r>
          </a:p>
        </p:txBody>
      </p:sp>
      <p:sp>
        <p:nvSpPr>
          <p:cNvPr id="2" name="Slide Number Placeholder 3">
            <a:extLst>
              <a:ext uri="{FF2B5EF4-FFF2-40B4-BE49-F238E27FC236}">
                <a16:creationId xmlns:a16="http://schemas.microsoft.com/office/drawing/2014/main" id="{7BF79425-31B9-3533-D878-CC9B52535349}"/>
              </a:ext>
            </a:extLst>
          </p:cNvPr>
          <p:cNvSpPr>
            <a:spLocks noGrp="1"/>
          </p:cNvSpPr>
          <p:nvPr>
            <p:ph type="sldNum" sz="quarter" idx="12"/>
          </p:nvPr>
        </p:nvSpPr>
        <p:spPr>
          <a:xfrm>
            <a:off x="7086600" y="6451991"/>
            <a:ext cx="2057400" cy="393616"/>
          </a:xfrm>
        </p:spPr>
        <p:txBody>
          <a:bodyPr/>
          <a:lstStyle>
            <a:lvl1pPr>
              <a:defRPr sz="1800"/>
            </a:lvl1pPr>
          </a:lstStyle>
          <a:p>
            <a:fld id="{2D06A98E-9D45-4AC9-A0D5-10D89E137443}" type="slidenum">
              <a:rPr lang="en-US" smtClean="0"/>
              <a:pPr/>
              <a:t>‹#›</a:t>
            </a:fld>
            <a:endParaRPr lang="en-US" dirty="0"/>
          </a:p>
        </p:txBody>
      </p:sp>
      <p:sp>
        <p:nvSpPr>
          <p:cNvPr id="3" name="Footer Placeholder 3">
            <a:extLst>
              <a:ext uri="{FF2B5EF4-FFF2-40B4-BE49-F238E27FC236}">
                <a16:creationId xmlns:a16="http://schemas.microsoft.com/office/drawing/2014/main" id="{0586F037-62D3-8684-305A-FC931186B7E5}"/>
              </a:ext>
              <a:ext uri="{C183D7F6-B498-43B3-948B-1728B52AA6E4}">
                <adec:decorative xmlns:adec="http://schemas.microsoft.com/office/drawing/2017/decorative" val="1"/>
              </a:ext>
            </a:extLst>
          </p:cNvPr>
          <p:cNvSpPr>
            <a:spLocks noGrp="1"/>
          </p:cNvSpPr>
          <p:nvPr>
            <p:ph type="ftr" sz="quarter" idx="3"/>
          </p:nvPr>
        </p:nvSpPr>
        <p:spPr>
          <a:xfrm>
            <a:off x="2029862" y="6428281"/>
            <a:ext cx="4779606"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749785857"/>
      </p:ext>
    </p:extLst>
  </p:cSld>
  <p:clrMapOvr>
    <a:masterClrMapping/>
  </p:clrMapOvr>
  <p:extLst>
    <p:ext uri="{DCECCB84-F9BA-43D5-87BE-67443E8EF086}">
      <p15:sldGuideLst xmlns:p15="http://schemas.microsoft.com/office/powerpoint/2012/main">
        <p15:guide id="1" pos="42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st informati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57DC719-D012-4F11-B838-8EAA02650AD4}"/>
              </a:ext>
            </a:extLst>
          </p:cNvPr>
          <p:cNvSpPr>
            <a:spLocks noGrp="1"/>
          </p:cNvSpPr>
          <p:nvPr>
            <p:ph type="title"/>
          </p:nvPr>
        </p:nvSpPr>
        <p:spPr>
          <a:xfrm>
            <a:off x="628650" y="665018"/>
            <a:ext cx="7886700" cy="978773"/>
          </a:xfrm>
          <a:prstGeom prst="rect">
            <a:avLst/>
          </a:prstGeom>
        </p:spPr>
        <p:txBody>
          <a:bodyPr anchor="ctr"/>
          <a:lstStyle>
            <a:lvl1pPr>
              <a:defRPr sz="3000" b="1">
                <a:solidFill>
                  <a:schemeClr val="bg1"/>
                </a:solidFill>
                <a:latin typeface="Aptos" panose="020B00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48419962-6518-4AB1-A7E7-8073A4BB1A44}"/>
              </a:ext>
            </a:extLst>
          </p:cNvPr>
          <p:cNvSpPr>
            <a:spLocks noGrp="1"/>
          </p:cNvSpPr>
          <p:nvPr>
            <p:ph type="body" sz="quarter" idx="12"/>
          </p:nvPr>
        </p:nvSpPr>
        <p:spPr>
          <a:xfrm>
            <a:off x="930275" y="1935071"/>
            <a:ext cx="6556375" cy="5159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22072F0D-A52D-4141-B1B8-7FBE9E61D425}"/>
              </a:ext>
            </a:extLst>
          </p:cNvPr>
          <p:cNvSpPr>
            <a:spLocks noGrp="1"/>
          </p:cNvSpPr>
          <p:nvPr>
            <p:ph type="body" sz="quarter" idx="13"/>
          </p:nvPr>
        </p:nvSpPr>
        <p:spPr>
          <a:xfrm>
            <a:off x="930275" y="3300413"/>
            <a:ext cx="6556375" cy="6461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4">
            <a:extLst>
              <a:ext uri="{FF2B5EF4-FFF2-40B4-BE49-F238E27FC236}">
                <a16:creationId xmlns:a16="http://schemas.microsoft.com/office/drawing/2014/main" id="{F19CBBEE-18E4-4F3A-93F8-46BB8EE0E69A}"/>
              </a:ext>
            </a:extLst>
          </p:cNvPr>
          <p:cNvSpPr>
            <a:spLocks noGrp="1"/>
          </p:cNvSpPr>
          <p:nvPr>
            <p:ph type="body" sz="quarter" idx="14"/>
          </p:nvPr>
        </p:nvSpPr>
        <p:spPr>
          <a:xfrm>
            <a:off x="930275" y="4745038"/>
            <a:ext cx="6556375" cy="6461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3">
            <a:extLst>
              <a:ext uri="{FF2B5EF4-FFF2-40B4-BE49-F238E27FC236}">
                <a16:creationId xmlns:a16="http://schemas.microsoft.com/office/drawing/2014/main" id="{9B7BE7A6-AD7A-F6EB-E6C3-798DBBE22C4D}"/>
              </a:ext>
            </a:extLst>
          </p:cNvPr>
          <p:cNvSpPr>
            <a:spLocks noGrp="1"/>
          </p:cNvSpPr>
          <p:nvPr>
            <p:ph type="sldNum" sz="quarter" idx="15"/>
          </p:nvPr>
        </p:nvSpPr>
        <p:spPr>
          <a:xfrm>
            <a:off x="7086600" y="6451991"/>
            <a:ext cx="2057400" cy="393616"/>
          </a:xfrm>
        </p:spPr>
        <p:txBody>
          <a:bodyPr/>
          <a:lstStyle>
            <a:lvl1pPr>
              <a:defRPr sz="1800"/>
            </a:lvl1pPr>
          </a:lstStyle>
          <a:p>
            <a:fld id="{2D06A98E-9D45-4AC9-A0D5-10D89E137443}" type="slidenum">
              <a:rPr lang="en-US" smtClean="0"/>
              <a:pPr/>
              <a:t>‹#›</a:t>
            </a:fld>
            <a:endParaRPr lang="en-US" dirty="0"/>
          </a:p>
        </p:txBody>
      </p:sp>
      <p:sp>
        <p:nvSpPr>
          <p:cNvPr id="5" name="Footer Placeholder 3">
            <a:extLst>
              <a:ext uri="{FF2B5EF4-FFF2-40B4-BE49-F238E27FC236}">
                <a16:creationId xmlns:a16="http://schemas.microsoft.com/office/drawing/2014/main" id="{1324E4D1-4DA7-3CEC-43FE-8D625AAC3E88}"/>
              </a:ext>
              <a:ext uri="{C183D7F6-B498-43B3-948B-1728B52AA6E4}">
                <adec:decorative xmlns:adec="http://schemas.microsoft.com/office/drawing/2017/decorative" val="1"/>
              </a:ext>
            </a:extLst>
          </p:cNvPr>
          <p:cNvSpPr>
            <a:spLocks noGrp="1"/>
          </p:cNvSpPr>
          <p:nvPr>
            <p:ph type="ftr" sz="quarter" idx="3"/>
          </p:nvPr>
        </p:nvSpPr>
        <p:spPr>
          <a:xfrm>
            <a:off x="2029862" y="6428281"/>
            <a:ext cx="4779606"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170977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8C304D0-4D11-4301-832B-1848E8A404EC}"/>
              </a:ext>
            </a:extLst>
          </p:cNvPr>
          <p:cNvSpPr>
            <a:spLocks noGrp="1"/>
          </p:cNvSpPr>
          <p:nvPr>
            <p:ph type="title"/>
          </p:nvPr>
        </p:nvSpPr>
        <p:spPr>
          <a:xfrm>
            <a:off x="623455" y="673331"/>
            <a:ext cx="7891895" cy="978408"/>
          </a:xfrm>
          <a:prstGeom prst="rect">
            <a:avLst/>
          </a:prstGeom>
        </p:spPr>
        <p:txBody>
          <a:bodyPr anchor="ctr"/>
          <a:lstStyle>
            <a:lvl1pPr>
              <a:defRPr sz="3000" b="1">
                <a:solidFill>
                  <a:schemeClr val="bg1"/>
                </a:solidFill>
                <a:latin typeface="Aptos" panose="020B0004020202020204" pitchFamily="34" charset="0"/>
              </a:defRPr>
            </a:lvl1pPr>
          </a:lstStyle>
          <a:p>
            <a:r>
              <a:rPr lang="en-US" dirty="0"/>
              <a:t>Click to edit Master title style</a:t>
            </a:r>
          </a:p>
        </p:txBody>
      </p:sp>
      <p:sp>
        <p:nvSpPr>
          <p:cNvPr id="6" name="Picture Placeholder 5">
            <a:extLst>
              <a:ext uri="{FF2B5EF4-FFF2-40B4-BE49-F238E27FC236}">
                <a16:creationId xmlns:a16="http://schemas.microsoft.com/office/drawing/2014/main" id="{3250DC92-D01F-4CF2-8F10-1A2E892B5967}"/>
              </a:ext>
            </a:extLst>
          </p:cNvPr>
          <p:cNvSpPr>
            <a:spLocks noGrp="1"/>
          </p:cNvSpPr>
          <p:nvPr>
            <p:ph type="pic" sz="quarter" idx="12"/>
          </p:nvPr>
        </p:nvSpPr>
        <p:spPr>
          <a:xfrm>
            <a:off x="821035" y="2373315"/>
            <a:ext cx="1870472" cy="2111375"/>
          </a:xfrm>
        </p:spPr>
        <p:txBody>
          <a:bodyPr/>
          <a:lstStyle/>
          <a:p>
            <a:endParaRPr lang="en-US"/>
          </a:p>
        </p:txBody>
      </p:sp>
      <p:sp>
        <p:nvSpPr>
          <p:cNvPr id="7" name="Picture Placeholder 5">
            <a:extLst>
              <a:ext uri="{FF2B5EF4-FFF2-40B4-BE49-F238E27FC236}">
                <a16:creationId xmlns:a16="http://schemas.microsoft.com/office/drawing/2014/main" id="{0438AAE3-A9EC-4CF9-A740-07E5D7C6F63F}"/>
              </a:ext>
            </a:extLst>
          </p:cNvPr>
          <p:cNvSpPr>
            <a:spLocks noGrp="1"/>
          </p:cNvSpPr>
          <p:nvPr>
            <p:ph type="pic" sz="quarter" idx="13"/>
          </p:nvPr>
        </p:nvSpPr>
        <p:spPr>
          <a:xfrm>
            <a:off x="3278440" y="2373315"/>
            <a:ext cx="1870472" cy="2111375"/>
          </a:xfrm>
        </p:spPr>
        <p:txBody>
          <a:bodyPr/>
          <a:lstStyle/>
          <a:p>
            <a:endParaRPr lang="en-US"/>
          </a:p>
        </p:txBody>
      </p:sp>
      <p:sp>
        <p:nvSpPr>
          <p:cNvPr id="8" name="Picture Placeholder 5">
            <a:extLst>
              <a:ext uri="{FF2B5EF4-FFF2-40B4-BE49-F238E27FC236}">
                <a16:creationId xmlns:a16="http://schemas.microsoft.com/office/drawing/2014/main" id="{9EA2049B-5A4D-4B24-A515-F4947C279386}"/>
              </a:ext>
            </a:extLst>
          </p:cNvPr>
          <p:cNvSpPr>
            <a:spLocks noGrp="1"/>
          </p:cNvSpPr>
          <p:nvPr>
            <p:ph type="pic" sz="quarter" idx="14"/>
          </p:nvPr>
        </p:nvSpPr>
        <p:spPr>
          <a:xfrm>
            <a:off x="5865561" y="2373315"/>
            <a:ext cx="1870472" cy="2111375"/>
          </a:xfrm>
        </p:spPr>
        <p:txBody>
          <a:bodyPr/>
          <a:lstStyle/>
          <a:p>
            <a:endParaRPr lang="en-US"/>
          </a:p>
        </p:txBody>
      </p:sp>
      <p:sp>
        <p:nvSpPr>
          <p:cNvPr id="3" name="Text Placeholder 2">
            <a:extLst>
              <a:ext uri="{FF2B5EF4-FFF2-40B4-BE49-F238E27FC236}">
                <a16:creationId xmlns:a16="http://schemas.microsoft.com/office/drawing/2014/main" id="{9E8993A0-43BB-4ED2-A3A3-3F8F15C2E18D}"/>
              </a:ext>
            </a:extLst>
          </p:cNvPr>
          <p:cNvSpPr>
            <a:spLocks noGrp="1"/>
          </p:cNvSpPr>
          <p:nvPr>
            <p:ph type="body" sz="quarter" idx="15"/>
          </p:nvPr>
        </p:nvSpPr>
        <p:spPr>
          <a:xfrm>
            <a:off x="745004" y="4882349"/>
            <a:ext cx="1873784" cy="72136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BC39387C-706E-45A3-AF98-DD2EFDB0F055}"/>
              </a:ext>
            </a:extLst>
          </p:cNvPr>
          <p:cNvSpPr>
            <a:spLocks noGrp="1"/>
          </p:cNvSpPr>
          <p:nvPr>
            <p:ph type="body" sz="quarter" idx="16"/>
          </p:nvPr>
        </p:nvSpPr>
        <p:spPr>
          <a:xfrm>
            <a:off x="3278837" y="4765752"/>
            <a:ext cx="1870075" cy="7213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6">
            <a:extLst>
              <a:ext uri="{FF2B5EF4-FFF2-40B4-BE49-F238E27FC236}">
                <a16:creationId xmlns:a16="http://schemas.microsoft.com/office/drawing/2014/main" id="{CB19EB42-EE80-4AE8-96BE-F400C10DB70C}"/>
              </a:ext>
            </a:extLst>
          </p:cNvPr>
          <p:cNvSpPr>
            <a:spLocks noGrp="1"/>
          </p:cNvSpPr>
          <p:nvPr>
            <p:ph type="body" sz="quarter" idx="17"/>
          </p:nvPr>
        </p:nvSpPr>
        <p:spPr>
          <a:xfrm>
            <a:off x="6245225" y="4885698"/>
            <a:ext cx="1870075" cy="71466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8">
            <a:extLst>
              <a:ext uri="{FF2B5EF4-FFF2-40B4-BE49-F238E27FC236}">
                <a16:creationId xmlns:a16="http://schemas.microsoft.com/office/drawing/2014/main" id="{8ACCF4F5-51F5-4744-AE40-622C129AB0F5}"/>
              </a:ext>
            </a:extLst>
          </p:cNvPr>
          <p:cNvSpPr>
            <a:spLocks noGrp="1"/>
          </p:cNvSpPr>
          <p:nvPr>
            <p:ph type="body" sz="quarter" idx="18"/>
          </p:nvPr>
        </p:nvSpPr>
        <p:spPr>
          <a:xfrm>
            <a:off x="623455" y="1739477"/>
            <a:ext cx="4471987" cy="5461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3">
            <a:extLst>
              <a:ext uri="{FF2B5EF4-FFF2-40B4-BE49-F238E27FC236}">
                <a16:creationId xmlns:a16="http://schemas.microsoft.com/office/drawing/2014/main" id="{A7C216D5-A24E-CF25-CFF8-2AF2942E583C}"/>
              </a:ext>
            </a:extLst>
          </p:cNvPr>
          <p:cNvSpPr>
            <a:spLocks noGrp="1"/>
          </p:cNvSpPr>
          <p:nvPr>
            <p:ph type="sldNum" sz="quarter" idx="19"/>
          </p:nvPr>
        </p:nvSpPr>
        <p:spPr>
          <a:xfrm>
            <a:off x="7086600" y="6451991"/>
            <a:ext cx="2057400" cy="393616"/>
          </a:xfrm>
        </p:spPr>
        <p:txBody>
          <a:bodyPr/>
          <a:lstStyle>
            <a:lvl1pPr>
              <a:defRPr sz="1800"/>
            </a:lvl1pPr>
          </a:lstStyle>
          <a:p>
            <a:fld id="{2D06A98E-9D45-4AC9-A0D5-10D89E137443}" type="slidenum">
              <a:rPr lang="en-US" smtClean="0"/>
              <a:pPr/>
              <a:t>‹#›</a:t>
            </a:fld>
            <a:endParaRPr lang="en-US" dirty="0"/>
          </a:p>
        </p:txBody>
      </p:sp>
      <p:sp>
        <p:nvSpPr>
          <p:cNvPr id="5" name="Footer Placeholder 3">
            <a:extLst>
              <a:ext uri="{FF2B5EF4-FFF2-40B4-BE49-F238E27FC236}">
                <a16:creationId xmlns:a16="http://schemas.microsoft.com/office/drawing/2014/main" id="{5C366022-CCBB-5117-65F2-5BC5786B3605}"/>
              </a:ext>
              <a:ext uri="{C183D7F6-B498-43B3-948B-1728B52AA6E4}">
                <adec:decorative xmlns:adec="http://schemas.microsoft.com/office/drawing/2017/decorative" val="1"/>
              </a:ext>
            </a:extLst>
          </p:cNvPr>
          <p:cNvSpPr>
            <a:spLocks noGrp="1"/>
          </p:cNvSpPr>
          <p:nvPr>
            <p:ph type="ftr" sz="quarter" idx="3"/>
          </p:nvPr>
        </p:nvSpPr>
        <p:spPr>
          <a:xfrm>
            <a:off x="2029862" y="6428281"/>
            <a:ext cx="4779606"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1737747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age">
    <p:spTree>
      <p:nvGrpSpPr>
        <p:cNvPr id="1" name=""/>
        <p:cNvGrpSpPr/>
        <p:nvPr/>
      </p:nvGrpSpPr>
      <p:grpSpPr>
        <a:xfrm>
          <a:off x="0" y="0"/>
          <a:ext cx="0" cy="0"/>
          <a:chOff x="0" y="0"/>
          <a:chExt cx="0" cy="0"/>
        </a:xfrm>
      </p:grpSpPr>
      <p:sp>
        <p:nvSpPr>
          <p:cNvPr id="10" name="Footer Placeholder 3">
            <a:extLst>
              <a:ext uri="{FF2B5EF4-FFF2-40B4-BE49-F238E27FC236}">
                <a16:creationId xmlns:a16="http://schemas.microsoft.com/office/drawing/2014/main" id="{9B3A11DD-6DE1-4CAE-BD98-BB84AE8C6B71}"/>
              </a:ext>
            </a:extLst>
          </p:cNvPr>
          <p:cNvSpPr txBox="1">
            <a:spLocks/>
          </p:cNvSpPr>
          <p:nvPr userDrawn="1"/>
        </p:nvSpPr>
        <p:spPr>
          <a:xfrm>
            <a:off x="1981200" y="6427599"/>
            <a:ext cx="4835524" cy="420982"/>
          </a:xfrm>
          <a:prstGeom prst="rect">
            <a:avLst/>
          </a:prstGeom>
        </p:spPr>
        <p:txBody>
          <a:bodyPr anchor="ctr"/>
          <a:lstStyle>
            <a:defPPr>
              <a:defRPr lang="en-US"/>
            </a:defPPr>
            <a:lvl1pPr marL="0" algn="ctr" defTabSz="457200" rtl="0" eaLnBrk="1" latinLnBrk="0" hangingPunct="1">
              <a:defRPr sz="105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dirty="0">
                <a:latin typeface="Aptos" panose="020B0004020202020204" pitchFamily="34" charset="0"/>
                <a:ea typeface="Calibri" charset="0"/>
                <a:cs typeface="Calibri" charset="0"/>
              </a:rPr>
              <a:t>www.MilitaryOneSource.mil  •  800-342-9647</a:t>
            </a:r>
          </a:p>
        </p:txBody>
      </p:sp>
      <p:sp>
        <p:nvSpPr>
          <p:cNvPr id="2" name="Title 1">
            <a:extLst>
              <a:ext uri="{FF2B5EF4-FFF2-40B4-BE49-F238E27FC236}">
                <a16:creationId xmlns:a16="http://schemas.microsoft.com/office/drawing/2014/main" id="{7EC7CC2C-04CE-484C-8E68-86B0C539DD20}"/>
              </a:ext>
            </a:extLst>
          </p:cNvPr>
          <p:cNvSpPr>
            <a:spLocks noGrp="1"/>
          </p:cNvSpPr>
          <p:nvPr>
            <p:ph type="title" hasCustomPrompt="1"/>
          </p:nvPr>
        </p:nvSpPr>
        <p:spPr>
          <a:xfrm>
            <a:off x="548640" y="673329"/>
            <a:ext cx="7891272" cy="978408"/>
          </a:xfrm>
          <a:prstGeom prst="rect">
            <a:avLst/>
          </a:prstGeom>
        </p:spPr>
        <p:txBody>
          <a:bodyPr anchor="ctr"/>
          <a:lstStyle>
            <a:lvl1pPr>
              <a:defRPr sz="3000" b="1">
                <a:solidFill>
                  <a:schemeClr val="bg1"/>
                </a:solidFill>
                <a:latin typeface="Aptos" panose="020B0004020202020204" pitchFamily="34" charset="0"/>
              </a:defRPr>
            </a:lvl1pPr>
          </a:lstStyle>
          <a:p>
            <a:r>
              <a:rPr lang="en-US" dirty="0"/>
              <a:t>Custom Slide with Background Image</a:t>
            </a:r>
          </a:p>
        </p:txBody>
      </p:sp>
      <p:sp>
        <p:nvSpPr>
          <p:cNvPr id="3" name="Slide Number Placeholder 2">
            <a:extLst>
              <a:ext uri="{FF2B5EF4-FFF2-40B4-BE49-F238E27FC236}">
                <a16:creationId xmlns:a16="http://schemas.microsoft.com/office/drawing/2014/main" id="{20435911-AEF9-47F2-8499-A531140C649A}"/>
              </a:ext>
            </a:extLst>
          </p:cNvPr>
          <p:cNvSpPr>
            <a:spLocks noGrp="1"/>
          </p:cNvSpPr>
          <p:nvPr>
            <p:ph type="sldNum" sz="quarter" idx="10"/>
          </p:nvPr>
        </p:nvSpPr>
        <p:spPr/>
        <p:txBody>
          <a:bodyPr/>
          <a:lstStyle/>
          <a:p>
            <a:fld id="{2D06A98E-9D45-4AC9-A0D5-10D89E137443}" type="slidenum">
              <a:rPr lang="en-US" smtClean="0"/>
              <a:t>‹#›</a:t>
            </a:fld>
            <a:endParaRPr lang="en-US"/>
          </a:p>
        </p:txBody>
      </p:sp>
      <p:sp>
        <p:nvSpPr>
          <p:cNvPr id="9" name="Text Placeholder 8">
            <a:extLst>
              <a:ext uri="{FF2B5EF4-FFF2-40B4-BE49-F238E27FC236}">
                <a16:creationId xmlns:a16="http://schemas.microsoft.com/office/drawing/2014/main" id="{65E31D96-FF44-41B7-993C-26CFDCF1333C}"/>
              </a:ext>
            </a:extLst>
          </p:cNvPr>
          <p:cNvSpPr>
            <a:spLocks noGrp="1"/>
          </p:cNvSpPr>
          <p:nvPr>
            <p:ph type="body" sz="quarter" idx="12" hasCustomPrompt="1"/>
          </p:nvPr>
        </p:nvSpPr>
        <p:spPr>
          <a:xfrm>
            <a:off x="-1" y="2095500"/>
            <a:ext cx="9143999" cy="1470025"/>
          </a:xfrm>
        </p:spPr>
        <p:txBody>
          <a:bodyPr/>
          <a:lstStyle>
            <a:lvl1pPr>
              <a:defRPr/>
            </a:lvl1pPr>
            <a:lvl2pPr marL="457200" indent="0" algn="ctr">
              <a:buNone/>
              <a:defRPr>
                <a:solidFill>
                  <a:srgbClr val="002060"/>
                </a:solidFill>
              </a:defRPr>
            </a:lvl2pPr>
          </a:lstStyle>
          <a:p>
            <a:pPr lvl="1"/>
            <a:r>
              <a:rPr lang="en-US" dirty="0"/>
              <a:t>Insert Copy Here</a:t>
            </a:r>
          </a:p>
        </p:txBody>
      </p:sp>
      <p:pic>
        <p:nvPicPr>
          <p:cNvPr id="4" name="Picture 3">
            <a:extLst>
              <a:ext uri="{FF2B5EF4-FFF2-40B4-BE49-F238E27FC236}">
                <a16:creationId xmlns:a16="http://schemas.microsoft.com/office/drawing/2014/main" id="{DDA64A9D-5984-728B-6091-A9ED0EDADD90}"/>
              </a:ext>
            </a:extLst>
          </p:cNvPr>
          <p:cNvPicPr>
            <a:picLocks noChangeAspect="1"/>
          </p:cNvPicPr>
          <p:nvPr userDrawn="1"/>
        </p:nvPicPr>
        <p:blipFill>
          <a:blip r:embed="rId2">
            <a:extLst>
              <a:ext uri="{28A0092B-C50C-407E-A947-70E740481C1C}">
                <a14:useLocalDpi xmlns:a14="http://schemas.microsoft.com/office/drawing/2010/main" val="0"/>
              </a:ext>
            </a:extLst>
          </a:blip>
          <a:srcRect t="1262" b="1262"/>
          <a:stretch/>
        </p:blipFill>
        <p:spPr>
          <a:xfrm>
            <a:off x="0" y="2123831"/>
            <a:ext cx="9144000" cy="4328160"/>
          </a:xfrm>
          <a:prstGeom prst="rect">
            <a:avLst/>
          </a:prstGeom>
        </p:spPr>
      </p:pic>
    </p:spTree>
    <p:extLst>
      <p:ext uri="{BB962C8B-B14F-4D97-AF65-F5344CB8AC3E}">
        <p14:creationId xmlns:p14="http://schemas.microsoft.com/office/powerpoint/2010/main" val="3898797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losing page">
    <p:spTree>
      <p:nvGrpSpPr>
        <p:cNvPr id="1" name=""/>
        <p:cNvGrpSpPr/>
        <p:nvPr/>
      </p:nvGrpSpPr>
      <p:grpSpPr>
        <a:xfrm>
          <a:off x="0" y="0"/>
          <a:ext cx="0" cy="0"/>
          <a:chOff x="0" y="0"/>
          <a:chExt cx="0" cy="0"/>
        </a:xfrm>
      </p:grpSpPr>
      <p:pic>
        <p:nvPicPr>
          <p:cNvPr id="14" name="Picture 1" descr="Silhouette of Service member in action">
            <a:extLst>
              <a:ext uri="{FF2B5EF4-FFF2-40B4-BE49-F238E27FC236}">
                <a16:creationId xmlns:a16="http://schemas.microsoft.com/office/drawing/2014/main" id="{5D1170B7-EE3A-2E6B-6F26-ED33A4B820D4}"/>
              </a:ext>
            </a:extLst>
          </p:cNvPr>
          <p:cNvPicPr/>
          <p:nvPr userDrawn="1"/>
        </p:nvPicPr>
        <p:blipFill>
          <a:blip r:embed="rId2"/>
          <a:srcRect l="173" t="9670" r="694" b="31999"/>
          <a:stretch/>
        </p:blipFill>
        <p:spPr>
          <a:xfrm>
            <a:off x="0" y="655200"/>
            <a:ext cx="9143640" cy="3595680"/>
          </a:xfrm>
          <a:prstGeom prst="rect">
            <a:avLst/>
          </a:prstGeom>
          <a:ln w="0">
            <a:noFill/>
          </a:ln>
        </p:spPr>
      </p:pic>
      <p:sp>
        <p:nvSpPr>
          <p:cNvPr id="2" name="Footer Placeholder 3">
            <a:extLst>
              <a:ext uri="{FF2B5EF4-FFF2-40B4-BE49-F238E27FC236}">
                <a16:creationId xmlns:a16="http://schemas.microsoft.com/office/drawing/2014/main" id="{37AFF8E3-3BDD-35C1-38EC-911E22A4BC72}"/>
              </a:ext>
            </a:extLst>
          </p:cNvPr>
          <p:cNvSpPr>
            <a:spLocks noGrp="1"/>
          </p:cNvSpPr>
          <p:nvPr>
            <p:ph type="ftr" sz="quarter" idx="11"/>
          </p:nvPr>
        </p:nvSpPr>
        <p:spPr>
          <a:xfrm>
            <a:off x="2203903" y="6414824"/>
            <a:ext cx="4736193" cy="441984"/>
          </a:xfrm>
          <a:prstGeom prst="rect">
            <a:avLst/>
          </a:prstGeom>
        </p:spPr>
        <p:txBody>
          <a:bodyP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3" name="Slide Number Placeholder 4">
            <a:extLst>
              <a:ext uri="{FF2B5EF4-FFF2-40B4-BE49-F238E27FC236}">
                <a16:creationId xmlns:a16="http://schemas.microsoft.com/office/drawing/2014/main" id="{20A9A3F5-121E-258B-064B-0553B4384AE3}"/>
              </a:ext>
            </a:extLst>
          </p:cNvPr>
          <p:cNvSpPr>
            <a:spLocks noGrp="1"/>
          </p:cNvSpPr>
          <p:nvPr>
            <p:ph type="sldNum" sz="quarter" idx="12"/>
          </p:nvPr>
        </p:nvSpPr>
        <p:spPr>
          <a:xfrm>
            <a:off x="7086600" y="6453734"/>
            <a:ext cx="2057400" cy="393192"/>
          </a:xfrm>
        </p:spPr>
        <p:txBody>
          <a:bodyPr/>
          <a:lstStyle>
            <a:lvl1pPr>
              <a:defRPr sz="1800">
                <a:solidFill>
                  <a:schemeClr val="bg1"/>
                </a:solidFill>
              </a:defRPr>
            </a:lvl1pPr>
          </a:lstStyle>
          <a:p>
            <a:fld id="{9D77CC1A-F3B9-41F1-89AE-DEF1339474CB}" type="slidenum">
              <a:rPr lang="en-US" smtClean="0"/>
              <a:pPr/>
              <a:t>‹#›</a:t>
            </a:fld>
            <a:endParaRPr lang="en-US" dirty="0"/>
          </a:p>
        </p:txBody>
      </p:sp>
    </p:spTree>
    <p:extLst>
      <p:ext uri="{BB962C8B-B14F-4D97-AF65-F5344CB8AC3E}">
        <p14:creationId xmlns:p14="http://schemas.microsoft.com/office/powerpoint/2010/main" val="299414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
        <p:nvSpPr>
          <p:cNvPr id="4" name="PlaceHolder 2">
            <a:extLst>
              <a:ext uri="{FF2B5EF4-FFF2-40B4-BE49-F238E27FC236}">
                <a16:creationId xmlns:a16="http://schemas.microsoft.com/office/drawing/2014/main" id="{696D9423-82C2-5CF3-A864-8D221CFB862A}"/>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5" name="PlaceHolder 4">
            <a:extLst>
              <a:ext uri="{FF2B5EF4-FFF2-40B4-BE49-F238E27FC236}">
                <a16:creationId xmlns:a16="http://schemas.microsoft.com/office/drawing/2014/main" id="{64CFF1B6-0AE3-106F-C1A4-81FEB681FBC8}"/>
              </a:ext>
              <a:ext uri="{C183D7F6-B498-43B3-948B-1728B52AA6E4}">
                <adec:decorative xmlns:adec="http://schemas.microsoft.com/office/drawing/2017/decorative" val="1"/>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673371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5739AE4-A323-495A-97D9-AA737601E5CA}"/>
              </a:ext>
            </a:extLst>
          </p:cNvPr>
          <p:cNvSpPr>
            <a:spLocks noGrp="1"/>
          </p:cNvSpPr>
          <p:nvPr>
            <p:ph type="pic" sz="quarter" idx="12"/>
          </p:nvPr>
        </p:nvSpPr>
        <p:spPr>
          <a:xfrm>
            <a:off x="0" y="914400"/>
            <a:ext cx="9144000" cy="59436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grpSp>
        <p:nvGrpSpPr>
          <p:cNvPr id="9" name="Group 8">
            <a:extLst>
              <a:ext uri="{FF2B5EF4-FFF2-40B4-BE49-F238E27FC236}">
                <a16:creationId xmlns:a16="http://schemas.microsoft.com/office/drawing/2014/main" id="{437C7778-0467-4947-AEFC-D17DA67D1917}"/>
              </a:ext>
            </a:extLst>
          </p:cNvPr>
          <p:cNvGrpSpPr/>
          <p:nvPr userDrawn="1"/>
        </p:nvGrpSpPr>
        <p:grpSpPr>
          <a:xfrm>
            <a:off x="0" y="190176"/>
            <a:ext cx="9048914" cy="466344"/>
            <a:chOff x="0" y="190176"/>
            <a:chExt cx="9048914" cy="466344"/>
          </a:xfrm>
        </p:grpSpPr>
        <p:sp>
          <p:nvSpPr>
            <p:cNvPr id="5" name="Rectangle 4" descr="Red header bar.">
              <a:extLst>
                <a:ext uri="{FF2B5EF4-FFF2-40B4-BE49-F238E27FC236}">
                  <a16:creationId xmlns:a16="http://schemas.microsoft.com/office/drawing/2014/main" id="{52817A67-B175-4499-8C49-85CA3936636D}"/>
                </a:ext>
              </a:extLst>
            </p:cNvPr>
            <p:cNvSpPr/>
            <p:nvPr userDrawn="1"/>
          </p:nvSpPr>
          <p:spPr>
            <a:xfrm>
              <a:off x="0" y="190176"/>
              <a:ext cx="7274257"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pic>
          <p:nvPicPr>
            <p:cNvPr id="6" name="Military OneSource Logo">
              <a:extLst>
                <a:ext uri="{FF2B5EF4-FFF2-40B4-BE49-F238E27FC236}">
                  <a16:creationId xmlns:a16="http://schemas.microsoft.com/office/drawing/2014/main" id="{C4C7461E-6ED1-4716-B3CD-75FBB9AAAB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08272" y="203824"/>
              <a:ext cx="1640642" cy="393616"/>
            </a:xfrm>
            <a:prstGeom prst="rect">
              <a:avLst/>
            </a:prstGeom>
          </p:spPr>
        </p:pic>
      </p:grpSp>
      <p:sp>
        <p:nvSpPr>
          <p:cNvPr id="2" name="Title 1">
            <a:extLst>
              <a:ext uri="{FF2B5EF4-FFF2-40B4-BE49-F238E27FC236}">
                <a16:creationId xmlns:a16="http://schemas.microsoft.com/office/drawing/2014/main" id="{BAE0A0C2-D54A-4B7B-B6D8-24454AEC9630}"/>
              </a:ext>
            </a:extLst>
          </p:cNvPr>
          <p:cNvSpPr>
            <a:spLocks noGrp="1"/>
          </p:cNvSpPr>
          <p:nvPr>
            <p:ph type="title"/>
          </p:nvPr>
        </p:nvSpPr>
        <p:spPr>
          <a:xfrm>
            <a:off x="228600" y="973480"/>
            <a:ext cx="4626864" cy="1060704"/>
          </a:xfrm>
        </p:spPr>
        <p:txBody>
          <a:bodyPr>
            <a:noAutofit/>
          </a:bodyPr>
          <a:lstStyle>
            <a:lvl1pPr>
              <a:defRPr sz="3600">
                <a:solidFill>
                  <a:schemeClr val="tx1"/>
                </a:solidFill>
              </a:defRPr>
            </a:lvl1pPr>
          </a:lstStyle>
          <a:p>
            <a:r>
              <a:rPr lang="en-US" dirty="0"/>
              <a:t>Click to edit Master title style</a:t>
            </a:r>
          </a:p>
        </p:txBody>
      </p:sp>
      <p:sp>
        <p:nvSpPr>
          <p:cNvPr id="13" name="Subtitle 1">
            <a:extLst>
              <a:ext uri="{FF2B5EF4-FFF2-40B4-BE49-F238E27FC236}">
                <a16:creationId xmlns:a16="http://schemas.microsoft.com/office/drawing/2014/main" id="{9610676C-2E2C-4F5E-A4AF-6DC24895230D}"/>
              </a:ext>
            </a:extLst>
          </p:cNvPr>
          <p:cNvSpPr>
            <a:spLocks noGrp="1"/>
          </p:cNvSpPr>
          <p:nvPr>
            <p:ph type="body" sz="quarter" idx="13" hasCustomPrompt="1"/>
          </p:nvPr>
        </p:nvSpPr>
        <p:spPr>
          <a:xfrm>
            <a:off x="228600" y="2063680"/>
            <a:ext cx="4627563" cy="1655064"/>
          </a:xfrm>
        </p:spPr>
        <p:txBody>
          <a:bodyPr/>
          <a:lstStyle>
            <a:lvl1pPr marL="0" indent="0">
              <a:buNone/>
              <a:defRPr sz="2100" b="1"/>
            </a:lvl1pPr>
          </a:lstStyle>
          <a:p>
            <a:pPr lvl="0"/>
            <a:r>
              <a:rPr lang="en-US" dirty="0"/>
              <a:t>Click to edit Master subtitle style</a:t>
            </a:r>
          </a:p>
        </p:txBody>
      </p:sp>
      <p:sp>
        <p:nvSpPr>
          <p:cNvPr id="3" name="Slide Number Placeholder 2">
            <a:extLst>
              <a:ext uri="{FF2B5EF4-FFF2-40B4-BE49-F238E27FC236}">
                <a16:creationId xmlns:a16="http://schemas.microsoft.com/office/drawing/2014/main" id="{EEA058CA-D310-4AFB-BEBE-09AB2005916E}"/>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4" name="Footer Placeholder 3">
            <a:extLst>
              <a:ext uri="{FF2B5EF4-FFF2-40B4-BE49-F238E27FC236}">
                <a16:creationId xmlns:a16="http://schemas.microsoft.com/office/drawing/2014/main" id="{5414B113-6A9A-4AA3-AA71-9BA65978B768}"/>
              </a:ext>
            </a:extLst>
          </p:cNvPr>
          <p:cNvSpPr>
            <a:spLocks noGrp="1"/>
          </p:cNvSpPr>
          <p:nvPr>
            <p:ph type="ftr" sz="quarter" idx="11"/>
          </p:nvPr>
        </p:nvSpPr>
        <p:spPr/>
        <p:txBody>
          <a:bodyPr/>
          <a:lstStyle>
            <a:lvl1pPr>
              <a:defRPr>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458149792"/>
      </p:ext>
    </p:extLst>
  </p:cSld>
  <p:clrMapOvr>
    <a:masterClrMapping/>
  </p:clrMapOvr>
  <p:extLst>
    <p:ext uri="{DCECCB84-F9BA-43D5-87BE-67443E8EF086}">
      <p15:sldGuideLst xmlns:p15="http://schemas.microsoft.com/office/powerpoint/2012/main">
        <p15:guide id="1" pos="1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48C0-D508-448B-9F31-88CF274CF0F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60379CC-28E1-4C69-AD33-E27EB723657E}"/>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6" name="Text Placeholder 5">
            <a:extLst>
              <a:ext uri="{FF2B5EF4-FFF2-40B4-BE49-F238E27FC236}">
                <a16:creationId xmlns:a16="http://schemas.microsoft.com/office/drawing/2014/main" id="{4A764ACA-D536-45CE-8A48-76ED41881B64}"/>
              </a:ext>
            </a:extLst>
          </p:cNvPr>
          <p:cNvSpPr>
            <a:spLocks noGrp="1"/>
          </p:cNvSpPr>
          <p:nvPr>
            <p:ph type="body" sz="quarter" idx="12"/>
          </p:nvPr>
        </p:nvSpPr>
        <p:spPr>
          <a:xfrm>
            <a:off x="307214" y="1914614"/>
            <a:ext cx="8227186" cy="420624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CD30D17A-C7D5-4DE3-A3EF-817F177CA71E}"/>
              </a:ext>
              <a:ext uri="{C183D7F6-B498-43B3-948B-1728B52AA6E4}">
                <adec:decorative xmlns:adec="http://schemas.microsoft.com/office/drawing/2017/decorative" val="1"/>
              </a:ext>
            </a:extLst>
          </p:cNvPr>
          <p:cNvSpPr>
            <a:spLocks noGrp="1"/>
          </p:cNvSpPr>
          <p:nvPr>
            <p:ph type="ftr" sz="quarter" idx="11"/>
          </p:nvPr>
        </p:nvSpPr>
        <p:spPr/>
        <p:txBody>
          <a:bodyPr/>
          <a:lstStyle>
            <a:lvl1pPr>
              <a:defRPr>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471989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2DAE-91C7-4588-B2F6-27E545A0CD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9982CB0-9D7D-4F39-BDE6-75E130891B32}"/>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6" name="Text Placeholder 5">
            <a:extLst>
              <a:ext uri="{FF2B5EF4-FFF2-40B4-BE49-F238E27FC236}">
                <a16:creationId xmlns:a16="http://schemas.microsoft.com/office/drawing/2014/main" id="{91A26013-F2CD-41BA-8568-AC5EFE1B8AAA}"/>
              </a:ext>
            </a:extLst>
          </p:cNvPr>
          <p:cNvSpPr>
            <a:spLocks noGrp="1"/>
          </p:cNvSpPr>
          <p:nvPr>
            <p:ph type="body" sz="quarter" idx="12"/>
          </p:nvPr>
        </p:nvSpPr>
        <p:spPr>
          <a:xfrm>
            <a:off x="520938" y="1930638"/>
            <a:ext cx="4724162" cy="449275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95621FC1-BC5F-4F7C-8065-63EBDA1A6206}"/>
              </a:ext>
            </a:extLst>
          </p:cNvPr>
          <p:cNvSpPr>
            <a:spLocks noGrp="1"/>
          </p:cNvSpPr>
          <p:nvPr>
            <p:ph type="pic" sz="quarter" idx="13" hasCustomPrompt="1"/>
          </p:nvPr>
        </p:nvSpPr>
        <p:spPr>
          <a:xfrm>
            <a:off x="5259614" y="1624764"/>
            <a:ext cx="3890354" cy="4798631"/>
          </a:xfrm>
        </p:spPr>
        <p:txBody>
          <a:bodyPr/>
          <a:lstStyle>
            <a:lvl1pPr marL="0" indent="0">
              <a:buNone/>
              <a:defRPr sz="2400"/>
            </a:lvl1pPr>
          </a:lstStyle>
          <a:p>
            <a:r>
              <a:rPr lang="en-US" dirty="0"/>
              <a:t>Click icon to add image</a:t>
            </a:r>
          </a:p>
        </p:txBody>
      </p:sp>
      <p:sp>
        <p:nvSpPr>
          <p:cNvPr id="4" name="Footer Placeholder 3">
            <a:extLst>
              <a:ext uri="{FF2B5EF4-FFF2-40B4-BE49-F238E27FC236}">
                <a16:creationId xmlns:a16="http://schemas.microsoft.com/office/drawing/2014/main" id="{B6E2DA35-4162-41E4-BEC1-865BC57C8303}"/>
              </a:ext>
              <a:ext uri="{C183D7F6-B498-43B3-948B-1728B52AA6E4}">
                <adec:decorative xmlns:adec="http://schemas.microsoft.com/office/drawing/2017/decorative" val="1"/>
              </a:ext>
            </a:extLst>
          </p:cNvPr>
          <p:cNvSpPr>
            <a:spLocks noGrp="1"/>
          </p:cNvSpPr>
          <p:nvPr>
            <p:ph type="ftr" sz="quarter" idx="11"/>
          </p:nvPr>
        </p:nvSpPr>
        <p:spPr/>
        <p:txBody>
          <a:bodyPr/>
          <a:lstStyle>
            <a:lvl1pPr>
              <a:defRPr>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2849794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2DAE-91C7-4588-B2F6-27E545A0CD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9982CB0-9D7D-4F39-BDE6-75E130891B32}"/>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6" name="Text Placeholder 5">
            <a:extLst>
              <a:ext uri="{FF2B5EF4-FFF2-40B4-BE49-F238E27FC236}">
                <a16:creationId xmlns:a16="http://schemas.microsoft.com/office/drawing/2014/main" id="{91A26013-F2CD-41BA-8568-AC5EFE1B8AAA}"/>
              </a:ext>
            </a:extLst>
          </p:cNvPr>
          <p:cNvSpPr>
            <a:spLocks noGrp="1"/>
          </p:cNvSpPr>
          <p:nvPr>
            <p:ph type="body" sz="quarter" idx="12"/>
          </p:nvPr>
        </p:nvSpPr>
        <p:spPr>
          <a:xfrm>
            <a:off x="3913629" y="1930638"/>
            <a:ext cx="4724162" cy="449275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95621FC1-BC5F-4F7C-8065-63EBDA1A6206}"/>
              </a:ext>
            </a:extLst>
          </p:cNvPr>
          <p:cNvSpPr>
            <a:spLocks noGrp="1"/>
          </p:cNvSpPr>
          <p:nvPr>
            <p:ph type="pic" sz="quarter" idx="13" hasCustomPrompt="1"/>
          </p:nvPr>
        </p:nvSpPr>
        <p:spPr>
          <a:xfrm>
            <a:off x="6043" y="1639279"/>
            <a:ext cx="3848100" cy="4791456"/>
          </a:xfrm>
        </p:spPr>
        <p:txBody>
          <a:bodyPr/>
          <a:lstStyle>
            <a:lvl1pPr marL="0" indent="0">
              <a:buNone/>
              <a:defRPr sz="2400"/>
            </a:lvl1pPr>
          </a:lstStyle>
          <a:p>
            <a:r>
              <a:rPr lang="en-US" dirty="0"/>
              <a:t>Click icon to add image</a:t>
            </a:r>
          </a:p>
        </p:txBody>
      </p:sp>
      <p:sp>
        <p:nvSpPr>
          <p:cNvPr id="4" name="Footer Placeholder 3">
            <a:extLst>
              <a:ext uri="{FF2B5EF4-FFF2-40B4-BE49-F238E27FC236}">
                <a16:creationId xmlns:a16="http://schemas.microsoft.com/office/drawing/2014/main" id="{B6E2DA35-4162-41E4-BEC1-865BC57C8303}"/>
              </a:ext>
              <a:ext uri="{C183D7F6-B498-43B3-948B-1728B52AA6E4}">
                <adec:decorative xmlns:adec="http://schemas.microsoft.com/office/drawing/2017/decorative" val="1"/>
              </a:ext>
            </a:extLst>
          </p:cNvPr>
          <p:cNvSpPr>
            <a:spLocks noGrp="1"/>
          </p:cNvSpPr>
          <p:nvPr>
            <p:ph type="ftr" sz="quarter" idx="11"/>
          </p:nvPr>
        </p:nvSpPr>
        <p:spPr/>
        <p:txBody>
          <a:bodyPr/>
          <a:lstStyle>
            <a:lvl1pPr>
              <a:defRPr>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14663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B4ABC-99BC-4F85-B19D-DFE26EB10FB2}"/>
              </a:ext>
            </a:extLst>
          </p:cNvPr>
          <p:cNvSpPr>
            <a:spLocks noGrp="1"/>
          </p:cNvSpPr>
          <p:nvPr>
            <p:ph type="title"/>
          </p:nvPr>
        </p:nvSpPr>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DA9C8B7C-99CE-409E-A850-D6FF10B8E8D2}"/>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6" name="Picture Placeholder 5">
            <a:extLst>
              <a:ext uri="{FF2B5EF4-FFF2-40B4-BE49-F238E27FC236}">
                <a16:creationId xmlns:a16="http://schemas.microsoft.com/office/drawing/2014/main" id="{D918E3C7-D176-440E-8DC7-A69017F136BF}"/>
              </a:ext>
            </a:extLst>
          </p:cNvPr>
          <p:cNvSpPr>
            <a:spLocks noGrp="1"/>
          </p:cNvSpPr>
          <p:nvPr>
            <p:ph type="pic" sz="quarter" idx="12" hasCustomPrompt="1"/>
          </p:nvPr>
        </p:nvSpPr>
        <p:spPr>
          <a:xfrm>
            <a:off x="2597698" y="1632343"/>
            <a:ext cx="3849624" cy="4791456"/>
          </a:xfrm>
        </p:spPr>
        <p:txBody>
          <a:bodyPr/>
          <a:lstStyle>
            <a:lvl1pPr marL="0" indent="0">
              <a:buNone/>
              <a:defRPr sz="2400"/>
            </a:lvl1pPr>
          </a:lstStyle>
          <a:p>
            <a:r>
              <a:rPr lang="en-US" dirty="0"/>
              <a:t>Click on icon to add image</a:t>
            </a:r>
          </a:p>
        </p:txBody>
      </p:sp>
      <p:sp>
        <p:nvSpPr>
          <p:cNvPr id="8" name="Content Placeholder 7">
            <a:extLst>
              <a:ext uri="{FF2B5EF4-FFF2-40B4-BE49-F238E27FC236}">
                <a16:creationId xmlns:a16="http://schemas.microsoft.com/office/drawing/2014/main" id="{2DA62E43-B2CD-468F-A98E-4BAC9F90F33F}"/>
              </a:ext>
            </a:extLst>
          </p:cNvPr>
          <p:cNvSpPr>
            <a:spLocks noGrp="1"/>
          </p:cNvSpPr>
          <p:nvPr>
            <p:ph sz="quarter" idx="13" hasCustomPrompt="1"/>
          </p:nvPr>
        </p:nvSpPr>
        <p:spPr>
          <a:xfrm>
            <a:off x="697906" y="3708983"/>
            <a:ext cx="1660525" cy="638175"/>
          </a:xfrm>
        </p:spPr>
        <p:txBody>
          <a:bodyPr/>
          <a:lstStyle>
            <a:lvl1pPr marL="0" indent="0">
              <a:buNone/>
              <a:defRPr sz="1800"/>
            </a:lvl1pPr>
          </a:lstStyle>
          <a:p>
            <a:pPr lvl="0"/>
            <a:r>
              <a:rPr lang="en-US" dirty="0"/>
              <a:t>Source caption if needed</a:t>
            </a:r>
          </a:p>
        </p:txBody>
      </p:sp>
      <p:sp>
        <p:nvSpPr>
          <p:cNvPr id="4" name="Footer Placeholder 3">
            <a:extLst>
              <a:ext uri="{FF2B5EF4-FFF2-40B4-BE49-F238E27FC236}">
                <a16:creationId xmlns:a16="http://schemas.microsoft.com/office/drawing/2014/main" id="{BF36C648-D4EC-4F8C-B950-85F39A661B20}"/>
              </a:ext>
              <a:ext uri="{C183D7F6-B498-43B3-948B-1728B52AA6E4}">
                <adec:decorative xmlns:adec="http://schemas.microsoft.com/office/drawing/2017/decorative" val="1"/>
              </a:ext>
            </a:extLst>
          </p:cNvPr>
          <p:cNvSpPr>
            <a:spLocks noGrp="1"/>
          </p:cNvSpPr>
          <p:nvPr>
            <p:ph type="ftr" sz="quarter" idx="11"/>
          </p:nvPr>
        </p:nvSpPr>
        <p:spPr/>
        <p:txBody>
          <a:bodyPr/>
          <a:lstStyle>
            <a:lvl1pPr>
              <a:defRPr>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3854961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Content w/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952B1-FFAD-4459-B310-78427B7EF17A}"/>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D10D7AA-670E-436B-8D38-627B3EC7E112}"/>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14" name="Picture Placeholder 13">
            <a:extLst>
              <a:ext uri="{FF2B5EF4-FFF2-40B4-BE49-F238E27FC236}">
                <a16:creationId xmlns:a16="http://schemas.microsoft.com/office/drawing/2014/main" id="{9055B6ED-0B6A-48FB-91CA-AD3E34C33F86}"/>
              </a:ext>
            </a:extLst>
          </p:cNvPr>
          <p:cNvSpPr>
            <a:spLocks noGrp="1"/>
          </p:cNvSpPr>
          <p:nvPr>
            <p:ph type="pic" sz="quarter" idx="17" hasCustomPrompt="1"/>
          </p:nvPr>
        </p:nvSpPr>
        <p:spPr>
          <a:xfrm>
            <a:off x="179388" y="2315421"/>
            <a:ext cx="717550" cy="852487"/>
          </a:xfrm>
        </p:spPr>
        <p:txBody>
          <a:bodyPr/>
          <a:lstStyle>
            <a:lvl1pPr marL="0" indent="0">
              <a:buNone/>
              <a:defRPr sz="1600"/>
            </a:lvl1pPr>
          </a:lstStyle>
          <a:p>
            <a:r>
              <a:rPr lang="en-US" dirty="0"/>
              <a:t>Insert Image</a:t>
            </a:r>
          </a:p>
        </p:txBody>
      </p:sp>
      <p:sp>
        <p:nvSpPr>
          <p:cNvPr id="6" name="Text Placeholder 5">
            <a:extLst>
              <a:ext uri="{FF2B5EF4-FFF2-40B4-BE49-F238E27FC236}">
                <a16:creationId xmlns:a16="http://schemas.microsoft.com/office/drawing/2014/main" id="{32238167-D4FA-4D4E-B3AC-36C3A5D5B4DE}"/>
              </a:ext>
            </a:extLst>
          </p:cNvPr>
          <p:cNvSpPr>
            <a:spLocks noGrp="1"/>
          </p:cNvSpPr>
          <p:nvPr>
            <p:ph type="body" sz="quarter" idx="12" hasCustomPrompt="1"/>
          </p:nvPr>
        </p:nvSpPr>
        <p:spPr>
          <a:xfrm>
            <a:off x="989893" y="2284465"/>
            <a:ext cx="7543800" cy="914400"/>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a:lvl1pPr>
          </a:lstStyle>
          <a:p>
            <a:pPr lvl="0"/>
            <a:r>
              <a:rPr lang="en-US" sz="1800" b="1" dirty="0">
                <a:solidFill>
                  <a:srgbClr val="002060"/>
                </a:solidFill>
              </a:rPr>
              <a:t>Click to add text </a:t>
            </a:r>
          </a:p>
          <a:p>
            <a:pPr lvl="0"/>
            <a:r>
              <a:rPr kumimoji="0" lang="en-US" sz="1800" b="0" i="0" u="none" strike="noStrike" kern="1200" cap="none" spc="0" normalizeH="0" baseline="0" noProof="0" dirty="0">
                <a:ln>
                  <a:noFill/>
                </a:ln>
                <a:solidFill>
                  <a:schemeClr val="tx1">
                    <a:lumMod val="65000"/>
                    <a:lumOff val="35000"/>
                  </a:schemeClr>
                </a:solidFill>
                <a:effectLst/>
                <a:uLnTx/>
                <a:uFillTx/>
                <a:latin typeface="Calibri" charset="0"/>
                <a:ea typeface="Calibri" charset="0"/>
                <a:cs typeface="Calibri" charset="0"/>
              </a:rPr>
              <a:t>Edit Master text styles</a:t>
            </a:r>
            <a:endParaRPr lang="en-US" sz="1800" dirty="0">
              <a:solidFill>
                <a:schemeClr val="bg2"/>
              </a:solidFill>
              <a:latin typeface="Calibri" charset="0"/>
              <a:ea typeface="Calibri" charset="0"/>
              <a:cs typeface="Calibri" charset="0"/>
            </a:endParaRPr>
          </a:p>
          <a:p>
            <a:pPr lvl="0"/>
            <a:endParaRPr lang="en-US" dirty="0"/>
          </a:p>
        </p:txBody>
      </p:sp>
      <p:sp>
        <p:nvSpPr>
          <p:cNvPr id="15" name="Picture Placeholder 13">
            <a:extLst>
              <a:ext uri="{FF2B5EF4-FFF2-40B4-BE49-F238E27FC236}">
                <a16:creationId xmlns:a16="http://schemas.microsoft.com/office/drawing/2014/main" id="{62B0FF48-77DB-4722-87BC-E47B2AAD6323}"/>
              </a:ext>
            </a:extLst>
          </p:cNvPr>
          <p:cNvSpPr>
            <a:spLocks noGrp="1"/>
          </p:cNvSpPr>
          <p:nvPr>
            <p:ph type="pic" sz="quarter" idx="18" hasCustomPrompt="1"/>
          </p:nvPr>
        </p:nvSpPr>
        <p:spPr>
          <a:xfrm>
            <a:off x="179388" y="3448121"/>
            <a:ext cx="717550" cy="852487"/>
          </a:xfrm>
        </p:spPr>
        <p:txBody>
          <a:bodyPr/>
          <a:lstStyle>
            <a:lvl1pPr marL="0" indent="0">
              <a:buNone/>
              <a:defRPr sz="1600"/>
            </a:lvl1pPr>
          </a:lstStyle>
          <a:p>
            <a:r>
              <a:rPr lang="en-US" dirty="0"/>
              <a:t>Insert Image</a:t>
            </a:r>
          </a:p>
        </p:txBody>
      </p:sp>
      <p:sp>
        <p:nvSpPr>
          <p:cNvPr id="11" name="Text Placeholder 5">
            <a:extLst>
              <a:ext uri="{FF2B5EF4-FFF2-40B4-BE49-F238E27FC236}">
                <a16:creationId xmlns:a16="http://schemas.microsoft.com/office/drawing/2014/main" id="{77A3FE76-55F8-4BBE-B559-9004C993366F}"/>
              </a:ext>
            </a:extLst>
          </p:cNvPr>
          <p:cNvSpPr>
            <a:spLocks noGrp="1"/>
          </p:cNvSpPr>
          <p:nvPr>
            <p:ph type="body" sz="quarter" idx="15" hasCustomPrompt="1"/>
          </p:nvPr>
        </p:nvSpPr>
        <p:spPr>
          <a:xfrm>
            <a:off x="989893" y="3417165"/>
            <a:ext cx="7543800" cy="914400"/>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a:lvl1pPr>
          </a:lstStyle>
          <a:p>
            <a:pPr lvl="0"/>
            <a:r>
              <a:rPr lang="en-US" sz="1800" b="1" dirty="0">
                <a:solidFill>
                  <a:srgbClr val="002060"/>
                </a:solidFill>
              </a:rPr>
              <a:t>Click to add text </a:t>
            </a:r>
          </a:p>
          <a:p>
            <a:pPr lvl="0"/>
            <a:r>
              <a:rPr kumimoji="0" lang="en-US" sz="1800" b="0" i="0" u="none" strike="noStrike" kern="1200" cap="none" spc="0" normalizeH="0" baseline="0" noProof="0" dirty="0">
                <a:ln>
                  <a:noFill/>
                </a:ln>
                <a:solidFill>
                  <a:schemeClr val="tx1">
                    <a:lumMod val="65000"/>
                    <a:lumOff val="35000"/>
                  </a:schemeClr>
                </a:solidFill>
                <a:effectLst/>
                <a:uLnTx/>
                <a:uFillTx/>
                <a:latin typeface="Calibri" charset="0"/>
                <a:ea typeface="Calibri" charset="0"/>
                <a:cs typeface="Calibri" charset="0"/>
              </a:rPr>
              <a:t>Edit Master text styles</a:t>
            </a:r>
            <a:endParaRPr lang="en-US" sz="1800" dirty="0">
              <a:solidFill>
                <a:schemeClr val="bg2"/>
              </a:solidFill>
              <a:latin typeface="Calibri" charset="0"/>
              <a:ea typeface="Calibri" charset="0"/>
              <a:cs typeface="Calibri" charset="0"/>
            </a:endParaRPr>
          </a:p>
          <a:p>
            <a:pPr lvl="0"/>
            <a:endParaRPr lang="en-US" dirty="0"/>
          </a:p>
        </p:txBody>
      </p:sp>
      <p:sp>
        <p:nvSpPr>
          <p:cNvPr id="16" name="Picture Placeholder 13">
            <a:extLst>
              <a:ext uri="{FF2B5EF4-FFF2-40B4-BE49-F238E27FC236}">
                <a16:creationId xmlns:a16="http://schemas.microsoft.com/office/drawing/2014/main" id="{94BD939B-CD8C-4C93-8F76-69073748E574}"/>
              </a:ext>
            </a:extLst>
          </p:cNvPr>
          <p:cNvSpPr>
            <a:spLocks noGrp="1"/>
          </p:cNvSpPr>
          <p:nvPr>
            <p:ph type="pic" sz="quarter" idx="19" hasCustomPrompt="1"/>
          </p:nvPr>
        </p:nvSpPr>
        <p:spPr>
          <a:xfrm>
            <a:off x="179388" y="4591503"/>
            <a:ext cx="717550" cy="852487"/>
          </a:xfrm>
        </p:spPr>
        <p:txBody>
          <a:bodyPr/>
          <a:lstStyle>
            <a:lvl1pPr marL="0" indent="0">
              <a:buNone/>
              <a:defRPr sz="1600"/>
            </a:lvl1pPr>
          </a:lstStyle>
          <a:p>
            <a:r>
              <a:rPr lang="en-US" dirty="0"/>
              <a:t>Insert Image</a:t>
            </a:r>
          </a:p>
        </p:txBody>
      </p:sp>
      <p:sp>
        <p:nvSpPr>
          <p:cNvPr id="12" name="Text Placeholder 5">
            <a:extLst>
              <a:ext uri="{FF2B5EF4-FFF2-40B4-BE49-F238E27FC236}">
                <a16:creationId xmlns:a16="http://schemas.microsoft.com/office/drawing/2014/main" id="{785DA788-E783-44CB-A375-6380627CEF1D}"/>
              </a:ext>
            </a:extLst>
          </p:cNvPr>
          <p:cNvSpPr>
            <a:spLocks noGrp="1"/>
          </p:cNvSpPr>
          <p:nvPr>
            <p:ph type="body" sz="quarter" idx="16" hasCustomPrompt="1"/>
          </p:nvPr>
        </p:nvSpPr>
        <p:spPr>
          <a:xfrm>
            <a:off x="989893" y="4560547"/>
            <a:ext cx="7543800" cy="914400"/>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a:lvl1pPr>
          </a:lstStyle>
          <a:p>
            <a:pPr lvl="0"/>
            <a:r>
              <a:rPr lang="en-US" sz="1800" b="1" dirty="0">
                <a:solidFill>
                  <a:srgbClr val="002060"/>
                </a:solidFill>
              </a:rPr>
              <a:t>Click to add text </a:t>
            </a:r>
          </a:p>
          <a:p>
            <a:pPr lvl="0"/>
            <a:r>
              <a:rPr kumimoji="0" lang="en-US" sz="1800" b="0" i="0" u="none" strike="noStrike" kern="1200" cap="none" spc="0" normalizeH="0" baseline="0" noProof="0" dirty="0">
                <a:ln>
                  <a:noFill/>
                </a:ln>
                <a:solidFill>
                  <a:schemeClr val="tx1">
                    <a:lumMod val="65000"/>
                    <a:lumOff val="35000"/>
                  </a:schemeClr>
                </a:solidFill>
                <a:effectLst/>
                <a:uLnTx/>
                <a:uFillTx/>
                <a:latin typeface="Calibri" charset="0"/>
                <a:ea typeface="Calibri" charset="0"/>
                <a:cs typeface="Calibri" charset="0"/>
              </a:rPr>
              <a:t>Edit Master text styles</a:t>
            </a:r>
            <a:endParaRPr lang="en-US" sz="1800" dirty="0">
              <a:solidFill>
                <a:schemeClr val="bg2"/>
              </a:solidFill>
              <a:latin typeface="Calibri" charset="0"/>
              <a:ea typeface="Calibri" charset="0"/>
              <a:cs typeface="Calibri" charset="0"/>
            </a:endParaRPr>
          </a:p>
          <a:p>
            <a:pPr lvl="0"/>
            <a:endParaRPr lang="en-US" dirty="0"/>
          </a:p>
        </p:txBody>
      </p:sp>
      <p:sp>
        <p:nvSpPr>
          <p:cNvPr id="4" name="Footer Placeholder 3">
            <a:extLst>
              <a:ext uri="{FF2B5EF4-FFF2-40B4-BE49-F238E27FC236}">
                <a16:creationId xmlns:a16="http://schemas.microsoft.com/office/drawing/2014/main" id="{2FDCD8E8-F22D-42A6-B99D-7CEAE2EDE588}"/>
              </a:ext>
              <a:ext uri="{C183D7F6-B498-43B3-948B-1728B52AA6E4}">
                <adec:decorative xmlns:adec="http://schemas.microsoft.com/office/drawing/2017/decorative" val="1"/>
              </a:ext>
            </a:extLst>
          </p:cNvPr>
          <p:cNvSpPr>
            <a:spLocks noGrp="1"/>
          </p:cNvSpPr>
          <p:nvPr>
            <p:ph type="ftr" sz="quarter" idx="11"/>
          </p:nvPr>
        </p:nvSpPr>
        <p:spPr/>
        <p:txBody>
          <a:bodyPr/>
          <a:lstStyle>
            <a:lvl1pPr>
              <a:defRPr>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1382812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Images w/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B5B0-1E47-4BF3-A32F-FE20586F464B}"/>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18412ECE-A213-433E-82BA-88208BFF430E}"/>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6" name="Text Placeholder 5">
            <a:extLst>
              <a:ext uri="{FF2B5EF4-FFF2-40B4-BE49-F238E27FC236}">
                <a16:creationId xmlns:a16="http://schemas.microsoft.com/office/drawing/2014/main" id="{921E698E-F623-420B-BBE5-FEC608F6573C}"/>
              </a:ext>
            </a:extLst>
          </p:cNvPr>
          <p:cNvSpPr>
            <a:spLocks noGrp="1"/>
          </p:cNvSpPr>
          <p:nvPr>
            <p:ph type="body" sz="quarter" idx="12" hasCustomPrompt="1"/>
          </p:nvPr>
        </p:nvSpPr>
        <p:spPr>
          <a:xfrm>
            <a:off x="579438" y="1905000"/>
            <a:ext cx="4678362" cy="420688"/>
          </a:xfrm>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mn-lt"/>
                <a:ea typeface="+mn-ea"/>
                <a:cs typeface="+mn-cs"/>
              </a:rPr>
              <a:t>Click to add subtitle</a:t>
            </a:r>
          </a:p>
        </p:txBody>
      </p:sp>
      <p:sp>
        <p:nvSpPr>
          <p:cNvPr id="8" name="Picture Placeholder 7">
            <a:extLst>
              <a:ext uri="{FF2B5EF4-FFF2-40B4-BE49-F238E27FC236}">
                <a16:creationId xmlns:a16="http://schemas.microsoft.com/office/drawing/2014/main" id="{2435886D-D775-4D28-A336-3DF4788FC2F5}"/>
              </a:ext>
            </a:extLst>
          </p:cNvPr>
          <p:cNvSpPr>
            <a:spLocks noGrp="1"/>
          </p:cNvSpPr>
          <p:nvPr>
            <p:ph type="pic" sz="quarter" idx="13" hasCustomPrompt="1"/>
          </p:nvPr>
        </p:nvSpPr>
        <p:spPr>
          <a:xfrm>
            <a:off x="579160" y="2472943"/>
            <a:ext cx="2240280" cy="2112264"/>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Click icon to add image</a:t>
            </a:r>
          </a:p>
          <a:p>
            <a:endParaRPr lang="en-US" dirty="0"/>
          </a:p>
        </p:txBody>
      </p:sp>
      <p:sp>
        <p:nvSpPr>
          <p:cNvPr id="14" name="Text Placeholder 13">
            <a:extLst>
              <a:ext uri="{FF2B5EF4-FFF2-40B4-BE49-F238E27FC236}">
                <a16:creationId xmlns:a16="http://schemas.microsoft.com/office/drawing/2014/main" id="{99336039-FAA7-4492-9873-846E99CDA6A7}"/>
              </a:ext>
            </a:extLst>
          </p:cNvPr>
          <p:cNvSpPr>
            <a:spLocks noGrp="1"/>
          </p:cNvSpPr>
          <p:nvPr>
            <p:ph type="body" sz="quarter" idx="16" hasCustomPrompt="1"/>
          </p:nvPr>
        </p:nvSpPr>
        <p:spPr>
          <a:xfrm>
            <a:off x="574357" y="4875310"/>
            <a:ext cx="2240280" cy="649224"/>
          </a:xfrm>
        </p:spPr>
        <p:txBody>
          <a:bodyPr/>
          <a:lstStyle>
            <a:lvl1pPr marL="0" marR="0" indent="0" algn="l" defTabSz="342892"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mn-lt"/>
                <a:ea typeface="+mn-ea"/>
                <a:cs typeface="+mn-cs"/>
              </a:rPr>
              <a:t>Click to add text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libri" charset="0"/>
                <a:ea typeface="Calibri" charset="0"/>
                <a:cs typeface="Calibri" charset="0"/>
              </a:rPr>
              <a:t>Edit Master text styles</a:t>
            </a:r>
            <a:endParaRPr kumimoji="0" lang="en-US" sz="1800" b="0" i="0" u="none" strike="noStrike" kern="1200" cap="none" spc="0" normalizeH="0" baseline="0" noProof="0" dirty="0">
              <a:ln>
                <a:noFill/>
              </a:ln>
              <a:solidFill>
                <a:srgbClr val="E7E6E6"/>
              </a:solidFill>
              <a:effectLst/>
              <a:uLnTx/>
              <a:uFillTx/>
              <a:latin typeface="Calibri" charset="0"/>
              <a:ea typeface="Calibri" charset="0"/>
              <a:cs typeface="Calibri" charset="0"/>
            </a:endParaRPr>
          </a:p>
          <a:p>
            <a:pPr lvl="0"/>
            <a:endParaRPr lang="en-US" dirty="0"/>
          </a:p>
        </p:txBody>
      </p:sp>
      <p:sp>
        <p:nvSpPr>
          <p:cNvPr id="10" name="Picture Placeholder 9">
            <a:extLst>
              <a:ext uri="{FF2B5EF4-FFF2-40B4-BE49-F238E27FC236}">
                <a16:creationId xmlns:a16="http://schemas.microsoft.com/office/drawing/2014/main" id="{57DE81D3-8949-4290-9238-6EA84C6B29F8}"/>
              </a:ext>
            </a:extLst>
          </p:cNvPr>
          <p:cNvSpPr>
            <a:spLocks noGrp="1"/>
          </p:cNvSpPr>
          <p:nvPr>
            <p:ph type="pic" sz="quarter" idx="14" hasCustomPrompt="1"/>
          </p:nvPr>
        </p:nvSpPr>
        <p:spPr>
          <a:xfrm>
            <a:off x="3402370" y="2472943"/>
            <a:ext cx="2240280" cy="2112264"/>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Click icon to add image</a:t>
            </a:r>
          </a:p>
          <a:p>
            <a:endParaRPr lang="en-US" dirty="0"/>
          </a:p>
        </p:txBody>
      </p:sp>
      <p:sp>
        <p:nvSpPr>
          <p:cNvPr id="16" name="Text Placeholder 15">
            <a:extLst>
              <a:ext uri="{FF2B5EF4-FFF2-40B4-BE49-F238E27FC236}">
                <a16:creationId xmlns:a16="http://schemas.microsoft.com/office/drawing/2014/main" id="{77EFBF8C-9A35-496E-BBA1-E059D9A2500C}"/>
              </a:ext>
            </a:extLst>
          </p:cNvPr>
          <p:cNvSpPr>
            <a:spLocks noGrp="1"/>
          </p:cNvSpPr>
          <p:nvPr>
            <p:ph type="body" sz="quarter" idx="17" hasCustomPrompt="1"/>
          </p:nvPr>
        </p:nvSpPr>
        <p:spPr>
          <a:xfrm>
            <a:off x="3402370" y="4875310"/>
            <a:ext cx="2240280" cy="649224"/>
          </a:xfrm>
        </p:spPr>
        <p:txBody>
          <a:bodyPr/>
          <a:lstStyle>
            <a:lvl1pPr marL="0" marR="0" indent="0" algn="l" defTabSz="342892"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mn-lt"/>
                <a:ea typeface="+mn-ea"/>
                <a:cs typeface="+mn-cs"/>
              </a:rPr>
              <a:t>Click to add text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libri" charset="0"/>
                <a:ea typeface="Calibri" charset="0"/>
                <a:cs typeface="Calibri" charset="0"/>
              </a:rPr>
              <a:t>Edit Master text styles</a:t>
            </a:r>
            <a:endParaRPr kumimoji="0" lang="en-US" sz="1800" b="0" i="0" u="none" strike="noStrike" kern="1200" cap="none" spc="0" normalizeH="0" baseline="0" noProof="0" dirty="0">
              <a:ln>
                <a:noFill/>
              </a:ln>
              <a:solidFill>
                <a:srgbClr val="E7E6E6"/>
              </a:solidFill>
              <a:effectLst/>
              <a:uLnTx/>
              <a:uFillTx/>
              <a:latin typeface="Calibri" charset="0"/>
              <a:ea typeface="Calibri" charset="0"/>
              <a:cs typeface="Calibri" charset="0"/>
            </a:endParaRPr>
          </a:p>
          <a:p>
            <a:pPr lvl="0"/>
            <a:endParaRPr lang="en-US" dirty="0"/>
          </a:p>
        </p:txBody>
      </p:sp>
      <p:sp>
        <p:nvSpPr>
          <p:cNvPr id="12" name="Picture Placeholder 11">
            <a:extLst>
              <a:ext uri="{FF2B5EF4-FFF2-40B4-BE49-F238E27FC236}">
                <a16:creationId xmlns:a16="http://schemas.microsoft.com/office/drawing/2014/main" id="{C4867627-AED5-4E9B-845B-7756123B8170}"/>
              </a:ext>
            </a:extLst>
          </p:cNvPr>
          <p:cNvSpPr>
            <a:spLocks noGrp="1"/>
          </p:cNvSpPr>
          <p:nvPr>
            <p:ph type="pic" sz="quarter" idx="15" hasCustomPrompt="1"/>
          </p:nvPr>
        </p:nvSpPr>
        <p:spPr>
          <a:xfrm>
            <a:off x="6225580" y="2473996"/>
            <a:ext cx="2240280" cy="2112264"/>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Click icon to add image</a:t>
            </a:r>
          </a:p>
          <a:p>
            <a:endParaRPr lang="en-US" dirty="0"/>
          </a:p>
        </p:txBody>
      </p:sp>
      <p:sp>
        <p:nvSpPr>
          <p:cNvPr id="18" name="Text Placeholder 17">
            <a:extLst>
              <a:ext uri="{FF2B5EF4-FFF2-40B4-BE49-F238E27FC236}">
                <a16:creationId xmlns:a16="http://schemas.microsoft.com/office/drawing/2014/main" id="{51D71DCF-8AF8-4EC8-8685-003D7E01F47F}"/>
              </a:ext>
            </a:extLst>
          </p:cNvPr>
          <p:cNvSpPr>
            <a:spLocks noGrp="1"/>
          </p:cNvSpPr>
          <p:nvPr>
            <p:ph type="body" sz="quarter" idx="18" hasCustomPrompt="1"/>
          </p:nvPr>
        </p:nvSpPr>
        <p:spPr>
          <a:xfrm>
            <a:off x="6225580" y="4875310"/>
            <a:ext cx="2240280" cy="649224"/>
          </a:xfrm>
        </p:spPr>
        <p:txBody>
          <a:bodyPr/>
          <a:lstStyle>
            <a:lvl1pPr marL="0" marR="0" indent="0" algn="l" defTabSz="342892"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mn-lt"/>
                <a:ea typeface="+mn-ea"/>
                <a:cs typeface="+mn-cs"/>
              </a:rPr>
              <a:t>Click to add text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libri" charset="0"/>
                <a:ea typeface="Calibri" charset="0"/>
                <a:cs typeface="Calibri" charset="0"/>
              </a:rPr>
              <a:t>Edit Master text styles</a:t>
            </a:r>
            <a:endParaRPr kumimoji="0" lang="en-US" sz="1800" b="0" i="0" u="none" strike="noStrike" kern="1200" cap="none" spc="0" normalizeH="0" baseline="0" noProof="0" dirty="0">
              <a:ln>
                <a:noFill/>
              </a:ln>
              <a:solidFill>
                <a:srgbClr val="E7E6E6"/>
              </a:solidFill>
              <a:effectLst/>
              <a:uLnTx/>
              <a:uFillTx/>
              <a:latin typeface="Calibri" charset="0"/>
              <a:ea typeface="Calibri" charset="0"/>
              <a:cs typeface="Calibri" charset="0"/>
            </a:endParaRPr>
          </a:p>
          <a:p>
            <a:pPr lvl="0"/>
            <a:endParaRPr lang="en-US" dirty="0"/>
          </a:p>
        </p:txBody>
      </p:sp>
      <p:sp>
        <p:nvSpPr>
          <p:cNvPr id="4" name="Footer Placeholder 3">
            <a:extLst>
              <a:ext uri="{FF2B5EF4-FFF2-40B4-BE49-F238E27FC236}">
                <a16:creationId xmlns:a16="http://schemas.microsoft.com/office/drawing/2014/main" id="{4014D064-4523-410D-A742-5116EA3E21E9}"/>
              </a:ext>
              <a:ext uri="{C183D7F6-B498-43B3-948B-1728B52AA6E4}">
                <adec:decorative xmlns:adec="http://schemas.microsoft.com/office/drawing/2017/decorative" val="1"/>
              </a:ext>
            </a:extLst>
          </p:cNvPr>
          <p:cNvSpPr>
            <a:spLocks noGrp="1"/>
          </p:cNvSpPr>
          <p:nvPr>
            <p:ph type="ftr" sz="quarter" idx="11"/>
          </p:nvPr>
        </p:nvSpPr>
        <p:spPr/>
        <p:txBody>
          <a:bodyPr/>
          <a:lstStyle>
            <a:lvl1pPr>
              <a:defRPr>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38036583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 Background Imag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3E1BAF-E1C1-70E6-768D-9CDDA36F97FC}"/>
              </a:ext>
            </a:extLst>
          </p:cNvPr>
          <p:cNvPicPr>
            <a:picLocks noChangeAspect="1"/>
          </p:cNvPicPr>
          <p:nvPr userDrawn="1"/>
        </p:nvPicPr>
        <p:blipFill>
          <a:blip r:embed="rId2">
            <a:extLst>
              <a:ext uri="{28A0092B-C50C-407E-A947-70E740481C1C}">
                <a14:useLocalDpi xmlns:a14="http://schemas.microsoft.com/office/drawing/2010/main" val="0"/>
              </a:ext>
            </a:extLst>
          </a:blip>
          <a:srcRect t="1262" b="1262"/>
          <a:stretch/>
        </p:blipFill>
        <p:spPr>
          <a:xfrm>
            <a:off x="0" y="2123831"/>
            <a:ext cx="9144000" cy="4328160"/>
          </a:xfrm>
          <a:prstGeom prst="rect">
            <a:avLst/>
          </a:prstGeom>
        </p:spPr>
      </p:pic>
      <p:sp>
        <p:nvSpPr>
          <p:cNvPr id="2" name="Title 1">
            <a:extLst>
              <a:ext uri="{FF2B5EF4-FFF2-40B4-BE49-F238E27FC236}">
                <a16:creationId xmlns:a16="http://schemas.microsoft.com/office/drawing/2014/main" id="{1772BF0A-8F4E-4C1C-B1D4-5AB53416E172}"/>
              </a:ext>
            </a:extLst>
          </p:cNvPr>
          <p:cNvSpPr>
            <a:spLocks noGrp="1"/>
          </p:cNvSpPr>
          <p:nvPr>
            <p:ph type="title"/>
          </p:nvPr>
        </p:nvSpPr>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DE41F11C-BCB8-4CE9-9059-8D1C9FE1F61D}"/>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7" name="Text Placeholder 6">
            <a:extLst>
              <a:ext uri="{FF2B5EF4-FFF2-40B4-BE49-F238E27FC236}">
                <a16:creationId xmlns:a16="http://schemas.microsoft.com/office/drawing/2014/main" id="{D233D620-D839-4455-A92B-7B7B62456D14}"/>
              </a:ext>
            </a:extLst>
          </p:cNvPr>
          <p:cNvSpPr>
            <a:spLocks noGrp="1"/>
          </p:cNvSpPr>
          <p:nvPr>
            <p:ph type="body" sz="quarter" idx="12" hasCustomPrompt="1"/>
          </p:nvPr>
        </p:nvSpPr>
        <p:spPr>
          <a:xfrm>
            <a:off x="0" y="1905000"/>
            <a:ext cx="9144000" cy="2103438"/>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002060"/>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4" name="Footer Placeholder 3">
            <a:extLst>
              <a:ext uri="{FF2B5EF4-FFF2-40B4-BE49-F238E27FC236}">
                <a16:creationId xmlns:a16="http://schemas.microsoft.com/office/drawing/2014/main" id="{028BFA10-D048-4C79-BF23-4DB43B8B6B8C}"/>
              </a:ext>
            </a:extLst>
          </p:cNvPr>
          <p:cNvSpPr>
            <a:spLocks noGrp="1"/>
          </p:cNvSpPr>
          <p:nvPr>
            <p:ph type="ftr" sz="quarter" idx="11"/>
          </p:nvPr>
        </p:nvSpPr>
        <p:spPr/>
        <p:txBody>
          <a:bodyPr/>
          <a:lstStyle>
            <a:lvl1pPr>
              <a:defRPr>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27458013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Picture 7" descr="A group of people in a boat&#10;&#10;Description automatically generated with low confidence">
            <a:extLst>
              <a:ext uri="{FF2B5EF4-FFF2-40B4-BE49-F238E27FC236}">
                <a16:creationId xmlns:a16="http://schemas.microsoft.com/office/drawing/2014/main" id="{CBE7EC04-08FA-D615-C211-2406DDBB0AD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8581"/>
          <a:stretch/>
        </p:blipFill>
        <p:spPr>
          <a:xfrm>
            <a:off x="0" y="1838325"/>
            <a:ext cx="9144000" cy="4601915"/>
          </a:xfrm>
          <a:prstGeom prst="rect">
            <a:avLst/>
          </a:prstGeom>
        </p:spPr>
      </p:pic>
      <p:sp>
        <p:nvSpPr>
          <p:cNvPr id="2" name="Title 1">
            <a:extLst>
              <a:ext uri="{FF2B5EF4-FFF2-40B4-BE49-F238E27FC236}">
                <a16:creationId xmlns:a16="http://schemas.microsoft.com/office/drawing/2014/main" id="{57D20875-525C-479E-9450-EB1EEAC45CD2}"/>
              </a:ext>
            </a:extLst>
          </p:cNvPr>
          <p:cNvSpPr>
            <a:spLocks noGrp="1"/>
          </p:cNvSpPr>
          <p:nvPr>
            <p:ph type="title"/>
          </p:nvPr>
        </p:nvSpPr>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919A60B5-8E47-4A21-8099-F70CF927585F}"/>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7" name="Text Placeholder 6">
            <a:extLst>
              <a:ext uri="{FF2B5EF4-FFF2-40B4-BE49-F238E27FC236}">
                <a16:creationId xmlns:a16="http://schemas.microsoft.com/office/drawing/2014/main" id="{33A07B13-CFCE-4C33-B203-BCC6DC013E63}"/>
              </a:ext>
            </a:extLst>
          </p:cNvPr>
          <p:cNvSpPr>
            <a:spLocks noGrp="1"/>
          </p:cNvSpPr>
          <p:nvPr>
            <p:ph type="body" sz="quarter" idx="12" hasCustomPrompt="1"/>
          </p:nvPr>
        </p:nvSpPr>
        <p:spPr>
          <a:xfrm>
            <a:off x="626364" y="1941618"/>
            <a:ext cx="7891272" cy="1314450"/>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002060"/>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4" name="Footer Placeholder 3">
            <a:extLst>
              <a:ext uri="{FF2B5EF4-FFF2-40B4-BE49-F238E27FC236}">
                <a16:creationId xmlns:a16="http://schemas.microsoft.com/office/drawing/2014/main" id="{E6CA2E79-6F02-489B-B720-D6FD08D7C588}"/>
              </a:ext>
            </a:extLst>
          </p:cNvPr>
          <p:cNvSpPr>
            <a:spLocks noGrp="1"/>
          </p:cNvSpPr>
          <p:nvPr>
            <p:ph type="ftr" sz="quarter" idx="11"/>
          </p:nvPr>
        </p:nvSpPr>
        <p:spPr/>
        <p:txBody>
          <a:bodyPr/>
          <a:lstStyle>
            <a:lvl1pPr>
              <a:defRPr>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3245712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1.jpeg"/><Relationship Id="rId5" Type="http://schemas.openxmlformats.org/officeDocument/2006/relationships/slideLayout" Target="../slideLayouts/slideLayout18.xml"/><Relationship Id="rId10"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660BB40-5A07-5113-CB84-CA8763CC6092}"/>
              </a:ext>
              <a:ext uri="{C183D7F6-B498-43B3-948B-1728B52AA6E4}">
                <adec:decorative xmlns:adec="http://schemas.microsoft.com/office/drawing/2017/decorative" val="1"/>
              </a:ext>
            </a:extLst>
          </p:cNvPr>
          <p:cNvGrpSpPr/>
          <p:nvPr userDrawn="1"/>
        </p:nvGrpSpPr>
        <p:grpSpPr>
          <a:xfrm>
            <a:off x="0" y="189159"/>
            <a:ext cx="9145846" cy="6668841"/>
            <a:chOff x="0" y="190176"/>
            <a:chExt cx="9145846" cy="6668841"/>
          </a:xfrm>
        </p:grpSpPr>
        <p:pic>
          <p:nvPicPr>
            <p:cNvPr id="9" name="Military OneSource Logo">
              <a:extLst>
                <a:ext uri="{FF2B5EF4-FFF2-40B4-BE49-F238E27FC236}">
                  <a16:creationId xmlns:a16="http://schemas.microsoft.com/office/drawing/2014/main" id="{20A8255B-8CBC-6EDA-F7AD-DF53EB115A49}"/>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633271" y="227785"/>
              <a:ext cx="1307592" cy="313712"/>
            </a:xfrm>
            <a:prstGeom prst="rect">
              <a:avLst/>
            </a:prstGeom>
          </p:spPr>
        </p:pic>
        <p:sp>
          <p:nvSpPr>
            <p:cNvPr id="15" name="Rectangle 14" descr="Red header bar.">
              <a:extLst>
                <a:ext uri="{FF2B5EF4-FFF2-40B4-BE49-F238E27FC236}">
                  <a16:creationId xmlns:a16="http://schemas.microsoft.com/office/drawing/2014/main" id="{16FE4F09-1FD8-A312-F23A-36866B49FEDE}"/>
                </a:ext>
              </a:extLst>
            </p:cNvPr>
            <p:cNvSpPr/>
            <p:nvPr userDrawn="1"/>
          </p:nvSpPr>
          <p:spPr>
            <a:xfrm>
              <a:off x="0" y="190176"/>
              <a:ext cx="7406640"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sp>
          <p:nvSpPr>
            <p:cNvPr id="16" name="Rectangle 15">
              <a:extLst>
                <a:ext uri="{FF2B5EF4-FFF2-40B4-BE49-F238E27FC236}">
                  <a16:creationId xmlns:a16="http://schemas.microsoft.com/office/drawing/2014/main" id="{BAD7F25B-47B9-9F87-DE56-A9F7E26A8B68}"/>
                </a:ext>
              </a:extLst>
            </p:cNvPr>
            <p:cNvSpPr/>
            <p:nvPr userDrawn="1"/>
          </p:nvSpPr>
          <p:spPr>
            <a:xfrm>
              <a:off x="0" y="644252"/>
              <a:ext cx="9144000" cy="995774"/>
            </a:xfrm>
            <a:prstGeom prst="rect">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E7E6E6"/>
                  </a:solidFill>
                  <a:effectLst/>
                  <a:uLnTx/>
                  <a:uFillTx/>
                  <a:latin typeface="+mn-lt"/>
                  <a:ea typeface="+mn-ea"/>
                  <a:cs typeface="+mn-cs"/>
                </a:rPr>
                <a:t>          </a:t>
              </a:r>
            </a:p>
          </p:txBody>
        </p:sp>
        <p:sp>
          <p:nvSpPr>
            <p:cNvPr id="17" name="Rectangle 16" descr="Gray background color." title="Footer Background Color">
              <a:extLst>
                <a:ext uri="{FF2B5EF4-FFF2-40B4-BE49-F238E27FC236}">
                  <a16:creationId xmlns:a16="http://schemas.microsoft.com/office/drawing/2014/main" id="{8B99E20A-6442-5543-5379-FF480AF2CAA6}"/>
                </a:ext>
              </a:extLst>
            </p:cNvPr>
            <p:cNvSpPr/>
            <p:nvPr userDrawn="1"/>
          </p:nvSpPr>
          <p:spPr>
            <a:xfrm>
              <a:off x="1846" y="6426986"/>
              <a:ext cx="9144000" cy="432031"/>
            </a:xfrm>
            <a:prstGeom prst="rect">
              <a:avLst/>
            </a:prstGeom>
            <a:solidFill>
              <a:srgbClr val="0D0D0D">
                <a:alpha val="7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50" dirty="0">
                <a:solidFill>
                  <a:schemeClr val="bg1"/>
                </a:solidFill>
                <a:latin typeface="Calibri" charset="0"/>
                <a:ea typeface="Calibri" charset="0"/>
                <a:cs typeface="Calibri" charset="0"/>
              </a:endParaRPr>
            </a:p>
          </p:txBody>
        </p:sp>
      </p:grpSp>
      <p:sp>
        <p:nvSpPr>
          <p:cNvPr id="10" name="Title">
            <a:extLst>
              <a:ext uri="{FF2B5EF4-FFF2-40B4-BE49-F238E27FC236}">
                <a16:creationId xmlns:a16="http://schemas.microsoft.com/office/drawing/2014/main" id="{2BF59A01-B5A6-46F4-A7C3-F87545A0AC44}"/>
              </a:ext>
            </a:extLst>
          </p:cNvPr>
          <p:cNvSpPr txBox="1">
            <a:spLocks/>
          </p:cNvSpPr>
          <p:nvPr userDrawn="1"/>
        </p:nvSpPr>
        <p:spPr>
          <a:xfrm>
            <a:off x="471488" y="607346"/>
            <a:ext cx="7387221" cy="1008556"/>
          </a:xfrm>
          <a:prstGeom prst="rect">
            <a:avLst/>
          </a:prstGeom>
        </p:spPr>
        <p:txBody>
          <a:bodyPr anchor="ctr">
            <a:normAutofit/>
          </a:bodyPr>
          <a:lstStyle>
            <a:lvl1pPr algn="l" defTabSz="914400" rtl="0" eaLnBrk="1" latinLnBrk="0" hangingPunct="1">
              <a:lnSpc>
                <a:spcPct val="90000"/>
              </a:lnSpc>
              <a:spcBef>
                <a:spcPct val="0"/>
              </a:spcBef>
              <a:buNone/>
              <a:defRPr sz="3600" kern="1200">
                <a:solidFill>
                  <a:schemeClr val="tx1"/>
                </a:solidFill>
                <a:latin typeface="+mn-lt"/>
                <a:ea typeface="+mj-ea"/>
                <a:cs typeface="+mj-cs"/>
              </a:defRPr>
            </a:lvl1pPr>
          </a:lstStyle>
          <a:p>
            <a:pPr algn="l"/>
            <a:endParaRPr lang="en-US" sz="2250" b="1" dirty="0">
              <a:solidFill>
                <a:schemeClr val="bg2"/>
              </a:solidFill>
            </a:endParaRP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2060"/>
                </a:solidFill>
                <a:effectLst/>
                <a:uLnTx/>
                <a:uFillTx/>
                <a:latin typeface="+mn-lt"/>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mn-lt"/>
                <a:ea typeface="+mn-ea"/>
                <a:cs typeface="+mn-cs"/>
              </a:rPr>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451991"/>
            <a:ext cx="2057400" cy="393616"/>
          </a:xfrm>
          <a:prstGeom prst="rect">
            <a:avLst/>
          </a:prstGeom>
        </p:spPr>
        <p:txBody>
          <a:bodyPr vert="horz" lIns="91440" tIns="45720" rIns="91440" bIns="45720" rtlCol="0" anchor="ctr"/>
          <a:lstStyle>
            <a:lvl1pPr algn="r">
              <a:defRPr sz="1800">
                <a:solidFill>
                  <a:schemeClr val="bg1"/>
                </a:solidFill>
              </a:defRPr>
            </a:lvl1pPr>
          </a:lstStyle>
          <a:p>
            <a:fld id="{2D06A98E-9D45-4AC9-A0D5-10D89E137443}" type="slidenum">
              <a:rPr lang="en-US" smtClean="0"/>
              <a:pPr/>
              <a:t>‹#›</a:t>
            </a:fld>
            <a:endParaRPr lang="en-US" dirty="0"/>
          </a:p>
        </p:txBody>
      </p:sp>
      <p:sp>
        <p:nvSpPr>
          <p:cNvPr id="14" name="Footer Placeholder 3">
            <a:extLst>
              <a:ext uri="{FF2B5EF4-FFF2-40B4-BE49-F238E27FC236}">
                <a16:creationId xmlns:a16="http://schemas.microsoft.com/office/drawing/2014/main" id="{749B0742-BCC9-4184-B562-CE7858EEC9D1}"/>
              </a:ext>
              <a:ext uri="{C183D7F6-B498-43B3-948B-1728B52AA6E4}">
                <adec:decorative xmlns:adec="http://schemas.microsoft.com/office/drawing/2017/decorative" val="1"/>
              </a:ext>
            </a:extLst>
          </p:cNvPr>
          <p:cNvSpPr>
            <a:spLocks noGrp="1"/>
          </p:cNvSpPr>
          <p:nvPr>
            <p:ph type="ftr" sz="quarter" idx="3"/>
          </p:nvPr>
        </p:nvSpPr>
        <p:spPr>
          <a:xfrm>
            <a:off x="2225675" y="6457333"/>
            <a:ext cx="4692650"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1942651598"/>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63" r:id="rId4"/>
    <p:sldLayoutId id="2147483664" r:id="rId5"/>
    <p:sldLayoutId id="2147483657" r:id="rId6"/>
    <p:sldLayoutId id="2147483658" r:id="rId7"/>
    <p:sldLayoutId id="2147483666" r:id="rId8"/>
    <p:sldLayoutId id="2147483659" r:id="rId9"/>
    <p:sldLayoutId id="2147483660" r:id="rId10"/>
    <p:sldLayoutId id="2147483661" r:id="rId11"/>
    <p:sldLayoutId id="2147483662" r:id="rId12"/>
    <p:sldLayoutId id="2147483677"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descr="Military OneSource logo">
            <a:extLst>
              <a:ext uri="{FF2B5EF4-FFF2-40B4-BE49-F238E27FC236}">
                <a16:creationId xmlns:a16="http://schemas.microsoft.com/office/drawing/2014/main" id="{91C70CFF-69F3-C445-4E54-DB7C77A34E38}"/>
              </a:ext>
            </a:extLst>
          </p:cNvPr>
          <p:cNvGrpSpPr/>
          <p:nvPr userDrawn="1"/>
        </p:nvGrpSpPr>
        <p:grpSpPr>
          <a:xfrm>
            <a:off x="0" y="189159"/>
            <a:ext cx="9145846" cy="6668841"/>
            <a:chOff x="0" y="190176"/>
            <a:chExt cx="9145846" cy="6668841"/>
          </a:xfrm>
        </p:grpSpPr>
        <p:pic>
          <p:nvPicPr>
            <p:cNvPr id="8" name="Military OneSource Logo">
              <a:extLst>
                <a:ext uri="{FF2B5EF4-FFF2-40B4-BE49-F238E27FC236}">
                  <a16:creationId xmlns:a16="http://schemas.microsoft.com/office/drawing/2014/main" id="{7AB20E62-D078-2F99-70EB-549FB27B2783}"/>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633271" y="227785"/>
              <a:ext cx="1307592" cy="313712"/>
            </a:xfrm>
            <a:prstGeom prst="rect">
              <a:avLst/>
            </a:prstGeom>
          </p:spPr>
        </p:pic>
        <p:sp>
          <p:nvSpPr>
            <p:cNvPr id="9" name="Rectangle 8" descr="Red header bar.">
              <a:extLst>
                <a:ext uri="{FF2B5EF4-FFF2-40B4-BE49-F238E27FC236}">
                  <a16:creationId xmlns:a16="http://schemas.microsoft.com/office/drawing/2014/main" id="{1476E6D9-E386-D1E9-B142-A868AB2EA921}"/>
                </a:ext>
              </a:extLst>
            </p:cNvPr>
            <p:cNvSpPr/>
            <p:nvPr userDrawn="1"/>
          </p:nvSpPr>
          <p:spPr>
            <a:xfrm>
              <a:off x="0" y="190176"/>
              <a:ext cx="7406640"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sp>
          <p:nvSpPr>
            <p:cNvPr id="11" name="Rectangle 10">
              <a:extLst>
                <a:ext uri="{FF2B5EF4-FFF2-40B4-BE49-F238E27FC236}">
                  <a16:creationId xmlns:a16="http://schemas.microsoft.com/office/drawing/2014/main" id="{AAECD51F-831D-178B-0700-7F0CD388F09B}"/>
                </a:ext>
              </a:extLst>
            </p:cNvPr>
            <p:cNvSpPr/>
            <p:nvPr userDrawn="1"/>
          </p:nvSpPr>
          <p:spPr>
            <a:xfrm>
              <a:off x="0" y="644252"/>
              <a:ext cx="9144000" cy="995774"/>
            </a:xfrm>
            <a:prstGeom prst="rect">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E7E6E6"/>
                  </a:solidFill>
                  <a:effectLst/>
                  <a:uLnTx/>
                  <a:uFillTx/>
                  <a:latin typeface="+mn-lt"/>
                  <a:ea typeface="+mn-ea"/>
                  <a:cs typeface="+mn-cs"/>
                </a:rPr>
                <a:t>          </a:t>
              </a:r>
            </a:p>
          </p:txBody>
        </p:sp>
        <p:sp>
          <p:nvSpPr>
            <p:cNvPr id="12" name="Rectangle 11">
              <a:extLst>
                <a:ext uri="{FF2B5EF4-FFF2-40B4-BE49-F238E27FC236}">
                  <a16:creationId xmlns:a16="http://schemas.microsoft.com/office/drawing/2014/main" id="{552EA90A-B031-928A-D07E-756B475470B7}"/>
                </a:ext>
                <a:ext uri="{C183D7F6-B498-43B3-948B-1728B52AA6E4}">
                  <adec:decorative xmlns:adec="http://schemas.microsoft.com/office/drawing/2017/decorative" val="1"/>
                </a:ext>
              </a:extLst>
            </p:cNvPr>
            <p:cNvSpPr/>
            <p:nvPr userDrawn="1"/>
          </p:nvSpPr>
          <p:spPr>
            <a:xfrm>
              <a:off x="1846" y="6426986"/>
              <a:ext cx="9144000" cy="432031"/>
            </a:xfrm>
            <a:prstGeom prst="rect">
              <a:avLst/>
            </a:prstGeom>
            <a:solidFill>
              <a:srgbClr val="0D0D0D">
                <a:alpha val="7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50" dirty="0">
                <a:solidFill>
                  <a:schemeClr val="bg1"/>
                </a:solidFill>
                <a:latin typeface="Calibri" charset="0"/>
                <a:ea typeface="Calibri" charset="0"/>
                <a:cs typeface="Calibri" charset="0"/>
              </a:endParaRPr>
            </a:p>
          </p:txBody>
        </p:sp>
      </p:grpSp>
      <p:sp>
        <p:nvSpPr>
          <p:cNvPr id="2" name="Title Placeholder 1">
            <a:extLst>
              <a:ext uri="{FF2B5EF4-FFF2-40B4-BE49-F238E27FC236}">
                <a16:creationId xmlns:a16="http://schemas.microsoft.com/office/drawing/2014/main" id="{E78EF6D6-B1AB-4792-878B-6C0E0F0946DE}"/>
              </a:ext>
            </a:extLst>
          </p:cNvPr>
          <p:cNvSpPr>
            <a:spLocks noGrp="1"/>
          </p:cNvSpPr>
          <p:nvPr userDrawn="1">
            <p:ph type="title"/>
          </p:nvPr>
        </p:nvSpPr>
        <p:spPr>
          <a:xfrm>
            <a:off x="579160" y="692209"/>
            <a:ext cx="7886700" cy="923692"/>
          </a:xfrm>
          <a:prstGeom prst="rect">
            <a:avLst/>
          </a:prstGeom>
        </p:spPr>
        <p:txBody>
          <a:bodyPr vert="horz" lIns="91440" tIns="45720" rIns="91440" bIns="45720" rtlCol="0" anchor="ctr">
            <a:normAutofit/>
          </a:bodyPr>
          <a:lstStyle/>
          <a:p>
            <a:r>
              <a:rPr lang="en-US" dirty="0"/>
              <a:t>Click to edit Master title style</a:t>
            </a:r>
          </a:p>
        </p:txBody>
      </p:sp>
      <p:sp>
        <p:nvSpPr>
          <p:cNvPr id="6" name="Slide Number Placeholder 5"/>
          <p:cNvSpPr>
            <a:spLocks noGrp="1"/>
          </p:cNvSpPr>
          <p:nvPr userDrawn="1">
            <p:ph type="sldNum" sz="quarter" idx="4"/>
          </p:nvPr>
        </p:nvSpPr>
        <p:spPr>
          <a:xfrm>
            <a:off x="7086600" y="6451991"/>
            <a:ext cx="2057400" cy="393616"/>
          </a:xfrm>
          <a:prstGeom prst="rect">
            <a:avLst/>
          </a:prstGeom>
        </p:spPr>
        <p:txBody>
          <a:bodyPr vert="horz" lIns="91440" tIns="45720" rIns="91440" bIns="45720" rtlCol="0" anchor="ctr"/>
          <a:lstStyle>
            <a:lvl1pPr algn="r">
              <a:defRPr sz="1800">
                <a:solidFill>
                  <a:schemeClr val="bg1"/>
                </a:solidFill>
              </a:defRPr>
            </a:lvl1pPr>
          </a:lstStyle>
          <a:p>
            <a:fld id="{2D06A98E-9D45-4AC9-A0D5-10D89E137443}" type="slidenum">
              <a:rPr lang="en-US" smtClean="0"/>
              <a:pPr/>
              <a:t>‹#›</a:t>
            </a:fld>
            <a:endParaRPr lang="en-US" dirty="0"/>
          </a:p>
        </p:txBody>
      </p:sp>
      <p:sp>
        <p:nvSpPr>
          <p:cNvPr id="3" name="Text Placeholder 2"/>
          <p:cNvSpPr>
            <a:spLocks noGrp="1"/>
          </p:cNvSpPr>
          <p:nvPr userDrawn="1">
            <p:ph type="body" idx="1"/>
          </p:nvPr>
        </p:nvSpPr>
        <p:spPr>
          <a:xfrm>
            <a:off x="519466" y="1921161"/>
            <a:ext cx="7886700" cy="4351338"/>
          </a:xfrm>
          <a:prstGeom prst="rect">
            <a:avLst/>
          </a:prstGeom>
        </p:spPr>
        <p:txBody>
          <a:bodyPr vert="horz" lIns="91440" tIns="45720" rIns="91440" bIns="45720" rtlCol="0">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2060"/>
                </a:solidFill>
                <a:effectLst/>
                <a:uLnTx/>
                <a:uFillTx/>
                <a:latin typeface="+mn-lt"/>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mn-lt"/>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Fifth level</a:t>
            </a:r>
          </a:p>
        </p:txBody>
      </p:sp>
      <p:sp>
        <p:nvSpPr>
          <p:cNvPr id="14" name="Footer Placeholder 3">
            <a:extLst>
              <a:ext uri="{FF2B5EF4-FFF2-40B4-BE49-F238E27FC236}">
                <a16:creationId xmlns:a16="http://schemas.microsoft.com/office/drawing/2014/main" id="{749B0742-BCC9-4184-B562-CE7858EEC9D1}"/>
              </a:ext>
              <a:ext uri="{C183D7F6-B498-43B3-948B-1728B52AA6E4}">
                <adec:decorative xmlns:adec="http://schemas.microsoft.com/office/drawing/2017/decorative" val="1"/>
              </a:ext>
            </a:extLst>
          </p:cNvPr>
          <p:cNvSpPr>
            <a:spLocks noGrp="1"/>
          </p:cNvSpPr>
          <p:nvPr userDrawn="1">
            <p:ph type="ftr" sz="quarter" idx="3"/>
          </p:nvPr>
        </p:nvSpPr>
        <p:spPr>
          <a:xfrm>
            <a:off x="2225675" y="6440241"/>
            <a:ext cx="4692650"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31616287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Lst>
  <p:hf hdr="0" dt="0"/>
  <p:txStyles>
    <p:titleStyle>
      <a:lvl1pPr algn="l" defTabSz="914400" rtl="0" eaLnBrk="1" latinLnBrk="0" hangingPunct="1">
        <a:lnSpc>
          <a:spcPct val="90000"/>
        </a:lnSpc>
        <a:spcBef>
          <a:spcPct val="0"/>
        </a:spcBef>
        <a:buNone/>
        <a:defRPr sz="3000" b="1" kern="1200">
          <a:solidFill>
            <a:schemeClr val="bg1"/>
          </a:solidFill>
          <a:latin typeface="Aptos" panose="020B0004020202020204" pitchFamily="34" charset="0"/>
          <a:ea typeface="+mj-ea"/>
          <a:cs typeface="+mj-cs"/>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ptos" panose="020B0004020202020204" pitchFamily="34" charset="0"/>
          <a:ea typeface="+mn-ea"/>
          <a:cs typeface="+mn-cs"/>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p15:clr>
            <a:srgbClr val="F26B43"/>
          </p15:clr>
        </p15:guide>
        <p15:guide id="2" orient="horz" pos="1200">
          <p15:clr>
            <a:srgbClr val="F26B43"/>
          </p15:clr>
        </p15:guide>
        <p15:guide id="3" pos="5376">
          <p15:clr>
            <a:srgbClr val="F26B43"/>
          </p15:clr>
        </p15:guide>
        <p15:guide id="4" pos="192">
          <p15:clr>
            <a:srgbClr val="F26B43"/>
          </p15:clr>
        </p15:guide>
        <p15:guide id="5" pos="331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9.emf"/></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svg"/></Relationships>
</file>

<file path=ppt/slides/_rels/slide13.xml.rels><?xml version="1.0" encoding="UTF-8" standalone="yes"?>
<Relationships xmlns="http://schemas.openxmlformats.org/package/2006/relationships"><Relationship Id="rId3" Type="http://schemas.openxmlformats.org/officeDocument/2006/relationships/hyperlink" Target="https://www.militaryonesource.mil/benefits/love-every-day/"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hyperlink" Target="https://www.militaryonesource.mil/resources/mobile-apps/de-stress-and-relax-with-chill-drills-by-military-onesourc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militaryonesource.mil/" TargetMode="External"/><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0F66A22-698C-4637-A6BF-D7C1180D41A4}"/>
              </a:ext>
            </a:extLst>
          </p:cNvPr>
          <p:cNvSpPr>
            <a:spLocks noGrp="1"/>
          </p:cNvSpPr>
          <p:nvPr>
            <p:ph type="ctrTitle"/>
          </p:nvPr>
        </p:nvSpPr>
        <p:spPr>
          <a:xfrm>
            <a:off x="739178" y="5261360"/>
            <a:ext cx="7964984" cy="1064299"/>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200" b="1" kern="1200" dirty="0">
                <a:solidFill>
                  <a:srgbClr val="1F345E"/>
                </a:solidFill>
                <a:effectLst/>
              </a:rPr>
              <a:t>24/7 Personalized Support and Resources</a:t>
            </a:r>
            <a:endParaRPr lang="en-US" sz="3200" dirty="0">
              <a:solidFill>
                <a:srgbClr val="1F345E"/>
              </a:solidFill>
              <a:effectLst/>
            </a:endParaRPr>
          </a:p>
        </p:txBody>
      </p:sp>
      <p:pic>
        <p:nvPicPr>
          <p:cNvPr id="12" name="Picture 3">
            <a:extLst>
              <a:ext uri="{FF2B5EF4-FFF2-40B4-BE49-F238E27FC236}">
                <a16:creationId xmlns:a16="http://schemas.microsoft.com/office/drawing/2014/main" id="{FEE4665D-0D0E-C0B6-8D9C-9868FFF6144C}"/>
              </a:ext>
              <a:ext uri="{C183D7F6-B498-43B3-948B-1728B52AA6E4}">
                <adec:decorative xmlns:adec="http://schemas.microsoft.com/office/drawing/2017/decorative" val="1"/>
              </a:ext>
            </a:extLst>
          </p:cNvPr>
          <p:cNvPicPr/>
          <p:nvPr/>
        </p:nvPicPr>
        <p:blipFill>
          <a:blip r:embed="rId3">
            <a:extLst>
              <a:ext uri="{28A0092B-C50C-407E-A947-70E740481C1C}">
                <a14:useLocalDpi xmlns:a14="http://schemas.microsoft.com/office/drawing/2010/main" val="0"/>
              </a:ext>
            </a:extLst>
          </a:blip>
          <a:srcRect t="4935" b="26740"/>
          <a:stretch>
            <a:fillRect/>
          </a:stretch>
        </p:blipFill>
        <p:spPr>
          <a:xfrm>
            <a:off x="-14760" y="0"/>
            <a:ext cx="9170640" cy="4159800"/>
          </a:xfrm>
          <a:prstGeom prst="rect">
            <a:avLst/>
          </a:prstGeom>
          <a:ln w="0">
            <a:noFill/>
          </a:ln>
        </p:spPr>
      </p:pic>
      <p:sp>
        <p:nvSpPr>
          <p:cNvPr id="4" name="Straight Connector 5">
            <a:extLst>
              <a:ext uri="{FF2B5EF4-FFF2-40B4-BE49-F238E27FC236}">
                <a16:creationId xmlns:a16="http://schemas.microsoft.com/office/drawing/2014/main" id="{5A5FBB48-D9E3-5F53-5F98-99E4EEF795A7}"/>
              </a:ext>
              <a:ext uri="{C183D7F6-B498-43B3-948B-1728B52AA6E4}">
                <adec:decorative xmlns:adec="http://schemas.microsoft.com/office/drawing/2017/decorative" val="1"/>
              </a:ext>
            </a:extLst>
          </p:cNvPr>
          <p:cNvSpPr/>
          <p:nvPr/>
        </p:nvSpPr>
        <p:spPr>
          <a:xfrm>
            <a:off x="1106820" y="5601138"/>
            <a:ext cx="6930360" cy="360"/>
          </a:xfrm>
          <a:prstGeom prst="line">
            <a:avLst/>
          </a:prstGeom>
          <a:ln w="19050">
            <a:solidFill>
              <a:srgbClr val="1F355E"/>
            </a:solidFill>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z="1800" b="0" strike="noStrike" spc="-1">
              <a:solidFill>
                <a:srgbClr val="000000"/>
              </a:solidFill>
              <a:latin typeface="Calibri"/>
            </a:endParaRPr>
          </a:p>
        </p:txBody>
      </p:sp>
      <p:pic>
        <p:nvPicPr>
          <p:cNvPr id="7" name="Picture 6" descr="U.S. Department of War Logo.&#10;Military OneSource Logo">
            <a:extLst>
              <a:ext uri="{FF2B5EF4-FFF2-40B4-BE49-F238E27FC236}">
                <a16:creationId xmlns:a16="http://schemas.microsoft.com/office/drawing/2014/main" id="{E59530E8-E178-A886-2360-4FA1AA5D371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69065" y="4489809"/>
            <a:ext cx="5005871" cy="881095"/>
          </a:xfrm>
          <a:prstGeom prst="rect">
            <a:avLst/>
          </a:prstGeom>
        </p:spPr>
      </p:pic>
      <p:sp>
        <p:nvSpPr>
          <p:cNvPr id="2" name="Slide Number Placeholder 1">
            <a:extLst>
              <a:ext uri="{FF2B5EF4-FFF2-40B4-BE49-F238E27FC236}">
                <a16:creationId xmlns:a16="http://schemas.microsoft.com/office/drawing/2014/main" id="{DA307D10-168F-469F-920F-B3F5853A69D6}"/>
              </a:ext>
            </a:extLst>
          </p:cNvPr>
          <p:cNvSpPr>
            <a:spLocks noGrp="1"/>
          </p:cNvSpPr>
          <p:nvPr>
            <p:ph type="sldNum" sz="quarter" idx="12"/>
          </p:nvPr>
        </p:nvSpPr>
        <p:spPr/>
        <p:txBody>
          <a:bodyPr/>
          <a:lstStyle/>
          <a:p>
            <a:fld id="{2D06A98E-9D45-4AC9-A0D5-10D89E137443}" type="slidenum">
              <a:rPr lang="en-US" smtClean="0"/>
              <a:pPr/>
              <a:t>1</a:t>
            </a:fld>
            <a:endParaRPr lang="en-US" dirty="0"/>
          </a:p>
        </p:txBody>
      </p:sp>
    </p:spTree>
    <p:extLst>
      <p:ext uri="{BB962C8B-B14F-4D97-AF65-F5344CB8AC3E}">
        <p14:creationId xmlns:p14="http://schemas.microsoft.com/office/powerpoint/2010/main" val="4275164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A3EBCD6-33BC-4C1E-B3A9-00D224A77EC8}"/>
              </a:ext>
            </a:extLst>
          </p:cNvPr>
          <p:cNvSpPr>
            <a:spLocks noGrp="1"/>
          </p:cNvSpPr>
          <p:nvPr>
            <p:ph type="title"/>
          </p:nvPr>
        </p:nvSpPr>
        <p:spPr>
          <a:xfrm>
            <a:off x="251790" y="703917"/>
            <a:ext cx="8984973" cy="946421"/>
          </a:xfrm>
        </p:spPr>
        <p:txBody>
          <a:bodyPr/>
          <a:lstStyle/>
          <a:p>
            <a:r>
              <a:rPr lang="en-US" sz="2800" dirty="0">
                <a:ea typeface="Calibri" charset="0"/>
                <a:cs typeface="Calibri" charset="0"/>
              </a:rPr>
              <a:t>24/7 Connection to Information, Answers and Support</a:t>
            </a:r>
            <a:endParaRPr lang="en-US" sz="2800" dirty="0"/>
          </a:p>
        </p:txBody>
      </p:sp>
      <p:sp>
        <p:nvSpPr>
          <p:cNvPr id="4" name="Text Placeholder 3">
            <a:extLst>
              <a:ext uri="{FF2B5EF4-FFF2-40B4-BE49-F238E27FC236}">
                <a16:creationId xmlns:a16="http://schemas.microsoft.com/office/drawing/2014/main" id="{9527D662-121B-8429-343A-5FE460C4438A}"/>
              </a:ext>
            </a:extLst>
          </p:cNvPr>
          <p:cNvSpPr txBox="1">
            <a:spLocks/>
          </p:cNvSpPr>
          <p:nvPr/>
        </p:nvSpPr>
        <p:spPr>
          <a:xfrm>
            <a:off x="392160" y="1767882"/>
            <a:ext cx="4328321" cy="3548889"/>
          </a:xfrm>
          <a:prstGeom prst="rect">
            <a:avLst/>
          </a:prstGeom>
        </p:spPr>
        <p:txBody>
          <a:bodyPr vert="horz" lIns="91440" tIns="45720" rIns="91440" bIns="45720" rtlCol="0">
            <a:normAutofit fontScale="25000" lnSpcReduction="20000"/>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ts val="0"/>
              </a:spcBef>
              <a:spcAft>
                <a:spcPts val="900"/>
              </a:spcAft>
              <a:buFont typeface="Arial" panose="020B0604020202020204" pitchFamily="34" charset="0"/>
              <a:buNone/>
            </a:pPr>
            <a:r>
              <a:rPr lang="en-US" sz="8000" b="1" dirty="0">
                <a:solidFill>
                  <a:srgbClr val="183F5C"/>
                </a:solidFill>
                <a:ea typeface="Calibri" charset="0"/>
                <a:cs typeface="Calibri" charset="0"/>
              </a:rPr>
              <a:t>Military OneSource: </a:t>
            </a:r>
          </a:p>
          <a:p>
            <a:pPr marL="192024" indent="-192024" defTabSz="457200">
              <a:lnSpc>
                <a:spcPct val="120000"/>
              </a:lnSpc>
              <a:spcBef>
                <a:spcPts val="0"/>
              </a:spcBef>
            </a:pPr>
            <a:r>
              <a:rPr lang="en-US" sz="7200" dirty="0">
                <a:solidFill>
                  <a:srgbClr val="404040"/>
                </a:solidFill>
                <a:ea typeface="Calibri" charset="0"/>
                <a:cs typeface="Calibri" charset="0"/>
              </a:rPr>
              <a:t>Helping you take full advantage of </a:t>
            </a:r>
            <a:br>
              <a:rPr lang="en-US" sz="7200" dirty="0">
                <a:solidFill>
                  <a:srgbClr val="404040"/>
                </a:solidFill>
                <a:ea typeface="Calibri" charset="0"/>
                <a:cs typeface="Calibri" charset="0"/>
              </a:rPr>
            </a:br>
            <a:r>
              <a:rPr lang="en-US" sz="7200" dirty="0">
                <a:solidFill>
                  <a:srgbClr val="404040"/>
                </a:solidFill>
                <a:ea typeface="Calibri" charset="0"/>
                <a:cs typeface="Calibri" charset="0"/>
              </a:rPr>
              <a:t>all the benefits and resources you </a:t>
            </a:r>
            <a:br>
              <a:rPr lang="en-US" sz="7200" dirty="0">
                <a:solidFill>
                  <a:srgbClr val="404040"/>
                </a:solidFill>
                <a:ea typeface="Calibri" charset="0"/>
                <a:cs typeface="Calibri" charset="0"/>
              </a:rPr>
            </a:br>
            <a:r>
              <a:rPr lang="en-US" sz="7200" dirty="0">
                <a:solidFill>
                  <a:srgbClr val="404040"/>
                </a:solidFill>
                <a:ea typeface="Calibri" charset="0"/>
                <a:cs typeface="Calibri" charset="0"/>
              </a:rPr>
              <a:t>have available</a:t>
            </a:r>
          </a:p>
          <a:p>
            <a:pPr marL="192024" indent="-192024" defTabSz="457200">
              <a:lnSpc>
                <a:spcPct val="120000"/>
              </a:lnSpc>
              <a:spcBef>
                <a:spcPts val="0"/>
              </a:spcBef>
            </a:pPr>
            <a:r>
              <a:rPr lang="en-US" sz="7200" dirty="0">
                <a:solidFill>
                  <a:srgbClr val="404040"/>
                </a:solidFill>
                <a:ea typeface="Calibri" charset="0"/>
                <a:cs typeface="Calibri" charset="0"/>
              </a:rPr>
              <a:t>A single source of information </a:t>
            </a:r>
            <a:br>
              <a:rPr lang="en-US" sz="7200" dirty="0">
                <a:solidFill>
                  <a:srgbClr val="404040"/>
                </a:solidFill>
                <a:ea typeface="Calibri" charset="0"/>
                <a:cs typeface="Calibri" charset="0"/>
              </a:rPr>
            </a:br>
            <a:r>
              <a:rPr lang="en-US" sz="7200" dirty="0">
                <a:solidFill>
                  <a:srgbClr val="404040"/>
                </a:solidFill>
                <a:ea typeface="Calibri" charset="0"/>
                <a:cs typeface="Calibri" charset="0"/>
              </a:rPr>
              <a:t>and assistance for service members, military spouses, families </a:t>
            </a:r>
            <a:br>
              <a:rPr lang="en-US" sz="7200" dirty="0">
                <a:solidFill>
                  <a:srgbClr val="404040"/>
                </a:solidFill>
                <a:ea typeface="Calibri" charset="0"/>
                <a:cs typeface="Calibri" charset="0"/>
              </a:rPr>
            </a:br>
            <a:r>
              <a:rPr lang="en-US" sz="7200" dirty="0">
                <a:solidFill>
                  <a:srgbClr val="404040"/>
                </a:solidFill>
                <a:ea typeface="Calibri" charset="0"/>
                <a:cs typeface="Calibri" charset="0"/>
              </a:rPr>
              <a:t>and survivors</a:t>
            </a:r>
          </a:p>
          <a:p>
            <a:pPr marL="192024" indent="-192024" defTabSz="457200">
              <a:lnSpc>
                <a:spcPct val="120000"/>
              </a:lnSpc>
              <a:spcBef>
                <a:spcPts val="0"/>
              </a:spcBef>
            </a:pPr>
            <a:r>
              <a:rPr lang="en-US" sz="7200" dirty="0">
                <a:solidFill>
                  <a:srgbClr val="404040"/>
                </a:solidFill>
                <a:ea typeface="Calibri" charset="0"/>
                <a:cs typeface="Calibri" charset="0"/>
              </a:rPr>
              <a:t>Private, discreet, individualized support</a:t>
            </a:r>
          </a:p>
          <a:p>
            <a:pPr marL="192024" indent="-192024" defTabSz="457200">
              <a:lnSpc>
                <a:spcPct val="120000"/>
              </a:lnSpc>
              <a:spcBef>
                <a:spcPts val="0"/>
              </a:spcBef>
            </a:pPr>
            <a:r>
              <a:rPr lang="en-US" sz="7200" dirty="0">
                <a:solidFill>
                  <a:srgbClr val="404040"/>
                </a:solidFill>
                <a:ea typeface="Calibri" charset="0"/>
                <a:cs typeface="Calibri" charset="0"/>
              </a:rPr>
              <a:t>Free, tailored, confidential</a:t>
            </a:r>
          </a:p>
          <a:p>
            <a:pPr marL="192024" indent="-192024" defTabSz="457200">
              <a:lnSpc>
                <a:spcPct val="120000"/>
              </a:lnSpc>
              <a:spcBef>
                <a:spcPts val="0"/>
              </a:spcBef>
            </a:pPr>
            <a:r>
              <a:rPr lang="en-US" sz="7200" dirty="0">
                <a:solidFill>
                  <a:srgbClr val="404040"/>
                </a:solidFill>
                <a:ea typeface="Calibri" charset="0"/>
                <a:cs typeface="Calibri" charset="0"/>
              </a:rPr>
              <a:t>Trustworthy information and resources — from the War Department</a:t>
            </a:r>
          </a:p>
          <a:p>
            <a:endParaRPr lang="en-US" dirty="0"/>
          </a:p>
        </p:txBody>
      </p:sp>
      <p:pic>
        <p:nvPicPr>
          <p:cNvPr id="11" name="Logo 1" descr="U.S. Department of War Logo">
            <a:extLst>
              <a:ext uri="{FF2B5EF4-FFF2-40B4-BE49-F238E27FC236}">
                <a16:creationId xmlns:a16="http://schemas.microsoft.com/office/drawing/2014/main" id="{6ECD119D-ACF2-4E94-A802-812EFCC27B5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0087" y="5370930"/>
            <a:ext cx="1320046" cy="897889"/>
          </a:xfrm>
          <a:prstGeom prst="rect">
            <a:avLst/>
          </a:prstGeom>
        </p:spPr>
      </p:pic>
      <p:pic>
        <p:nvPicPr>
          <p:cNvPr id="12" name="Logo 2" descr="Military Community &amp; Family Policy seal.">
            <a:extLst>
              <a:ext uri="{FF2B5EF4-FFF2-40B4-BE49-F238E27FC236}">
                <a16:creationId xmlns:a16="http://schemas.microsoft.com/office/drawing/2014/main" id="{CA5433E0-6AB1-497A-8508-ACBEA674E8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15624" y="5439317"/>
            <a:ext cx="757310" cy="757310"/>
          </a:xfrm>
          <a:prstGeom prst="rect">
            <a:avLst/>
          </a:prstGeom>
        </p:spPr>
      </p:pic>
      <p:pic>
        <p:nvPicPr>
          <p:cNvPr id="10" name="Picture Placeholder 9" descr="A smiling U.S. Army service member in camouflage uniform stands behind a smiling young child sitting in a wheelchair outdoors on a sunny day.">
            <a:extLst>
              <a:ext uri="{FF2B5EF4-FFF2-40B4-BE49-F238E27FC236}">
                <a16:creationId xmlns:a16="http://schemas.microsoft.com/office/drawing/2014/main" id="{03C05D24-6117-42B0-9966-FBEBD9A1D7ED}"/>
              </a:ext>
            </a:extLst>
          </p:cNvPr>
          <p:cNvPicPr>
            <a:picLocks noGrp="1"/>
          </p:cNvPicPr>
          <p:nvPr>
            <p:ph type="pic" sz="quarter" idx="13"/>
          </p:nvPr>
        </p:nvPicPr>
        <p:blipFill>
          <a:blip r:embed="rId5">
            <a:extLst>
              <a:ext uri="{28A0092B-C50C-407E-A947-70E740481C1C}">
                <a14:useLocalDpi xmlns:a14="http://schemas.microsoft.com/office/drawing/2010/main" val="0"/>
              </a:ext>
            </a:extLst>
          </a:blip>
          <a:srcRect l="28578" t="2173" r="17629" b="3993"/>
          <a:stretch>
            <a:fillRect/>
          </a:stretch>
        </p:blipFill>
        <p:spPr>
          <a:xfrm>
            <a:off x="5029200" y="1636776"/>
            <a:ext cx="4114800" cy="4791456"/>
          </a:xfrm>
        </p:spPr>
      </p:pic>
      <p:sp>
        <p:nvSpPr>
          <p:cNvPr id="9" name="Footer Placeholder 3">
            <a:extLst>
              <a:ext uri="{FF2B5EF4-FFF2-40B4-BE49-F238E27FC236}">
                <a16:creationId xmlns:a16="http://schemas.microsoft.com/office/drawing/2014/main" id="{85A6D4A7-DCD2-E448-AEFE-FAB57A8F2DD4}"/>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13" name="Slide Number Placeholder 4">
            <a:extLst>
              <a:ext uri="{FF2B5EF4-FFF2-40B4-BE49-F238E27FC236}">
                <a16:creationId xmlns:a16="http://schemas.microsoft.com/office/drawing/2014/main" id="{04E9F26E-1A71-F280-5849-74F2EDBF2892}"/>
              </a:ext>
            </a:extLst>
          </p:cNvPr>
          <p:cNvSpPr>
            <a:spLocks noGrp="1"/>
          </p:cNvSpPr>
          <p:nvPr>
            <p:ph type="sldNum" sz="quarter" idx="12"/>
          </p:nvPr>
        </p:nvSpPr>
        <p:spPr>
          <a:xfrm>
            <a:off x="7086600" y="6441718"/>
            <a:ext cx="2057400" cy="393192"/>
          </a:xfrm>
        </p:spPr>
        <p:txBody>
          <a:bodyPr/>
          <a:lstStyle>
            <a:lvl1pPr>
              <a:defRPr sz="1800">
                <a:solidFill>
                  <a:schemeClr val="bg1"/>
                </a:solidFill>
              </a:defRPr>
            </a:lvl1pPr>
          </a:lstStyle>
          <a:p>
            <a:fld id="{9D77CC1A-F3B9-41F1-89AE-DEF1339474CB}" type="slidenum">
              <a:rPr lang="en-US" smtClean="0">
                <a:latin typeface="Aptos" panose="020B0004020202020204" pitchFamily="34" charset="0"/>
              </a:rPr>
              <a:pPr/>
              <a:t>2</a:t>
            </a:fld>
            <a:endParaRPr lang="en-US" dirty="0">
              <a:latin typeface="Aptos" panose="020B0004020202020204" pitchFamily="34" charset="0"/>
            </a:endParaRPr>
          </a:p>
        </p:txBody>
      </p:sp>
    </p:spTree>
    <p:extLst>
      <p:ext uri="{BB962C8B-B14F-4D97-AF65-F5344CB8AC3E}">
        <p14:creationId xmlns:p14="http://schemas.microsoft.com/office/powerpoint/2010/main" val="3525977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AAF0A-54F4-4DE0-AF05-F08BBCBF4560}"/>
              </a:ext>
            </a:extLst>
          </p:cNvPr>
          <p:cNvSpPr>
            <a:spLocks noGrp="1"/>
          </p:cNvSpPr>
          <p:nvPr>
            <p:ph type="title"/>
          </p:nvPr>
        </p:nvSpPr>
        <p:spPr>
          <a:xfrm>
            <a:off x="385470" y="677413"/>
            <a:ext cx="8137569" cy="949681"/>
          </a:xfrm>
        </p:spPr>
        <p:txBody>
          <a:bodyPr/>
          <a:lstStyle/>
          <a:p>
            <a:r>
              <a:rPr lang="en-US" dirty="0"/>
              <a:t>Serving Our Military Community Worldwide</a:t>
            </a:r>
          </a:p>
        </p:txBody>
      </p:sp>
      <p:sp>
        <p:nvSpPr>
          <p:cNvPr id="4" name="Text Placeholder 3">
            <a:extLst>
              <a:ext uri="{FF2B5EF4-FFF2-40B4-BE49-F238E27FC236}">
                <a16:creationId xmlns:a16="http://schemas.microsoft.com/office/drawing/2014/main" id="{777C7D37-DAA4-4072-AC41-197D9D676EDA}"/>
              </a:ext>
            </a:extLst>
          </p:cNvPr>
          <p:cNvSpPr>
            <a:spLocks noGrp="1"/>
          </p:cNvSpPr>
          <p:nvPr>
            <p:ph type="body" sz="quarter" idx="14"/>
          </p:nvPr>
        </p:nvSpPr>
        <p:spPr>
          <a:xfrm>
            <a:off x="385470" y="1800611"/>
            <a:ext cx="4675425" cy="4625740"/>
          </a:xfrm>
        </p:spPr>
        <p:txBody>
          <a:bodyPr>
            <a:normAutofit/>
          </a:bodyPr>
          <a:lstStyle/>
          <a:p>
            <a:pPr marL="0" lvl="0" indent="0" defTabSz="457200">
              <a:lnSpc>
                <a:spcPct val="100000"/>
              </a:lnSpc>
              <a:spcBef>
                <a:spcPts val="0"/>
              </a:spcBef>
              <a:spcAft>
                <a:spcPts val="900"/>
              </a:spcAft>
              <a:buNone/>
            </a:pPr>
            <a:r>
              <a:rPr lang="en-US" sz="2000" b="1" dirty="0">
                <a:solidFill>
                  <a:srgbClr val="183F5C"/>
                </a:solidFill>
                <a:ea typeface="Calibri" charset="0"/>
                <a:cs typeface="Calibri" charset="0"/>
              </a:rPr>
              <a:t>Here’s who is eligible for </a:t>
            </a:r>
            <a:br>
              <a:rPr lang="en-US" sz="2000" b="1" dirty="0">
                <a:solidFill>
                  <a:srgbClr val="183F5C"/>
                </a:solidFill>
                <a:ea typeface="Calibri" charset="0"/>
                <a:cs typeface="Calibri" charset="0"/>
              </a:rPr>
            </a:br>
            <a:r>
              <a:rPr lang="en-US" sz="2000" b="1" dirty="0">
                <a:solidFill>
                  <a:srgbClr val="183F5C"/>
                </a:solidFill>
                <a:ea typeface="Calibri" charset="0"/>
                <a:cs typeface="Calibri" charset="0"/>
              </a:rPr>
              <a:t>Military OneSource services:</a:t>
            </a:r>
          </a:p>
          <a:p>
            <a:pPr marL="192024" lvl="0" indent="-192024" defTabSz="457200">
              <a:lnSpc>
                <a:spcPct val="100000"/>
              </a:lnSpc>
              <a:spcBef>
                <a:spcPts val="0"/>
              </a:spcBef>
              <a:spcAft>
                <a:spcPts val="600"/>
              </a:spcAft>
            </a:pPr>
            <a:r>
              <a:rPr lang="en-US" sz="1800" dirty="0">
                <a:solidFill>
                  <a:srgbClr val="404040"/>
                </a:solidFill>
                <a:ea typeface="Calibri" charset="0"/>
                <a:cs typeface="Calibri" charset="0"/>
              </a:rPr>
              <a:t>All active duty, Coast Guard, National Guard and reserve component service members, regardless of activation status</a:t>
            </a:r>
          </a:p>
          <a:p>
            <a:pPr marL="192024" lvl="0" indent="-192024" defTabSz="457200">
              <a:lnSpc>
                <a:spcPct val="100000"/>
              </a:lnSpc>
              <a:spcBef>
                <a:spcPts val="0"/>
              </a:spcBef>
              <a:spcAft>
                <a:spcPts val="600"/>
              </a:spcAft>
            </a:pPr>
            <a:r>
              <a:rPr lang="en-US" sz="1800" dirty="0">
                <a:solidFill>
                  <a:srgbClr val="404040"/>
                </a:solidFill>
                <a:ea typeface="Calibri" charset="0"/>
                <a:cs typeface="Calibri" charset="0"/>
              </a:rPr>
              <a:t>Immediate family members</a:t>
            </a:r>
          </a:p>
          <a:p>
            <a:pPr marL="192024" lvl="0" indent="-192024" defTabSz="457200">
              <a:lnSpc>
                <a:spcPct val="100000"/>
              </a:lnSpc>
              <a:spcBef>
                <a:spcPts val="0"/>
              </a:spcBef>
              <a:spcAft>
                <a:spcPts val="600"/>
              </a:spcAft>
            </a:pPr>
            <a:r>
              <a:rPr lang="en-US" sz="1800" dirty="0">
                <a:solidFill>
                  <a:srgbClr val="404040"/>
                </a:solidFill>
                <a:ea typeface="Calibri" charset="0"/>
                <a:cs typeface="Calibri" charset="0"/>
              </a:rPr>
              <a:t>Expeditionary civilians, 90 days predeployment until 180 days after returning home </a:t>
            </a:r>
          </a:p>
          <a:p>
            <a:pPr marL="192024" lvl="0" indent="-192024" defTabSz="457200">
              <a:lnSpc>
                <a:spcPct val="100000"/>
              </a:lnSpc>
              <a:spcBef>
                <a:spcPts val="0"/>
              </a:spcBef>
              <a:spcAft>
                <a:spcPts val="600"/>
              </a:spcAft>
            </a:pPr>
            <a:r>
              <a:rPr lang="en-US" sz="1800" dirty="0">
                <a:solidFill>
                  <a:srgbClr val="404040"/>
                </a:solidFill>
                <a:ea typeface="Calibri" charset="0"/>
                <a:cs typeface="Calibri" charset="0"/>
              </a:rPr>
              <a:t>Retired or discharged honorably to include a general discharge, up to 365 days postseparation or retirement</a:t>
            </a:r>
          </a:p>
          <a:p>
            <a:pPr marL="192024" lvl="0" indent="-192024" defTabSz="457200">
              <a:lnSpc>
                <a:spcPct val="100000"/>
              </a:lnSpc>
              <a:spcBef>
                <a:spcPts val="0"/>
              </a:spcBef>
              <a:spcAft>
                <a:spcPts val="600"/>
              </a:spcAft>
            </a:pPr>
            <a:r>
              <a:rPr lang="en-US" sz="1800" dirty="0">
                <a:solidFill>
                  <a:srgbClr val="404040"/>
                </a:solidFill>
                <a:ea typeface="Calibri" charset="0"/>
                <a:cs typeface="Calibri" charset="0"/>
              </a:rPr>
              <a:t>Survivors: non-remarried spouses and children</a:t>
            </a:r>
          </a:p>
          <a:p>
            <a:endParaRPr lang="en-US" dirty="0"/>
          </a:p>
        </p:txBody>
      </p:sp>
      <p:pic>
        <p:nvPicPr>
          <p:cNvPr id="9" name="Picture Placeholder 8" descr="service member mechanic">
            <a:extLst>
              <a:ext uri="{FF2B5EF4-FFF2-40B4-BE49-F238E27FC236}">
                <a16:creationId xmlns:a16="http://schemas.microsoft.com/office/drawing/2014/main" id="{842A2203-75B3-4CCB-927F-5CB79E641590}"/>
              </a:ext>
            </a:extLst>
          </p:cNvPr>
          <p:cNvPicPr>
            <a:picLocks noGrp="1"/>
          </p:cNvPicPr>
          <p:nvPr>
            <p:ph type="pic" sz="quarter" idx="13"/>
          </p:nvPr>
        </p:nvPicPr>
        <p:blipFill rotWithShape="1">
          <a:blip r:embed="rId3" cstate="print">
            <a:extLst>
              <a:ext uri="{28A0092B-C50C-407E-A947-70E740481C1C}">
                <a14:useLocalDpi xmlns:a14="http://schemas.microsoft.com/office/drawing/2010/main" val="0"/>
              </a:ext>
            </a:extLst>
          </a:blip>
          <a:srcRect l="27476" t="8146" r="21446" b="1118"/>
          <a:stretch>
            <a:fillRect/>
          </a:stretch>
        </p:blipFill>
        <p:spPr>
          <a:xfrm>
            <a:off x="5029200" y="1636776"/>
            <a:ext cx="4114800" cy="4791456"/>
          </a:xfrm>
        </p:spPr>
      </p:pic>
      <p:sp>
        <p:nvSpPr>
          <p:cNvPr id="10" name="Footer Placeholder 3">
            <a:extLst>
              <a:ext uri="{FF2B5EF4-FFF2-40B4-BE49-F238E27FC236}">
                <a16:creationId xmlns:a16="http://schemas.microsoft.com/office/drawing/2014/main" id="{E20176C5-C7F3-DEB3-35E0-7E0A7286A41E}"/>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11" name="Slide Number Placeholder 4">
            <a:extLst>
              <a:ext uri="{FF2B5EF4-FFF2-40B4-BE49-F238E27FC236}">
                <a16:creationId xmlns:a16="http://schemas.microsoft.com/office/drawing/2014/main" id="{701FD569-44EB-A386-C439-570BC17C7796}"/>
              </a:ext>
            </a:extLst>
          </p:cNvPr>
          <p:cNvSpPr>
            <a:spLocks noGrp="1"/>
          </p:cNvSpPr>
          <p:nvPr>
            <p:ph type="sldNum" sz="quarter" idx="12"/>
          </p:nvPr>
        </p:nvSpPr>
        <p:spPr>
          <a:xfrm>
            <a:off x="7086600" y="6441718"/>
            <a:ext cx="2057400" cy="393192"/>
          </a:xfrm>
        </p:spPr>
        <p:txBody>
          <a:bodyPr/>
          <a:lstStyle>
            <a:lvl1pPr>
              <a:defRPr sz="1800">
                <a:solidFill>
                  <a:schemeClr val="bg1"/>
                </a:solidFill>
              </a:defRPr>
            </a:lvl1pPr>
          </a:lstStyle>
          <a:p>
            <a:fld id="{9D77CC1A-F3B9-41F1-89AE-DEF1339474CB}" type="slidenum">
              <a:rPr lang="en-US" smtClean="0">
                <a:latin typeface="Aptos" panose="020B0004020202020204" pitchFamily="34" charset="0"/>
              </a:rPr>
              <a:pPr/>
              <a:t>3</a:t>
            </a:fld>
            <a:endParaRPr lang="en-US" dirty="0">
              <a:latin typeface="Aptos" panose="020B0004020202020204" pitchFamily="34" charset="0"/>
            </a:endParaRPr>
          </a:p>
        </p:txBody>
      </p:sp>
    </p:spTree>
    <p:extLst>
      <p:ext uri="{BB962C8B-B14F-4D97-AF65-F5344CB8AC3E}">
        <p14:creationId xmlns:p14="http://schemas.microsoft.com/office/powerpoint/2010/main" val="620967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59FF6-C1E6-3217-1CF8-276310EA29EB}"/>
              </a:ext>
            </a:extLst>
          </p:cNvPr>
          <p:cNvSpPr>
            <a:spLocks noGrp="1"/>
          </p:cNvSpPr>
          <p:nvPr>
            <p:ph type="title"/>
          </p:nvPr>
        </p:nvSpPr>
        <p:spPr/>
        <p:txBody>
          <a:bodyPr/>
          <a:lstStyle/>
          <a:p>
            <a:r>
              <a:rPr lang="en-US" sz="3000" b="1" kern="1200" dirty="0">
                <a:solidFill>
                  <a:schemeClr val="bg1"/>
                </a:solidFill>
                <a:effectLst/>
                <a:latin typeface="Aptos" panose="020B0004020202020204" pitchFamily="34" charset="0"/>
                <a:ea typeface="+mj-ea"/>
                <a:cs typeface="+mj-cs"/>
              </a:rPr>
              <a:t>Personalized Confidential Support </a:t>
            </a:r>
            <a:endParaRPr lang="en-US" dirty="0"/>
          </a:p>
        </p:txBody>
      </p:sp>
      <p:sp>
        <p:nvSpPr>
          <p:cNvPr id="4" name="Text Placeholder 3">
            <a:extLst>
              <a:ext uri="{FF2B5EF4-FFF2-40B4-BE49-F238E27FC236}">
                <a16:creationId xmlns:a16="http://schemas.microsoft.com/office/drawing/2014/main" id="{DEF822A3-26B2-DE1F-B34E-FD60B905465F}"/>
              </a:ext>
            </a:extLst>
          </p:cNvPr>
          <p:cNvSpPr>
            <a:spLocks noGrp="1"/>
          </p:cNvSpPr>
          <p:nvPr>
            <p:ph type="body" sz="quarter" idx="12"/>
          </p:nvPr>
        </p:nvSpPr>
        <p:spPr/>
        <p:txBody>
          <a:bodyPr/>
          <a:lstStyle/>
          <a:p>
            <a:r>
              <a:rPr lang="en-US" sz="500" b="1" dirty="0">
                <a:solidFill>
                  <a:schemeClr val="bg1"/>
                </a:solidFill>
                <a:latin typeface="Calibri" charset="0"/>
                <a:ea typeface="Calibri" charset="0"/>
                <a:cs typeface="Calibri" charset="0"/>
              </a:rPr>
              <a:t>Counseling</a:t>
            </a:r>
          </a:p>
          <a:p>
            <a:r>
              <a:rPr lang="en-US" sz="500" b="1" dirty="0">
                <a:solidFill>
                  <a:schemeClr val="bg1"/>
                </a:solidFill>
                <a:latin typeface="Calibri" charset="0"/>
                <a:ea typeface="Calibri" charset="0"/>
                <a:cs typeface="Calibri" charset="0"/>
              </a:rPr>
              <a:t>Spouse Education and </a:t>
            </a:r>
            <a:br>
              <a:rPr lang="en-US" sz="500" b="1" dirty="0">
                <a:solidFill>
                  <a:schemeClr val="bg1"/>
                </a:solidFill>
                <a:latin typeface="Calibri" charset="0"/>
                <a:ea typeface="Calibri" charset="0"/>
                <a:cs typeface="Calibri" charset="0"/>
              </a:rPr>
            </a:br>
            <a:r>
              <a:rPr lang="en-US" sz="500" b="1" dirty="0">
                <a:solidFill>
                  <a:schemeClr val="bg1"/>
                </a:solidFill>
                <a:latin typeface="Calibri" charset="0"/>
                <a:ea typeface="Calibri" charset="0"/>
                <a:cs typeface="Calibri" charset="0"/>
              </a:rPr>
              <a:t>Career Opportunities</a:t>
            </a:r>
          </a:p>
          <a:p>
            <a:r>
              <a:rPr lang="en-US" sz="500" b="1" dirty="0">
                <a:solidFill>
                  <a:schemeClr val="bg1"/>
                </a:solidFill>
                <a:latin typeface="Calibri" charset="0"/>
                <a:ea typeface="Calibri" charset="0"/>
                <a:cs typeface="Calibri" charset="0"/>
              </a:rPr>
              <a:t>Health and </a:t>
            </a:r>
            <a:br>
              <a:rPr lang="en-US" sz="500" b="1" dirty="0">
                <a:solidFill>
                  <a:schemeClr val="bg1"/>
                </a:solidFill>
                <a:latin typeface="Calibri" charset="0"/>
                <a:ea typeface="Calibri" charset="0"/>
                <a:cs typeface="Calibri" charset="0"/>
              </a:rPr>
            </a:br>
            <a:r>
              <a:rPr lang="en-US" sz="500" b="1" dirty="0">
                <a:solidFill>
                  <a:schemeClr val="bg1"/>
                </a:solidFill>
                <a:latin typeface="Calibri" charset="0"/>
                <a:ea typeface="Calibri" charset="0"/>
                <a:cs typeface="Calibri" charset="0"/>
              </a:rPr>
              <a:t>Wellness Coaching</a:t>
            </a:r>
          </a:p>
          <a:p>
            <a:r>
              <a:rPr lang="en-US" sz="500" b="1" dirty="0">
                <a:solidFill>
                  <a:schemeClr val="bg1"/>
                </a:solidFill>
                <a:latin typeface="Calibri" charset="0"/>
                <a:ea typeface="Calibri" charset="0"/>
                <a:cs typeface="Calibri" charset="0"/>
              </a:rPr>
              <a:t>Wounded Warrior and Caregivers</a:t>
            </a:r>
          </a:p>
          <a:p>
            <a:r>
              <a:rPr lang="en-US" sz="500" b="1" dirty="0">
                <a:solidFill>
                  <a:schemeClr val="bg1"/>
                </a:solidFill>
                <a:latin typeface="Calibri" charset="0"/>
                <a:ea typeface="Calibri" charset="0"/>
                <a:cs typeface="Calibri" charset="0"/>
              </a:rPr>
              <a:t>Education</a:t>
            </a:r>
          </a:p>
          <a:p>
            <a:r>
              <a:rPr lang="en-US" sz="500" b="1" dirty="0">
                <a:solidFill>
                  <a:schemeClr val="bg1"/>
                </a:solidFill>
                <a:latin typeface="Calibri" charset="0"/>
                <a:ea typeface="Calibri" charset="0"/>
                <a:cs typeface="Calibri" charset="0"/>
              </a:rPr>
              <a:t>New MilParent</a:t>
            </a:r>
          </a:p>
          <a:p>
            <a:r>
              <a:rPr lang="en-US" sz="500" b="1" dirty="0">
                <a:solidFill>
                  <a:schemeClr val="bg1"/>
                </a:solidFill>
                <a:latin typeface="Calibri" charset="0"/>
                <a:ea typeface="Calibri" charset="0"/>
                <a:cs typeface="Calibri" charset="0"/>
              </a:rPr>
              <a:t>Adoption</a:t>
            </a:r>
          </a:p>
          <a:p>
            <a:r>
              <a:rPr lang="en-US" sz="500" b="1" dirty="0">
                <a:solidFill>
                  <a:schemeClr val="bg1"/>
                </a:solidFill>
                <a:latin typeface="Calibri" charset="0"/>
                <a:ea typeface="Calibri" charset="0"/>
                <a:cs typeface="Calibri" charset="0"/>
              </a:rPr>
              <a:t>Document Translation &amp; Language Interpretation</a:t>
            </a:r>
          </a:p>
          <a:p>
            <a:r>
              <a:rPr lang="en-US" sz="500" b="1" dirty="0">
                <a:solidFill>
                  <a:schemeClr val="bg1"/>
                </a:solidFill>
                <a:latin typeface="Calibri" charset="0"/>
                <a:ea typeface="Calibri" charset="0"/>
                <a:cs typeface="Calibri" charset="0"/>
              </a:rPr>
              <a:t>Peer-to-Peer Support</a:t>
            </a:r>
          </a:p>
          <a:p>
            <a:r>
              <a:rPr lang="en-US" sz="500" b="1" dirty="0">
                <a:solidFill>
                  <a:schemeClr val="bg1"/>
                </a:solidFill>
                <a:latin typeface="Calibri" charset="0"/>
                <a:ea typeface="Calibri" charset="0"/>
                <a:cs typeface="Calibri" charset="0"/>
              </a:rPr>
              <a:t>Spouse Relocation</a:t>
            </a:r>
            <a:br>
              <a:rPr lang="en-US" sz="500" b="1" dirty="0">
                <a:solidFill>
                  <a:schemeClr val="bg1"/>
                </a:solidFill>
                <a:latin typeface="Calibri" charset="0"/>
                <a:ea typeface="Calibri" charset="0"/>
                <a:cs typeface="Calibri" charset="0"/>
              </a:rPr>
            </a:br>
            <a:r>
              <a:rPr lang="en-US" sz="500" b="1" dirty="0">
                <a:solidFill>
                  <a:schemeClr val="bg1"/>
                </a:solidFill>
                <a:latin typeface="Calibri" charset="0"/>
                <a:ea typeface="Calibri" charset="0"/>
                <a:cs typeface="Calibri" charset="0"/>
              </a:rPr>
              <a:t>and Transition</a:t>
            </a:r>
          </a:p>
          <a:p>
            <a:r>
              <a:rPr lang="en-US" sz="500" b="1" dirty="0">
                <a:solidFill>
                  <a:schemeClr val="bg1"/>
                </a:solidFill>
                <a:latin typeface="Calibri" charset="0"/>
                <a:ea typeface="Calibri" charset="0"/>
                <a:cs typeface="Calibri" charset="0"/>
              </a:rPr>
              <a:t>Special Needs</a:t>
            </a:r>
          </a:p>
          <a:p>
            <a:r>
              <a:rPr lang="en-US" sz="500" b="1" dirty="0">
                <a:solidFill>
                  <a:schemeClr val="bg1"/>
                </a:solidFill>
                <a:latin typeface="Calibri" charset="0"/>
                <a:ea typeface="Calibri" charset="0"/>
                <a:cs typeface="Calibri" charset="0"/>
              </a:rPr>
              <a:t>Elder Care</a:t>
            </a:r>
          </a:p>
          <a:p>
            <a:r>
              <a:rPr lang="en-US" sz="500" b="1" dirty="0">
                <a:solidFill>
                  <a:schemeClr val="bg1"/>
                </a:solidFill>
                <a:latin typeface="Calibri" charset="0"/>
                <a:ea typeface="Calibri" charset="0"/>
                <a:cs typeface="Calibri" charset="0"/>
              </a:rPr>
              <a:t>Building Healthy Relationships</a:t>
            </a:r>
          </a:p>
          <a:p>
            <a:r>
              <a:rPr lang="en-US" sz="500" b="1" dirty="0">
                <a:solidFill>
                  <a:schemeClr val="bg1"/>
                </a:solidFill>
                <a:latin typeface="Calibri" charset="0"/>
                <a:ea typeface="Calibri" charset="0"/>
                <a:cs typeface="Calibri" charset="0"/>
              </a:rPr>
              <a:t>Transitioning </a:t>
            </a:r>
            <a:br>
              <a:rPr lang="en-US" sz="500" b="1" dirty="0">
                <a:solidFill>
                  <a:schemeClr val="bg1"/>
                </a:solidFill>
                <a:latin typeface="Calibri" charset="0"/>
                <a:ea typeface="Calibri" charset="0"/>
                <a:cs typeface="Calibri" charset="0"/>
              </a:rPr>
            </a:br>
            <a:r>
              <a:rPr lang="en-US" sz="500" b="1" dirty="0">
                <a:solidFill>
                  <a:schemeClr val="bg1"/>
                </a:solidFill>
                <a:latin typeface="Calibri" charset="0"/>
                <a:ea typeface="Calibri" charset="0"/>
                <a:cs typeface="Calibri" charset="0"/>
              </a:rPr>
              <a:t>Veterans</a:t>
            </a:r>
          </a:p>
          <a:p>
            <a:r>
              <a:rPr lang="en-US" sz="800" b="1" dirty="0">
                <a:solidFill>
                  <a:schemeClr val="bg1"/>
                </a:solidFill>
                <a:latin typeface="Calibri" charset="0"/>
                <a:ea typeface="Calibri" charset="0"/>
                <a:cs typeface="Calibri" charset="0"/>
              </a:rPr>
              <a:t>Financial and </a:t>
            </a:r>
            <a:br>
              <a:rPr lang="en-US" sz="800" b="1" dirty="0">
                <a:solidFill>
                  <a:schemeClr val="bg1"/>
                </a:solidFill>
                <a:latin typeface="Calibri" charset="0"/>
                <a:ea typeface="Calibri" charset="0"/>
                <a:cs typeface="Calibri" charset="0"/>
              </a:rPr>
            </a:br>
            <a:r>
              <a:rPr lang="en-US" sz="800" b="1" dirty="0">
                <a:solidFill>
                  <a:schemeClr val="bg1"/>
                </a:solidFill>
                <a:latin typeface="Calibri" charset="0"/>
                <a:ea typeface="Calibri" charset="0"/>
                <a:cs typeface="Calibri" charset="0"/>
              </a:rPr>
              <a:t>Tax Consultation</a:t>
            </a:r>
            <a:endParaRPr lang="en-US" b="1" dirty="0">
              <a:solidFill>
                <a:schemeClr val="bg1"/>
              </a:solidFill>
              <a:latin typeface="Calibri" charset="0"/>
              <a:ea typeface="Calibri" charset="0"/>
              <a:cs typeface="Calibri" charset="0"/>
            </a:endParaRPr>
          </a:p>
          <a:p>
            <a:endParaRPr lang="en-US" dirty="0"/>
          </a:p>
        </p:txBody>
      </p:sp>
      <p:grpSp>
        <p:nvGrpSpPr>
          <p:cNvPr id="23" name="Group 22" descr="Support chart">
            <a:extLst>
              <a:ext uri="{FF2B5EF4-FFF2-40B4-BE49-F238E27FC236}">
                <a16:creationId xmlns:a16="http://schemas.microsoft.com/office/drawing/2014/main" id="{908DEBB0-E58B-B6EE-6C43-5AB321DCCE93}"/>
              </a:ext>
              <a:ext uri="{C183D7F6-B498-43B3-948B-1728B52AA6E4}">
                <adec:decorative xmlns:adec="http://schemas.microsoft.com/office/drawing/2017/decorative" val="0"/>
              </a:ext>
            </a:extLst>
          </p:cNvPr>
          <p:cNvGrpSpPr/>
          <p:nvPr/>
        </p:nvGrpSpPr>
        <p:grpSpPr>
          <a:xfrm>
            <a:off x="1073364" y="1715962"/>
            <a:ext cx="7063561" cy="4588651"/>
            <a:chOff x="1073364" y="1715962"/>
            <a:chExt cx="7063561" cy="4588651"/>
          </a:xfrm>
        </p:grpSpPr>
        <p:pic>
          <p:nvPicPr>
            <p:cNvPr id="24" name="Picture 23" descr="support and resources">
              <a:extLst>
                <a:ext uri="{FF2B5EF4-FFF2-40B4-BE49-F238E27FC236}">
                  <a16:creationId xmlns:a16="http://schemas.microsoft.com/office/drawing/2014/main" id="{F4CC793C-A63C-8423-7107-BBCE78AE5B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1259" y="2246089"/>
              <a:ext cx="3545986" cy="3596326"/>
            </a:xfrm>
            <a:prstGeom prst="rect">
              <a:avLst/>
            </a:prstGeom>
          </p:spPr>
        </p:pic>
        <p:sp>
          <p:nvSpPr>
            <p:cNvPr id="25" name="Rectangle 24">
              <a:extLst>
                <a:ext uri="{FF2B5EF4-FFF2-40B4-BE49-F238E27FC236}">
                  <a16:creationId xmlns:a16="http://schemas.microsoft.com/office/drawing/2014/main" id="{B24E7ED3-D407-01DB-05B7-1786047317C6}"/>
                </a:ext>
              </a:extLst>
            </p:cNvPr>
            <p:cNvSpPr/>
            <p:nvPr/>
          </p:nvSpPr>
          <p:spPr>
            <a:xfrm>
              <a:off x="2812839" y="1715962"/>
              <a:ext cx="3642084"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Counseling</a:t>
              </a:r>
            </a:p>
          </p:txBody>
        </p:sp>
        <p:sp>
          <p:nvSpPr>
            <p:cNvPr id="26" name="Rectangle 25">
              <a:extLst>
                <a:ext uri="{FF2B5EF4-FFF2-40B4-BE49-F238E27FC236}">
                  <a16:creationId xmlns:a16="http://schemas.microsoft.com/office/drawing/2014/main" id="{5636008E-B4D8-6562-F6BF-C0BCF1678A16}"/>
                </a:ext>
              </a:extLst>
            </p:cNvPr>
            <p:cNvSpPr/>
            <p:nvPr/>
          </p:nvSpPr>
          <p:spPr>
            <a:xfrm>
              <a:off x="5499211" y="2063368"/>
              <a:ext cx="2009214"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Spouse Education and </a:t>
              </a:r>
              <a:b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b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Career Opportunities</a:t>
              </a:r>
            </a:p>
          </p:txBody>
        </p:sp>
        <p:sp>
          <p:nvSpPr>
            <p:cNvPr id="27" name="Rectangle 26">
              <a:extLst>
                <a:ext uri="{FF2B5EF4-FFF2-40B4-BE49-F238E27FC236}">
                  <a16:creationId xmlns:a16="http://schemas.microsoft.com/office/drawing/2014/main" id="{BDF63868-06B8-69B2-5E07-B35D8D9E6554}"/>
                </a:ext>
              </a:extLst>
            </p:cNvPr>
            <p:cNvSpPr/>
            <p:nvPr/>
          </p:nvSpPr>
          <p:spPr>
            <a:xfrm>
              <a:off x="6028346" y="2673318"/>
              <a:ext cx="1715028"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Health and </a:t>
              </a:r>
              <a:b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b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Wellness Coaching</a:t>
              </a:r>
            </a:p>
          </p:txBody>
        </p:sp>
        <p:sp>
          <p:nvSpPr>
            <p:cNvPr id="28" name="Rectangle 27">
              <a:extLst>
                <a:ext uri="{FF2B5EF4-FFF2-40B4-BE49-F238E27FC236}">
                  <a16:creationId xmlns:a16="http://schemas.microsoft.com/office/drawing/2014/main" id="{FDAD85F0-D037-FBBC-0466-2D71387C53BF}"/>
                </a:ext>
              </a:extLst>
            </p:cNvPr>
            <p:cNvSpPr/>
            <p:nvPr/>
          </p:nvSpPr>
          <p:spPr>
            <a:xfrm>
              <a:off x="6407360" y="3378468"/>
              <a:ext cx="1462708"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Wounded Warrior and Caregivers</a:t>
              </a:r>
            </a:p>
          </p:txBody>
        </p:sp>
        <p:sp>
          <p:nvSpPr>
            <p:cNvPr id="29" name="Rectangle 28">
              <a:extLst>
                <a:ext uri="{FF2B5EF4-FFF2-40B4-BE49-F238E27FC236}">
                  <a16:creationId xmlns:a16="http://schemas.microsoft.com/office/drawing/2014/main" id="{519F1186-8C36-72DA-81D8-26D58B5DE8DF}"/>
                </a:ext>
              </a:extLst>
            </p:cNvPr>
            <p:cNvSpPr/>
            <p:nvPr/>
          </p:nvSpPr>
          <p:spPr>
            <a:xfrm>
              <a:off x="6400967" y="4090465"/>
              <a:ext cx="173595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Education</a:t>
              </a:r>
            </a:p>
          </p:txBody>
        </p:sp>
        <p:sp>
          <p:nvSpPr>
            <p:cNvPr id="30" name="Rectangle 29">
              <a:extLst>
                <a:ext uri="{FF2B5EF4-FFF2-40B4-BE49-F238E27FC236}">
                  <a16:creationId xmlns:a16="http://schemas.microsoft.com/office/drawing/2014/main" id="{DCD8FAC5-4BE2-779D-FEE2-270C18D44335}"/>
                </a:ext>
              </a:extLst>
            </p:cNvPr>
            <p:cNvSpPr/>
            <p:nvPr/>
          </p:nvSpPr>
          <p:spPr>
            <a:xfrm>
              <a:off x="5806238" y="4726489"/>
              <a:ext cx="1874303"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New MilParent</a:t>
              </a:r>
            </a:p>
          </p:txBody>
        </p:sp>
        <p:sp>
          <p:nvSpPr>
            <p:cNvPr id="31" name="Rectangle 30">
              <a:extLst>
                <a:ext uri="{FF2B5EF4-FFF2-40B4-BE49-F238E27FC236}">
                  <a16:creationId xmlns:a16="http://schemas.microsoft.com/office/drawing/2014/main" id="{6BA4B301-2A58-C89E-2432-80EB6C636DAF}"/>
                </a:ext>
              </a:extLst>
            </p:cNvPr>
            <p:cNvSpPr/>
            <p:nvPr/>
          </p:nvSpPr>
          <p:spPr>
            <a:xfrm>
              <a:off x="5856562" y="5307060"/>
              <a:ext cx="87806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Adoption</a:t>
              </a:r>
            </a:p>
          </p:txBody>
        </p:sp>
        <p:sp>
          <p:nvSpPr>
            <p:cNvPr id="32" name="Rectangle 31">
              <a:extLst>
                <a:ext uri="{FF2B5EF4-FFF2-40B4-BE49-F238E27FC236}">
                  <a16:creationId xmlns:a16="http://schemas.microsoft.com/office/drawing/2014/main" id="{DCD2F630-1C78-9D72-2C4F-B2574D887F1A}"/>
                </a:ext>
              </a:extLst>
            </p:cNvPr>
            <p:cNvSpPr/>
            <p:nvPr/>
          </p:nvSpPr>
          <p:spPr>
            <a:xfrm>
              <a:off x="4618693" y="5842948"/>
              <a:ext cx="1874303"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Document Translation &amp; Language Interpretation</a:t>
              </a:r>
            </a:p>
          </p:txBody>
        </p:sp>
        <p:sp>
          <p:nvSpPr>
            <p:cNvPr id="33" name="Rectangle 32">
              <a:extLst>
                <a:ext uri="{FF2B5EF4-FFF2-40B4-BE49-F238E27FC236}">
                  <a16:creationId xmlns:a16="http://schemas.microsoft.com/office/drawing/2014/main" id="{C504E7BB-15E6-68EE-0EFF-691A09828334}"/>
                </a:ext>
              </a:extLst>
            </p:cNvPr>
            <p:cNvSpPr/>
            <p:nvPr/>
          </p:nvSpPr>
          <p:spPr>
            <a:xfrm>
              <a:off x="2557664" y="5842948"/>
              <a:ext cx="1874303" cy="276999"/>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Peer-to-Peer Support</a:t>
              </a:r>
            </a:p>
          </p:txBody>
        </p:sp>
        <p:sp>
          <p:nvSpPr>
            <p:cNvPr id="34" name="Rectangle 33">
              <a:extLst>
                <a:ext uri="{FF2B5EF4-FFF2-40B4-BE49-F238E27FC236}">
                  <a16:creationId xmlns:a16="http://schemas.microsoft.com/office/drawing/2014/main" id="{0EC42E09-8754-202D-1B25-7F3E4B56B7F5}"/>
                </a:ext>
              </a:extLst>
            </p:cNvPr>
            <p:cNvSpPr/>
            <p:nvPr/>
          </p:nvSpPr>
          <p:spPr>
            <a:xfrm>
              <a:off x="1476522" y="5271116"/>
              <a:ext cx="1874303" cy="461665"/>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Spouse Relocation</a:t>
              </a:r>
              <a:b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b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and Transition</a:t>
              </a:r>
            </a:p>
          </p:txBody>
        </p:sp>
        <p:sp>
          <p:nvSpPr>
            <p:cNvPr id="35" name="Rectangle 34">
              <a:extLst>
                <a:ext uri="{FF2B5EF4-FFF2-40B4-BE49-F238E27FC236}">
                  <a16:creationId xmlns:a16="http://schemas.microsoft.com/office/drawing/2014/main" id="{55472736-4EEF-C5F4-B97D-8F8580B3BD51}"/>
                </a:ext>
              </a:extLst>
            </p:cNvPr>
            <p:cNvSpPr/>
            <p:nvPr/>
          </p:nvSpPr>
          <p:spPr>
            <a:xfrm>
              <a:off x="1084137" y="4739154"/>
              <a:ext cx="1909554" cy="276999"/>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Special Needs</a:t>
              </a:r>
            </a:p>
          </p:txBody>
        </p:sp>
        <p:sp>
          <p:nvSpPr>
            <p:cNvPr id="36" name="Rectangle 35">
              <a:extLst>
                <a:ext uri="{FF2B5EF4-FFF2-40B4-BE49-F238E27FC236}">
                  <a16:creationId xmlns:a16="http://schemas.microsoft.com/office/drawing/2014/main" id="{DE32F4F6-5822-C81C-31E3-0C0A2B75AD06}"/>
                </a:ext>
              </a:extLst>
            </p:cNvPr>
            <p:cNvSpPr/>
            <p:nvPr/>
          </p:nvSpPr>
          <p:spPr>
            <a:xfrm>
              <a:off x="1121803" y="4059032"/>
              <a:ext cx="1735958" cy="276999"/>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Elder Care</a:t>
              </a:r>
            </a:p>
          </p:txBody>
        </p:sp>
        <p:sp>
          <p:nvSpPr>
            <p:cNvPr id="37" name="Rectangle 36">
              <a:extLst>
                <a:ext uri="{FF2B5EF4-FFF2-40B4-BE49-F238E27FC236}">
                  <a16:creationId xmlns:a16="http://schemas.microsoft.com/office/drawing/2014/main" id="{0020922F-6DD7-CB56-79D4-B24972CE10AB}"/>
                </a:ext>
              </a:extLst>
            </p:cNvPr>
            <p:cNvSpPr/>
            <p:nvPr/>
          </p:nvSpPr>
          <p:spPr>
            <a:xfrm>
              <a:off x="1073364" y="3363161"/>
              <a:ext cx="1735958" cy="461665"/>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Building Healthy Relationships</a:t>
              </a:r>
            </a:p>
          </p:txBody>
        </p:sp>
        <p:sp>
          <p:nvSpPr>
            <p:cNvPr id="38" name="Rectangle 37">
              <a:extLst>
                <a:ext uri="{FF2B5EF4-FFF2-40B4-BE49-F238E27FC236}">
                  <a16:creationId xmlns:a16="http://schemas.microsoft.com/office/drawing/2014/main" id="{D750C344-1AA4-25A8-DD34-092F8DB6A449}"/>
                </a:ext>
              </a:extLst>
            </p:cNvPr>
            <p:cNvSpPr/>
            <p:nvPr/>
          </p:nvSpPr>
          <p:spPr>
            <a:xfrm>
              <a:off x="1465812" y="2696720"/>
              <a:ext cx="1677661" cy="461665"/>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Transitioning </a:t>
              </a:r>
              <a:b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b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Veterans</a:t>
              </a:r>
            </a:p>
          </p:txBody>
        </p:sp>
        <p:sp>
          <p:nvSpPr>
            <p:cNvPr id="39" name="Rectangle 38">
              <a:extLst>
                <a:ext uri="{FF2B5EF4-FFF2-40B4-BE49-F238E27FC236}">
                  <a16:creationId xmlns:a16="http://schemas.microsoft.com/office/drawing/2014/main" id="{AA7E52F4-BE47-8106-97DF-84FDA9123D86}"/>
                </a:ext>
              </a:extLst>
            </p:cNvPr>
            <p:cNvSpPr/>
            <p:nvPr/>
          </p:nvSpPr>
          <p:spPr>
            <a:xfrm>
              <a:off x="1410654" y="2105113"/>
              <a:ext cx="2358858" cy="461665"/>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Financial and </a:t>
              </a:r>
              <a:b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br>
              <a:r>
                <a:rPr kumimoji="0" lang="en-US" sz="1200" b="1" i="0" u="none" strike="noStrike" kern="1200" cap="none" spc="0" normalizeH="0" baseline="0" noProof="0" dirty="0">
                  <a:ln>
                    <a:noFill/>
                  </a:ln>
                  <a:solidFill>
                    <a:srgbClr val="002060"/>
                  </a:solidFill>
                  <a:effectLst/>
                  <a:uLnTx/>
                  <a:uFillTx/>
                  <a:latin typeface="Calibri" charset="0"/>
                  <a:ea typeface="Calibri" charset="0"/>
                  <a:cs typeface="Calibri" charset="0"/>
                </a:rPr>
                <a:t>Tax Consultation</a:t>
              </a:r>
            </a:p>
          </p:txBody>
        </p:sp>
      </p:grpSp>
      <p:sp>
        <p:nvSpPr>
          <p:cNvPr id="5" name="Footer Placeholder 4">
            <a:extLst>
              <a:ext uri="{FF2B5EF4-FFF2-40B4-BE49-F238E27FC236}">
                <a16:creationId xmlns:a16="http://schemas.microsoft.com/office/drawing/2014/main" id="{154EFFB9-FC88-629C-800A-3BB76FBCABD3}"/>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
        <p:nvSpPr>
          <p:cNvPr id="3" name="Slide Number Placeholder 2">
            <a:extLst>
              <a:ext uri="{FF2B5EF4-FFF2-40B4-BE49-F238E27FC236}">
                <a16:creationId xmlns:a16="http://schemas.microsoft.com/office/drawing/2014/main" id="{9B824506-3EB9-FE94-6279-51DF2320EFCF}"/>
              </a:ext>
            </a:extLst>
          </p:cNvPr>
          <p:cNvSpPr>
            <a:spLocks noGrp="1"/>
          </p:cNvSpPr>
          <p:nvPr>
            <p:ph type="sldNum" sz="quarter" idx="10"/>
          </p:nvPr>
        </p:nvSpPr>
        <p:spPr/>
        <p:txBody>
          <a:bodyPr/>
          <a:lstStyle/>
          <a:p>
            <a:fld id="{2D06A98E-9D45-4AC9-A0D5-10D89E137443}" type="slidenum">
              <a:rPr lang="en-US" smtClean="0"/>
              <a:pPr/>
              <a:t>4</a:t>
            </a:fld>
            <a:endParaRPr lang="en-US" dirty="0"/>
          </a:p>
        </p:txBody>
      </p:sp>
    </p:spTree>
    <p:extLst>
      <p:ext uri="{BB962C8B-B14F-4D97-AF65-F5344CB8AC3E}">
        <p14:creationId xmlns:p14="http://schemas.microsoft.com/office/powerpoint/2010/main" val="2822120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35BB3-D693-40C2-85C8-60B3AF989D65}"/>
              </a:ext>
            </a:extLst>
          </p:cNvPr>
          <p:cNvSpPr>
            <a:spLocks noGrp="1"/>
          </p:cNvSpPr>
          <p:nvPr>
            <p:ph type="title"/>
          </p:nvPr>
        </p:nvSpPr>
        <p:spPr>
          <a:xfrm>
            <a:off x="397568" y="730420"/>
            <a:ext cx="8534400" cy="899097"/>
          </a:xfrm>
        </p:spPr>
        <p:txBody>
          <a:bodyPr/>
          <a:lstStyle/>
          <a:p>
            <a:r>
              <a:rPr lang="en-US" sz="2800" dirty="0">
                <a:solidFill>
                  <a:prstClr val="white"/>
                </a:solidFill>
                <a:ea typeface="Calibri" charset="0"/>
                <a:cs typeface="Calibri" charset="0"/>
              </a:rPr>
              <a:t>Confidential Counseling to Help You Be Your Best</a:t>
            </a:r>
            <a:endParaRPr lang="en-US" sz="2800" dirty="0"/>
          </a:p>
        </p:txBody>
      </p:sp>
      <p:sp>
        <p:nvSpPr>
          <p:cNvPr id="4" name="Text Placeholder 3">
            <a:extLst>
              <a:ext uri="{FF2B5EF4-FFF2-40B4-BE49-F238E27FC236}">
                <a16:creationId xmlns:a16="http://schemas.microsoft.com/office/drawing/2014/main" id="{1437F531-CDB7-41F7-9DD3-FF0051DFD69A}"/>
              </a:ext>
            </a:extLst>
          </p:cNvPr>
          <p:cNvSpPr>
            <a:spLocks noGrp="1"/>
          </p:cNvSpPr>
          <p:nvPr>
            <p:ph type="body" sz="quarter" idx="14"/>
          </p:nvPr>
        </p:nvSpPr>
        <p:spPr>
          <a:xfrm>
            <a:off x="331152" y="1828800"/>
            <a:ext cx="4584890" cy="4472106"/>
          </a:xfrm>
        </p:spPr>
        <p:txBody>
          <a:bodyPr>
            <a:normAutofit fontScale="92500"/>
          </a:bodyPr>
          <a:lstStyle/>
          <a:p>
            <a:pPr marL="0" lvl="0" indent="0" defTabSz="457200">
              <a:lnSpc>
                <a:spcPct val="100000"/>
              </a:lnSpc>
              <a:spcBef>
                <a:spcPts val="0"/>
              </a:spcBef>
              <a:spcAft>
                <a:spcPts val="900"/>
              </a:spcAft>
              <a:buNone/>
            </a:pPr>
            <a:r>
              <a:rPr lang="en-US" sz="2000" b="1" dirty="0">
                <a:solidFill>
                  <a:srgbClr val="183F5C"/>
                </a:solidFill>
                <a:ea typeface="Calibri" charset="0"/>
                <a:cs typeface="Calibri" charset="0"/>
              </a:rPr>
              <a:t>Military OneSource counseling:  </a:t>
            </a:r>
          </a:p>
          <a:p>
            <a:pPr marL="192024" lvl="0" indent="-192024" defTabSz="457200">
              <a:lnSpc>
                <a:spcPct val="100000"/>
              </a:lnSpc>
              <a:spcBef>
                <a:spcPts val="0"/>
              </a:spcBef>
              <a:buFont typeface="Arial" charset="0"/>
              <a:buChar char="•"/>
            </a:pPr>
            <a:r>
              <a:rPr lang="en-US" sz="1800" dirty="0">
                <a:solidFill>
                  <a:srgbClr val="404040"/>
                </a:solidFill>
                <a:ea typeface="Calibri" charset="0"/>
                <a:cs typeface="Calibri" charset="0"/>
              </a:rPr>
              <a:t>For service members and military families</a:t>
            </a:r>
          </a:p>
          <a:p>
            <a:pPr marL="192024" lvl="0" indent="-192024" defTabSz="457200">
              <a:lnSpc>
                <a:spcPct val="100000"/>
              </a:lnSpc>
              <a:spcBef>
                <a:spcPts val="0"/>
              </a:spcBef>
              <a:buFont typeface="Arial" charset="0"/>
              <a:buChar char="•"/>
            </a:pPr>
            <a:r>
              <a:rPr lang="en-US" sz="1800" dirty="0">
                <a:solidFill>
                  <a:srgbClr val="404040"/>
                </a:solidFill>
                <a:ea typeface="Calibri" charset="0"/>
                <a:cs typeface="Calibri" charset="0"/>
              </a:rPr>
              <a:t>Private, at no cost, not reported to command</a:t>
            </a:r>
          </a:p>
          <a:p>
            <a:pPr marL="192024" lvl="2" indent="-192024" defTabSz="457200">
              <a:lnSpc>
                <a:spcPct val="100000"/>
              </a:lnSpc>
              <a:spcBef>
                <a:spcPts val="0"/>
              </a:spcBef>
              <a:buFont typeface="Arial"/>
              <a:buChar char="•"/>
            </a:pPr>
            <a:r>
              <a:rPr lang="en-US" sz="1800" dirty="0">
                <a:solidFill>
                  <a:srgbClr val="404040"/>
                </a:solidFill>
                <a:ea typeface="Calibri" charset="0"/>
                <a:cs typeface="Calibri" charset="0"/>
              </a:rPr>
              <a:t>Short-term, up to 12 sessions  </a:t>
            </a:r>
          </a:p>
          <a:p>
            <a:pPr marL="192024" lvl="0" indent="-192024" defTabSz="457200">
              <a:lnSpc>
                <a:spcPct val="100000"/>
              </a:lnSpc>
              <a:spcBef>
                <a:spcPts val="0"/>
              </a:spcBef>
              <a:buFont typeface="Arial"/>
              <a:buChar char="•"/>
            </a:pPr>
            <a:r>
              <a:rPr lang="en-US" sz="1800" dirty="0">
                <a:solidFill>
                  <a:srgbClr val="404040"/>
                </a:solidFill>
                <a:ea typeface="Calibri" charset="0"/>
                <a:cs typeface="Calibri" charset="0"/>
              </a:rPr>
              <a:t>Connects you — or immediate family members — to counseling from licensed mental health clinicians</a:t>
            </a:r>
          </a:p>
          <a:p>
            <a:pPr marL="192024" lvl="0" indent="-192024" defTabSz="457200">
              <a:lnSpc>
                <a:spcPct val="100000"/>
              </a:lnSpc>
              <a:spcBef>
                <a:spcPts val="0"/>
              </a:spcBef>
              <a:spcAft>
                <a:spcPts val="600"/>
              </a:spcAft>
              <a:buFont typeface="Arial"/>
              <a:buChar char="•"/>
            </a:pPr>
            <a:r>
              <a:rPr lang="en-US" sz="1800" dirty="0">
                <a:solidFill>
                  <a:srgbClr val="404040"/>
                </a:solidFill>
                <a:ea typeface="Calibri" charset="0"/>
                <a:cs typeface="Calibri" charset="0"/>
              </a:rPr>
              <a:t>Helps with issues such as: </a:t>
            </a:r>
          </a:p>
          <a:p>
            <a:pPr marL="466344" lvl="2" indent="-192024" defTabSz="457200">
              <a:lnSpc>
                <a:spcPct val="100000"/>
              </a:lnSpc>
              <a:spcBef>
                <a:spcPts val="0"/>
              </a:spcBef>
              <a:buFont typeface="Courier New"/>
              <a:buChar char="o"/>
            </a:pPr>
            <a:r>
              <a:rPr lang="en-US" sz="1800" dirty="0">
                <a:solidFill>
                  <a:srgbClr val="404040"/>
                </a:solidFill>
                <a:ea typeface="Calibri" charset="0"/>
                <a:cs typeface="Calibri" charset="0"/>
              </a:rPr>
              <a:t>Improving relationships at home and work</a:t>
            </a:r>
          </a:p>
          <a:p>
            <a:pPr marL="466344" lvl="2" indent="-192024" defTabSz="457200">
              <a:lnSpc>
                <a:spcPct val="100000"/>
              </a:lnSpc>
              <a:spcBef>
                <a:spcPts val="0"/>
              </a:spcBef>
              <a:buFont typeface="Courier New"/>
              <a:buChar char="o"/>
            </a:pPr>
            <a:r>
              <a:rPr lang="en-US" sz="1800" dirty="0">
                <a:solidFill>
                  <a:srgbClr val="404040"/>
                </a:solidFill>
                <a:ea typeface="Calibri" charset="0"/>
                <a:cs typeface="Calibri" charset="0"/>
              </a:rPr>
              <a:t>Stress management </a:t>
            </a:r>
          </a:p>
          <a:p>
            <a:pPr marL="466344" lvl="2" indent="-192024" defTabSz="457200">
              <a:lnSpc>
                <a:spcPct val="100000"/>
              </a:lnSpc>
              <a:spcBef>
                <a:spcPts val="0"/>
              </a:spcBef>
              <a:buFont typeface="Courier New"/>
              <a:buChar char="o"/>
            </a:pPr>
            <a:r>
              <a:rPr lang="en-US" sz="1800" dirty="0">
                <a:solidFill>
                  <a:srgbClr val="404040"/>
                </a:solidFill>
                <a:ea typeface="Calibri" charset="0"/>
                <a:cs typeface="Calibri" charset="0"/>
              </a:rPr>
              <a:t>Marital and communication issues</a:t>
            </a:r>
          </a:p>
          <a:p>
            <a:pPr marL="466344" lvl="2" indent="-192024" defTabSz="457200">
              <a:lnSpc>
                <a:spcPct val="100000"/>
              </a:lnSpc>
              <a:spcBef>
                <a:spcPts val="0"/>
              </a:spcBef>
              <a:buFont typeface="Courier New"/>
              <a:buChar char="o"/>
            </a:pPr>
            <a:r>
              <a:rPr lang="en-US" sz="1800" dirty="0">
                <a:solidFill>
                  <a:srgbClr val="404040"/>
                </a:solidFill>
                <a:ea typeface="Calibri" charset="0"/>
                <a:cs typeface="Calibri" charset="0"/>
              </a:rPr>
              <a:t>Adjustment and deployment challenges</a:t>
            </a:r>
          </a:p>
          <a:p>
            <a:pPr marL="466344" lvl="2" indent="-192024" defTabSz="457200">
              <a:lnSpc>
                <a:spcPct val="100000"/>
              </a:lnSpc>
              <a:spcBef>
                <a:spcPts val="0"/>
              </a:spcBef>
              <a:buFont typeface="Courier New"/>
              <a:buChar char="o"/>
            </a:pPr>
            <a:r>
              <a:rPr lang="en-US" sz="1800" dirty="0">
                <a:solidFill>
                  <a:srgbClr val="404040"/>
                </a:solidFill>
                <a:ea typeface="Calibri" charset="0"/>
                <a:cs typeface="Calibri" charset="0"/>
              </a:rPr>
              <a:t>Parenting skills</a:t>
            </a:r>
          </a:p>
          <a:p>
            <a:pPr marL="466344" lvl="2" indent="-192024" defTabSz="457200">
              <a:lnSpc>
                <a:spcPct val="100000"/>
              </a:lnSpc>
              <a:spcBef>
                <a:spcPts val="0"/>
              </a:spcBef>
              <a:buFont typeface="Courier New"/>
              <a:buChar char="o"/>
            </a:pPr>
            <a:r>
              <a:rPr lang="en-US" sz="1800" dirty="0">
                <a:solidFill>
                  <a:srgbClr val="404040"/>
                </a:solidFill>
                <a:ea typeface="Calibri" charset="0"/>
                <a:cs typeface="Calibri" charset="0"/>
              </a:rPr>
              <a:t>Grief or loss</a:t>
            </a:r>
          </a:p>
          <a:p>
            <a:pPr marL="466344" lvl="2" indent="-192024" defTabSz="457200">
              <a:lnSpc>
                <a:spcPct val="100000"/>
              </a:lnSpc>
              <a:spcBef>
                <a:spcPts val="0"/>
              </a:spcBef>
              <a:buFont typeface="Courier New"/>
              <a:buChar char="o"/>
            </a:pPr>
            <a:r>
              <a:rPr lang="en-US" sz="1800" dirty="0">
                <a:solidFill>
                  <a:srgbClr val="404040"/>
                </a:solidFill>
                <a:ea typeface="Calibri" charset="0"/>
                <a:cs typeface="Calibri" charset="0"/>
              </a:rPr>
              <a:t>Transitions, such as PCS moves and </a:t>
            </a:r>
            <a:br>
              <a:rPr lang="en-US" sz="1800" dirty="0">
                <a:solidFill>
                  <a:srgbClr val="404040"/>
                </a:solidFill>
                <a:ea typeface="Calibri" charset="0"/>
                <a:cs typeface="Calibri" charset="0"/>
              </a:rPr>
            </a:br>
            <a:r>
              <a:rPr lang="en-US" sz="1800" dirty="0">
                <a:solidFill>
                  <a:srgbClr val="404040"/>
                </a:solidFill>
                <a:ea typeface="Calibri" charset="0"/>
                <a:cs typeface="Calibri" charset="0"/>
              </a:rPr>
              <a:t>other challenges</a:t>
            </a:r>
          </a:p>
          <a:p>
            <a:endParaRPr lang="en-US" dirty="0"/>
          </a:p>
        </p:txBody>
      </p:sp>
      <p:pic>
        <p:nvPicPr>
          <p:cNvPr id="8" name="Picture Placeholder 8" descr="service member and son">
            <a:extLst>
              <a:ext uri="{FF2B5EF4-FFF2-40B4-BE49-F238E27FC236}">
                <a16:creationId xmlns:a16="http://schemas.microsoft.com/office/drawing/2014/main" id="{384DE9E7-718D-03E9-ADBD-36E316968DAD}"/>
              </a:ext>
            </a:extLst>
          </p:cNvPr>
          <p:cNvPicPr>
            <a:picLocks/>
          </p:cNvPicPr>
          <p:nvPr/>
        </p:nvPicPr>
        <p:blipFill rotWithShape="1">
          <a:blip r:embed="rId3" cstate="print">
            <a:extLst>
              <a:ext uri="{28A0092B-C50C-407E-A947-70E740481C1C}">
                <a14:useLocalDpi xmlns:a14="http://schemas.microsoft.com/office/drawing/2010/main" val="0"/>
              </a:ext>
            </a:extLst>
          </a:blip>
          <a:srcRect l="20218" t="148" r="24439" b="2003"/>
          <a:stretch>
            <a:fillRect/>
          </a:stretch>
        </p:blipFill>
        <p:spPr>
          <a:xfrm>
            <a:off x="5029200" y="1636776"/>
            <a:ext cx="4114800" cy="4791456"/>
          </a:xfrm>
          <a:prstGeom prst="rect">
            <a:avLst/>
          </a:prstGeom>
        </p:spPr>
      </p:pic>
      <p:sp>
        <p:nvSpPr>
          <p:cNvPr id="5" name="Footer Placeholder 3">
            <a:extLst>
              <a:ext uri="{FF2B5EF4-FFF2-40B4-BE49-F238E27FC236}">
                <a16:creationId xmlns:a16="http://schemas.microsoft.com/office/drawing/2014/main" id="{96818D34-CA1C-E969-2A4A-2EE15205A939}"/>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Slide Number Placeholder 4">
            <a:extLst>
              <a:ext uri="{FF2B5EF4-FFF2-40B4-BE49-F238E27FC236}">
                <a16:creationId xmlns:a16="http://schemas.microsoft.com/office/drawing/2014/main" id="{37D39068-8B86-577A-F9E8-3E87386DF587}"/>
              </a:ext>
            </a:extLst>
          </p:cNvPr>
          <p:cNvSpPr>
            <a:spLocks noGrp="1"/>
          </p:cNvSpPr>
          <p:nvPr>
            <p:ph type="sldNum" sz="quarter" idx="12"/>
          </p:nvPr>
        </p:nvSpPr>
        <p:spPr>
          <a:xfrm>
            <a:off x="7086600" y="6441718"/>
            <a:ext cx="2057400" cy="393192"/>
          </a:xfrm>
        </p:spPr>
        <p:txBody>
          <a:bodyPr/>
          <a:lstStyle>
            <a:lvl1pPr>
              <a:defRPr sz="1800">
                <a:solidFill>
                  <a:schemeClr val="bg1"/>
                </a:solidFill>
              </a:defRPr>
            </a:lvl1pPr>
          </a:lstStyle>
          <a:p>
            <a:fld id="{9D77CC1A-F3B9-41F1-89AE-DEF1339474CB}" type="slidenum">
              <a:rPr lang="en-US" smtClean="0">
                <a:latin typeface="Aptos" panose="020B0004020202020204" pitchFamily="34" charset="0"/>
              </a:rPr>
              <a:pPr/>
              <a:t>5</a:t>
            </a:fld>
            <a:endParaRPr lang="en-US" dirty="0">
              <a:latin typeface="Aptos" panose="020B0004020202020204" pitchFamily="34" charset="0"/>
            </a:endParaRPr>
          </a:p>
        </p:txBody>
      </p:sp>
    </p:spTree>
    <p:extLst>
      <p:ext uri="{BB962C8B-B14F-4D97-AF65-F5344CB8AC3E}">
        <p14:creationId xmlns:p14="http://schemas.microsoft.com/office/powerpoint/2010/main" val="1928839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75BD5-AE96-4E63-ADA5-07E3B3F824C5}"/>
              </a:ext>
            </a:extLst>
          </p:cNvPr>
          <p:cNvSpPr>
            <a:spLocks noGrp="1"/>
          </p:cNvSpPr>
          <p:nvPr>
            <p:ph type="title"/>
          </p:nvPr>
        </p:nvSpPr>
        <p:spPr>
          <a:xfrm>
            <a:off x="631767" y="637657"/>
            <a:ext cx="7891272" cy="989437"/>
          </a:xfrm>
        </p:spPr>
        <p:txBody>
          <a:bodyPr/>
          <a:lstStyle/>
          <a:p>
            <a:r>
              <a:rPr lang="en-US" dirty="0">
                <a:solidFill>
                  <a:prstClr val="white"/>
                </a:solidFill>
                <a:ea typeface="Calibri" charset="0"/>
                <a:cs typeface="Calibri" charset="0"/>
              </a:rPr>
              <a:t>How to Access Confidential Counseling</a:t>
            </a:r>
            <a:endParaRPr lang="en-US" dirty="0"/>
          </a:p>
        </p:txBody>
      </p:sp>
      <p:sp>
        <p:nvSpPr>
          <p:cNvPr id="4" name="Text Placeholder 3">
            <a:extLst>
              <a:ext uri="{FF2B5EF4-FFF2-40B4-BE49-F238E27FC236}">
                <a16:creationId xmlns:a16="http://schemas.microsoft.com/office/drawing/2014/main" id="{4E98288C-2726-474C-9ABE-7113989C1A9E}"/>
              </a:ext>
            </a:extLst>
          </p:cNvPr>
          <p:cNvSpPr>
            <a:spLocks noGrp="1"/>
          </p:cNvSpPr>
          <p:nvPr>
            <p:ph type="body" sz="quarter" idx="14"/>
          </p:nvPr>
        </p:nvSpPr>
        <p:spPr>
          <a:xfrm>
            <a:off x="442398" y="1868556"/>
            <a:ext cx="4218502" cy="4351787"/>
          </a:xfrm>
        </p:spPr>
        <p:txBody>
          <a:bodyPr>
            <a:normAutofit fontScale="92500"/>
          </a:bodyPr>
          <a:lstStyle/>
          <a:p>
            <a:pPr marL="0" lvl="0" indent="0" defTabSz="457200">
              <a:lnSpc>
                <a:spcPct val="100000"/>
              </a:lnSpc>
              <a:spcBef>
                <a:spcPts val="0"/>
              </a:spcBef>
              <a:spcAft>
                <a:spcPts val="900"/>
              </a:spcAft>
              <a:buNone/>
            </a:pPr>
            <a:r>
              <a:rPr lang="en-US" sz="2000" b="1" dirty="0">
                <a:solidFill>
                  <a:srgbClr val="183F5C"/>
                </a:solidFill>
                <a:ea typeface="Calibri" charset="0"/>
                <a:cs typeface="Calibri" charset="0"/>
              </a:rPr>
              <a:t>You can connect with Military OneSource 24/7/365 from anywhere in the world to arrange your session:</a:t>
            </a:r>
          </a:p>
          <a:p>
            <a:pPr marL="0" lvl="0" indent="0" defTabSz="457200">
              <a:lnSpc>
                <a:spcPct val="100000"/>
              </a:lnSpc>
              <a:spcBef>
                <a:spcPts val="0"/>
              </a:spcBef>
              <a:spcAft>
                <a:spcPts val="900"/>
              </a:spcAft>
              <a:buNone/>
            </a:pPr>
            <a:r>
              <a:rPr lang="en-US" sz="1800" dirty="0">
                <a:solidFill>
                  <a:srgbClr val="404040"/>
                </a:solidFill>
                <a:ea typeface="Calibri" charset="0"/>
                <a:cs typeface="Calibri" charset="0"/>
              </a:rPr>
              <a:t>Connect via phone or secure chat. </a:t>
            </a:r>
          </a:p>
          <a:p>
            <a:pPr marL="0" lvl="0" indent="0" defTabSz="457200">
              <a:lnSpc>
                <a:spcPct val="100000"/>
              </a:lnSpc>
              <a:spcBef>
                <a:spcPts val="0"/>
              </a:spcBef>
              <a:spcAft>
                <a:spcPts val="900"/>
              </a:spcAft>
              <a:buNone/>
            </a:pPr>
            <a:r>
              <a:rPr lang="en-US" sz="1800" dirty="0">
                <a:solidFill>
                  <a:srgbClr val="404040"/>
                </a:solidFill>
                <a:ea typeface="Calibri" charset="0"/>
                <a:cs typeface="Calibri" charset="0"/>
              </a:rPr>
              <a:t>Counseling services are offered via:</a:t>
            </a:r>
          </a:p>
          <a:p>
            <a:pPr marL="192024" lvl="0" indent="-192024" defTabSz="457200">
              <a:lnSpc>
                <a:spcPct val="100000"/>
              </a:lnSpc>
              <a:spcBef>
                <a:spcPts val="0"/>
              </a:spcBef>
              <a:buFont typeface="Arial" charset="0"/>
              <a:buChar char="•"/>
            </a:pPr>
            <a:r>
              <a:rPr lang="en-US" sz="1800" dirty="0">
                <a:solidFill>
                  <a:srgbClr val="404040"/>
                </a:solidFill>
                <a:ea typeface="Calibri" charset="0"/>
                <a:cs typeface="Calibri" charset="0"/>
              </a:rPr>
              <a:t>Telephone</a:t>
            </a:r>
          </a:p>
          <a:p>
            <a:pPr marL="192024" lvl="0" indent="-192024" defTabSz="457200">
              <a:lnSpc>
                <a:spcPct val="100000"/>
              </a:lnSpc>
              <a:spcBef>
                <a:spcPts val="0"/>
              </a:spcBef>
              <a:buFont typeface="Arial" charset="0"/>
              <a:buChar char="•"/>
            </a:pPr>
            <a:r>
              <a:rPr lang="en-US" sz="1800" dirty="0">
                <a:solidFill>
                  <a:srgbClr val="404040"/>
                </a:solidFill>
                <a:ea typeface="Calibri" charset="0"/>
                <a:cs typeface="Calibri" charset="0"/>
              </a:rPr>
              <a:t>Secure online chat </a:t>
            </a:r>
          </a:p>
          <a:p>
            <a:pPr marL="192024" lvl="0" indent="-192024" defTabSz="457200">
              <a:lnSpc>
                <a:spcPct val="100000"/>
              </a:lnSpc>
              <a:spcBef>
                <a:spcPts val="0"/>
              </a:spcBef>
              <a:buFont typeface="Arial" charset="0"/>
              <a:buChar char="•"/>
            </a:pPr>
            <a:r>
              <a:rPr lang="en-US" sz="1800" dirty="0">
                <a:solidFill>
                  <a:srgbClr val="404040"/>
                </a:solidFill>
                <a:ea typeface="Calibri" charset="0"/>
                <a:cs typeface="Calibri" charset="0"/>
              </a:rPr>
              <a:t>Secure, live video session</a:t>
            </a:r>
          </a:p>
          <a:p>
            <a:pPr marL="192024" lvl="0" indent="-192024" defTabSz="457200">
              <a:lnSpc>
                <a:spcPct val="100000"/>
              </a:lnSpc>
              <a:spcBef>
                <a:spcPts val="0"/>
              </a:spcBef>
              <a:buFont typeface="Arial" charset="0"/>
              <a:buChar char="•"/>
            </a:pPr>
            <a:r>
              <a:rPr lang="en-US" sz="1800" dirty="0">
                <a:solidFill>
                  <a:srgbClr val="404040"/>
                </a:solidFill>
                <a:ea typeface="Calibri" charset="0"/>
                <a:cs typeface="Calibri" charset="0"/>
              </a:rPr>
              <a:t>Face-to-face</a:t>
            </a:r>
          </a:p>
          <a:p>
            <a:pPr marL="0" lvl="0" indent="0" defTabSz="457200">
              <a:lnSpc>
                <a:spcPct val="100000"/>
              </a:lnSpc>
              <a:spcBef>
                <a:spcPts val="0"/>
              </a:spcBef>
              <a:spcAft>
                <a:spcPts val="600"/>
              </a:spcAft>
              <a:buNone/>
            </a:pPr>
            <a:endParaRPr lang="en-US" sz="1800" dirty="0">
              <a:solidFill>
                <a:srgbClr val="404040"/>
              </a:solidFill>
              <a:ea typeface="Calibri" charset="0"/>
              <a:cs typeface="Calibri" charset="0"/>
            </a:endParaRPr>
          </a:p>
          <a:p>
            <a:pPr marL="0" lvl="0" indent="0" defTabSz="457200">
              <a:lnSpc>
                <a:spcPct val="100000"/>
              </a:lnSpc>
              <a:spcBef>
                <a:spcPts val="0"/>
              </a:spcBef>
              <a:spcAft>
                <a:spcPts val="600"/>
              </a:spcAft>
              <a:buNone/>
            </a:pPr>
            <a:r>
              <a:rPr lang="en-US" sz="1800" dirty="0">
                <a:solidFill>
                  <a:srgbClr val="404040"/>
                </a:solidFill>
                <a:ea typeface="Calibri" charset="0"/>
                <a:cs typeface="Calibri" charset="0"/>
              </a:rPr>
              <a:t>Face-to-face sessions are also available through the Military and Family Life Counseling Program at installations worldwide. </a:t>
            </a:r>
            <a:endParaRPr lang="en-US" sz="1800" b="1" dirty="0">
              <a:solidFill>
                <a:srgbClr val="404040"/>
              </a:solidFill>
              <a:ea typeface="Calibri" charset="0"/>
              <a:cs typeface="Calibri" charset="0"/>
            </a:endParaRPr>
          </a:p>
          <a:p>
            <a:endParaRPr lang="en-US" dirty="0"/>
          </a:p>
        </p:txBody>
      </p:sp>
      <p:pic>
        <p:nvPicPr>
          <p:cNvPr id="10" name="Picture Placeholder 9" descr="A person holding a phone">
            <a:extLst>
              <a:ext uri="{FF2B5EF4-FFF2-40B4-BE49-F238E27FC236}">
                <a16:creationId xmlns:a16="http://schemas.microsoft.com/office/drawing/2014/main" id="{DCA0A154-24B1-4339-1EA1-D40BA660B01F}"/>
              </a:ext>
            </a:extLst>
          </p:cNvPr>
          <p:cNvPicPr>
            <a:picLocks noGrp="1"/>
          </p:cNvPicPr>
          <p:nvPr>
            <p:ph type="pic" sz="quarter" idx="13"/>
          </p:nvPr>
        </p:nvPicPr>
        <p:blipFill>
          <a:blip r:embed="rId3">
            <a:extLst>
              <a:ext uri="{28A0092B-C50C-407E-A947-70E740481C1C}">
                <a14:useLocalDpi xmlns:a14="http://schemas.microsoft.com/office/drawing/2010/main" val="0"/>
              </a:ext>
            </a:extLst>
          </a:blip>
          <a:srcRect l="20628" t="1997" r="28354" b="4117"/>
          <a:stretch>
            <a:fillRect/>
          </a:stretch>
        </p:blipFill>
        <p:spPr>
          <a:xfrm>
            <a:off x="5029200" y="1636776"/>
            <a:ext cx="4114800" cy="4791456"/>
          </a:xfrm>
        </p:spPr>
      </p:pic>
      <p:sp>
        <p:nvSpPr>
          <p:cNvPr id="5" name="Footer Placeholder 3">
            <a:extLst>
              <a:ext uri="{FF2B5EF4-FFF2-40B4-BE49-F238E27FC236}">
                <a16:creationId xmlns:a16="http://schemas.microsoft.com/office/drawing/2014/main" id="{B1CB7E74-1501-5758-73C3-FD4A89B51738}"/>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Slide Number Placeholder 4">
            <a:extLst>
              <a:ext uri="{FF2B5EF4-FFF2-40B4-BE49-F238E27FC236}">
                <a16:creationId xmlns:a16="http://schemas.microsoft.com/office/drawing/2014/main" id="{6625C334-6FF8-87BC-DA38-29BD63D8C087}"/>
              </a:ext>
            </a:extLst>
          </p:cNvPr>
          <p:cNvSpPr>
            <a:spLocks noGrp="1"/>
          </p:cNvSpPr>
          <p:nvPr>
            <p:ph type="sldNum" sz="quarter" idx="12"/>
          </p:nvPr>
        </p:nvSpPr>
        <p:spPr>
          <a:xfrm>
            <a:off x="7086600" y="6441718"/>
            <a:ext cx="2057400" cy="393192"/>
          </a:xfrm>
        </p:spPr>
        <p:txBody>
          <a:bodyPr/>
          <a:lstStyle>
            <a:lvl1pPr>
              <a:defRPr sz="1800">
                <a:solidFill>
                  <a:schemeClr val="bg1"/>
                </a:solidFill>
              </a:defRPr>
            </a:lvl1pPr>
          </a:lstStyle>
          <a:p>
            <a:fld id="{9D77CC1A-F3B9-41F1-89AE-DEF1339474CB}" type="slidenum">
              <a:rPr lang="en-US" smtClean="0">
                <a:latin typeface="Aptos" panose="020B0004020202020204" pitchFamily="34" charset="0"/>
              </a:rPr>
              <a:pPr/>
              <a:t>6</a:t>
            </a:fld>
            <a:endParaRPr lang="en-US" dirty="0">
              <a:latin typeface="Aptos" panose="020B0004020202020204" pitchFamily="34" charset="0"/>
            </a:endParaRPr>
          </a:p>
        </p:txBody>
      </p:sp>
    </p:spTree>
    <p:extLst>
      <p:ext uri="{BB962C8B-B14F-4D97-AF65-F5344CB8AC3E}">
        <p14:creationId xmlns:p14="http://schemas.microsoft.com/office/powerpoint/2010/main" val="3288234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8A1D9-68CF-4C9C-B998-D0807470F070}"/>
              </a:ext>
            </a:extLst>
          </p:cNvPr>
          <p:cNvSpPr>
            <a:spLocks noGrp="1"/>
          </p:cNvSpPr>
          <p:nvPr>
            <p:ph type="title"/>
          </p:nvPr>
        </p:nvSpPr>
        <p:spPr>
          <a:xfrm>
            <a:off x="337103" y="665018"/>
            <a:ext cx="8515350" cy="975523"/>
          </a:xfrm>
        </p:spPr>
        <p:txBody>
          <a:bodyPr/>
          <a:lstStyle/>
          <a:p>
            <a:r>
              <a:rPr lang="en-US" sz="2800" dirty="0"/>
              <a:t>Coaching, Consultations and Other Services </a:t>
            </a:r>
            <a:r>
              <a:rPr lang="en-US" sz="2800" dirty="0">
                <a:solidFill>
                  <a:prstClr val="white"/>
                </a:solidFill>
                <a:ea typeface="Calibri" charset="0"/>
                <a:cs typeface="Calibri" charset="0"/>
              </a:rPr>
              <a:t>(1 of 6)</a:t>
            </a:r>
            <a:endParaRPr lang="en-US" sz="2800" dirty="0"/>
          </a:p>
        </p:txBody>
      </p:sp>
      <p:pic>
        <p:nvPicPr>
          <p:cNvPr id="11" name="Picture 10">
            <a:extLst>
              <a:ext uri="{FF2B5EF4-FFF2-40B4-BE49-F238E27FC236}">
                <a16:creationId xmlns:a16="http://schemas.microsoft.com/office/drawing/2014/main" id="{264228DC-FE87-412F-ABB6-33C64DBAE87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896" y="2123366"/>
            <a:ext cx="523948" cy="523948"/>
          </a:xfrm>
          <a:prstGeom prst="rect">
            <a:avLst/>
          </a:prstGeom>
        </p:spPr>
      </p:pic>
      <p:sp>
        <p:nvSpPr>
          <p:cNvPr id="4" name="Text Placeholder 3">
            <a:extLst>
              <a:ext uri="{FF2B5EF4-FFF2-40B4-BE49-F238E27FC236}">
                <a16:creationId xmlns:a16="http://schemas.microsoft.com/office/drawing/2014/main" id="{3DD67C5F-FB45-42AD-B3D5-82996F1E2526}"/>
              </a:ext>
            </a:extLst>
          </p:cNvPr>
          <p:cNvSpPr>
            <a:spLocks noGrp="1"/>
          </p:cNvSpPr>
          <p:nvPr>
            <p:ph type="body" sz="quarter" idx="12"/>
          </p:nvPr>
        </p:nvSpPr>
        <p:spPr>
          <a:xfrm>
            <a:off x="1293812" y="2130497"/>
            <a:ext cx="6556375" cy="1216239"/>
          </a:xfrm>
        </p:spPr>
        <p:txBody>
          <a:bodyPr>
            <a:normAutofit lnSpcReduction="10000"/>
          </a:bodyPr>
          <a:lstStyle/>
          <a:p>
            <a:pPr marL="0" lvl="0" indent="0" defTabSz="457200">
              <a:lnSpc>
                <a:spcPct val="100000"/>
              </a:lnSpc>
              <a:spcBef>
                <a:spcPts val="0"/>
              </a:spcBef>
              <a:spcAft>
                <a:spcPts val="1000"/>
              </a:spcAft>
              <a:buNone/>
            </a:pPr>
            <a:r>
              <a:rPr lang="en-US" sz="1800" b="1" dirty="0">
                <a:solidFill>
                  <a:srgbClr val="183F5C"/>
                </a:solidFill>
                <a:ea typeface="Calibri" charset="0"/>
                <a:cs typeface="Calibri" charset="0"/>
              </a:rPr>
              <a:t>Health and Wellness Coaching</a:t>
            </a:r>
            <a:br>
              <a:rPr lang="en-US" sz="1800" b="1" dirty="0">
                <a:solidFill>
                  <a:prstClr val="black">
                    <a:lumMod val="65000"/>
                    <a:lumOff val="35000"/>
                  </a:prstClr>
                </a:solidFill>
                <a:ea typeface="Calibri" charset="0"/>
                <a:cs typeface="Calibri" charset="0"/>
              </a:rPr>
            </a:br>
            <a:r>
              <a:rPr lang="en-US" sz="1800" dirty="0">
                <a:solidFill>
                  <a:srgbClr val="404040"/>
                </a:solidFill>
                <a:ea typeface="Calibri" charset="0"/>
                <a:cs typeface="Calibri" charset="0"/>
              </a:rPr>
              <a:t>Personal coaches to help you set and reach goals to lose weight, manage stress, tackle transitions or make more healthy lifestyle changes.</a:t>
            </a:r>
          </a:p>
          <a:p>
            <a:endParaRPr lang="en-US" dirty="0"/>
          </a:p>
        </p:txBody>
      </p:sp>
      <p:pic>
        <p:nvPicPr>
          <p:cNvPr id="13" name="Picture 12">
            <a:extLst>
              <a:ext uri="{FF2B5EF4-FFF2-40B4-BE49-F238E27FC236}">
                <a16:creationId xmlns:a16="http://schemas.microsoft.com/office/drawing/2014/main" id="{1064EC54-1FEF-43B7-971A-8222B263BF3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000" y="3353571"/>
            <a:ext cx="667512" cy="667512"/>
          </a:xfrm>
          <a:prstGeom prst="rect">
            <a:avLst/>
          </a:prstGeom>
        </p:spPr>
      </p:pic>
      <p:sp>
        <p:nvSpPr>
          <p:cNvPr id="5" name="Text Placeholder 4">
            <a:extLst>
              <a:ext uri="{FF2B5EF4-FFF2-40B4-BE49-F238E27FC236}">
                <a16:creationId xmlns:a16="http://schemas.microsoft.com/office/drawing/2014/main" id="{1D166C29-E684-47DB-8DB2-7A9E7B33566E}"/>
              </a:ext>
            </a:extLst>
          </p:cNvPr>
          <p:cNvSpPr>
            <a:spLocks noGrp="1"/>
          </p:cNvSpPr>
          <p:nvPr>
            <p:ph type="body" sz="quarter" idx="13"/>
          </p:nvPr>
        </p:nvSpPr>
        <p:spPr>
          <a:xfrm>
            <a:off x="1268974" y="3313812"/>
            <a:ext cx="6556375" cy="1283040"/>
          </a:xfrm>
        </p:spPr>
        <p:txBody>
          <a:bodyPr>
            <a:normAutofit/>
          </a:bodyPr>
          <a:lstStyle/>
          <a:p>
            <a:pPr marL="0" lvl="0" indent="0" defTabSz="457200">
              <a:lnSpc>
                <a:spcPct val="100000"/>
              </a:lnSpc>
              <a:spcBef>
                <a:spcPts val="0"/>
              </a:spcBef>
              <a:buNone/>
            </a:pPr>
            <a:r>
              <a:rPr lang="en-US" sz="1800" b="1" dirty="0">
                <a:solidFill>
                  <a:srgbClr val="183F5C"/>
                </a:solidFill>
                <a:ea typeface="Calibri" charset="0"/>
                <a:cs typeface="Calibri" charset="0"/>
              </a:rPr>
              <a:t>Peer-to-Peer</a:t>
            </a:r>
          </a:p>
          <a:p>
            <a:pPr marL="0" lvl="0" indent="0" defTabSz="457200">
              <a:lnSpc>
                <a:spcPct val="100000"/>
              </a:lnSpc>
              <a:spcBef>
                <a:spcPts val="0"/>
              </a:spcBef>
              <a:spcAft>
                <a:spcPts val="1000"/>
              </a:spcAft>
              <a:buNone/>
            </a:pPr>
            <a:r>
              <a:rPr lang="en-US" sz="1800" dirty="0">
                <a:solidFill>
                  <a:srgbClr val="404040"/>
                </a:solidFill>
                <a:ea typeface="Calibri" charset="0"/>
                <a:cs typeface="Calibri" charset="0"/>
              </a:rPr>
              <a:t>These free, confidential consultations provide opportunities for you to discuss personal or career challenges or aspirations with someone who’s been there</a:t>
            </a:r>
            <a:endParaRPr lang="en-US" dirty="0">
              <a:solidFill>
                <a:srgbClr val="404040"/>
              </a:solidFill>
            </a:endParaRPr>
          </a:p>
        </p:txBody>
      </p:sp>
      <p:pic>
        <p:nvPicPr>
          <p:cNvPr id="15" name="Picture 14">
            <a:extLst>
              <a:ext uri="{FF2B5EF4-FFF2-40B4-BE49-F238E27FC236}">
                <a16:creationId xmlns:a16="http://schemas.microsoft.com/office/drawing/2014/main" id="{1A3ED893-8E46-4834-9614-E5D4E960748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0580" y="4578494"/>
            <a:ext cx="638264" cy="685896"/>
          </a:xfrm>
          <a:prstGeom prst="rect">
            <a:avLst/>
          </a:prstGeom>
        </p:spPr>
      </p:pic>
      <p:sp>
        <p:nvSpPr>
          <p:cNvPr id="6" name="Text Placeholder 5">
            <a:extLst>
              <a:ext uri="{FF2B5EF4-FFF2-40B4-BE49-F238E27FC236}">
                <a16:creationId xmlns:a16="http://schemas.microsoft.com/office/drawing/2014/main" id="{5C6F65F5-9EE7-448C-8F31-DBB4138B84C6}"/>
              </a:ext>
            </a:extLst>
          </p:cNvPr>
          <p:cNvSpPr>
            <a:spLocks noGrp="1"/>
          </p:cNvSpPr>
          <p:nvPr>
            <p:ph type="body" sz="quarter" idx="14"/>
          </p:nvPr>
        </p:nvSpPr>
        <p:spPr>
          <a:xfrm>
            <a:off x="1268988" y="4661590"/>
            <a:ext cx="6556375" cy="1283040"/>
          </a:xfrm>
        </p:spPr>
        <p:txBody>
          <a:bodyPr>
            <a:normAutofit lnSpcReduction="10000"/>
          </a:bodyPr>
          <a:lstStyle/>
          <a:p>
            <a:pPr marL="0" lvl="0" indent="0" defTabSz="457200">
              <a:lnSpc>
                <a:spcPct val="100000"/>
              </a:lnSpc>
              <a:spcBef>
                <a:spcPts val="0"/>
              </a:spcBef>
              <a:buNone/>
            </a:pPr>
            <a:r>
              <a:rPr lang="en-US" sz="1800" b="1" dirty="0">
                <a:solidFill>
                  <a:srgbClr val="183F5C"/>
                </a:solidFill>
                <a:ea typeface="Calibri" charset="0"/>
                <a:cs typeface="Calibri" charset="0"/>
              </a:rPr>
              <a:t>Wounded Warrior </a:t>
            </a:r>
          </a:p>
          <a:p>
            <a:pPr marL="0" lvl="0" indent="0" defTabSz="457200">
              <a:lnSpc>
                <a:spcPct val="100000"/>
              </a:lnSpc>
              <a:spcBef>
                <a:spcPts val="0"/>
              </a:spcBef>
              <a:spcAft>
                <a:spcPts val="900"/>
              </a:spcAft>
              <a:buNone/>
            </a:pPr>
            <a:r>
              <a:rPr lang="en-US" sz="1800" dirty="0">
                <a:solidFill>
                  <a:srgbClr val="404040"/>
                </a:solidFill>
                <a:ea typeface="Calibri" charset="0"/>
                <a:cs typeface="Calibri" charset="0"/>
              </a:rPr>
              <a:t>Get immediate assistance for issues related to health care, resources, facilities and benefits — for  eligible wounded, ill or injured service members, veterans and their caregivers. </a:t>
            </a:r>
          </a:p>
          <a:p>
            <a:endParaRPr lang="en-US" dirty="0"/>
          </a:p>
        </p:txBody>
      </p:sp>
      <p:sp>
        <p:nvSpPr>
          <p:cNvPr id="7" name="Footer Placeholder 3">
            <a:extLst>
              <a:ext uri="{FF2B5EF4-FFF2-40B4-BE49-F238E27FC236}">
                <a16:creationId xmlns:a16="http://schemas.microsoft.com/office/drawing/2014/main" id="{0919E09F-D259-37FA-75D6-CCE34C30AEC5}"/>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8" name="Slide Number Placeholder 4">
            <a:extLst>
              <a:ext uri="{FF2B5EF4-FFF2-40B4-BE49-F238E27FC236}">
                <a16:creationId xmlns:a16="http://schemas.microsoft.com/office/drawing/2014/main" id="{E7E0E6F8-77E1-025B-9757-BF990F8F5964}"/>
              </a:ext>
            </a:extLst>
          </p:cNvPr>
          <p:cNvSpPr txBox="1">
            <a:spLocks/>
          </p:cNvSpPr>
          <p:nvPr/>
        </p:nvSpPr>
        <p:spPr>
          <a:xfrm>
            <a:off x="7086600" y="6467118"/>
            <a:ext cx="2057400" cy="393192"/>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b="0" kern="1200">
                <a:solidFill>
                  <a:schemeClr val="bg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fld id="{9D77CC1A-F3B9-41F1-89AE-DEF1339474CB}" type="slidenum">
              <a:rPr lang="en-US" smtClean="0"/>
              <a:pPr marL="0" indent="0" algn="r">
                <a:buNone/>
              </a:pPr>
              <a:t>7</a:t>
            </a:fld>
            <a:endParaRPr lang="en-US" dirty="0"/>
          </a:p>
        </p:txBody>
      </p:sp>
    </p:spTree>
    <p:extLst>
      <p:ext uri="{BB962C8B-B14F-4D97-AF65-F5344CB8AC3E}">
        <p14:creationId xmlns:p14="http://schemas.microsoft.com/office/powerpoint/2010/main" val="3133661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8A1D9-68CF-4C9C-B998-D0807470F070}"/>
              </a:ext>
            </a:extLst>
          </p:cNvPr>
          <p:cNvSpPr>
            <a:spLocks noGrp="1"/>
          </p:cNvSpPr>
          <p:nvPr>
            <p:ph type="title"/>
          </p:nvPr>
        </p:nvSpPr>
        <p:spPr>
          <a:xfrm>
            <a:off x="346378" y="665018"/>
            <a:ext cx="8679457" cy="978408"/>
          </a:xfrm>
        </p:spPr>
        <p:txBody>
          <a:bodyPr/>
          <a:lstStyle/>
          <a:p>
            <a:r>
              <a:rPr lang="en-US" sz="2800" dirty="0"/>
              <a:t>Coaching, Consultations and Other Services </a:t>
            </a:r>
            <a:r>
              <a:rPr lang="en-US" sz="2800" dirty="0">
                <a:solidFill>
                  <a:prstClr val="white"/>
                </a:solidFill>
                <a:latin typeface="Calibri" charset="0"/>
                <a:ea typeface="Calibri" charset="0"/>
                <a:cs typeface="Calibri" charset="0"/>
              </a:rPr>
              <a:t>(2 of 6)</a:t>
            </a:r>
            <a:endParaRPr lang="en-US" sz="2800" dirty="0"/>
          </a:p>
        </p:txBody>
      </p:sp>
      <p:pic>
        <p:nvPicPr>
          <p:cNvPr id="17" name="Picture 16">
            <a:extLst>
              <a:ext uri="{FF2B5EF4-FFF2-40B4-BE49-F238E27FC236}">
                <a16:creationId xmlns:a16="http://schemas.microsoft.com/office/drawing/2014/main" id="{08C0008E-913F-48C1-801D-D57F0D46B0F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252" y="2045475"/>
            <a:ext cx="628738" cy="543001"/>
          </a:xfrm>
          <a:prstGeom prst="rect">
            <a:avLst/>
          </a:prstGeom>
        </p:spPr>
      </p:pic>
      <p:sp>
        <p:nvSpPr>
          <p:cNvPr id="4" name="Text Placeholder 3">
            <a:extLst>
              <a:ext uri="{FF2B5EF4-FFF2-40B4-BE49-F238E27FC236}">
                <a16:creationId xmlns:a16="http://schemas.microsoft.com/office/drawing/2014/main" id="{88668CD9-E1A7-407A-AFCE-35AF73F41267}"/>
              </a:ext>
            </a:extLst>
          </p:cNvPr>
          <p:cNvSpPr>
            <a:spLocks noGrp="1"/>
          </p:cNvSpPr>
          <p:nvPr>
            <p:ph type="body" sz="quarter" idx="12"/>
          </p:nvPr>
        </p:nvSpPr>
        <p:spPr>
          <a:xfrm>
            <a:off x="1217709" y="2016202"/>
            <a:ext cx="6556375" cy="1412798"/>
          </a:xfrm>
        </p:spPr>
        <p:txBody>
          <a:bodyPr>
            <a:normAutofit/>
          </a:bodyPr>
          <a:lstStyle/>
          <a:p>
            <a:pPr marL="0" lvl="0" indent="0" defTabSz="457200">
              <a:lnSpc>
                <a:spcPct val="100000"/>
              </a:lnSpc>
              <a:spcBef>
                <a:spcPts val="0"/>
              </a:spcBef>
              <a:buNone/>
            </a:pPr>
            <a:r>
              <a:rPr lang="en-US" sz="1800" b="1" dirty="0">
                <a:solidFill>
                  <a:srgbClr val="183F5C"/>
                </a:solidFill>
                <a:ea typeface="Calibri" charset="0"/>
                <a:cs typeface="Calibri" charset="0"/>
              </a:rPr>
              <a:t>Special Needs</a:t>
            </a:r>
          </a:p>
          <a:p>
            <a:pPr marL="0" lvl="0" indent="0" defTabSz="457200">
              <a:lnSpc>
                <a:spcPct val="100000"/>
              </a:lnSpc>
              <a:spcBef>
                <a:spcPts val="0"/>
              </a:spcBef>
              <a:spcAft>
                <a:spcPts val="1000"/>
              </a:spcAft>
              <a:buNone/>
            </a:pPr>
            <a:r>
              <a:rPr lang="en-US" sz="1800" dirty="0">
                <a:solidFill>
                  <a:srgbClr val="404040"/>
                </a:solidFill>
                <a:ea typeface="Calibri" charset="0"/>
                <a:cs typeface="Calibri" charset="0"/>
              </a:rPr>
              <a:t>Consultants are knowledgeable about the range of military programs and assistance for caregiving, education and more for family members with special needs – both children and adults. </a:t>
            </a:r>
          </a:p>
          <a:p>
            <a:endParaRPr lang="en-US" dirty="0"/>
          </a:p>
        </p:txBody>
      </p:sp>
      <p:pic>
        <p:nvPicPr>
          <p:cNvPr id="19" name="Picture 18">
            <a:extLst>
              <a:ext uri="{FF2B5EF4-FFF2-40B4-BE49-F238E27FC236}">
                <a16:creationId xmlns:a16="http://schemas.microsoft.com/office/drawing/2014/main" id="{831E7AFC-563A-4475-AB5D-4167972A710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988" y="3347937"/>
            <a:ext cx="724001" cy="543001"/>
          </a:xfrm>
          <a:prstGeom prst="rect">
            <a:avLst/>
          </a:prstGeom>
        </p:spPr>
      </p:pic>
      <p:sp>
        <p:nvSpPr>
          <p:cNvPr id="5" name="Text Placeholder 4">
            <a:extLst>
              <a:ext uri="{FF2B5EF4-FFF2-40B4-BE49-F238E27FC236}">
                <a16:creationId xmlns:a16="http://schemas.microsoft.com/office/drawing/2014/main" id="{444F34C2-84F2-4B64-B631-31C1C802822A}"/>
              </a:ext>
            </a:extLst>
          </p:cNvPr>
          <p:cNvSpPr>
            <a:spLocks noGrp="1"/>
          </p:cNvSpPr>
          <p:nvPr>
            <p:ph type="body" sz="quarter" idx="13"/>
          </p:nvPr>
        </p:nvSpPr>
        <p:spPr>
          <a:xfrm>
            <a:off x="1217709" y="3290292"/>
            <a:ext cx="6556375" cy="1014582"/>
          </a:xfrm>
        </p:spPr>
        <p:txBody>
          <a:bodyPr>
            <a:normAutofit/>
          </a:bodyPr>
          <a:lstStyle/>
          <a:p>
            <a:pPr marL="0" lvl="0" indent="0" defTabSz="457200">
              <a:lnSpc>
                <a:spcPct val="100000"/>
              </a:lnSpc>
              <a:spcBef>
                <a:spcPts val="0"/>
              </a:spcBef>
              <a:buNone/>
            </a:pPr>
            <a:r>
              <a:rPr lang="en-US" sz="1800" b="1" dirty="0">
                <a:solidFill>
                  <a:srgbClr val="183F5C"/>
                </a:solidFill>
                <a:ea typeface="Calibri" charset="0"/>
                <a:cs typeface="Calibri" panose="020F0502020204030204" pitchFamily="34" charset="0"/>
              </a:rPr>
              <a:t>Adoption</a:t>
            </a:r>
          </a:p>
          <a:p>
            <a:pPr marL="0" lvl="0" indent="0" defTabSz="457200">
              <a:lnSpc>
                <a:spcPct val="100000"/>
              </a:lnSpc>
              <a:spcBef>
                <a:spcPts val="0"/>
              </a:spcBef>
              <a:buNone/>
            </a:pPr>
            <a:r>
              <a:rPr lang="en-US" sz="1800" dirty="0">
                <a:solidFill>
                  <a:srgbClr val="404040"/>
                </a:solidFill>
                <a:ea typeface="Calibri" charset="0"/>
                <a:cs typeface="Calibri" panose="020F0502020204030204" pitchFamily="34" charset="0"/>
              </a:rPr>
              <a:t>Adoption consultants are specially trained in military adoptions and can help you navigate the process.</a:t>
            </a:r>
          </a:p>
        </p:txBody>
      </p:sp>
      <p:pic>
        <p:nvPicPr>
          <p:cNvPr id="21" name="Picture 20">
            <a:extLst>
              <a:ext uri="{FF2B5EF4-FFF2-40B4-BE49-F238E27FC236}">
                <a16:creationId xmlns:a16="http://schemas.microsoft.com/office/drawing/2014/main" id="{E00E366F-A833-46CE-96CA-9FDCF82428F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2779" y="4324364"/>
            <a:ext cx="619211" cy="619211"/>
          </a:xfrm>
          <a:prstGeom prst="rect">
            <a:avLst/>
          </a:prstGeom>
        </p:spPr>
      </p:pic>
      <p:sp>
        <p:nvSpPr>
          <p:cNvPr id="6" name="Text Placeholder 5">
            <a:extLst>
              <a:ext uri="{FF2B5EF4-FFF2-40B4-BE49-F238E27FC236}">
                <a16:creationId xmlns:a16="http://schemas.microsoft.com/office/drawing/2014/main" id="{24B33897-447B-456F-8004-9FD2C6A20B06}"/>
              </a:ext>
            </a:extLst>
          </p:cNvPr>
          <p:cNvSpPr>
            <a:spLocks noGrp="1"/>
          </p:cNvSpPr>
          <p:nvPr>
            <p:ph type="body" sz="quarter" idx="14"/>
          </p:nvPr>
        </p:nvSpPr>
        <p:spPr>
          <a:xfrm>
            <a:off x="1217709" y="4401806"/>
            <a:ext cx="6556375" cy="1570576"/>
          </a:xfrm>
        </p:spPr>
        <p:txBody>
          <a:bodyPr>
            <a:normAutofit fontScale="92500" lnSpcReduction="10000"/>
          </a:bodyPr>
          <a:lstStyle/>
          <a:p>
            <a:pPr marL="0" lvl="0" indent="0" defTabSz="457200">
              <a:lnSpc>
                <a:spcPct val="100000"/>
              </a:lnSpc>
              <a:spcBef>
                <a:spcPts val="0"/>
              </a:spcBef>
              <a:buNone/>
            </a:pPr>
            <a:r>
              <a:rPr lang="en-US" sz="1800" b="1" dirty="0">
                <a:solidFill>
                  <a:srgbClr val="183F5C"/>
                </a:solidFill>
                <a:ea typeface="Calibri" charset="0"/>
                <a:cs typeface="Calibri" charset="0"/>
              </a:rPr>
              <a:t>Elder Care</a:t>
            </a:r>
          </a:p>
          <a:p>
            <a:pPr marL="0" indent="0" defTabSz="457200">
              <a:lnSpc>
                <a:spcPct val="100000"/>
              </a:lnSpc>
              <a:spcBef>
                <a:spcPts val="0"/>
              </a:spcBef>
              <a:buNone/>
            </a:pPr>
            <a:r>
              <a:rPr lang="en-US" sz="1900" dirty="0">
                <a:solidFill>
                  <a:srgbClr val="404040"/>
                </a:solidFill>
                <a:ea typeface="Calibri" charset="0"/>
                <a:cs typeface="Calibri" charset="0"/>
              </a:rPr>
              <a:t>Trained consultants can answer questions and help you access resources and support services for your older family member. Get help understanding benefits from the VA and Medicaid, learn how to find in-home care and facilities and get referrals for programs. </a:t>
            </a:r>
          </a:p>
          <a:p>
            <a:pPr marL="0" lvl="0" indent="0" defTabSz="457200">
              <a:lnSpc>
                <a:spcPct val="100000"/>
              </a:lnSpc>
              <a:spcBef>
                <a:spcPts val="0"/>
              </a:spcBef>
              <a:buNone/>
            </a:pPr>
            <a:endParaRPr lang="en-US" sz="1800" b="1" dirty="0">
              <a:solidFill>
                <a:srgbClr val="404040"/>
              </a:solidFill>
              <a:ea typeface="Calibri" charset="0"/>
              <a:cs typeface="Calibri" charset="0"/>
            </a:endParaRPr>
          </a:p>
          <a:p>
            <a:endParaRPr lang="en-US" dirty="0"/>
          </a:p>
        </p:txBody>
      </p:sp>
      <p:sp>
        <p:nvSpPr>
          <p:cNvPr id="7" name="Footer Placeholder 3">
            <a:extLst>
              <a:ext uri="{FF2B5EF4-FFF2-40B4-BE49-F238E27FC236}">
                <a16:creationId xmlns:a16="http://schemas.microsoft.com/office/drawing/2014/main" id="{7DBDB9D1-1F72-296A-536C-5D2FF7186B9B}"/>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8" name="Slide Number Placeholder 4">
            <a:extLst>
              <a:ext uri="{FF2B5EF4-FFF2-40B4-BE49-F238E27FC236}">
                <a16:creationId xmlns:a16="http://schemas.microsoft.com/office/drawing/2014/main" id="{84A40D50-7511-2034-6848-6F1630F593C1}"/>
              </a:ext>
            </a:extLst>
          </p:cNvPr>
          <p:cNvSpPr txBox="1">
            <a:spLocks/>
          </p:cNvSpPr>
          <p:nvPr/>
        </p:nvSpPr>
        <p:spPr>
          <a:xfrm>
            <a:off x="7086600" y="6467118"/>
            <a:ext cx="2057400" cy="393192"/>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b="0" kern="1200">
                <a:solidFill>
                  <a:schemeClr val="bg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fld id="{9D77CC1A-F3B9-41F1-89AE-DEF1339474CB}" type="slidenum">
              <a:rPr lang="en-US" smtClean="0"/>
              <a:pPr marL="0" indent="0" algn="r">
                <a:buNone/>
              </a:pPr>
              <a:t>8</a:t>
            </a:fld>
            <a:endParaRPr lang="en-US" dirty="0"/>
          </a:p>
        </p:txBody>
      </p:sp>
    </p:spTree>
    <p:extLst>
      <p:ext uri="{BB962C8B-B14F-4D97-AF65-F5344CB8AC3E}">
        <p14:creationId xmlns:p14="http://schemas.microsoft.com/office/powerpoint/2010/main" val="318235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8A1D9-68CF-4C9C-B998-D0807470F070}"/>
              </a:ext>
            </a:extLst>
          </p:cNvPr>
          <p:cNvSpPr>
            <a:spLocks noGrp="1"/>
          </p:cNvSpPr>
          <p:nvPr>
            <p:ph type="title"/>
          </p:nvPr>
        </p:nvSpPr>
        <p:spPr>
          <a:xfrm>
            <a:off x="340416" y="663578"/>
            <a:ext cx="8515350" cy="978408"/>
          </a:xfrm>
        </p:spPr>
        <p:txBody>
          <a:bodyPr/>
          <a:lstStyle/>
          <a:p>
            <a:r>
              <a:rPr lang="en-US" sz="2800" dirty="0"/>
              <a:t>Coaching, Consultations and Other Services </a:t>
            </a:r>
            <a:r>
              <a:rPr lang="en-US" sz="2800" dirty="0">
                <a:solidFill>
                  <a:prstClr val="white"/>
                </a:solidFill>
                <a:ea typeface="Calibri" charset="0"/>
                <a:cs typeface="Calibri" charset="0"/>
              </a:rPr>
              <a:t>(3 of 6)</a:t>
            </a:r>
            <a:endParaRPr lang="en-US" sz="2800" dirty="0"/>
          </a:p>
        </p:txBody>
      </p:sp>
      <p:pic>
        <p:nvPicPr>
          <p:cNvPr id="14" name="Picture 13">
            <a:extLst>
              <a:ext uri="{FF2B5EF4-FFF2-40B4-BE49-F238E27FC236}">
                <a16:creationId xmlns:a16="http://schemas.microsoft.com/office/drawing/2014/main" id="{E9ED0C58-F6D2-44D9-B7E9-657E7AAA011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69267" y="2029534"/>
            <a:ext cx="660227" cy="544076"/>
          </a:xfrm>
          <a:prstGeom prst="rect">
            <a:avLst/>
          </a:prstGeom>
        </p:spPr>
      </p:pic>
      <p:sp>
        <p:nvSpPr>
          <p:cNvPr id="16" name="Text Placeholder 4">
            <a:extLst>
              <a:ext uri="{FF2B5EF4-FFF2-40B4-BE49-F238E27FC236}">
                <a16:creationId xmlns:a16="http://schemas.microsoft.com/office/drawing/2014/main" id="{5CBA2EAF-51BD-44FD-A9FD-938CCBC0AF4A}"/>
              </a:ext>
            </a:extLst>
          </p:cNvPr>
          <p:cNvSpPr txBox="1">
            <a:spLocks/>
          </p:cNvSpPr>
          <p:nvPr/>
        </p:nvSpPr>
        <p:spPr>
          <a:xfrm>
            <a:off x="1111557" y="2062113"/>
            <a:ext cx="6556375" cy="1187685"/>
          </a:xfrm>
          <a:prstGeom prst="rect">
            <a:avLst/>
          </a:prstGeom>
        </p:spPr>
        <p:txBody>
          <a:bodyPr vert="horz" lIns="91440" tIns="45720" rIns="91440" bIns="45720" rtlCol="0">
            <a:normAutofit lnSpcReduction="10000"/>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mn-lt"/>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183F5C"/>
                </a:solidFill>
                <a:effectLst/>
                <a:uLnTx/>
                <a:uFillTx/>
                <a:latin typeface="Aptos" panose="020B0004020202020204" pitchFamily="34" charset="0"/>
                <a:ea typeface="Calibri" charset="0"/>
                <a:cs typeface="Calibri" charset="0"/>
              </a:rPr>
              <a:t>Building Healthy Relationships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404040"/>
                </a:solidFill>
                <a:effectLst/>
                <a:uLnTx/>
                <a:uFillTx/>
                <a:latin typeface="Aptos" panose="020B0004020202020204" pitchFamily="34" charset="0"/>
                <a:ea typeface="Calibri" charset="0"/>
                <a:cs typeface="Calibri" charset="0"/>
              </a:rPr>
              <a:t>Consultants provide personalized support tailored to strengthen your relationships by helping you set goals and boost your communication skills.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ndParaRPr>
          </a:p>
        </p:txBody>
      </p:sp>
      <p:pic>
        <p:nvPicPr>
          <p:cNvPr id="13" name="Picture 12">
            <a:extLst>
              <a:ext uri="{FF2B5EF4-FFF2-40B4-BE49-F238E27FC236}">
                <a16:creationId xmlns:a16="http://schemas.microsoft.com/office/drawing/2014/main" id="{2B30E323-C150-4F9D-8974-C53F9C2651D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496" y="3413864"/>
            <a:ext cx="590632" cy="581106"/>
          </a:xfrm>
          <a:prstGeom prst="rect">
            <a:avLst/>
          </a:prstGeom>
        </p:spPr>
      </p:pic>
      <p:sp>
        <p:nvSpPr>
          <p:cNvPr id="5" name="Text Placeholder 4">
            <a:extLst>
              <a:ext uri="{FF2B5EF4-FFF2-40B4-BE49-F238E27FC236}">
                <a16:creationId xmlns:a16="http://schemas.microsoft.com/office/drawing/2014/main" id="{363FC21E-FD69-445D-BDCA-CA6E2C65CCD9}"/>
              </a:ext>
            </a:extLst>
          </p:cNvPr>
          <p:cNvSpPr>
            <a:spLocks noGrp="1"/>
          </p:cNvSpPr>
          <p:nvPr>
            <p:ph type="body" sz="quarter" idx="13"/>
          </p:nvPr>
        </p:nvSpPr>
        <p:spPr>
          <a:xfrm>
            <a:off x="1111557" y="3397887"/>
            <a:ext cx="6556375" cy="1187685"/>
          </a:xfrm>
        </p:spPr>
        <p:txBody>
          <a:bodyPr>
            <a:normAutofit lnSpcReduction="10000"/>
          </a:bodyPr>
          <a:lstStyle/>
          <a:p>
            <a:pPr marL="0" lvl="0" indent="0" defTabSz="457200">
              <a:lnSpc>
                <a:spcPct val="100000"/>
              </a:lnSpc>
              <a:spcBef>
                <a:spcPts val="0"/>
              </a:spcBef>
              <a:buNone/>
            </a:pPr>
            <a:r>
              <a:rPr lang="en-US" sz="1800" b="1" dirty="0">
                <a:solidFill>
                  <a:srgbClr val="183F5C"/>
                </a:solidFill>
                <a:ea typeface="Calibri" charset="0"/>
                <a:cs typeface="Calibri" charset="0"/>
              </a:rPr>
              <a:t>Education</a:t>
            </a:r>
          </a:p>
          <a:p>
            <a:pPr marL="0" lvl="0" indent="0" defTabSz="457200">
              <a:lnSpc>
                <a:spcPct val="100000"/>
              </a:lnSpc>
              <a:spcBef>
                <a:spcPts val="0"/>
              </a:spcBef>
              <a:buNone/>
            </a:pPr>
            <a:r>
              <a:rPr lang="en-US" sz="1800" dirty="0">
                <a:solidFill>
                  <a:srgbClr val="404040"/>
                </a:solidFill>
                <a:ea typeface="Calibri" charset="0"/>
                <a:cs typeface="Calibri" charset="0"/>
              </a:rPr>
              <a:t>From preschool to college tuition, education consultants can connect you to resources for service members, for military spouses and military children. </a:t>
            </a:r>
          </a:p>
          <a:p>
            <a:endParaRPr lang="en-US" dirty="0"/>
          </a:p>
        </p:txBody>
      </p:sp>
      <p:pic>
        <p:nvPicPr>
          <p:cNvPr id="15" name="Picture 14">
            <a:extLst>
              <a:ext uri="{FF2B5EF4-FFF2-40B4-BE49-F238E27FC236}">
                <a16:creationId xmlns:a16="http://schemas.microsoft.com/office/drawing/2014/main" id="{C75B1176-CA4A-4A02-AACA-601A5B4D42C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842" y="4734790"/>
            <a:ext cx="695422" cy="562053"/>
          </a:xfrm>
          <a:prstGeom prst="rect">
            <a:avLst/>
          </a:prstGeom>
        </p:spPr>
      </p:pic>
      <p:sp>
        <p:nvSpPr>
          <p:cNvPr id="6" name="Text Placeholder 5">
            <a:extLst>
              <a:ext uri="{FF2B5EF4-FFF2-40B4-BE49-F238E27FC236}">
                <a16:creationId xmlns:a16="http://schemas.microsoft.com/office/drawing/2014/main" id="{D22AD834-1C3D-49AB-A733-1751FC1CD056}"/>
              </a:ext>
            </a:extLst>
          </p:cNvPr>
          <p:cNvSpPr>
            <a:spLocks noGrp="1"/>
          </p:cNvSpPr>
          <p:nvPr>
            <p:ph type="body" sz="quarter" idx="14"/>
          </p:nvPr>
        </p:nvSpPr>
        <p:spPr>
          <a:xfrm>
            <a:off x="1111558" y="4759681"/>
            <a:ext cx="6556375" cy="1161746"/>
          </a:xfrm>
        </p:spPr>
        <p:txBody>
          <a:bodyPr>
            <a:normAutofit lnSpcReduction="10000"/>
          </a:bodyPr>
          <a:lstStyle/>
          <a:p>
            <a:pPr marL="0" lvl="0" indent="0" defTabSz="457200">
              <a:lnSpc>
                <a:spcPct val="100000"/>
              </a:lnSpc>
              <a:spcBef>
                <a:spcPts val="0"/>
              </a:spcBef>
              <a:buNone/>
            </a:pPr>
            <a:r>
              <a:rPr lang="en-US" sz="1800" b="1" dirty="0">
                <a:solidFill>
                  <a:srgbClr val="183F5C"/>
                </a:solidFill>
                <a:ea typeface="Calibri" charset="0"/>
                <a:cs typeface="Calibri" charset="0"/>
              </a:rPr>
              <a:t>Spouse Relocation and Transition</a:t>
            </a:r>
          </a:p>
          <a:p>
            <a:pPr marL="0" lvl="0" indent="0" defTabSz="457200">
              <a:lnSpc>
                <a:spcPct val="100000"/>
              </a:lnSpc>
              <a:spcBef>
                <a:spcPts val="0"/>
              </a:spcBef>
              <a:buNone/>
            </a:pPr>
            <a:r>
              <a:rPr lang="en-US" sz="1800" dirty="0">
                <a:solidFill>
                  <a:srgbClr val="404040"/>
                </a:solidFill>
                <a:ea typeface="Calibri" charset="0"/>
                <a:cs typeface="Calibri" charset="0"/>
              </a:rPr>
              <a:t>Personalized help with moving and transition for military spouses. Get help with managing moving plans, housing allowances, shipment and storage, and more.  </a:t>
            </a:r>
          </a:p>
          <a:p>
            <a:endParaRPr lang="en-US" dirty="0"/>
          </a:p>
        </p:txBody>
      </p:sp>
      <p:sp>
        <p:nvSpPr>
          <p:cNvPr id="4" name="Footer Placeholder 3">
            <a:extLst>
              <a:ext uri="{FF2B5EF4-FFF2-40B4-BE49-F238E27FC236}">
                <a16:creationId xmlns:a16="http://schemas.microsoft.com/office/drawing/2014/main" id="{3A6A2901-43CB-26DD-62B5-EB5143A34C22}"/>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Slide Number Placeholder 4">
            <a:extLst>
              <a:ext uri="{FF2B5EF4-FFF2-40B4-BE49-F238E27FC236}">
                <a16:creationId xmlns:a16="http://schemas.microsoft.com/office/drawing/2014/main" id="{B1433FF2-ED3A-BC33-FFC3-9A636E939C17}"/>
              </a:ext>
            </a:extLst>
          </p:cNvPr>
          <p:cNvSpPr txBox="1">
            <a:spLocks/>
          </p:cNvSpPr>
          <p:nvPr/>
        </p:nvSpPr>
        <p:spPr>
          <a:xfrm>
            <a:off x="7086600" y="6467118"/>
            <a:ext cx="2057400" cy="393192"/>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b="0" kern="1200">
                <a:solidFill>
                  <a:schemeClr val="bg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fld id="{9D77CC1A-F3B9-41F1-89AE-DEF1339474CB}" type="slidenum">
              <a:rPr lang="en-US" smtClean="0"/>
              <a:pPr marL="0" indent="0" algn="r">
                <a:buNone/>
              </a:pPr>
              <a:t>9</a:t>
            </a:fld>
            <a:endParaRPr lang="en-US" dirty="0"/>
          </a:p>
        </p:txBody>
      </p:sp>
    </p:spTree>
    <p:extLst>
      <p:ext uri="{BB962C8B-B14F-4D97-AF65-F5344CB8AC3E}">
        <p14:creationId xmlns:p14="http://schemas.microsoft.com/office/powerpoint/2010/main" val="596743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8A1D9-68CF-4C9C-B998-D0807470F070}"/>
              </a:ext>
            </a:extLst>
          </p:cNvPr>
          <p:cNvSpPr>
            <a:spLocks noGrp="1"/>
          </p:cNvSpPr>
          <p:nvPr>
            <p:ph type="title"/>
          </p:nvPr>
        </p:nvSpPr>
        <p:spPr>
          <a:xfrm>
            <a:off x="342345" y="665520"/>
            <a:ext cx="8759687" cy="978408"/>
          </a:xfrm>
        </p:spPr>
        <p:txBody>
          <a:bodyPr/>
          <a:lstStyle/>
          <a:p>
            <a:r>
              <a:rPr lang="en-US" sz="2800" dirty="0"/>
              <a:t>Coaching, Consultations and Other Services </a:t>
            </a:r>
            <a:r>
              <a:rPr lang="en-US" sz="2800" dirty="0">
                <a:solidFill>
                  <a:prstClr val="white"/>
                </a:solidFill>
                <a:ea typeface="Calibri" charset="0"/>
                <a:cs typeface="Calibri" charset="0"/>
              </a:rPr>
              <a:t>(4 of 6)</a:t>
            </a:r>
            <a:endParaRPr lang="en-US" sz="2800" dirty="0"/>
          </a:p>
        </p:txBody>
      </p:sp>
      <p:pic>
        <p:nvPicPr>
          <p:cNvPr id="14" name="Picture 13">
            <a:extLst>
              <a:ext uri="{FF2B5EF4-FFF2-40B4-BE49-F238E27FC236}">
                <a16:creationId xmlns:a16="http://schemas.microsoft.com/office/drawing/2014/main" id="{47CCBE3F-9104-6941-BEE8-668927B9D9A2}"/>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4046" t="65748" r="3282" b="20026"/>
          <a:stretch/>
        </p:blipFill>
        <p:spPr>
          <a:xfrm>
            <a:off x="484151" y="2331101"/>
            <a:ext cx="622861" cy="709126"/>
          </a:xfrm>
          <a:prstGeom prst="rect">
            <a:avLst/>
          </a:prstGeom>
        </p:spPr>
      </p:pic>
      <p:sp>
        <p:nvSpPr>
          <p:cNvPr id="9" name="Text Placeholder 5">
            <a:extLst>
              <a:ext uri="{FF2B5EF4-FFF2-40B4-BE49-F238E27FC236}">
                <a16:creationId xmlns:a16="http://schemas.microsoft.com/office/drawing/2014/main" id="{5E0AB1A6-A6F8-406C-B7F7-4B51285BE799}"/>
              </a:ext>
            </a:extLst>
          </p:cNvPr>
          <p:cNvSpPr txBox="1">
            <a:spLocks/>
          </p:cNvSpPr>
          <p:nvPr/>
        </p:nvSpPr>
        <p:spPr>
          <a:xfrm>
            <a:off x="1098303" y="2371078"/>
            <a:ext cx="6846429" cy="1709702"/>
          </a:xfrm>
          <a:prstGeom prst="rect">
            <a:avLst/>
          </a:prstGeom>
        </p:spPr>
        <p:txBody>
          <a:bodyPr vert="horz" lIns="91440" tIns="45720" rIns="91440" bIns="45720" rtlCol="0">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mn-lt"/>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183F5C"/>
                </a:solidFill>
                <a:effectLst/>
                <a:uLnTx/>
                <a:uFillTx/>
                <a:latin typeface="Aptos" panose="020B0004020202020204" pitchFamily="34" charset="0"/>
                <a:ea typeface="Calibri" charset="0"/>
                <a:cs typeface="Calibri" charset="0"/>
              </a:rPr>
              <a:t>New MilParent</a:t>
            </a:r>
          </a:p>
          <a:p>
            <a:pPr marL="0" marR="0" lvl="0" indent="0" algn="l" defTabSz="4572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404040"/>
                </a:solidFill>
                <a:effectLst/>
                <a:uLnTx/>
                <a:uFillTx/>
                <a:latin typeface="Aptos" panose="020B0004020202020204" pitchFamily="34" charset="0"/>
                <a:ea typeface="Calibri" charset="0"/>
                <a:cs typeface="Calibri" charset="0"/>
              </a:rPr>
              <a:t>Expectant parents and parent of children age 5 and under can get personalized consultant support and resources for self-care, sleep issues, toilet training, managing difficult behaviors, solo parenting, finding child care and more.</a:t>
            </a:r>
          </a:p>
        </p:txBody>
      </p:sp>
      <p:pic>
        <p:nvPicPr>
          <p:cNvPr id="16" name="Picture 15">
            <a:extLst>
              <a:ext uri="{FF2B5EF4-FFF2-40B4-BE49-F238E27FC236}">
                <a16:creationId xmlns:a16="http://schemas.microsoft.com/office/drawing/2014/main" id="{CBAC09EA-F6CC-D145-93B6-DBFB10C7F779}"/>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962" t="15930" r="77366" b="69844"/>
          <a:stretch/>
        </p:blipFill>
        <p:spPr>
          <a:xfrm>
            <a:off x="437551" y="3999553"/>
            <a:ext cx="622861" cy="709126"/>
          </a:xfrm>
          <a:prstGeom prst="rect">
            <a:avLst/>
          </a:prstGeom>
        </p:spPr>
      </p:pic>
      <p:sp>
        <p:nvSpPr>
          <p:cNvPr id="6" name="Text Placeholder 5">
            <a:extLst>
              <a:ext uri="{FF2B5EF4-FFF2-40B4-BE49-F238E27FC236}">
                <a16:creationId xmlns:a16="http://schemas.microsoft.com/office/drawing/2014/main" id="{D22AD834-1C3D-49AB-A733-1751FC1CD056}"/>
              </a:ext>
            </a:extLst>
          </p:cNvPr>
          <p:cNvSpPr>
            <a:spLocks noGrp="1"/>
          </p:cNvSpPr>
          <p:nvPr>
            <p:ph type="body" sz="quarter" idx="14"/>
          </p:nvPr>
        </p:nvSpPr>
        <p:spPr>
          <a:xfrm>
            <a:off x="1098303" y="4006274"/>
            <a:ext cx="6846429" cy="1709702"/>
          </a:xfrm>
        </p:spPr>
        <p:txBody>
          <a:bodyPr>
            <a:noAutofit/>
          </a:bodyPr>
          <a:lstStyle/>
          <a:p>
            <a:pPr marL="0" lvl="0" indent="0" defTabSz="457200">
              <a:spcBef>
                <a:spcPts val="0"/>
              </a:spcBef>
              <a:buNone/>
            </a:pPr>
            <a:r>
              <a:rPr lang="en-US" sz="1800" b="1" dirty="0">
                <a:solidFill>
                  <a:srgbClr val="183F5C"/>
                </a:solidFill>
                <a:ea typeface="Calibri" charset="0"/>
                <a:cs typeface="Calibri" charset="0"/>
              </a:rPr>
              <a:t>Transitioning Veterans</a:t>
            </a:r>
          </a:p>
          <a:p>
            <a:pPr marL="0" lvl="0" indent="0" defTabSz="457200">
              <a:lnSpc>
                <a:spcPct val="100000"/>
              </a:lnSpc>
              <a:spcBef>
                <a:spcPts val="0"/>
              </a:spcBef>
              <a:spcAft>
                <a:spcPts val="1000"/>
              </a:spcAft>
              <a:buNone/>
            </a:pPr>
            <a:r>
              <a:rPr lang="en-US" sz="1800" dirty="0">
                <a:solidFill>
                  <a:srgbClr val="404040"/>
                </a:solidFill>
                <a:ea typeface="Calibri" charset="0"/>
                <a:cs typeface="Calibri" charset="0"/>
              </a:rPr>
              <a:t>Consultants provide personalized support to service members in the process of transitioning to civilian life. Get help identifying goals, navigating benefits and resources like VA assistance, and preparing for civilian career and education opportunities.</a:t>
            </a:r>
          </a:p>
        </p:txBody>
      </p:sp>
      <p:sp>
        <p:nvSpPr>
          <p:cNvPr id="4" name="Footer Placeholder 3">
            <a:extLst>
              <a:ext uri="{FF2B5EF4-FFF2-40B4-BE49-F238E27FC236}">
                <a16:creationId xmlns:a16="http://schemas.microsoft.com/office/drawing/2014/main" id="{72C0BB11-EC52-30FE-F55C-4E53C047CF43}"/>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5" name="Slide Number Placeholder 4">
            <a:extLst>
              <a:ext uri="{FF2B5EF4-FFF2-40B4-BE49-F238E27FC236}">
                <a16:creationId xmlns:a16="http://schemas.microsoft.com/office/drawing/2014/main" id="{EA69C330-4381-E634-02E6-CCA1C8F5EFC5}"/>
              </a:ext>
            </a:extLst>
          </p:cNvPr>
          <p:cNvSpPr txBox="1">
            <a:spLocks/>
          </p:cNvSpPr>
          <p:nvPr/>
        </p:nvSpPr>
        <p:spPr>
          <a:xfrm>
            <a:off x="7086600" y="6467118"/>
            <a:ext cx="2057400" cy="393192"/>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b="0" kern="1200">
                <a:solidFill>
                  <a:schemeClr val="bg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fld id="{9D77CC1A-F3B9-41F1-89AE-DEF1339474CB}" type="slidenum">
              <a:rPr lang="en-US" smtClean="0"/>
              <a:pPr marL="0" indent="0" algn="r">
                <a:buNone/>
              </a:pPr>
              <a:t>10</a:t>
            </a:fld>
            <a:endParaRPr lang="en-US" dirty="0"/>
          </a:p>
        </p:txBody>
      </p:sp>
    </p:spTree>
    <p:extLst>
      <p:ext uri="{BB962C8B-B14F-4D97-AF65-F5344CB8AC3E}">
        <p14:creationId xmlns:p14="http://schemas.microsoft.com/office/powerpoint/2010/main" val="2280737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25AB4-7586-C8F2-54D5-7947CB6C3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A929E-556C-B376-7A27-3A34FCB37462}"/>
              </a:ext>
            </a:extLst>
          </p:cNvPr>
          <p:cNvSpPr>
            <a:spLocks noGrp="1"/>
          </p:cNvSpPr>
          <p:nvPr>
            <p:ph type="title"/>
          </p:nvPr>
        </p:nvSpPr>
        <p:spPr>
          <a:xfrm>
            <a:off x="344003" y="662740"/>
            <a:ext cx="8905460" cy="978408"/>
          </a:xfrm>
        </p:spPr>
        <p:txBody>
          <a:bodyPr/>
          <a:lstStyle/>
          <a:p>
            <a:r>
              <a:rPr lang="en-US" sz="2800" dirty="0"/>
              <a:t>Coaching, Consultations and Other Services </a:t>
            </a:r>
            <a:r>
              <a:rPr lang="en-US" sz="2800" dirty="0">
                <a:solidFill>
                  <a:prstClr val="white"/>
                </a:solidFill>
                <a:ea typeface="Calibri" charset="0"/>
                <a:cs typeface="Calibri" charset="0"/>
              </a:rPr>
              <a:t>(5 of 6)</a:t>
            </a:r>
            <a:endParaRPr lang="en-US" sz="2800" dirty="0"/>
          </a:p>
        </p:txBody>
      </p:sp>
      <p:sp>
        <p:nvSpPr>
          <p:cNvPr id="9" name="Text Placeholder 5">
            <a:extLst>
              <a:ext uri="{FF2B5EF4-FFF2-40B4-BE49-F238E27FC236}">
                <a16:creationId xmlns:a16="http://schemas.microsoft.com/office/drawing/2014/main" id="{7188E6F7-2C41-5A6E-AE94-BCADB7511D5F}"/>
              </a:ext>
            </a:extLst>
          </p:cNvPr>
          <p:cNvSpPr txBox="1">
            <a:spLocks/>
          </p:cNvSpPr>
          <p:nvPr/>
        </p:nvSpPr>
        <p:spPr>
          <a:xfrm>
            <a:off x="1163823" y="2069525"/>
            <a:ext cx="6846429" cy="1301781"/>
          </a:xfrm>
          <a:prstGeom prst="rect">
            <a:avLst/>
          </a:prstGeom>
        </p:spPr>
        <p:txBody>
          <a:bodyPr vert="horz" lIns="91440" tIns="45720" rIns="91440" bIns="45720" rtlCol="0">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mn-lt"/>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183F5C"/>
                </a:solidFill>
                <a:effectLst/>
                <a:uLnTx/>
                <a:uFillTx/>
                <a:latin typeface="Aptos" panose="020B0004020202020204" pitchFamily="34" charset="0"/>
                <a:ea typeface="Calibri" charset="0"/>
                <a:cs typeface="Calibri" charset="0"/>
              </a:rPr>
              <a:t>Spouse Education and Career Opportunities Program</a:t>
            </a:r>
          </a:p>
          <a:p>
            <a:pPr marL="0" marR="0" lvl="0" indent="0" algn="l" defTabSz="4572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404040"/>
                </a:solidFill>
                <a:effectLst/>
                <a:uLnTx/>
                <a:uFillTx/>
                <a:latin typeface="Aptos" panose="020B0004020202020204" pitchFamily="34" charset="0"/>
                <a:ea typeface="Calibri" charset="0"/>
                <a:cs typeface="Calibri" charset="0"/>
              </a:rPr>
              <a:t>This program provides education and career guidance to military spouses worldwide. SECO career coaches can help at any stage of a spouse’s life, from finding the right school or connecting with employers to starting a business.</a:t>
            </a:r>
          </a:p>
        </p:txBody>
      </p:sp>
      <p:sp>
        <p:nvSpPr>
          <p:cNvPr id="6" name="Text Placeholder 5">
            <a:extLst>
              <a:ext uri="{FF2B5EF4-FFF2-40B4-BE49-F238E27FC236}">
                <a16:creationId xmlns:a16="http://schemas.microsoft.com/office/drawing/2014/main" id="{A3CCA6DB-C778-2225-C6C8-B25731E1B50C}"/>
              </a:ext>
            </a:extLst>
          </p:cNvPr>
          <p:cNvSpPr>
            <a:spLocks noGrp="1"/>
          </p:cNvSpPr>
          <p:nvPr>
            <p:ph type="body" sz="quarter" idx="14"/>
          </p:nvPr>
        </p:nvSpPr>
        <p:spPr>
          <a:xfrm>
            <a:off x="1148785" y="3486694"/>
            <a:ext cx="6846429" cy="1160085"/>
          </a:xfrm>
        </p:spPr>
        <p:txBody>
          <a:bodyPr>
            <a:noAutofit/>
          </a:bodyPr>
          <a:lstStyle/>
          <a:p>
            <a:pPr marL="0" lvl="0" indent="0" defTabSz="457200">
              <a:spcBef>
                <a:spcPts val="0"/>
              </a:spcBef>
              <a:buNone/>
            </a:pPr>
            <a:r>
              <a:rPr lang="en-US" sz="1800" b="1" dirty="0">
                <a:solidFill>
                  <a:srgbClr val="183F5C"/>
                </a:solidFill>
                <a:ea typeface="Calibri" charset="0"/>
                <a:cs typeface="Calibri" charset="0"/>
              </a:rPr>
              <a:t>Language Services</a:t>
            </a:r>
          </a:p>
          <a:p>
            <a:pPr marL="0" lvl="0" indent="0" defTabSz="457200">
              <a:spcBef>
                <a:spcPts val="0"/>
              </a:spcBef>
              <a:buNone/>
            </a:pPr>
            <a:r>
              <a:rPr lang="en-US" sz="1800" dirty="0">
                <a:solidFill>
                  <a:srgbClr val="404040"/>
                </a:solidFill>
                <a:ea typeface="Calibri" charset="0"/>
                <a:cs typeface="Calibri" charset="0"/>
              </a:rPr>
              <a:t>Free translation and interpretation services for eligible service members and family members moving overseas and for non-English-speaking family members.</a:t>
            </a:r>
          </a:p>
          <a:p>
            <a:pPr marL="0" lvl="0" indent="0" defTabSz="457200">
              <a:spcBef>
                <a:spcPts val="0"/>
              </a:spcBef>
              <a:buNone/>
            </a:pPr>
            <a:endParaRPr lang="en-US" sz="1800" dirty="0">
              <a:solidFill>
                <a:srgbClr val="183F5C"/>
              </a:solidFill>
              <a:ea typeface="Calibri" charset="0"/>
              <a:cs typeface="Calibri" charset="0"/>
            </a:endParaRPr>
          </a:p>
          <a:p>
            <a:pPr marL="0" indent="0" defTabSz="457200">
              <a:spcBef>
                <a:spcPts val="0"/>
              </a:spcBef>
              <a:buNone/>
            </a:pPr>
            <a:r>
              <a:rPr lang="en-US" sz="1800" b="1" dirty="0">
                <a:solidFill>
                  <a:srgbClr val="183F5C"/>
                </a:solidFill>
                <a:ea typeface="Calibri" charset="0"/>
                <a:cs typeface="Calibri" charset="0"/>
              </a:rPr>
              <a:t>Caregiver Support Services</a:t>
            </a:r>
          </a:p>
          <a:p>
            <a:pPr marL="0" lvl="0" indent="0" defTabSz="457200">
              <a:lnSpc>
                <a:spcPct val="100000"/>
              </a:lnSpc>
              <a:spcBef>
                <a:spcPts val="0"/>
              </a:spcBef>
              <a:buNone/>
            </a:pPr>
            <a:r>
              <a:rPr lang="en-US" sz="1800" dirty="0">
                <a:solidFill>
                  <a:srgbClr val="404040"/>
                </a:solidFill>
                <a:ea typeface="Calibri" charset="0"/>
                <a:cs typeface="Calibri" charset="0"/>
              </a:rPr>
              <a:t>Tailored information and resources for military caregivers. Support includes Military Caregiver PEER Forums and virtual forums, </a:t>
            </a:r>
            <a:r>
              <a:rPr lang="en-US" sz="1800" dirty="0">
                <a:solidFill>
                  <a:srgbClr val="404040"/>
                </a:solidFill>
                <a:ea typeface="Calibri" charset="0"/>
                <a:cs typeface="Times New Roman" charset="0"/>
              </a:rPr>
              <a:t>s</a:t>
            </a:r>
            <a:r>
              <a:rPr lang="en-US" sz="1800" dirty="0">
                <a:solidFill>
                  <a:srgbClr val="404040"/>
                </a:solidFill>
                <a:ea typeface="Times New Roman" charset="0"/>
                <a:cs typeface="Times New Roman" charset="0"/>
              </a:rPr>
              <a:t>pecialized </a:t>
            </a:r>
            <a:r>
              <a:rPr lang="en-US" sz="1800" dirty="0">
                <a:solidFill>
                  <a:srgbClr val="404040"/>
                </a:solidFill>
                <a:ea typeface="Calibri" charset="0"/>
                <a:cs typeface="Calibri" charset="0"/>
              </a:rPr>
              <a:t>resources and monthly events.</a:t>
            </a:r>
            <a:endParaRPr lang="en-US" sz="1800" b="1" dirty="0">
              <a:solidFill>
                <a:srgbClr val="1F4E79"/>
              </a:solidFill>
              <a:ea typeface="Calibri" charset="0"/>
              <a:cs typeface="Calibri" charset="0"/>
            </a:endParaRPr>
          </a:p>
          <a:p>
            <a:pPr marL="0" lvl="0" indent="0" defTabSz="457200">
              <a:spcBef>
                <a:spcPts val="0"/>
              </a:spcBef>
              <a:buNone/>
            </a:pPr>
            <a:endParaRPr lang="en-US" sz="1800" dirty="0">
              <a:solidFill>
                <a:srgbClr val="404040"/>
              </a:solidFill>
              <a:ea typeface="Calibri" charset="0"/>
              <a:cs typeface="Calibri" charset="0"/>
            </a:endParaRPr>
          </a:p>
        </p:txBody>
      </p:sp>
      <p:pic>
        <p:nvPicPr>
          <p:cNvPr id="5" name="Graphic 4">
            <a:extLst>
              <a:ext uri="{FF2B5EF4-FFF2-40B4-BE49-F238E27FC236}">
                <a16:creationId xmlns:a16="http://schemas.microsoft.com/office/drawing/2014/main" id="{FDD37CAE-4C8B-E902-23DF-8ED79935A33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9492" y="2069525"/>
            <a:ext cx="539662" cy="539662"/>
          </a:xfrm>
          <a:prstGeom prst="rect">
            <a:avLst/>
          </a:prstGeom>
        </p:spPr>
      </p:pic>
      <p:pic>
        <p:nvPicPr>
          <p:cNvPr id="10" name="Picture 9">
            <a:extLst>
              <a:ext uri="{FF2B5EF4-FFF2-40B4-BE49-F238E27FC236}">
                <a16:creationId xmlns:a16="http://schemas.microsoft.com/office/drawing/2014/main" id="{DC0BB19A-2BCC-0AD7-3E57-5FB522124DB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492" y="3423387"/>
            <a:ext cx="539663" cy="539663"/>
          </a:xfrm>
          <a:prstGeom prst="rect">
            <a:avLst/>
          </a:prstGeom>
        </p:spPr>
      </p:pic>
      <p:sp>
        <p:nvSpPr>
          <p:cNvPr id="4" name="Footer Placeholder 3">
            <a:extLst>
              <a:ext uri="{FF2B5EF4-FFF2-40B4-BE49-F238E27FC236}">
                <a16:creationId xmlns:a16="http://schemas.microsoft.com/office/drawing/2014/main" id="{8B7AB133-6B9B-E657-C23C-CC0338AF3587}"/>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Slide Number Placeholder 4">
            <a:extLst>
              <a:ext uri="{FF2B5EF4-FFF2-40B4-BE49-F238E27FC236}">
                <a16:creationId xmlns:a16="http://schemas.microsoft.com/office/drawing/2014/main" id="{132F0B15-2C07-8B18-A4D4-370F2266C3F4}"/>
              </a:ext>
            </a:extLst>
          </p:cNvPr>
          <p:cNvSpPr txBox="1">
            <a:spLocks/>
          </p:cNvSpPr>
          <p:nvPr/>
        </p:nvSpPr>
        <p:spPr>
          <a:xfrm>
            <a:off x="7086600" y="6467118"/>
            <a:ext cx="2057400" cy="393192"/>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b="0" kern="1200">
                <a:solidFill>
                  <a:schemeClr val="bg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fld id="{9D77CC1A-F3B9-41F1-89AE-DEF1339474CB}" type="slidenum">
              <a:rPr lang="en-US" smtClean="0"/>
              <a:pPr marL="0" indent="0" algn="r">
                <a:buNone/>
              </a:pPr>
              <a:t>11</a:t>
            </a:fld>
            <a:endParaRPr lang="en-US" dirty="0"/>
          </a:p>
        </p:txBody>
      </p:sp>
      <p:pic>
        <p:nvPicPr>
          <p:cNvPr id="12" name="Picture 11">
            <a:extLst>
              <a:ext uri="{FF2B5EF4-FFF2-40B4-BE49-F238E27FC236}">
                <a16:creationId xmlns:a16="http://schemas.microsoft.com/office/drawing/2014/main" id="{EF31626D-3AB3-CDD5-941F-DA5A3558D07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734" y="4701933"/>
            <a:ext cx="566420" cy="566420"/>
          </a:xfrm>
          <a:prstGeom prst="rect">
            <a:avLst/>
          </a:prstGeom>
        </p:spPr>
      </p:pic>
    </p:spTree>
    <p:extLst>
      <p:ext uri="{BB962C8B-B14F-4D97-AF65-F5344CB8AC3E}">
        <p14:creationId xmlns:p14="http://schemas.microsoft.com/office/powerpoint/2010/main" val="514429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1DB801-2822-3F70-540F-9535C2C18A24}"/>
              </a:ext>
            </a:extLst>
          </p:cNvPr>
          <p:cNvSpPr>
            <a:spLocks noGrp="1"/>
          </p:cNvSpPr>
          <p:nvPr>
            <p:ph type="title"/>
          </p:nvPr>
        </p:nvSpPr>
        <p:spPr>
          <a:xfrm>
            <a:off x="244717" y="625076"/>
            <a:ext cx="8654563" cy="964276"/>
          </a:xfrm>
        </p:spPr>
        <p:txBody>
          <a:bodyPr/>
          <a:lstStyle/>
          <a:p>
            <a:r>
              <a:rPr lang="en-US" sz="2800" b="1" kern="1200" dirty="0">
                <a:solidFill>
                  <a:schemeClr val="bg1">
                    <a:lumMod val="95000"/>
                  </a:schemeClr>
                </a:solidFill>
                <a:effectLst/>
              </a:rPr>
              <a:t>Coaching, Consultations and Other Services (6 of 6)</a:t>
            </a:r>
            <a:r>
              <a:rPr lang="en-US" sz="2800" dirty="0"/>
              <a:t> </a:t>
            </a:r>
          </a:p>
        </p:txBody>
      </p:sp>
      <p:sp>
        <p:nvSpPr>
          <p:cNvPr id="2" name="Text Placeholder 1">
            <a:extLst>
              <a:ext uri="{FF2B5EF4-FFF2-40B4-BE49-F238E27FC236}">
                <a16:creationId xmlns:a16="http://schemas.microsoft.com/office/drawing/2014/main" id="{48A17722-4B3C-DCF6-2175-BCDC0F76340F}"/>
              </a:ext>
            </a:extLst>
          </p:cNvPr>
          <p:cNvSpPr>
            <a:spLocks noGrp="1"/>
          </p:cNvSpPr>
          <p:nvPr>
            <p:ph type="body" sz="quarter" idx="13"/>
          </p:nvPr>
        </p:nvSpPr>
        <p:spPr/>
        <p:txBody>
          <a:bodyPr/>
          <a:lstStyle/>
          <a:p>
            <a:pPr marL="0" lvl="0" indent="0" defTabSz="457200">
              <a:spcBef>
                <a:spcPts val="0"/>
              </a:spcBef>
              <a:buNone/>
              <a:defRPr/>
            </a:pPr>
            <a:r>
              <a:rPr lang="en-US" sz="1500" dirty="0">
                <a:solidFill>
                  <a:schemeClr val="bg1"/>
                </a:solidFill>
                <a:ea typeface="Calibri" charset="0"/>
                <a:cs typeface="Calibri" charset="0"/>
              </a:rPr>
              <a:t>Financial and Tax Consultation</a:t>
            </a:r>
          </a:p>
          <a:p>
            <a:pPr marL="0" lvl="0" indent="0" defTabSz="457200">
              <a:lnSpc>
                <a:spcPct val="100000"/>
              </a:lnSpc>
              <a:spcBef>
                <a:spcPts val="0"/>
              </a:spcBef>
              <a:spcAft>
                <a:spcPts val="1000"/>
              </a:spcAft>
              <a:buNone/>
              <a:defRPr/>
            </a:pPr>
            <a:r>
              <a:rPr lang="en-US" sz="1500" b="0" dirty="0">
                <a:solidFill>
                  <a:schemeClr val="bg1"/>
                </a:solidFill>
                <a:ea typeface="Calibri" charset="0"/>
                <a:cs typeface="Calibri" charset="0"/>
              </a:rPr>
              <a:t>Learn how to take control of your finances. Accredited financial counselors can assist with setting up a budget, evaluating savings, retirement plans and investment plans, reviewing college savings and tuition programs, understanding housing finances and learning how to manage debt.</a:t>
            </a:r>
          </a:p>
          <a:p>
            <a:pPr marL="0" lvl="0" indent="0" defTabSz="457200">
              <a:spcBef>
                <a:spcPts val="0"/>
              </a:spcBef>
              <a:buNone/>
              <a:defRPr/>
            </a:pPr>
            <a:endParaRPr lang="en-US" sz="1500" dirty="0">
              <a:solidFill>
                <a:schemeClr val="bg1"/>
              </a:solidFill>
              <a:ea typeface="Calibri" charset="0"/>
              <a:cs typeface="Calibri" charset="0"/>
            </a:endParaRPr>
          </a:p>
          <a:p>
            <a:pPr marL="0" lvl="0" indent="0" defTabSz="457200">
              <a:spcBef>
                <a:spcPts val="0"/>
              </a:spcBef>
              <a:buNone/>
              <a:defRPr/>
            </a:pPr>
            <a:r>
              <a:rPr lang="en-US" sz="1500" dirty="0">
                <a:solidFill>
                  <a:schemeClr val="bg1"/>
                </a:solidFill>
                <a:ea typeface="Calibri" charset="0"/>
                <a:cs typeface="Calibri" charset="0"/>
              </a:rPr>
              <a:t>MilTax: Free Tax Services</a:t>
            </a:r>
          </a:p>
          <a:p>
            <a:pPr marL="0" lvl="0" indent="0" defTabSz="457200">
              <a:lnSpc>
                <a:spcPct val="100000"/>
              </a:lnSpc>
              <a:spcBef>
                <a:spcPts val="0"/>
              </a:spcBef>
              <a:spcAft>
                <a:spcPts val="1000"/>
              </a:spcAft>
              <a:buNone/>
              <a:defRPr/>
            </a:pPr>
            <a:r>
              <a:rPr lang="en-US" sz="1500" b="0" dirty="0">
                <a:solidFill>
                  <a:schemeClr val="bg1"/>
                </a:solidFill>
                <a:ea typeface="Calibri" charset="0"/>
                <a:cs typeface="Calibri" charset="0"/>
              </a:rPr>
              <a:t>MilTax is a suite of free tax services provided by Military OneSource. It includes tax prep and filing software tailored for military life and comes with personalized support from tax consultants trained in military-specific tax situations.</a:t>
            </a:r>
          </a:p>
          <a:p>
            <a:pPr marL="0" indent="0">
              <a:buNone/>
            </a:pPr>
            <a:endParaRPr lang="en-US" dirty="0"/>
          </a:p>
        </p:txBody>
      </p:sp>
      <p:sp>
        <p:nvSpPr>
          <p:cNvPr id="4" name="Footer Placeholder 3">
            <a:extLst>
              <a:ext uri="{FF2B5EF4-FFF2-40B4-BE49-F238E27FC236}">
                <a16:creationId xmlns:a16="http://schemas.microsoft.com/office/drawing/2014/main" id="{1FB19A20-3C1B-9A88-6424-5B25C7A6FF9A}"/>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grpSp>
        <p:nvGrpSpPr>
          <p:cNvPr id="6" name="Group 5">
            <a:extLst>
              <a:ext uri="{FF2B5EF4-FFF2-40B4-BE49-F238E27FC236}">
                <a16:creationId xmlns:a16="http://schemas.microsoft.com/office/drawing/2014/main" id="{ACC74E5A-619F-DEC3-F6F8-AB5468BFCB9E}"/>
              </a:ext>
              <a:ext uri="{C183D7F6-B498-43B3-948B-1728B52AA6E4}">
                <adec:decorative xmlns:adec="http://schemas.microsoft.com/office/drawing/2017/decorative" val="1"/>
              </a:ext>
            </a:extLst>
          </p:cNvPr>
          <p:cNvGrpSpPr/>
          <p:nvPr/>
        </p:nvGrpSpPr>
        <p:grpSpPr>
          <a:xfrm>
            <a:off x="549280" y="2249680"/>
            <a:ext cx="7460973" cy="3569451"/>
            <a:chOff x="549280" y="2249680"/>
            <a:chExt cx="7460973" cy="3569451"/>
          </a:xfrm>
        </p:grpSpPr>
        <p:sp>
          <p:nvSpPr>
            <p:cNvPr id="7" name="Text Placeholder 5">
              <a:extLst>
                <a:ext uri="{FF2B5EF4-FFF2-40B4-BE49-F238E27FC236}">
                  <a16:creationId xmlns:a16="http://schemas.microsoft.com/office/drawing/2014/main" id="{C2123F15-2A0D-1F8F-E110-1CD82636B9D7}"/>
                </a:ext>
              </a:extLst>
            </p:cNvPr>
            <p:cNvSpPr txBox="1">
              <a:spLocks/>
            </p:cNvSpPr>
            <p:nvPr/>
          </p:nvSpPr>
          <p:spPr>
            <a:xfrm>
              <a:off x="1163824" y="2249681"/>
              <a:ext cx="6846429" cy="1709702"/>
            </a:xfrm>
            <a:prstGeom prst="rect">
              <a:avLst/>
            </a:prstGeom>
          </p:spPr>
          <p:txBody>
            <a:bodyPr vert="horz" lIns="91440" tIns="45720" rIns="91440" bIns="45720" rtlCol="0">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mn-lt"/>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183F5C"/>
                  </a:solidFill>
                  <a:effectLst/>
                  <a:uLnTx/>
                  <a:uFillTx/>
                  <a:latin typeface="Aptos" panose="020B0004020202020204" pitchFamily="34" charset="0"/>
                  <a:ea typeface="Calibri" charset="0"/>
                  <a:cs typeface="Calibri" charset="0"/>
                </a:rPr>
                <a:t>Financial and Tax Consultation</a:t>
              </a:r>
            </a:p>
            <a:p>
              <a:pPr marL="0" marR="0" lvl="0" indent="0" algn="l" defTabSz="4572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404040"/>
                  </a:solidFill>
                  <a:effectLst/>
                  <a:uLnTx/>
                  <a:uFillTx/>
                  <a:latin typeface="Aptos" panose="020B0004020202020204" pitchFamily="34" charset="0"/>
                  <a:ea typeface="Calibri" charset="0"/>
                  <a:cs typeface="Calibri" charset="0"/>
                </a:rPr>
                <a:t>Learn how to take control of your finances. Accredited financial counselors can assist with setting up a budget, evaluating savings, retirement plans and investment plans, reviewing college savings and tuition programs, understanding housing finances and learning how to manage debt.</a:t>
              </a:r>
            </a:p>
          </p:txBody>
        </p:sp>
        <p:sp>
          <p:nvSpPr>
            <p:cNvPr id="8" name="Text Placeholder 5">
              <a:extLst>
                <a:ext uri="{FF2B5EF4-FFF2-40B4-BE49-F238E27FC236}">
                  <a16:creationId xmlns:a16="http://schemas.microsoft.com/office/drawing/2014/main" id="{2702E8B5-D3A6-EF57-B7D9-57A821DD07E5}"/>
                </a:ext>
              </a:extLst>
            </p:cNvPr>
            <p:cNvSpPr txBox="1">
              <a:spLocks/>
            </p:cNvSpPr>
            <p:nvPr/>
          </p:nvSpPr>
          <p:spPr>
            <a:xfrm>
              <a:off x="1148785" y="4109429"/>
              <a:ext cx="6846429" cy="1709702"/>
            </a:xfrm>
            <a:prstGeom prst="rect">
              <a:avLst/>
            </a:prstGeom>
          </p:spPr>
          <p:txBody>
            <a:bodyPr vert="horz" lIns="91440" tIns="45720" rIns="91440" bIns="45720" rtlCol="0">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mn-lt"/>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183F5C"/>
                  </a:solidFill>
                  <a:effectLst/>
                  <a:uLnTx/>
                  <a:uFillTx/>
                  <a:latin typeface="Aptos" panose="020B0004020202020204" pitchFamily="34" charset="0"/>
                  <a:ea typeface="Calibri" charset="0"/>
                  <a:cs typeface="Calibri" charset="0"/>
                </a:rPr>
                <a:t>MilTax: Free Tax Services</a:t>
              </a:r>
            </a:p>
            <a:p>
              <a:pPr marL="0" marR="0" lvl="0" indent="0" algn="l" defTabSz="4572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0" i="0" u="none" strike="noStrike" kern="1200" cap="none" spc="0" normalizeH="0" baseline="0" noProof="0" dirty="0" err="1">
                  <a:ln>
                    <a:noFill/>
                  </a:ln>
                  <a:solidFill>
                    <a:srgbClr val="404040"/>
                  </a:solidFill>
                  <a:effectLst/>
                  <a:uLnTx/>
                  <a:uFillTx/>
                  <a:latin typeface="Aptos" panose="020B0004020202020204" pitchFamily="34" charset="0"/>
                  <a:ea typeface="Calibri" charset="0"/>
                  <a:cs typeface="Calibri" charset="0"/>
                </a:rPr>
                <a:t>MilTax</a:t>
              </a:r>
              <a:r>
                <a:rPr kumimoji="0" lang="en-US" sz="1800" b="0" i="0" u="none" strike="noStrike" kern="1200" cap="none" spc="0" normalizeH="0" baseline="0" noProof="0" dirty="0">
                  <a:ln>
                    <a:noFill/>
                  </a:ln>
                  <a:solidFill>
                    <a:srgbClr val="404040"/>
                  </a:solidFill>
                  <a:effectLst/>
                  <a:uLnTx/>
                  <a:uFillTx/>
                  <a:latin typeface="Aptos" panose="020B0004020202020204" pitchFamily="34" charset="0"/>
                  <a:ea typeface="Calibri" charset="0"/>
                  <a:cs typeface="Calibri" charset="0"/>
                </a:rPr>
                <a:t> is a suite of free tax services provided by Military OneSource. It includes tax prep and filing software tailored for military life and comes with personalized support from tax consultants trained in military-specific tax situations.</a:t>
              </a:r>
            </a:p>
          </p:txBody>
        </p:sp>
        <p:pic>
          <p:nvPicPr>
            <p:cNvPr id="9" name="Graphic 8">
              <a:extLst>
                <a:ext uri="{FF2B5EF4-FFF2-40B4-BE49-F238E27FC236}">
                  <a16:creationId xmlns:a16="http://schemas.microsoft.com/office/drawing/2014/main" id="{71F797BC-D446-C949-5D51-97D7A6B0ECD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8650" y="2249680"/>
              <a:ext cx="505097" cy="505097"/>
            </a:xfrm>
            <a:prstGeom prst="rect">
              <a:avLst/>
            </a:prstGeom>
          </p:spPr>
        </p:pic>
        <p:pic>
          <p:nvPicPr>
            <p:cNvPr id="10" name="Picture 9">
              <a:extLst>
                <a:ext uri="{FF2B5EF4-FFF2-40B4-BE49-F238E27FC236}">
                  <a16:creationId xmlns:a16="http://schemas.microsoft.com/office/drawing/2014/main" id="{5BC4934E-DC91-002E-1E51-5EA9E5D23D5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280" y="4109429"/>
              <a:ext cx="584467" cy="584467"/>
            </a:xfrm>
            <a:prstGeom prst="rect">
              <a:avLst/>
            </a:prstGeom>
          </p:spPr>
        </p:pic>
      </p:grpSp>
      <p:sp>
        <p:nvSpPr>
          <p:cNvPr id="5" name="Slide Number Placeholder 4">
            <a:extLst>
              <a:ext uri="{FF2B5EF4-FFF2-40B4-BE49-F238E27FC236}">
                <a16:creationId xmlns:a16="http://schemas.microsoft.com/office/drawing/2014/main" id="{FB7B7C5A-DCD2-03D7-87A8-8D461EBD70A8}"/>
              </a:ext>
            </a:extLst>
          </p:cNvPr>
          <p:cNvSpPr>
            <a:spLocks noGrp="1"/>
          </p:cNvSpPr>
          <p:nvPr>
            <p:ph type="sldNum" sz="quarter" idx="12"/>
          </p:nvPr>
        </p:nvSpPr>
        <p:spPr/>
        <p:txBody>
          <a:bodyPr/>
          <a:lstStyle/>
          <a:p>
            <a:fld id="{9D77CC1A-F3B9-41F1-89AE-DEF1339474CB}" type="slidenum">
              <a:rPr lang="en-US" smtClean="0"/>
              <a:pPr/>
              <a:t>12</a:t>
            </a:fld>
            <a:endParaRPr lang="en-US" dirty="0"/>
          </a:p>
        </p:txBody>
      </p:sp>
    </p:spTree>
    <p:extLst>
      <p:ext uri="{BB962C8B-B14F-4D97-AF65-F5344CB8AC3E}">
        <p14:creationId xmlns:p14="http://schemas.microsoft.com/office/powerpoint/2010/main" val="950054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108435-79DE-F236-0A43-E429711651D3}"/>
              </a:ext>
            </a:extLst>
          </p:cNvPr>
          <p:cNvSpPr>
            <a:spLocks noGrp="1"/>
          </p:cNvSpPr>
          <p:nvPr>
            <p:ph type="title"/>
          </p:nvPr>
        </p:nvSpPr>
        <p:spPr/>
        <p:txBody>
          <a:bodyPr/>
          <a:lstStyle/>
          <a:p>
            <a:r>
              <a:rPr lang="en-US" sz="3000" b="1" kern="1200" dirty="0">
                <a:solidFill>
                  <a:schemeClr val="bg1">
                    <a:lumMod val="95000"/>
                  </a:schemeClr>
                </a:solidFill>
                <a:effectLst/>
                <a:latin typeface="Aptos" panose="020B0004020202020204" pitchFamily="34" charset="0"/>
                <a:ea typeface="+mj-ea"/>
                <a:cs typeface="+mj-cs"/>
              </a:rPr>
              <a:t>Interactive Resilience Tools and Apps</a:t>
            </a:r>
            <a:r>
              <a:rPr lang="en-US" dirty="0"/>
              <a:t> </a:t>
            </a:r>
          </a:p>
        </p:txBody>
      </p:sp>
      <p:sp>
        <p:nvSpPr>
          <p:cNvPr id="2" name="Text Placeholder 1">
            <a:extLst>
              <a:ext uri="{FF2B5EF4-FFF2-40B4-BE49-F238E27FC236}">
                <a16:creationId xmlns:a16="http://schemas.microsoft.com/office/drawing/2014/main" id="{074F2D69-AEA1-A638-2AED-9B5755F8066F}"/>
              </a:ext>
            </a:extLst>
          </p:cNvPr>
          <p:cNvSpPr>
            <a:spLocks noGrp="1"/>
          </p:cNvSpPr>
          <p:nvPr>
            <p:ph type="body" sz="quarter" idx="13"/>
          </p:nvPr>
        </p:nvSpPr>
        <p:spPr/>
        <p:txBody>
          <a:bodyPr/>
          <a:lstStyle/>
          <a:p>
            <a:pPr marL="0" indent="0">
              <a:lnSpc>
                <a:spcPct val="100000"/>
              </a:lnSpc>
              <a:spcBef>
                <a:spcPts val="0"/>
              </a:spcBef>
              <a:buNone/>
            </a:pPr>
            <a:r>
              <a:rPr lang="en-US" sz="1000" dirty="0">
                <a:solidFill>
                  <a:schemeClr val="bg1"/>
                </a:solidFill>
                <a:cs typeface="Arial" panose="020B0604020202020204" pitchFamily="34" charset="0"/>
              </a:rPr>
              <a:t>Love Every Day</a:t>
            </a:r>
          </a:p>
          <a:p>
            <a:pPr marL="0" indent="0">
              <a:lnSpc>
                <a:spcPct val="100000"/>
              </a:lnSpc>
              <a:spcBef>
                <a:spcPts val="0"/>
              </a:spcBef>
              <a:spcAft>
                <a:spcPts val="900"/>
              </a:spcAft>
              <a:buNone/>
            </a:pPr>
            <a:r>
              <a:rPr lang="en-US" sz="1000" dirty="0">
                <a:solidFill>
                  <a:schemeClr val="bg1"/>
                </a:solidFill>
                <a:ea typeface="Calibri" charset="0"/>
                <a:cs typeface="Calibri" charset="0"/>
              </a:rPr>
              <a:t>Rekindle the romance. Text messages encourage couples to connect in a fun and meaningful way for a few minutes a day for 21 days. </a:t>
            </a:r>
          </a:p>
          <a:p>
            <a:pPr marL="0" indent="0">
              <a:lnSpc>
                <a:spcPct val="100000"/>
              </a:lnSpc>
              <a:spcBef>
                <a:spcPts val="0"/>
              </a:spcBef>
              <a:spcAft>
                <a:spcPts val="900"/>
              </a:spcAft>
              <a:buNone/>
            </a:pPr>
            <a:r>
              <a:rPr lang="en-US" sz="1000" dirty="0">
                <a:solidFill>
                  <a:schemeClr val="bg1"/>
                </a:solidFill>
                <a:ea typeface="Calibri" charset="0"/>
                <a:cs typeface="Calibri" charset="0"/>
                <a:hlinkClick r:id="rId3">
                  <a:extLst>
                    <a:ext uri="{A12FA001-AC4F-418D-AE19-62706E023703}">
                      <ahyp:hlinkClr xmlns:ahyp="http://schemas.microsoft.com/office/drawing/2018/hyperlinkcolor" val="tx"/>
                    </a:ext>
                  </a:extLst>
                </a:hlinkClick>
              </a:rPr>
              <a:t>https://www.militaryonesource.mil/benefits/love-every-day/</a:t>
            </a:r>
            <a:endParaRPr lang="en-US" sz="1000" dirty="0">
              <a:solidFill>
                <a:schemeClr val="bg1"/>
              </a:solidFill>
              <a:ea typeface="Calibri" charset="0"/>
              <a:cs typeface="Calibri" charset="0"/>
            </a:endParaRPr>
          </a:p>
          <a:p>
            <a:pPr marL="0" indent="0">
              <a:lnSpc>
                <a:spcPct val="100000"/>
              </a:lnSpc>
              <a:spcBef>
                <a:spcPts val="0"/>
              </a:spcBef>
              <a:spcAft>
                <a:spcPts val="900"/>
              </a:spcAft>
              <a:buNone/>
            </a:pPr>
            <a:endParaRPr lang="en-US" sz="1000" dirty="0">
              <a:solidFill>
                <a:schemeClr val="bg1"/>
              </a:solidFill>
              <a:ea typeface="Calibri" charset="0"/>
              <a:cs typeface="Calibri" charset="0"/>
            </a:endParaRPr>
          </a:p>
          <a:p>
            <a:pPr marL="0" lvl="0" indent="0">
              <a:lnSpc>
                <a:spcPct val="100000"/>
              </a:lnSpc>
              <a:spcBef>
                <a:spcPts val="0"/>
              </a:spcBef>
              <a:buClr>
                <a:srgbClr val="ECC265"/>
              </a:buClr>
              <a:buSzPct val="100000"/>
              <a:buNone/>
            </a:pPr>
            <a:r>
              <a:rPr lang="en-US" sz="1000" dirty="0">
                <a:solidFill>
                  <a:schemeClr val="bg1"/>
                </a:solidFill>
              </a:rPr>
              <a:t>Chill Drills</a:t>
            </a:r>
          </a:p>
          <a:p>
            <a:pPr marL="0" lvl="0" indent="0">
              <a:lnSpc>
                <a:spcPct val="100000"/>
              </a:lnSpc>
              <a:spcBef>
                <a:spcPts val="0"/>
              </a:spcBef>
              <a:buClr>
                <a:srgbClr val="ECC265"/>
              </a:buClr>
              <a:buSzPct val="100000"/>
              <a:buNone/>
            </a:pPr>
            <a:r>
              <a:rPr lang="en-US" sz="1000" dirty="0">
                <a:solidFill>
                  <a:schemeClr val="bg1"/>
                </a:solidFill>
              </a:rPr>
              <a:t>Relax your body and mind with this free collection of simple audio mindfulness exercises developed for the military community.</a:t>
            </a:r>
          </a:p>
          <a:p>
            <a:pPr marL="0" lvl="0" indent="0">
              <a:lnSpc>
                <a:spcPct val="100000"/>
              </a:lnSpc>
              <a:spcBef>
                <a:spcPts val="0"/>
              </a:spcBef>
              <a:buClr>
                <a:srgbClr val="ECC265"/>
              </a:buClr>
              <a:buSzPct val="100000"/>
              <a:buNone/>
            </a:pPr>
            <a:r>
              <a:rPr lang="en-US" sz="1000" dirty="0">
                <a:solidFill>
                  <a:schemeClr val="bg1"/>
                </a:solidFill>
                <a:hlinkClick r:id="rId4">
                  <a:extLst>
                    <a:ext uri="{A12FA001-AC4F-418D-AE19-62706E023703}">
                      <ahyp:hlinkClr xmlns:ahyp="http://schemas.microsoft.com/office/drawing/2018/hyperlinkcolor" val="tx"/>
                    </a:ext>
                  </a:extLst>
                </a:hlinkClick>
              </a:rPr>
              <a:t>https://www.militaryonesource.mil/resources/mobile-apps/de-stress-and-relax-with-chill-drills-by-military-onesource/</a:t>
            </a:r>
            <a:endParaRPr lang="en-US" sz="1000" dirty="0">
              <a:solidFill>
                <a:schemeClr val="bg1"/>
              </a:solidFill>
              <a:ea typeface="Calibri" charset="0"/>
              <a:cs typeface="Calibri" charset="0"/>
            </a:endParaRPr>
          </a:p>
          <a:p>
            <a:pPr marL="0" indent="0">
              <a:lnSpc>
                <a:spcPct val="100000"/>
              </a:lnSpc>
              <a:spcBef>
                <a:spcPts val="0"/>
              </a:spcBef>
              <a:spcAft>
                <a:spcPts val="900"/>
              </a:spcAft>
              <a:buNone/>
            </a:pPr>
            <a:endParaRPr lang="en-US" sz="1200" dirty="0">
              <a:solidFill>
                <a:srgbClr val="404040"/>
              </a:solidFill>
              <a:ea typeface="Calibri" charset="0"/>
              <a:cs typeface="Calibri" charset="0"/>
            </a:endParaRPr>
          </a:p>
          <a:p>
            <a:pPr marL="0" indent="0">
              <a:buNone/>
            </a:pPr>
            <a:endParaRPr lang="en-US" dirty="0"/>
          </a:p>
        </p:txBody>
      </p:sp>
      <p:pic>
        <p:nvPicPr>
          <p:cNvPr id="6" name="Picture 2" descr="Hearts coming out of mobile phone">
            <a:extLst>
              <a:ext uri="{FF2B5EF4-FFF2-40B4-BE49-F238E27FC236}">
                <a16:creationId xmlns:a16="http://schemas.microsoft.com/office/drawing/2014/main" id="{B81B531A-B6C7-502E-FD3A-83A8AFA3FC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4812" b="4812"/>
          <a:stretch/>
        </p:blipFill>
        <p:spPr bwMode="auto">
          <a:xfrm>
            <a:off x="194437" y="1750737"/>
            <a:ext cx="4110409" cy="260181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16">
            <a:extLst>
              <a:ext uri="{FF2B5EF4-FFF2-40B4-BE49-F238E27FC236}">
                <a16:creationId xmlns:a16="http://schemas.microsoft.com/office/drawing/2014/main" id="{55411722-6967-B50D-8A83-D7B08E2C4703}"/>
              </a:ext>
              <a:ext uri="{C183D7F6-B498-43B3-948B-1728B52AA6E4}">
                <adec:decorative xmlns:adec="http://schemas.microsoft.com/office/drawing/2017/decorative" val="1"/>
              </a:ext>
            </a:extLst>
          </p:cNvPr>
          <p:cNvSpPr txBox="1">
            <a:spLocks/>
          </p:cNvSpPr>
          <p:nvPr/>
        </p:nvSpPr>
        <p:spPr>
          <a:xfrm>
            <a:off x="483169" y="4619873"/>
            <a:ext cx="3931920" cy="1554522"/>
          </a:xfrm>
          <a:prstGeom prst="rect">
            <a:avLst/>
          </a:prstGeom>
        </p:spPr>
        <p:txBody>
          <a:bodyPr vert="horz" lIns="91440" tIns="45720" rIns="91440" bIns="45720" rtlCol="0">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rgbClr val="183F5C"/>
                </a:solidFill>
                <a:cs typeface="Arial" panose="020B0604020202020204" pitchFamily="34" charset="0"/>
              </a:rPr>
              <a:t>Love Every Day</a:t>
            </a:r>
          </a:p>
          <a:p>
            <a:pPr marL="0" indent="0">
              <a:lnSpc>
                <a:spcPct val="100000"/>
              </a:lnSpc>
              <a:spcBef>
                <a:spcPts val="0"/>
              </a:spcBef>
              <a:spcAft>
                <a:spcPts val="900"/>
              </a:spcAft>
              <a:buFont typeface="Arial" panose="020B0604020202020204" pitchFamily="34" charset="0"/>
              <a:buNone/>
            </a:pPr>
            <a:r>
              <a:rPr lang="en-US" sz="1800" dirty="0">
                <a:solidFill>
                  <a:srgbClr val="404040"/>
                </a:solidFill>
                <a:ea typeface="Calibri" charset="0"/>
                <a:cs typeface="Calibri" charset="0"/>
              </a:rPr>
              <a:t>Rekindle the romance. Text messages encourage couples to connect in a fun and meaningful way for a few minutes a day for 21 days. </a:t>
            </a:r>
          </a:p>
          <a:p>
            <a:pPr marL="0" indent="0">
              <a:lnSpc>
                <a:spcPct val="100000"/>
              </a:lnSpc>
              <a:spcBef>
                <a:spcPts val="0"/>
              </a:spcBef>
              <a:spcAft>
                <a:spcPts val="900"/>
              </a:spcAft>
              <a:buNone/>
            </a:pPr>
            <a:r>
              <a:rPr lang="en-US" sz="1000" dirty="0">
                <a:solidFill>
                  <a:srgbClr val="404040"/>
                </a:solidFill>
                <a:ea typeface="Calibri" charset="0"/>
                <a:cs typeface="Calibri" charset="0"/>
                <a:hlinkClick r:id="rId3"/>
              </a:rPr>
              <a:t>https://</a:t>
            </a:r>
            <a:r>
              <a:rPr lang="en-US" sz="1000" dirty="0" err="1">
                <a:solidFill>
                  <a:srgbClr val="404040"/>
                </a:solidFill>
                <a:ea typeface="Calibri" charset="0"/>
                <a:cs typeface="Calibri" charset="0"/>
                <a:hlinkClick r:id="rId3"/>
              </a:rPr>
              <a:t>www.militaryonesource.mil</a:t>
            </a:r>
            <a:r>
              <a:rPr lang="en-US" sz="1000" dirty="0">
                <a:solidFill>
                  <a:srgbClr val="404040"/>
                </a:solidFill>
                <a:ea typeface="Calibri" charset="0"/>
                <a:cs typeface="Calibri" charset="0"/>
                <a:hlinkClick r:id="rId3"/>
              </a:rPr>
              <a:t>/benefits/love-every-day/</a:t>
            </a:r>
            <a:endParaRPr lang="en-US" sz="1000" dirty="0">
              <a:solidFill>
                <a:srgbClr val="404040"/>
              </a:solidFill>
              <a:ea typeface="Calibri" charset="0"/>
              <a:cs typeface="Calibri" charset="0"/>
            </a:endParaRPr>
          </a:p>
          <a:p>
            <a:endParaRPr lang="en-US" dirty="0"/>
          </a:p>
        </p:txBody>
      </p:sp>
      <p:pic>
        <p:nvPicPr>
          <p:cNvPr id="8" name="Picture 7">
            <a:extLst>
              <a:ext uri="{FF2B5EF4-FFF2-40B4-BE49-F238E27FC236}">
                <a16:creationId xmlns:a16="http://schemas.microsoft.com/office/drawing/2014/main" id="{B8D26E43-8D8C-80A5-D00E-0B1FD194A478}"/>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t="8575"/>
          <a:stretch>
            <a:fillRect/>
          </a:stretch>
        </p:blipFill>
        <p:spPr>
          <a:xfrm>
            <a:off x="4462180" y="1750738"/>
            <a:ext cx="4574942" cy="2785635"/>
          </a:xfrm>
          <a:prstGeom prst="rect">
            <a:avLst/>
          </a:prstGeom>
        </p:spPr>
      </p:pic>
      <p:sp>
        <p:nvSpPr>
          <p:cNvPr id="4" name="Footer Placeholder 3">
            <a:extLst>
              <a:ext uri="{FF2B5EF4-FFF2-40B4-BE49-F238E27FC236}">
                <a16:creationId xmlns:a16="http://schemas.microsoft.com/office/drawing/2014/main" id="{2C805827-7660-8DD5-4428-0AC574792CCF}"/>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
        <p:nvSpPr>
          <p:cNvPr id="9" name="Text Placeholder 14">
            <a:extLst>
              <a:ext uri="{FF2B5EF4-FFF2-40B4-BE49-F238E27FC236}">
                <a16:creationId xmlns:a16="http://schemas.microsoft.com/office/drawing/2014/main" id="{9ABB56DD-4F30-18AD-C8FA-F665459F16DC}"/>
              </a:ext>
              <a:ext uri="{C183D7F6-B498-43B3-948B-1728B52AA6E4}">
                <adec:decorative xmlns:adec="http://schemas.microsoft.com/office/drawing/2017/decorative" val="1"/>
              </a:ext>
            </a:extLst>
          </p:cNvPr>
          <p:cNvSpPr txBox="1">
            <a:spLocks/>
          </p:cNvSpPr>
          <p:nvPr/>
        </p:nvSpPr>
        <p:spPr>
          <a:xfrm>
            <a:off x="4793295" y="4619874"/>
            <a:ext cx="3931920" cy="1554521"/>
          </a:xfrm>
          <a:prstGeom prst="rect">
            <a:avLst/>
          </a:prstGeom>
        </p:spPr>
        <p:txBody>
          <a:bodyPr>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
                <a:srgbClr val="ECC265"/>
              </a:buClr>
              <a:buSzPct val="100000"/>
              <a:buFont typeface="Arial" panose="020B0604020202020204" pitchFamily="34" charset="0"/>
              <a:buNone/>
            </a:pPr>
            <a:r>
              <a:rPr lang="en-US" sz="1800" b="1">
                <a:solidFill>
                  <a:srgbClr val="183F5C"/>
                </a:solidFill>
              </a:rPr>
              <a:t>Chill Drills</a:t>
            </a:r>
          </a:p>
          <a:p>
            <a:pPr marL="0" indent="0">
              <a:lnSpc>
                <a:spcPct val="100000"/>
              </a:lnSpc>
              <a:spcBef>
                <a:spcPts val="0"/>
              </a:spcBef>
              <a:buClr>
                <a:srgbClr val="ECC265"/>
              </a:buClr>
              <a:buSzPct val="100000"/>
              <a:buFont typeface="Arial" panose="020B0604020202020204" pitchFamily="34" charset="0"/>
              <a:buNone/>
            </a:pPr>
            <a:r>
              <a:rPr lang="en-US" sz="1800">
                <a:solidFill>
                  <a:srgbClr val="404040"/>
                </a:solidFill>
              </a:rPr>
              <a:t>Relax your body and mind with this free collection of simple audio mindfulness exercises developed for the military community.</a:t>
            </a:r>
          </a:p>
          <a:p>
            <a:pPr marL="0" indent="0">
              <a:lnSpc>
                <a:spcPct val="100000"/>
              </a:lnSpc>
              <a:spcBef>
                <a:spcPts val="0"/>
              </a:spcBef>
              <a:buClr>
                <a:srgbClr val="ECC265"/>
              </a:buClr>
              <a:buSzPct val="100000"/>
              <a:buFont typeface="Arial" panose="020B0604020202020204" pitchFamily="34" charset="0"/>
              <a:buNone/>
            </a:pPr>
            <a:r>
              <a:rPr lang="en-US" sz="1000">
                <a:solidFill>
                  <a:srgbClr val="404040"/>
                </a:solidFill>
                <a:hlinkClick r:id="rId4"/>
              </a:rPr>
              <a:t>https://www.militaryonesource.mil/resources/mobile-apps/de-stress-and-relax-with-chill-drills-by-military-onesource/</a:t>
            </a:r>
            <a:endParaRPr lang="en-US" sz="1000" dirty="0">
              <a:solidFill>
                <a:srgbClr val="404040"/>
              </a:solidFill>
            </a:endParaRPr>
          </a:p>
        </p:txBody>
      </p:sp>
      <p:sp>
        <p:nvSpPr>
          <p:cNvPr id="5" name="Slide Number Placeholder 4">
            <a:extLst>
              <a:ext uri="{FF2B5EF4-FFF2-40B4-BE49-F238E27FC236}">
                <a16:creationId xmlns:a16="http://schemas.microsoft.com/office/drawing/2014/main" id="{6F9DEAD5-D8B6-CC5F-023A-6DE09E854117}"/>
              </a:ext>
            </a:extLst>
          </p:cNvPr>
          <p:cNvSpPr>
            <a:spLocks noGrp="1"/>
          </p:cNvSpPr>
          <p:nvPr>
            <p:ph type="sldNum" sz="quarter" idx="12"/>
          </p:nvPr>
        </p:nvSpPr>
        <p:spPr/>
        <p:txBody>
          <a:bodyPr/>
          <a:lstStyle/>
          <a:p>
            <a:fld id="{9D77CC1A-F3B9-41F1-89AE-DEF1339474CB}" type="slidenum">
              <a:rPr lang="en-US" smtClean="0"/>
              <a:pPr/>
              <a:t>13</a:t>
            </a:fld>
            <a:endParaRPr lang="en-US" dirty="0"/>
          </a:p>
        </p:txBody>
      </p:sp>
    </p:spTree>
    <p:extLst>
      <p:ext uri="{BB962C8B-B14F-4D97-AF65-F5344CB8AC3E}">
        <p14:creationId xmlns:p14="http://schemas.microsoft.com/office/powerpoint/2010/main" val="3170325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E622C-E7E6-4065-9367-58919CAFE7F7}"/>
              </a:ext>
            </a:extLst>
          </p:cNvPr>
          <p:cNvSpPr>
            <a:spLocks noGrp="1"/>
          </p:cNvSpPr>
          <p:nvPr>
            <p:ph type="title"/>
          </p:nvPr>
        </p:nvSpPr>
        <p:spPr>
          <a:xfrm>
            <a:off x="605263" y="690664"/>
            <a:ext cx="7891272" cy="930789"/>
          </a:xfrm>
        </p:spPr>
        <p:txBody>
          <a:bodyPr/>
          <a:lstStyle/>
          <a:p>
            <a:r>
              <a:rPr lang="en-US" dirty="0">
                <a:solidFill>
                  <a:prstClr val="white"/>
                </a:solidFill>
                <a:ea typeface="Calibri" charset="0"/>
                <a:cs typeface="Calibri" charset="0"/>
              </a:rPr>
              <a:t>MilitaryOneSource.mil</a:t>
            </a:r>
            <a:endParaRPr lang="en-US" dirty="0"/>
          </a:p>
        </p:txBody>
      </p:sp>
      <p:sp>
        <p:nvSpPr>
          <p:cNvPr id="4" name="Text Placeholder 3">
            <a:extLst>
              <a:ext uri="{FF2B5EF4-FFF2-40B4-BE49-F238E27FC236}">
                <a16:creationId xmlns:a16="http://schemas.microsoft.com/office/drawing/2014/main" id="{51DB994A-099C-4500-A31A-4902B3F05E6B}"/>
              </a:ext>
            </a:extLst>
          </p:cNvPr>
          <p:cNvSpPr>
            <a:spLocks noGrp="1"/>
          </p:cNvSpPr>
          <p:nvPr>
            <p:ph type="body" sz="quarter" idx="14"/>
          </p:nvPr>
        </p:nvSpPr>
        <p:spPr>
          <a:xfrm>
            <a:off x="530318" y="1802315"/>
            <a:ext cx="4041682" cy="4576659"/>
          </a:xfrm>
        </p:spPr>
        <p:txBody>
          <a:bodyPr>
            <a:normAutofit/>
          </a:bodyPr>
          <a:lstStyle/>
          <a:p>
            <a:pPr marL="0" lvl="0" indent="0" defTabSz="457200">
              <a:lnSpc>
                <a:spcPct val="100000"/>
              </a:lnSpc>
              <a:spcBef>
                <a:spcPts val="0"/>
              </a:spcBef>
              <a:spcAft>
                <a:spcPts val="900"/>
              </a:spcAft>
              <a:buNone/>
            </a:pPr>
            <a:r>
              <a:rPr lang="en-US" sz="1800" b="1" dirty="0">
                <a:solidFill>
                  <a:srgbClr val="183F5C"/>
                </a:solidFill>
                <a:ea typeface="Calibri" charset="0"/>
                <a:cs typeface="Calibri" charset="0"/>
              </a:rPr>
              <a:t>Is your 24/7/365 connection to </a:t>
            </a:r>
            <a:br>
              <a:rPr lang="en-US" sz="1800" b="1" dirty="0">
                <a:solidFill>
                  <a:srgbClr val="183F5C"/>
                </a:solidFill>
                <a:ea typeface="Calibri" charset="0"/>
                <a:cs typeface="Calibri" charset="0"/>
              </a:rPr>
            </a:br>
            <a:r>
              <a:rPr lang="en-US" sz="1800" b="1" dirty="0">
                <a:solidFill>
                  <a:srgbClr val="183F5C"/>
                </a:solidFill>
                <a:ea typeface="Calibri" charset="0"/>
                <a:cs typeface="Calibri" charset="0"/>
              </a:rPr>
              <a:t>even more resources, services </a:t>
            </a:r>
            <a:br>
              <a:rPr lang="en-US" sz="1800" b="1" dirty="0">
                <a:solidFill>
                  <a:srgbClr val="183F5C"/>
                </a:solidFill>
                <a:ea typeface="Calibri" charset="0"/>
                <a:cs typeface="Calibri" charset="0"/>
              </a:rPr>
            </a:br>
            <a:r>
              <a:rPr lang="en-US" sz="1800" b="1" dirty="0">
                <a:solidFill>
                  <a:srgbClr val="183F5C"/>
                </a:solidFill>
                <a:ea typeface="Calibri" charset="0"/>
                <a:cs typeface="Calibri" charset="0"/>
              </a:rPr>
              <a:t>and information. </a:t>
            </a:r>
          </a:p>
          <a:p>
            <a:pPr marL="0" lvl="0" indent="0" defTabSz="457200">
              <a:lnSpc>
                <a:spcPct val="100000"/>
              </a:lnSpc>
              <a:spcBef>
                <a:spcPts val="0"/>
              </a:spcBef>
              <a:spcAft>
                <a:spcPts val="600"/>
              </a:spcAft>
              <a:buNone/>
            </a:pPr>
            <a:r>
              <a:rPr lang="en-US" sz="1800" dirty="0">
                <a:solidFill>
                  <a:srgbClr val="404040"/>
                </a:solidFill>
                <a:ea typeface="Calibri" charset="0"/>
                <a:cs typeface="Calibri" charset="0"/>
              </a:rPr>
              <a:t>On the homepage:</a:t>
            </a:r>
          </a:p>
          <a:p>
            <a:pPr marL="192024" lvl="0" indent="-192024" defTabSz="457200">
              <a:lnSpc>
                <a:spcPct val="100000"/>
              </a:lnSpc>
              <a:spcBef>
                <a:spcPts val="0"/>
              </a:spcBef>
              <a:spcAft>
                <a:spcPts val="600"/>
              </a:spcAft>
              <a:buFont typeface="Arial" charset="0"/>
              <a:buChar char="•"/>
            </a:pPr>
            <a:r>
              <a:rPr lang="en-US" sz="1800" dirty="0">
                <a:solidFill>
                  <a:srgbClr val="404040"/>
                </a:solidFill>
                <a:ea typeface="Calibri" charset="0"/>
                <a:cs typeface="Calibri" charset="0"/>
              </a:rPr>
              <a:t>Quickly connect to the 800 number, OCONUS calling options and to secure online chat </a:t>
            </a:r>
          </a:p>
          <a:p>
            <a:pPr marL="192024" lvl="0" indent="-192024" defTabSz="457200">
              <a:lnSpc>
                <a:spcPct val="100000"/>
              </a:lnSpc>
              <a:spcBef>
                <a:spcPts val="0"/>
              </a:spcBef>
              <a:spcAft>
                <a:spcPts val="600"/>
              </a:spcAft>
            </a:pPr>
            <a:r>
              <a:rPr lang="en-US" sz="1800" dirty="0">
                <a:solidFill>
                  <a:srgbClr val="404040"/>
                </a:solidFill>
                <a:ea typeface="Calibri" charset="0"/>
                <a:cs typeface="Calibri" charset="0"/>
              </a:rPr>
              <a:t>Optimized search function</a:t>
            </a:r>
          </a:p>
          <a:p>
            <a:pPr marL="192024" lvl="0" indent="-192024" defTabSz="457200">
              <a:lnSpc>
                <a:spcPct val="100000"/>
              </a:lnSpc>
              <a:spcBef>
                <a:spcPts val="0"/>
              </a:spcBef>
              <a:spcAft>
                <a:spcPts val="600"/>
              </a:spcAft>
            </a:pPr>
            <a:r>
              <a:rPr lang="en-US" sz="1800" dirty="0">
                <a:solidFill>
                  <a:srgbClr val="404040"/>
                </a:solidFill>
                <a:ea typeface="Calibri" charset="0"/>
                <a:cs typeface="Calibri" charset="0"/>
              </a:rPr>
              <a:t>Browse topics and tools</a:t>
            </a:r>
          </a:p>
          <a:p>
            <a:pPr marL="192024" lvl="0" indent="-192024" defTabSz="457200">
              <a:lnSpc>
                <a:spcPct val="100000"/>
              </a:lnSpc>
              <a:spcBef>
                <a:spcPts val="0"/>
              </a:spcBef>
              <a:spcAft>
                <a:spcPts val="600"/>
              </a:spcAft>
            </a:pPr>
            <a:r>
              <a:rPr lang="en-US" sz="1800" dirty="0">
                <a:solidFill>
                  <a:srgbClr val="404040"/>
                </a:solidFill>
                <a:ea typeface="Calibri" charset="0"/>
                <a:cs typeface="Calibri" charset="0"/>
              </a:rPr>
              <a:t>Confidential help through “Get Personal Support” </a:t>
            </a:r>
          </a:p>
          <a:p>
            <a:endParaRPr lang="en-US" dirty="0"/>
          </a:p>
        </p:txBody>
      </p:sp>
      <p:pic>
        <p:nvPicPr>
          <p:cNvPr id="11" name="Picture Placeholder 10" descr="Military OneSource website on devices">
            <a:extLst>
              <a:ext uri="{FF2B5EF4-FFF2-40B4-BE49-F238E27FC236}">
                <a16:creationId xmlns:a16="http://schemas.microsoft.com/office/drawing/2014/main" id="{DCDBDA44-14FB-3F07-1B4C-5DD0A491952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7095" t="5013" r="7095"/>
          <a:stretch>
            <a:fillRect/>
          </a:stretch>
        </p:blipFill>
        <p:spPr>
          <a:xfrm>
            <a:off x="4572000" y="1753771"/>
            <a:ext cx="4178299" cy="4625203"/>
          </a:xfrm>
        </p:spPr>
      </p:pic>
      <p:sp>
        <p:nvSpPr>
          <p:cNvPr id="5" name="Footer Placeholder 3">
            <a:extLst>
              <a:ext uri="{FF2B5EF4-FFF2-40B4-BE49-F238E27FC236}">
                <a16:creationId xmlns:a16="http://schemas.microsoft.com/office/drawing/2014/main" id="{74A384A7-EFD2-0150-2024-91B6F15A0452}"/>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Slide Number Placeholder 4">
            <a:extLst>
              <a:ext uri="{FF2B5EF4-FFF2-40B4-BE49-F238E27FC236}">
                <a16:creationId xmlns:a16="http://schemas.microsoft.com/office/drawing/2014/main" id="{80F4603A-80AC-7080-1445-B5EE7C012665}"/>
              </a:ext>
            </a:extLst>
          </p:cNvPr>
          <p:cNvSpPr>
            <a:spLocks noGrp="1"/>
          </p:cNvSpPr>
          <p:nvPr>
            <p:ph type="sldNum" sz="quarter" idx="12"/>
          </p:nvPr>
        </p:nvSpPr>
        <p:spPr>
          <a:xfrm>
            <a:off x="7086600" y="6441718"/>
            <a:ext cx="2057400" cy="393192"/>
          </a:xfrm>
        </p:spPr>
        <p:txBody>
          <a:bodyPr/>
          <a:lstStyle>
            <a:lvl1pPr>
              <a:defRPr sz="1800">
                <a:solidFill>
                  <a:schemeClr val="bg1"/>
                </a:solidFill>
              </a:defRPr>
            </a:lvl1pPr>
          </a:lstStyle>
          <a:p>
            <a:fld id="{9D77CC1A-F3B9-41F1-89AE-DEF1339474CB}" type="slidenum">
              <a:rPr lang="en-US" smtClean="0">
                <a:latin typeface="Aptos" panose="020B0004020202020204" pitchFamily="34" charset="0"/>
              </a:rPr>
              <a:pPr/>
              <a:t>14</a:t>
            </a:fld>
            <a:endParaRPr lang="en-US" dirty="0">
              <a:latin typeface="Aptos" panose="020B0004020202020204" pitchFamily="34" charset="0"/>
            </a:endParaRPr>
          </a:p>
        </p:txBody>
      </p:sp>
    </p:spTree>
    <p:extLst>
      <p:ext uri="{BB962C8B-B14F-4D97-AF65-F5344CB8AC3E}">
        <p14:creationId xmlns:p14="http://schemas.microsoft.com/office/powerpoint/2010/main" val="382364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591C0-83B6-476D-8529-E68ED78C6255}"/>
              </a:ext>
            </a:extLst>
          </p:cNvPr>
          <p:cNvSpPr>
            <a:spLocks noGrp="1"/>
          </p:cNvSpPr>
          <p:nvPr>
            <p:ph type="title"/>
          </p:nvPr>
        </p:nvSpPr>
        <p:spPr>
          <a:xfrm>
            <a:off x="631767" y="677412"/>
            <a:ext cx="7891272" cy="949681"/>
          </a:xfrm>
        </p:spPr>
        <p:txBody>
          <a:bodyPr/>
          <a:lstStyle/>
          <a:p>
            <a:r>
              <a:rPr lang="en-US" dirty="0">
                <a:solidFill>
                  <a:prstClr val="white"/>
                </a:solidFill>
                <a:ea typeface="Calibri" charset="0"/>
                <a:cs typeface="Calibri" charset="0"/>
              </a:rPr>
              <a:t>The Military OneSource Website, continued</a:t>
            </a:r>
            <a:endParaRPr lang="en-US" dirty="0"/>
          </a:p>
        </p:txBody>
      </p:sp>
      <p:sp>
        <p:nvSpPr>
          <p:cNvPr id="4" name="Text Placeholder 3">
            <a:extLst>
              <a:ext uri="{FF2B5EF4-FFF2-40B4-BE49-F238E27FC236}">
                <a16:creationId xmlns:a16="http://schemas.microsoft.com/office/drawing/2014/main" id="{31C201B2-F54D-4C15-A6F7-C5F97D7554BF}"/>
              </a:ext>
            </a:extLst>
          </p:cNvPr>
          <p:cNvSpPr>
            <a:spLocks noGrp="1"/>
          </p:cNvSpPr>
          <p:nvPr>
            <p:ph type="body" sz="quarter" idx="14"/>
          </p:nvPr>
        </p:nvSpPr>
        <p:spPr>
          <a:xfrm>
            <a:off x="317500" y="1841500"/>
            <a:ext cx="8597899" cy="4586781"/>
          </a:xfrm>
        </p:spPr>
        <p:txBody>
          <a:bodyPr>
            <a:normAutofit fontScale="47500" lnSpcReduction="20000"/>
          </a:bodyPr>
          <a:lstStyle/>
          <a:p>
            <a:pPr marL="0" lvl="0" indent="0" defTabSz="457200">
              <a:lnSpc>
                <a:spcPct val="100000"/>
              </a:lnSpc>
              <a:spcBef>
                <a:spcPts val="0"/>
              </a:spcBef>
              <a:spcAft>
                <a:spcPts val="900"/>
              </a:spcAft>
              <a:buNone/>
            </a:pPr>
            <a:r>
              <a:rPr lang="en-US" sz="2900" b="1" dirty="0">
                <a:solidFill>
                  <a:srgbClr val="183F5C"/>
                </a:solidFill>
                <a:ea typeface="Calibri" charset="0"/>
                <a:cs typeface="Calibri" charset="0"/>
              </a:rPr>
              <a:t>Categories:  </a:t>
            </a:r>
          </a:p>
          <a:p>
            <a:pPr marL="0" lvl="0" indent="0" defTabSz="457200">
              <a:lnSpc>
                <a:spcPct val="100000"/>
              </a:lnSpc>
              <a:spcBef>
                <a:spcPts val="0"/>
              </a:spcBef>
              <a:spcAft>
                <a:spcPts val="900"/>
              </a:spcAft>
              <a:buNone/>
            </a:pPr>
            <a:r>
              <a:rPr lang="en-US" sz="2500" dirty="0">
                <a:solidFill>
                  <a:srgbClr val="404040"/>
                </a:solidFill>
                <a:ea typeface="Calibri" charset="0"/>
                <a:cs typeface="Calibri" charset="0"/>
              </a:rPr>
              <a:t>In addition to confidential help, check out these categories for articles, information, tools and services</a:t>
            </a:r>
          </a:p>
          <a:p>
            <a:pPr marL="192024" lvl="0" indent="-192024" defTabSz="457200">
              <a:lnSpc>
                <a:spcPct val="120000"/>
              </a:lnSpc>
              <a:spcBef>
                <a:spcPts val="0"/>
              </a:spcBef>
              <a:spcAft>
                <a:spcPts val="300"/>
              </a:spcAft>
              <a:buFont typeface="Arial" charset="0"/>
              <a:buChar char="•"/>
            </a:pPr>
            <a:r>
              <a:rPr lang="en-US" sz="2500" b="1" dirty="0">
                <a:solidFill>
                  <a:srgbClr val="1F4E79"/>
                </a:solidFill>
                <a:ea typeface="Calibri" charset="0"/>
                <a:cs typeface="Calibri" charset="0"/>
              </a:rPr>
              <a:t>Military Basics </a:t>
            </a:r>
            <a:r>
              <a:rPr lang="en-US" sz="2500" dirty="0">
                <a:solidFill>
                  <a:srgbClr val="404040"/>
                </a:solidFill>
                <a:ea typeface="Calibri" charset="0"/>
                <a:cs typeface="Calibri" charset="0"/>
              </a:rPr>
              <a:t>— new to the military, training and logistics, basics for extended family and friends, information for wounded, ill or injured and their caregivers</a:t>
            </a:r>
            <a:endParaRPr lang="en-US" sz="2500" b="1" dirty="0">
              <a:solidFill>
                <a:srgbClr val="1F4E79"/>
              </a:solidFill>
              <a:ea typeface="Calibri" charset="0"/>
              <a:cs typeface="Calibri" charset="0"/>
            </a:endParaRPr>
          </a:p>
          <a:p>
            <a:pPr marL="192024" lvl="0" indent="-192024" defTabSz="457200">
              <a:lnSpc>
                <a:spcPct val="120000"/>
              </a:lnSpc>
              <a:spcBef>
                <a:spcPts val="0"/>
              </a:spcBef>
              <a:spcAft>
                <a:spcPts val="300"/>
              </a:spcAft>
              <a:buFont typeface="Arial" charset="0"/>
              <a:buChar char="•"/>
            </a:pPr>
            <a:r>
              <a:rPr lang="en-US" sz="2500" b="1" dirty="0">
                <a:solidFill>
                  <a:srgbClr val="1F4E79"/>
                </a:solidFill>
                <a:ea typeface="Calibri" charset="0"/>
                <a:cs typeface="Calibri" charset="0"/>
              </a:rPr>
              <a:t>Casualty &amp; Mortuary Affairs  </a:t>
            </a:r>
            <a:r>
              <a:rPr lang="en-US" sz="2500" dirty="0">
                <a:solidFill>
                  <a:srgbClr val="404040"/>
                </a:solidFill>
                <a:ea typeface="Calibri" charset="0"/>
                <a:cs typeface="Calibri" charset="0"/>
              </a:rPr>
              <a:t>— bereavement and grief, casualty assistance</a:t>
            </a:r>
          </a:p>
          <a:p>
            <a:pPr marL="192024" lvl="0" indent="-192024" defTabSz="457200">
              <a:lnSpc>
                <a:spcPct val="120000"/>
              </a:lnSpc>
              <a:spcBef>
                <a:spcPts val="0"/>
              </a:spcBef>
              <a:spcAft>
                <a:spcPts val="300"/>
              </a:spcAft>
            </a:pPr>
            <a:r>
              <a:rPr lang="en-US" sz="2500" b="1" dirty="0">
                <a:solidFill>
                  <a:srgbClr val="1F4E79"/>
                </a:solidFill>
                <a:ea typeface="Calibri" charset="0"/>
                <a:cs typeface="Calibri" charset="0"/>
              </a:rPr>
              <a:t>Deployment</a:t>
            </a:r>
            <a:r>
              <a:rPr lang="en-US" sz="2500" dirty="0">
                <a:solidFill>
                  <a:srgbClr val="404040"/>
                </a:solidFill>
                <a:ea typeface="Calibri" charset="0"/>
                <a:cs typeface="Calibri" charset="0"/>
              </a:rPr>
              <a:t>— preparing for, during and returning home from deployment</a:t>
            </a:r>
          </a:p>
          <a:p>
            <a:pPr marL="192024" indent="-192024" defTabSz="457200">
              <a:lnSpc>
                <a:spcPct val="120000"/>
              </a:lnSpc>
              <a:spcBef>
                <a:spcPts val="0"/>
              </a:spcBef>
              <a:spcAft>
                <a:spcPts val="300"/>
              </a:spcAft>
            </a:pPr>
            <a:r>
              <a:rPr lang="en-US" sz="2500" b="1" dirty="0">
                <a:solidFill>
                  <a:srgbClr val="1F4E79"/>
                </a:solidFill>
                <a:ea typeface="Calibri" charset="0"/>
                <a:cs typeface="Calibri" charset="0"/>
              </a:rPr>
              <a:t>Education &amp; Employment </a:t>
            </a:r>
            <a:r>
              <a:rPr lang="en-US" sz="2500" dirty="0">
                <a:solidFill>
                  <a:srgbClr val="404040"/>
                </a:solidFill>
                <a:ea typeface="Calibri" charset="0"/>
                <a:cs typeface="Calibri" charset="0"/>
              </a:rPr>
              <a:t>—  for spouses, service members, youth and teens</a:t>
            </a:r>
          </a:p>
          <a:p>
            <a:pPr marL="192024" indent="-192024" defTabSz="457200">
              <a:lnSpc>
                <a:spcPct val="120000"/>
              </a:lnSpc>
              <a:spcBef>
                <a:spcPts val="0"/>
              </a:spcBef>
              <a:spcAft>
                <a:spcPts val="300"/>
              </a:spcAft>
            </a:pPr>
            <a:r>
              <a:rPr lang="en-US" sz="2500" b="1" dirty="0">
                <a:solidFill>
                  <a:srgbClr val="1F4E79"/>
                </a:solidFill>
                <a:ea typeface="Calibri" charset="0"/>
                <a:cs typeface="Calibri" charset="0"/>
              </a:rPr>
              <a:t>Emergencies &amp; Disasters </a:t>
            </a:r>
            <a:r>
              <a:rPr lang="en-US" sz="2500" dirty="0">
                <a:solidFill>
                  <a:srgbClr val="404040"/>
                </a:solidFill>
                <a:ea typeface="Calibri" charset="0"/>
                <a:cs typeface="Calibri" charset="0"/>
              </a:rPr>
              <a:t>— personnel accountability, disaster preparedness, evacuation operations</a:t>
            </a:r>
          </a:p>
          <a:p>
            <a:pPr marL="192024" indent="-192024" defTabSz="457200">
              <a:lnSpc>
                <a:spcPct val="120000"/>
              </a:lnSpc>
              <a:spcBef>
                <a:spcPts val="0"/>
              </a:spcBef>
              <a:spcAft>
                <a:spcPts val="300"/>
              </a:spcAft>
            </a:pPr>
            <a:r>
              <a:rPr lang="en-US" sz="2500" b="1" dirty="0">
                <a:solidFill>
                  <a:srgbClr val="1F4E79"/>
                </a:solidFill>
                <a:ea typeface="Calibri" charset="0"/>
                <a:cs typeface="Calibri" charset="0"/>
              </a:rPr>
              <a:t>Financial &amp; Legal </a:t>
            </a:r>
            <a:r>
              <a:rPr lang="en-US" sz="2500" dirty="0">
                <a:solidFill>
                  <a:srgbClr val="404040"/>
                </a:solidFill>
                <a:ea typeface="Calibri" charset="0"/>
                <a:cs typeface="Calibri" charset="0"/>
              </a:rPr>
              <a:t>— personal finance, taxes, legal issues</a:t>
            </a:r>
          </a:p>
          <a:p>
            <a:pPr marL="192024" indent="-192024" defTabSz="457200">
              <a:lnSpc>
                <a:spcPct val="120000"/>
              </a:lnSpc>
              <a:spcBef>
                <a:spcPts val="0"/>
              </a:spcBef>
              <a:spcAft>
                <a:spcPts val="300"/>
              </a:spcAft>
            </a:pPr>
            <a:r>
              <a:rPr lang="en-US" sz="2500" b="1" dirty="0">
                <a:solidFill>
                  <a:srgbClr val="1F4E79"/>
                </a:solidFill>
                <a:ea typeface="Calibri" charset="0"/>
                <a:cs typeface="Calibri" charset="0"/>
              </a:rPr>
              <a:t>Health &amp; Wellness </a:t>
            </a:r>
            <a:r>
              <a:rPr lang="en-US" sz="2500" dirty="0">
                <a:solidFill>
                  <a:srgbClr val="404040"/>
                </a:solidFill>
                <a:ea typeface="Calibri" charset="0"/>
                <a:cs typeface="Calibri" charset="0"/>
              </a:rPr>
              <a:t>— mental health, nutrition and fitness, prevention and care</a:t>
            </a:r>
          </a:p>
          <a:p>
            <a:pPr marL="192024" indent="-192024" defTabSz="457200">
              <a:lnSpc>
                <a:spcPct val="120000"/>
              </a:lnSpc>
              <a:spcBef>
                <a:spcPts val="0"/>
              </a:spcBef>
              <a:spcAft>
                <a:spcPts val="300"/>
              </a:spcAft>
            </a:pPr>
            <a:r>
              <a:rPr lang="en-US" sz="2500" b="1" dirty="0">
                <a:solidFill>
                  <a:srgbClr val="1F4E79"/>
                </a:solidFill>
                <a:ea typeface="Calibri" charset="0"/>
                <a:cs typeface="Calibri" charset="0"/>
              </a:rPr>
              <a:t>Military Funeral Honors </a:t>
            </a:r>
            <a:r>
              <a:rPr lang="en-US" sz="2500" dirty="0">
                <a:solidFill>
                  <a:srgbClr val="404040"/>
                </a:solidFill>
                <a:ea typeface="Calibri" charset="0"/>
                <a:cs typeface="Calibri" charset="0"/>
              </a:rPr>
              <a:t>— information for families, funeral directors and planners, Authorized Provider Partnership Program </a:t>
            </a:r>
          </a:p>
          <a:p>
            <a:pPr marL="192024" lvl="0" indent="-192024" defTabSz="457200">
              <a:lnSpc>
                <a:spcPct val="120000"/>
              </a:lnSpc>
              <a:spcBef>
                <a:spcPts val="0"/>
              </a:spcBef>
              <a:spcAft>
                <a:spcPts val="300"/>
              </a:spcAft>
            </a:pPr>
            <a:r>
              <a:rPr lang="en-US" sz="2500" b="1" dirty="0">
                <a:solidFill>
                  <a:srgbClr val="1F4E79"/>
                </a:solidFill>
                <a:ea typeface="Calibri" charset="0"/>
                <a:cs typeface="Calibri" charset="0"/>
              </a:rPr>
              <a:t>Moving &amp; Housing </a:t>
            </a:r>
            <a:r>
              <a:rPr lang="en-US" sz="2500" dirty="0">
                <a:solidFill>
                  <a:srgbClr val="404040"/>
                </a:solidFill>
                <a:ea typeface="Calibri" charset="0"/>
                <a:cs typeface="Calibri" charset="0"/>
              </a:rPr>
              <a:t>— preparing to move, personal property, housing, overseas living</a:t>
            </a:r>
          </a:p>
          <a:p>
            <a:pPr marL="192024" indent="-192024" defTabSz="457200">
              <a:lnSpc>
                <a:spcPct val="120000"/>
              </a:lnSpc>
              <a:spcBef>
                <a:spcPts val="0"/>
              </a:spcBef>
              <a:spcAft>
                <a:spcPts val="300"/>
              </a:spcAft>
            </a:pPr>
            <a:r>
              <a:rPr lang="en-US" sz="2500" b="1" dirty="0">
                <a:solidFill>
                  <a:srgbClr val="1F4E79"/>
                </a:solidFill>
                <a:ea typeface="Calibri" charset="0"/>
                <a:cs typeface="Calibri" charset="0"/>
              </a:rPr>
              <a:t>National Guard &amp; Reserves </a:t>
            </a:r>
            <a:r>
              <a:rPr lang="en-US" sz="2500" dirty="0">
                <a:solidFill>
                  <a:srgbClr val="404040"/>
                </a:solidFill>
                <a:ea typeface="Calibri" charset="0"/>
                <a:cs typeface="Calibri" charset="0"/>
              </a:rPr>
              <a:t>— resources and support for navigating life in the Guard or reserves</a:t>
            </a:r>
            <a:endParaRPr lang="en-US" sz="2500" b="1" dirty="0">
              <a:solidFill>
                <a:srgbClr val="1F4E79"/>
              </a:solidFill>
              <a:ea typeface="Calibri" charset="0"/>
              <a:cs typeface="Calibri" charset="0"/>
            </a:endParaRPr>
          </a:p>
          <a:p>
            <a:pPr marL="192024" lvl="0" indent="-192024" defTabSz="457200">
              <a:lnSpc>
                <a:spcPct val="120000"/>
              </a:lnSpc>
              <a:spcBef>
                <a:spcPts val="0"/>
              </a:spcBef>
              <a:spcAft>
                <a:spcPts val="300"/>
              </a:spcAft>
            </a:pPr>
            <a:r>
              <a:rPr lang="en-US" sz="2500" b="1" dirty="0">
                <a:solidFill>
                  <a:srgbClr val="1F4E79"/>
                </a:solidFill>
                <a:ea typeface="Calibri" charset="0"/>
                <a:cs typeface="Calibri" charset="0"/>
              </a:rPr>
              <a:t>Parenting </a:t>
            </a:r>
            <a:r>
              <a:rPr lang="en-US" sz="2500" dirty="0">
                <a:solidFill>
                  <a:srgbClr val="404040"/>
                </a:solidFill>
                <a:ea typeface="Calibri" charset="0"/>
                <a:cs typeface="Calibri" charset="0"/>
              </a:rPr>
              <a:t>— new parents, child care, children, youth and teens, adoption and foster care</a:t>
            </a:r>
            <a:endParaRPr lang="en-US" sz="2500" b="1" dirty="0">
              <a:solidFill>
                <a:srgbClr val="1F4E79"/>
              </a:solidFill>
              <a:ea typeface="Calibri" charset="0"/>
              <a:cs typeface="Calibri" charset="0"/>
            </a:endParaRPr>
          </a:p>
          <a:p>
            <a:pPr marL="192024" lvl="0" indent="-192024" defTabSz="457200">
              <a:lnSpc>
                <a:spcPct val="120000"/>
              </a:lnSpc>
              <a:spcBef>
                <a:spcPts val="0"/>
              </a:spcBef>
              <a:spcAft>
                <a:spcPts val="300"/>
              </a:spcAft>
            </a:pPr>
            <a:r>
              <a:rPr lang="en-US" sz="2500" b="1" dirty="0">
                <a:solidFill>
                  <a:srgbClr val="1F4E79"/>
                </a:solidFill>
                <a:ea typeface="Calibri" charset="0"/>
                <a:cs typeface="Calibri" charset="0"/>
              </a:rPr>
              <a:t>Recreation, Travel &amp; Shopping </a:t>
            </a:r>
            <a:r>
              <a:rPr lang="en-US" sz="2500" dirty="0">
                <a:solidFill>
                  <a:srgbClr val="404040"/>
                </a:solidFill>
                <a:ea typeface="Calibri" charset="0"/>
                <a:cs typeface="Calibri" charset="0"/>
              </a:rPr>
              <a:t>— MWR and libraries, travel and lodging, commissary and exchange</a:t>
            </a:r>
          </a:p>
          <a:p>
            <a:pPr marL="192024" lvl="0" indent="-192024" defTabSz="457200">
              <a:lnSpc>
                <a:spcPct val="120000"/>
              </a:lnSpc>
              <a:spcBef>
                <a:spcPts val="0"/>
              </a:spcBef>
              <a:spcAft>
                <a:spcPts val="300"/>
              </a:spcAft>
            </a:pPr>
            <a:r>
              <a:rPr lang="en-US" sz="2500" b="1" dirty="0">
                <a:solidFill>
                  <a:srgbClr val="1F4E79"/>
                </a:solidFill>
                <a:ea typeface="Calibri" charset="0"/>
                <a:cs typeface="Calibri" charset="0"/>
              </a:rPr>
              <a:t>Relationships </a:t>
            </a:r>
            <a:r>
              <a:rPr lang="en-US" sz="2500" dirty="0">
                <a:solidFill>
                  <a:srgbClr val="404040"/>
                </a:solidFill>
                <a:ea typeface="Calibri" charset="0"/>
                <a:cs typeface="Calibri" charset="0"/>
              </a:rPr>
              <a:t>— friendships and single life, married life and domestic partnerships, separation and divorce, safety from violence and abuse</a:t>
            </a:r>
          </a:p>
          <a:p>
            <a:pPr marL="192024" lvl="0" indent="-192024" defTabSz="457200">
              <a:lnSpc>
                <a:spcPct val="120000"/>
              </a:lnSpc>
              <a:spcBef>
                <a:spcPts val="0"/>
              </a:spcBef>
              <a:spcAft>
                <a:spcPts val="300"/>
              </a:spcAft>
            </a:pPr>
            <a:r>
              <a:rPr lang="en-US" sz="2500" b="1" dirty="0">
                <a:solidFill>
                  <a:srgbClr val="1F4E79"/>
                </a:solidFill>
                <a:ea typeface="Calibri" charset="0"/>
                <a:cs typeface="Calibri" charset="0"/>
              </a:rPr>
              <a:t>Separating &amp; Retiring</a:t>
            </a:r>
            <a:r>
              <a:rPr lang="en-US" sz="2500" dirty="0">
                <a:solidFill>
                  <a:srgbClr val="404040"/>
                </a:solidFill>
                <a:ea typeface="Calibri" charset="0"/>
                <a:cs typeface="Calibri" charset="0"/>
              </a:rPr>
              <a:t> — Military separation, transitioning to civilian life, recent veterans</a:t>
            </a:r>
          </a:p>
          <a:p>
            <a:pPr marL="192024" lvl="0" indent="-192024" defTabSz="457200">
              <a:lnSpc>
                <a:spcPct val="120000"/>
              </a:lnSpc>
              <a:spcBef>
                <a:spcPts val="0"/>
              </a:spcBef>
              <a:spcAft>
                <a:spcPts val="300"/>
              </a:spcAft>
            </a:pPr>
            <a:r>
              <a:rPr lang="en-US" sz="2500" b="1" dirty="0">
                <a:solidFill>
                  <a:srgbClr val="1F4E79"/>
                </a:solidFill>
                <a:ea typeface="Calibri" charset="0"/>
                <a:cs typeface="Calibri" charset="0"/>
              </a:rPr>
              <a:t>Special Needs</a:t>
            </a:r>
            <a:r>
              <a:rPr lang="en-US" sz="2500" dirty="0">
                <a:solidFill>
                  <a:srgbClr val="404040"/>
                </a:solidFill>
                <a:ea typeface="Calibri" charset="0"/>
                <a:cs typeface="Calibri" charset="0"/>
              </a:rPr>
              <a:t> — Exceptional Family Member Program, medical needs, educational needs</a:t>
            </a:r>
          </a:p>
          <a:p>
            <a:endParaRPr lang="en-US" dirty="0"/>
          </a:p>
        </p:txBody>
      </p:sp>
      <p:sp>
        <p:nvSpPr>
          <p:cNvPr id="5" name="Footer Placeholder 3">
            <a:extLst>
              <a:ext uri="{FF2B5EF4-FFF2-40B4-BE49-F238E27FC236}">
                <a16:creationId xmlns:a16="http://schemas.microsoft.com/office/drawing/2014/main" id="{B43EF69F-AB79-70BC-424A-BCB36FE8554E}"/>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Slide Number Placeholder 4">
            <a:extLst>
              <a:ext uri="{FF2B5EF4-FFF2-40B4-BE49-F238E27FC236}">
                <a16:creationId xmlns:a16="http://schemas.microsoft.com/office/drawing/2014/main" id="{81C8C832-241B-D47F-B7B5-EA95CD4D48CD}"/>
              </a:ext>
            </a:extLst>
          </p:cNvPr>
          <p:cNvSpPr>
            <a:spLocks noGrp="1"/>
          </p:cNvSpPr>
          <p:nvPr>
            <p:ph type="sldNum" sz="quarter" idx="12"/>
          </p:nvPr>
        </p:nvSpPr>
        <p:spPr>
          <a:xfrm>
            <a:off x="7086600" y="6441718"/>
            <a:ext cx="2057400" cy="393192"/>
          </a:xfrm>
        </p:spPr>
        <p:txBody>
          <a:bodyPr/>
          <a:lstStyle>
            <a:lvl1pPr>
              <a:defRPr sz="1800">
                <a:solidFill>
                  <a:schemeClr val="bg1"/>
                </a:solidFill>
              </a:defRPr>
            </a:lvl1pPr>
          </a:lstStyle>
          <a:p>
            <a:fld id="{9D77CC1A-F3B9-41F1-89AE-DEF1339474CB}" type="slidenum">
              <a:rPr lang="en-US" smtClean="0">
                <a:latin typeface="Aptos" panose="020B0004020202020204" pitchFamily="34" charset="0"/>
              </a:rPr>
              <a:pPr/>
              <a:t>15</a:t>
            </a:fld>
            <a:endParaRPr lang="en-US" dirty="0">
              <a:latin typeface="Aptos" panose="020B0004020202020204" pitchFamily="34" charset="0"/>
            </a:endParaRPr>
          </a:p>
        </p:txBody>
      </p:sp>
    </p:spTree>
    <p:extLst>
      <p:ext uri="{BB962C8B-B14F-4D97-AF65-F5344CB8AC3E}">
        <p14:creationId xmlns:p14="http://schemas.microsoft.com/office/powerpoint/2010/main" val="3501604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A0CD8-F5FC-4D2F-969F-49ABA682CFEA}"/>
              </a:ext>
            </a:extLst>
          </p:cNvPr>
          <p:cNvSpPr>
            <a:spLocks noGrp="1"/>
          </p:cNvSpPr>
          <p:nvPr>
            <p:ph type="title"/>
          </p:nvPr>
        </p:nvSpPr>
        <p:spPr>
          <a:xfrm>
            <a:off x="406483" y="677413"/>
            <a:ext cx="7891272" cy="934378"/>
          </a:xfrm>
        </p:spPr>
        <p:txBody>
          <a:bodyPr/>
          <a:lstStyle/>
          <a:p>
            <a:r>
              <a:rPr lang="en-US" dirty="0">
                <a:solidFill>
                  <a:prstClr val="white"/>
                </a:solidFill>
                <a:ea typeface="Calibri" charset="0"/>
                <a:cs typeface="Calibri" charset="0"/>
              </a:rPr>
              <a:t>Connect to More Services</a:t>
            </a:r>
            <a:endParaRPr lang="en-US" dirty="0"/>
          </a:p>
        </p:txBody>
      </p:sp>
      <p:sp>
        <p:nvSpPr>
          <p:cNvPr id="4" name="Text Placeholder 3">
            <a:extLst>
              <a:ext uri="{FF2B5EF4-FFF2-40B4-BE49-F238E27FC236}">
                <a16:creationId xmlns:a16="http://schemas.microsoft.com/office/drawing/2014/main" id="{D1228C90-963B-4113-9253-C45BC151ECA0}"/>
              </a:ext>
            </a:extLst>
          </p:cNvPr>
          <p:cNvSpPr>
            <a:spLocks noGrp="1"/>
          </p:cNvSpPr>
          <p:nvPr>
            <p:ph type="body" sz="quarter" idx="14"/>
          </p:nvPr>
        </p:nvSpPr>
        <p:spPr>
          <a:xfrm>
            <a:off x="236311" y="1740619"/>
            <a:ext cx="4792889" cy="4251147"/>
          </a:xfrm>
        </p:spPr>
        <p:txBody>
          <a:bodyPr>
            <a:normAutofit/>
          </a:bodyPr>
          <a:lstStyle/>
          <a:p>
            <a:pPr marL="0" lvl="0" indent="0" defTabSz="457200">
              <a:lnSpc>
                <a:spcPct val="100000"/>
              </a:lnSpc>
              <a:spcBef>
                <a:spcPts val="0"/>
              </a:spcBef>
              <a:spcAft>
                <a:spcPts val="900"/>
              </a:spcAft>
              <a:buNone/>
            </a:pPr>
            <a:r>
              <a:rPr lang="en-US" sz="2000" b="1" dirty="0">
                <a:solidFill>
                  <a:srgbClr val="183F5C"/>
                </a:solidFill>
                <a:ea typeface="Calibri" charset="0"/>
                <a:cs typeface="Calibri" charset="0"/>
              </a:rPr>
              <a:t>Blogs and podcasts — for the latest information and timely help:</a:t>
            </a:r>
          </a:p>
          <a:p>
            <a:pPr marL="192024" lvl="0" indent="-192024" defTabSz="457200">
              <a:lnSpc>
                <a:spcPct val="110000"/>
              </a:lnSpc>
              <a:spcBef>
                <a:spcPts val="0"/>
              </a:spcBef>
            </a:pPr>
            <a:r>
              <a:rPr lang="en-US" sz="1700" dirty="0">
                <a:solidFill>
                  <a:srgbClr val="404040"/>
                </a:solidFill>
                <a:ea typeface="Calibri" charset="0"/>
                <a:cs typeface="Calibri" charset="0"/>
              </a:rPr>
              <a:t>Read Blog Brigade for military spouses</a:t>
            </a:r>
          </a:p>
          <a:p>
            <a:pPr marL="192024" lvl="0" indent="-192024" defTabSz="457200">
              <a:lnSpc>
                <a:spcPct val="110000"/>
              </a:lnSpc>
              <a:spcBef>
                <a:spcPts val="0"/>
              </a:spcBef>
            </a:pPr>
            <a:r>
              <a:rPr lang="en-US" sz="1700" dirty="0">
                <a:solidFill>
                  <a:srgbClr val="404040"/>
                </a:solidFill>
                <a:ea typeface="Calibri" charset="0"/>
                <a:cs typeface="Calibri" charset="0"/>
              </a:rPr>
              <a:t>Listen to our podcast on topics important to military life</a:t>
            </a:r>
          </a:p>
          <a:p>
            <a:pPr marL="192024" lvl="0" indent="-192024" defTabSz="457200">
              <a:lnSpc>
                <a:spcPct val="110000"/>
              </a:lnSpc>
              <a:spcBef>
                <a:spcPts val="0"/>
              </a:spcBef>
            </a:pPr>
            <a:r>
              <a:rPr lang="en-US" sz="1700" dirty="0">
                <a:solidFill>
                  <a:srgbClr val="404040"/>
                </a:solidFill>
                <a:ea typeface="Calibri" charset="0"/>
                <a:cs typeface="Calibri" charset="0"/>
              </a:rPr>
              <a:t>Visit us on social media</a:t>
            </a:r>
          </a:p>
          <a:p>
            <a:pPr marL="192024" lvl="0" indent="-192024" defTabSz="457200">
              <a:lnSpc>
                <a:spcPct val="110000"/>
              </a:lnSpc>
              <a:spcBef>
                <a:spcPts val="0"/>
              </a:spcBef>
            </a:pPr>
            <a:endParaRPr lang="en-US" sz="1700" dirty="0">
              <a:solidFill>
                <a:srgbClr val="404040"/>
              </a:solidFill>
              <a:ea typeface="Calibri" charset="0"/>
              <a:cs typeface="Calibri" charset="0"/>
            </a:endParaRPr>
          </a:p>
          <a:p>
            <a:pPr marL="0" lvl="0" indent="0" defTabSz="457200">
              <a:lnSpc>
                <a:spcPct val="110000"/>
              </a:lnSpc>
              <a:spcBef>
                <a:spcPts val="0"/>
              </a:spcBef>
              <a:buNone/>
            </a:pPr>
            <a:r>
              <a:rPr lang="en-US" sz="2000" b="1" dirty="0">
                <a:solidFill>
                  <a:srgbClr val="183F5C"/>
                </a:solidFill>
                <a:ea typeface="Calibri" charset="0"/>
                <a:cs typeface="Calibri" charset="0"/>
              </a:rPr>
              <a:t>Outreach support</a:t>
            </a:r>
            <a:endParaRPr lang="en-US" sz="2000" dirty="0">
              <a:solidFill>
                <a:srgbClr val="404040"/>
              </a:solidFill>
              <a:ea typeface="Calibri" charset="0"/>
              <a:cs typeface="Calibri" charset="0"/>
            </a:endParaRPr>
          </a:p>
          <a:p>
            <a:pPr marL="192024" indent="-192024" defTabSz="457200">
              <a:lnSpc>
                <a:spcPct val="110000"/>
              </a:lnSpc>
              <a:spcBef>
                <a:spcPts val="0"/>
              </a:spcBef>
            </a:pPr>
            <a:r>
              <a:rPr lang="en-US" sz="1700" spc="-1" dirty="0">
                <a:solidFill>
                  <a:srgbClr val="000000"/>
                </a:solidFill>
              </a:rPr>
              <a:t>Arrange for a field consultant to provide in-person presentations and host webinars about Military OneSource services, benefits and resources.  </a:t>
            </a:r>
            <a:endParaRPr lang="en-US" sz="1700" dirty="0">
              <a:solidFill>
                <a:srgbClr val="404040"/>
              </a:solidFill>
              <a:ea typeface="Calibri" charset="0"/>
              <a:cs typeface="Calibri" charset="0"/>
            </a:endParaRPr>
          </a:p>
          <a:p>
            <a:endParaRPr lang="en-US" dirty="0"/>
          </a:p>
        </p:txBody>
      </p:sp>
      <p:pic>
        <p:nvPicPr>
          <p:cNvPr id="8" name="Picture 7" descr="Pinterest logo.">
            <a:extLst>
              <a:ext uri="{FF2B5EF4-FFF2-40B4-BE49-F238E27FC236}">
                <a16:creationId xmlns:a16="http://schemas.microsoft.com/office/drawing/2014/main" id="{DE4D89FC-0BAD-4241-A168-AB467F5C59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2497" y="5845285"/>
            <a:ext cx="428416" cy="428416"/>
          </a:xfrm>
          <a:prstGeom prst="rect">
            <a:avLst/>
          </a:prstGeom>
        </p:spPr>
      </p:pic>
      <p:pic>
        <p:nvPicPr>
          <p:cNvPr id="9" name="Picture 2" descr="Facebook logo.">
            <a:extLst>
              <a:ext uri="{FF2B5EF4-FFF2-40B4-BE49-F238E27FC236}">
                <a16:creationId xmlns:a16="http://schemas.microsoft.com/office/drawing/2014/main" id="{62EC187D-3269-42BE-85EA-0C504A498CF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22039" y="5769893"/>
            <a:ext cx="597342" cy="59734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5" name="Group 14" descr="Twitter X Logo">
            <a:extLst>
              <a:ext uri="{FF2B5EF4-FFF2-40B4-BE49-F238E27FC236}">
                <a16:creationId xmlns:a16="http://schemas.microsoft.com/office/drawing/2014/main" id="{F67D7BC5-9D68-CDEA-0976-9316E0BA5432}"/>
              </a:ext>
            </a:extLst>
          </p:cNvPr>
          <p:cNvGrpSpPr/>
          <p:nvPr/>
        </p:nvGrpSpPr>
        <p:grpSpPr>
          <a:xfrm>
            <a:off x="1891523" y="5845285"/>
            <a:ext cx="442312" cy="442312"/>
            <a:chOff x="1891523" y="5845285"/>
            <a:chExt cx="442312" cy="442312"/>
          </a:xfrm>
        </p:grpSpPr>
        <p:sp>
          <p:nvSpPr>
            <p:cNvPr id="3" name="Oval 2">
              <a:extLst>
                <a:ext uri="{FF2B5EF4-FFF2-40B4-BE49-F238E27FC236}">
                  <a16:creationId xmlns:a16="http://schemas.microsoft.com/office/drawing/2014/main" id="{04ACAD44-4A8A-CCD6-4826-D384B2E65274}"/>
                </a:ext>
              </a:extLst>
            </p:cNvPr>
            <p:cNvSpPr/>
            <p:nvPr/>
          </p:nvSpPr>
          <p:spPr>
            <a:xfrm>
              <a:off x="1891523" y="5845285"/>
              <a:ext cx="442312" cy="44231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white x on a black background&#10;&#10;AI-generated content may be incorrect.">
              <a:extLst>
                <a:ext uri="{FF2B5EF4-FFF2-40B4-BE49-F238E27FC236}">
                  <a16:creationId xmlns:a16="http://schemas.microsoft.com/office/drawing/2014/main" id="{01069700-2C9D-B581-1077-7832CC3CD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2439" y="5951611"/>
              <a:ext cx="233944" cy="239013"/>
            </a:xfrm>
            <a:prstGeom prst="rect">
              <a:avLst/>
            </a:prstGeom>
          </p:spPr>
        </p:pic>
      </p:grpSp>
      <p:pic>
        <p:nvPicPr>
          <p:cNvPr id="11" name="Picture 6" descr="Instagram logo.">
            <a:extLst>
              <a:ext uri="{FF2B5EF4-FFF2-40B4-BE49-F238E27FC236}">
                <a16:creationId xmlns:a16="http://schemas.microsoft.com/office/drawing/2014/main" id="{C3A2896B-5C23-4796-90C6-5387477F2B94}"/>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85143" y="5826113"/>
            <a:ext cx="439131" cy="439131"/>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11" descr="YouTube logo.">
            <a:extLst>
              <a:ext uri="{FF2B5EF4-FFF2-40B4-BE49-F238E27FC236}">
                <a16:creationId xmlns:a16="http://schemas.microsoft.com/office/drawing/2014/main" id="{69863AF4-45BB-4583-B8B1-1864CAA6F28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38818" y="5821877"/>
            <a:ext cx="420983" cy="420983"/>
          </a:xfrm>
          <a:prstGeom prst="rect">
            <a:avLst/>
          </a:prstGeom>
        </p:spPr>
      </p:pic>
      <p:pic>
        <p:nvPicPr>
          <p:cNvPr id="14" name="Picture Placeholder 13" descr="Military OneSource blog on mobile phone">
            <a:extLst>
              <a:ext uri="{FF2B5EF4-FFF2-40B4-BE49-F238E27FC236}">
                <a16:creationId xmlns:a16="http://schemas.microsoft.com/office/drawing/2014/main" id="{343CDC99-F42B-4A63-BAE6-82FCD149F32B}"/>
              </a:ext>
            </a:extLst>
          </p:cNvPr>
          <p:cNvPicPr>
            <a:picLocks noGrp="1"/>
          </p:cNvPicPr>
          <p:nvPr>
            <p:ph type="pic" sz="quarter" idx="13"/>
          </p:nvPr>
        </p:nvPicPr>
        <p:blipFill>
          <a:blip r:embed="rId8">
            <a:extLst>
              <a:ext uri="{28A0092B-C50C-407E-A947-70E740481C1C}">
                <a14:useLocalDpi xmlns:a14="http://schemas.microsoft.com/office/drawing/2010/main" val="0"/>
              </a:ext>
            </a:extLst>
          </a:blip>
          <a:srcRect l="14414" r="28540"/>
          <a:stretch>
            <a:fillRect/>
          </a:stretch>
        </p:blipFill>
        <p:spPr>
          <a:xfrm>
            <a:off x="5029200" y="1637769"/>
            <a:ext cx="4114800" cy="4791456"/>
          </a:xfrm>
        </p:spPr>
      </p:pic>
      <p:sp>
        <p:nvSpPr>
          <p:cNvPr id="5" name="Footer Placeholder 3">
            <a:extLst>
              <a:ext uri="{FF2B5EF4-FFF2-40B4-BE49-F238E27FC236}">
                <a16:creationId xmlns:a16="http://schemas.microsoft.com/office/drawing/2014/main" id="{1F0525F6-D019-960A-D4EC-8A8985B1EA39}"/>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Slide Number Placeholder 4">
            <a:extLst>
              <a:ext uri="{FF2B5EF4-FFF2-40B4-BE49-F238E27FC236}">
                <a16:creationId xmlns:a16="http://schemas.microsoft.com/office/drawing/2014/main" id="{EE9B8D51-F285-3C25-11CF-D620F45DE329}"/>
              </a:ext>
            </a:extLst>
          </p:cNvPr>
          <p:cNvSpPr>
            <a:spLocks noGrp="1"/>
          </p:cNvSpPr>
          <p:nvPr>
            <p:ph type="sldNum" sz="quarter" idx="12"/>
          </p:nvPr>
        </p:nvSpPr>
        <p:spPr>
          <a:xfrm>
            <a:off x="7086600" y="6441718"/>
            <a:ext cx="2057400" cy="393192"/>
          </a:xfrm>
        </p:spPr>
        <p:txBody>
          <a:bodyPr/>
          <a:lstStyle>
            <a:lvl1pPr>
              <a:defRPr sz="1800">
                <a:solidFill>
                  <a:schemeClr val="bg1"/>
                </a:solidFill>
              </a:defRPr>
            </a:lvl1pPr>
          </a:lstStyle>
          <a:p>
            <a:fld id="{9D77CC1A-F3B9-41F1-89AE-DEF1339474CB}" type="slidenum">
              <a:rPr lang="en-US" smtClean="0">
                <a:latin typeface="Aptos" panose="020B0004020202020204" pitchFamily="34" charset="0"/>
              </a:rPr>
              <a:pPr/>
              <a:t>16</a:t>
            </a:fld>
            <a:endParaRPr lang="en-US" dirty="0">
              <a:latin typeface="Aptos" panose="020B0004020202020204" pitchFamily="34" charset="0"/>
            </a:endParaRPr>
          </a:p>
        </p:txBody>
      </p:sp>
    </p:spTree>
    <p:extLst>
      <p:ext uri="{BB962C8B-B14F-4D97-AF65-F5344CB8AC3E}">
        <p14:creationId xmlns:p14="http://schemas.microsoft.com/office/powerpoint/2010/main" val="3818581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520920" y="637201"/>
            <a:ext cx="7773120" cy="992182"/>
          </a:xfrm>
          <a:prstGeom prst="rect">
            <a:avLst/>
          </a:prstGeom>
          <a:noFill/>
          <a:ln w="0">
            <a:noFill/>
          </a:ln>
        </p:spPr>
        <p:txBody>
          <a:bodyPr anchor="ctr">
            <a:normAutofit/>
          </a:bodyPr>
          <a:lstStyle/>
          <a:p>
            <a:pPr>
              <a:lnSpc>
                <a:spcPct val="90000"/>
              </a:lnSpc>
              <a:buNone/>
            </a:pPr>
            <a:r>
              <a:rPr lang="en-US" sz="3000" b="1" strike="noStrike" spc="-1" dirty="0">
                <a:solidFill>
                  <a:srgbClr val="FFFFFF"/>
                </a:solidFill>
                <a:latin typeface="Aptos" panose="020B0004020202020204" pitchFamily="34" charset="0"/>
              </a:rPr>
              <a:t>Digital Resources at the Ready</a:t>
            </a:r>
            <a:endParaRPr lang="en-US" sz="3000" b="0" strike="noStrike" spc="-1" dirty="0">
              <a:solidFill>
                <a:srgbClr val="000000"/>
              </a:solidFill>
              <a:latin typeface="Aptos" panose="020B0004020202020204" pitchFamily="34" charset="0"/>
            </a:endParaRPr>
          </a:p>
        </p:txBody>
      </p:sp>
      <p:sp>
        <p:nvSpPr>
          <p:cNvPr id="272" name="PlaceHolder 2"/>
          <p:cNvSpPr>
            <a:spLocks noGrp="1"/>
          </p:cNvSpPr>
          <p:nvPr>
            <p:ph/>
          </p:nvPr>
        </p:nvSpPr>
        <p:spPr>
          <a:xfrm>
            <a:off x="323557" y="1871002"/>
            <a:ext cx="4124603" cy="4552117"/>
          </a:xfrm>
          <a:prstGeom prst="rect">
            <a:avLst/>
          </a:prstGeom>
          <a:noFill/>
          <a:ln w="0">
            <a:noFill/>
          </a:ln>
        </p:spPr>
        <p:txBody>
          <a:bodyPr anchor="t">
            <a:noAutofit/>
          </a:bodyPr>
          <a:lstStyle/>
          <a:p>
            <a:pPr marL="0" indent="0">
              <a:lnSpc>
                <a:spcPct val="100000"/>
              </a:lnSpc>
              <a:spcBef>
                <a:spcPts val="1001"/>
              </a:spcBef>
              <a:buNone/>
              <a:tabLst>
                <a:tab pos="0" algn="l"/>
              </a:tabLst>
            </a:pPr>
            <a:r>
              <a:rPr lang="en-US" sz="2000" b="0" strike="noStrike" spc="-1" dirty="0">
                <a:solidFill>
                  <a:srgbClr val="1F355E"/>
                </a:solidFill>
                <a:latin typeface="Aptos" panose="020B0004020202020204" pitchFamily="34" charset="0"/>
              </a:rPr>
              <a:t>Find a </a:t>
            </a:r>
            <a:r>
              <a:rPr lang="en-US" sz="2000" b="1" strike="noStrike" spc="-1" dirty="0">
                <a:solidFill>
                  <a:srgbClr val="1F355E"/>
                </a:solidFill>
                <a:latin typeface="Aptos" panose="020B0004020202020204" pitchFamily="34" charset="0"/>
              </a:rPr>
              <a:t>digital hub</a:t>
            </a:r>
            <a:r>
              <a:rPr lang="en-US" sz="2000" b="0" strike="noStrike" spc="-1" dirty="0">
                <a:solidFill>
                  <a:srgbClr val="1F355E"/>
                </a:solidFill>
                <a:latin typeface="Aptos" panose="020B0004020202020204" pitchFamily="34" charset="0"/>
              </a:rPr>
              <a:t> of trusted information on a range of benefits and tools. At your fingertips 24/7. </a:t>
            </a:r>
          </a:p>
          <a:p>
            <a:pPr marL="457200" lvl="1" indent="-228600">
              <a:lnSpc>
                <a:spcPct val="100000"/>
              </a:lnSpc>
              <a:spcBef>
                <a:spcPts val="1001"/>
              </a:spcBef>
              <a:buClr>
                <a:srgbClr val="1F355E"/>
              </a:buClr>
              <a:buFont typeface="Wingdings" charset="2"/>
              <a:buChar char=""/>
              <a:tabLst>
                <a:tab pos="0" algn="l"/>
              </a:tabLst>
            </a:pPr>
            <a:r>
              <a:rPr lang="en-US" sz="1800" b="0" strike="noStrike" spc="-1" dirty="0">
                <a:solidFill>
                  <a:srgbClr val="404040"/>
                </a:solidFill>
                <a:latin typeface="Aptos" panose="020B0004020202020204" pitchFamily="34" charset="0"/>
                <a:ea typeface="Calibri"/>
              </a:rPr>
              <a:t>Discover programs and </a:t>
            </a:r>
            <a:br>
              <a:rPr sz="1800" dirty="0">
                <a:solidFill>
                  <a:srgbClr val="404040"/>
                </a:solidFill>
                <a:latin typeface="Aptos" panose="020B0004020202020204" pitchFamily="34" charset="0"/>
              </a:rPr>
            </a:br>
            <a:r>
              <a:rPr lang="en-US" sz="1800" b="0" strike="noStrike" spc="-1" dirty="0">
                <a:solidFill>
                  <a:srgbClr val="404040"/>
                </a:solidFill>
                <a:latin typeface="Aptos" panose="020B0004020202020204" pitchFamily="34" charset="0"/>
                <a:ea typeface="Calibri"/>
              </a:rPr>
              <a:t>services for travel, eLearning, moving, scholarships, job hunting, installation info, deployment and more</a:t>
            </a:r>
            <a:endParaRPr lang="en-US" sz="1800" b="0" strike="noStrike" spc="-1" dirty="0">
              <a:solidFill>
                <a:srgbClr val="404040"/>
              </a:solidFill>
              <a:latin typeface="Aptos" panose="020B0004020202020204" pitchFamily="34" charset="0"/>
            </a:endParaRPr>
          </a:p>
          <a:p>
            <a:pPr marL="457200" lvl="1" indent="-228600">
              <a:lnSpc>
                <a:spcPct val="100000"/>
              </a:lnSpc>
              <a:spcBef>
                <a:spcPts val="1001"/>
              </a:spcBef>
              <a:buClr>
                <a:srgbClr val="1F355E"/>
              </a:buClr>
              <a:buFont typeface="Wingdings" charset="2"/>
              <a:buChar char=""/>
              <a:tabLst>
                <a:tab pos="0" algn="l"/>
              </a:tabLst>
            </a:pPr>
            <a:r>
              <a:rPr lang="en-US" sz="1800" b="0" strike="noStrike" spc="-1" dirty="0">
                <a:solidFill>
                  <a:srgbClr val="404040"/>
                </a:solidFill>
                <a:latin typeface="Aptos" panose="020B0004020202020204" pitchFamily="34" charset="0"/>
                <a:ea typeface="Calibri"/>
              </a:rPr>
              <a:t>Subscribe to </a:t>
            </a:r>
            <a:r>
              <a:rPr lang="en-US" sz="1800" b="0" strike="noStrike" spc="-1" dirty="0" err="1">
                <a:solidFill>
                  <a:srgbClr val="404040"/>
                </a:solidFill>
                <a:latin typeface="Aptos" panose="020B0004020202020204" pitchFamily="34" charset="0"/>
                <a:ea typeface="Calibri"/>
              </a:rPr>
              <a:t>eNewsletters</a:t>
            </a:r>
            <a:r>
              <a:rPr lang="en-US" sz="1800" b="0" strike="noStrike" spc="-1" dirty="0">
                <a:solidFill>
                  <a:srgbClr val="404040"/>
                </a:solidFill>
                <a:latin typeface="Aptos" panose="020B0004020202020204" pitchFamily="34" charset="0"/>
                <a:ea typeface="Calibri"/>
              </a:rPr>
              <a:t> </a:t>
            </a:r>
            <a:br>
              <a:rPr sz="1800" dirty="0">
                <a:solidFill>
                  <a:srgbClr val="404040"/>
                </a:solidFill>
                <a:latin typeface="Aptos" panose="020B0004020202020204" pitchFamily="34" charset="0"/>
              </a:rPr>
            </a:br>
            <a:r>
              <a:rPr lang="en-US" sz="1800" b="0" strike="noStrike" spc="-1" dirty="0">
                <a:solidFill>
                  <a:srgbClr val="404040"/>
                </a:solidFill>
                <a:latin typeface="Aptos" panose="020B0004020202020204" pitchFamily="34" charset="0"/>
                <a:ea typeface="Calibri"/>
              </a:rPr>
              <a:t>about specific topics </a:t>
            </a:r>
            <a:endParaRPr lang="en-US" sz="1800" b="0" strike="noStrike" spc="-1" dirty="0">
              <a:solidFill>
                <a:srgbClr val="404040"/>
              </a:solidFill>
              <a:latin typeface="Aptos" panose="020B0004020202020204" pitchFamily="34" charset="0"/>
            </a:endParaRPr>
          </a:p>
          <a:p>
            <a:pPr marL="457200" lvl="1" indent="-228600">
              <a:lnSpc>
                <a:spcPct val="100000"/>
              </a:lnSpc>
              <a:spcBef>
                <a:spcPts val="1001"/>
              </a:spcBef>
              <a:buClr>
                <a:srgbClr val="1F355E"/>
              </a:buClr>
              <a:buFont typeface="Wingdings" charset="2"/>
              <a:buChar char=""/>
              <a:tabLst>
                <a:tab pos="0" algn="l"/>
              </a:tabLst>
            </a:pPr>
            <a:r>
              <a:rPr lang="en-US" sz="1800" b="0" strike="noStrike" spc="-1" dirty="0">
                <a:solidFill>
                  <a:srgbClr val="404040"/>
                </a:solidFill>
                <a:latin typeface="Aptos" panose="020B0004020202020204" pitchFamily="34" charset="0"/>
                <a:ea typeface="Calibri"/>
              </a:rPr>
              <a:t>Download apps for fast access  </a:t>
            </a:r>
            <a:endParaRPr lang="en-US" sz="1800" b="0" strike="noStrike" spc="-1" dirty="0">
              <a:solidFill>
                <a:srgbClr val="404040"/>
              </a:solidFill>
              <a:latin typeface="Aptos" panose="020B0004020202020204" pitchFamily="34" charset="0"/>
            </a:endParaRPr>
          </a:p>
        </p:txBody>
      </p:sp>
      <p:pic>
        <p:nvPicPr>
          <p:cNvPr id="273" name="Picture 10" descr="Web of logos"/>
          <p:cNvPicPr/>
          <p:nvPr/>
        </p:nvPicPr>
        <p:blipFill>
          <a:blip r:embed="rId3">
            <a:extLst>
              <a:ext uri="{28A0092B-C50C-407E-A947-70E740481C1C}">
                <a14:useLocalDpi xmlns:a14="http://schemas.microsoft.com/office/drawing/2010/main" val="0"/>
              </a:ext>
            </a:extLst>
          </a:blip>
          <a:srcRect l="13850" t="12924" r="17515" b="9932"/>
          <a:stretch>
            <a:fillRect/>
          </a:stretch>
        </p:blipFill>
        <p:spPr>
          <a:xfrm>
            <a:off x="4675112" y="1636776"/>
            <a:ext cx="4468528" cy="4794457"/>
          </a:xfrm>
          <a:prstGeom prst="rect">
            <a:avLst/>
          </a:prstGeom>
          <a:ln w="0">
            <a:noFill/>
          </a:ln>
        </p:spPr>
      </p:pic>
      <p:grpSp>
        <p:nvGrpSpPr>
          <p:cNvPr id="274" name="Group 7">
            <a:extLst>
              <a:ext uri="{C183D7F6-B498-43B3-948B-1728B52AA6E4}">
                <adec:decorative xmlns:adec="http://schemas.microsoft.com/office/drawing/2017/decorative" val="1"/>
              </a:ext>
            </a:extLst>
          </p:cNvPr>
          <p:cNvGrpSpPr/>
          <p:nvPr/>
        </p:nvGrpSpPr>
        <p:grpSpPr>
          <a:xfrm>
            <a:off x="2764080" y="5674680"/>
            <a:ext cx="683280" cy="683280"/>
            <a:chOff x="2764080" y="5674680"/>
            <a:chExt cx="683280" cy="683280"/>
          </a:xfrm>
        </p:grpSpPr>
        <p:pic>
          <p:nvPicPr>
            <p:cNvPr id="275" name="Picture 16" descr="A red square with white text&#10;&#10;Description automatically generated"/>
            <p:cNvPicPr/>
            <p:nvPr/>
          </p:nvPicPr>
          <p:blipFill>
            <a:blip r:embed="rId4"/>
            <a:stretch/>
          </p:blipFill>
          <p:spPr>
            <a:xfrm>
              <a:off x="2764080" y="5674680"/>
              <a:ext cx="683280" cy="683280"/>
            </a:xfrm>
            <a:prstGeom prst="rect">
              <a:avLst/>
            </a:prstGeom>
            <a:ln w="0">
              <a:noFill/>
            </a:ln>
          </p:spPr>
        </p:pic>
        <p:sp>
          <p:nvSpPr>
            <p:cNvPr id="276" name="Rectangle: Rounded Corners 8"/>
            <p:cNvSpPr/>
            <p:nvPr/>
          </p:nvSpPr>
          <p:spPr>
            <a:xfrm>
              <a:off x="2837880" y="5682600"/>
              <a:ext cx="544680" cy="538200"/>
            </a:xfrm>
            <a:prstGeom prst="roundRect">
              <a:avLst>
                <a:gd name="adj" fmla="val 16667"/>
              </a:avLst>
            </a:prstGeom>
            <a:noFill/>
            <a:ln>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grpSp>
      <p:grpSp>
        <p:nvGrpSpPr>
          <p:cNvPr id="277" name="Group 5">
            <a:extLst>
              <a:ext uri="{C183D7F6-B498-43B3-948B-1728B52AA6E4}">
                <adec:decorative xmlns:adec="http://schemas.microsoft.com/office/drawing/2017/decorative" val="1"/>
              </a:ext>
            </a:extLst>
          </p:cNvPr>
          <p:cNvGrpSpPr/>
          <p:nvPr/>
        </p:nvGrpSpPr>
        <p:grpSpPr>
          <a:xfrm>
            <a:off x="1998000" y="5676840"/>
            <a:ext cx="683280" cy="685080"/>
            <a:chOff x="1998000" y="5676840"/>
            <a:chExt cx="683280" cy="685080"/>
          </a:xfrm>
        </p:grpSpPr>
        <p:pic>
          <p:nvPicPr>
            <p:cNvPr id="278" name="Picture 19"/>
            <p:cNvPicPr/>
            <p:nvPr/>
          </p:nvPicPr>
          <p:blipFill>
            <a:blip r:embed="rId5"/>
            <a:stretch/>
          </p:blipFill>
          <p:spPr>
            <a:xfrm>
              <a:off x="1998000" y="5678640"/>
              <a:ext cx="683280" cy="683280"/>
            </a:xfrm>
            <a:prstGeom prst="rect">
              <a:avLst/>
            </a:prstGeom>
            <a:ln w="0">
              <a:noFill/>
            </a:ln>
          </p:spPr>
        </p:pic>
        <p:sp>
          <p:nvSpPr>
            <p:cNvPr id="279" name="Rectangle: Rounded Corners 8"/>
            <p:cNvSpPr/>
            <p:nvPr/>
          </p:nvSpPr>
          <p:spPr>
            <a:xfrm>
              <a:off x="2070000" y="5676840"/>
              <a:ext cx="542880" cy="538200"/>
            </a:xfrm>
            <a:prstGeom prst="roundRect">
              <a:avLst>
                <a:gd name="adj" fmla="val 16667"/>
              </a:avLst>
            </a:prstGeom>
            <a:noFill/>
            <a:ln>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grpSp>
      <p:grpSp>
        <p:nvGrpSpPr>
          <p:cNvPr id="280" name="Group 6">
            <a:extLst>
              <a:ext uri="{C183D7F6-B498-43B3-948B-1728B52AA6E4}">
                <adec:decorative xmlns:adec="http://schemas.microsoft.com/office/drawing/2017/decorative" val="1"/>
              </a:ext>
            </a:extLst>
          </p:cNvPr>
          <p:cNvGrpSpPr/>
          <p:nvPr/>
        </p:nvGrpSpPr>
        <p:grpSpPr>
          <a:xfrm>
            <a:off x="1265400" y="5644800"/>
            <a:ext cx="683280" cy="683280"/>
            <a:chOff x="1265400" y="5644800"/>
            <a:chExt cx="683280" cy="683280"/>
          </a:xfrm>
        </p:grpSpPr>
        <p:grpSp>
          <p:nvGrpSpPr>
            <p:cNvPr id="281" name="Group 3"/>
            <p:cNvGrpSpPr/>
            <p:nvPr/>
          </p:nvGrpSpPr>
          <p:grpSpPr>
            <a:xfrm>
              <a:off x="1265400" y="5644800"/>
              <a:ext cx="683280" cy="683280"/>
              <a:chOff x="1265400" y="5644800"/>
              <a:chExt cx="683280" cy="683280"/>
            </a:xfrm>
          </p:grpSpPr>
          <p:pic>
            <p:nvPicPr>
              <p:cNvPr id="282" name="Picture 1"/>
              <p:cNvPicPr/>
              <p:nvPr/>
            </p:nvPicPr>
            <p:blipFill>
              <a:blip r:embed="rId6"/>
              <a:stretch/>
            </p:blipFill>
            <p:spPr>
              <a:xfrm>
                <a:off x="1265400" y="5644800"/>
                <a:ext cx="683280" cy="683280"/>
              </a:xfrm>
              <a:prstGeom prst="rect">
                <a:avLst/>
              </a:prstGeom>
              <a:ln w="0">
                <a:noFill/>
              </a:ln>
            </p:spPr>
          </p:pic>
          <p:sp>
            <p:nvSpPr>
              <p:cNvPr id="283" name="Rectangle: Rounded Corners 8"/>
              <p:cNvSpPr/>
              <p:nvPr/>
            </p:nvSpPr>
            <p:spPr>
              <a:xfrm>
                <a:off x="1343160" y="5676840"/>
                <a:ext cx="527760" cy="538200"/>
              </a:xfrm>
              <a:prstGeom prst="roundRect">
                <a:avLst>
                  <a:gd name="adj" fmla="val 16667"/>
                </a:avLst>
              </a:prstGeom>
              <a:noFill/>
              <a:ln>
                <a:solidFill>
                  <a:srgbClr val="E7E6E6">
                    <a:lumMod val="7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rgbClr val="AFABAB"/>
                  </a:solidFill>
                  <a:latin typeface="Calibri"/>
                </a:endParaRPr>
              </a:p>
            </p:txBody>
          </p:sp>
        </p:grpSp>
        <p:sp>
          <p:nvSpPr>
            <p:cNvPr id="284" name="Text Placeholder 4"/>
            <p:cNvSpPr/>
            <p:nvPr/>
          </p:nvSpPr>
          <p:spPr>
            <a:xfrm>
              <a:off x="1317240" y="6058440"/>
              <a:ext cx="603720" cy="89640"/>
            </a:xfrm>
            <a:prstGeom prst="rect">
              <a:avLst/>
            </a:prstGeom>
            <a:noFill/>
            <a:ln w="0">
              <a:noFill/>
            </a:ln>
          </p:spPr>
          <p:style>
            <a:lnRef idx="0">
              <a:scrgbClr r="0" g="0" b="0"/>
            </a:lnRef>
            <a:fillRef idx="0">
              <a:scrgbClr r="0" g="0" b="0"/>
            </a:fillRef>
            <a:effectRef idx="0">
              <a:scrgbClr r="0" g="0" b="0"/>
            </a:effectRef>
            <a:fontRef idx="minor"/>
          </p:style>
          <p:txBody>
            <a:bodyPr tIns="90000" bIns="90000" anchor="t">
              <a:noAutofit/>
            </a:bodyPr>
            <a:lstStyle/>
            <a:p>
              <a:pPr>
                <a:lnSpc>
                  <a:spcPct val="100000"/>
                </a:lnSpc>
                <a:spcBef>
                  <a:spcPts val="1001"/>
                </a:spcBef>
                <a:buNone/>
                <a:tabLst>
                  <a:tab pos="0" algn="l"/>
                </a:tabLst>
              </a:pPr>
              <a:r>
                <a:rPr lang="en-US" sz="400" b="1" strike="noStrike" spc="-1">
                  <a:solidFill>
                    <a:srgbClr val="1F355E"/>
                  </a:solidFill>
                  <a:latin typeface="Calibri"/>
                </a:rPr>
                <a:t>Military OneSource</a:t>
              </a:r>
              <a:endParaRPr lang="en-US" sz="400" b="0" strike="noStrike" spc="-1">
                <a:solidFill>
                  <a:srgbClr val="000000"/>
                </a:solidFill>
                <a:latin typeface="Calibri"/>
              </a:endParaRPr>
            </a:p>
          </p:txBody>
        </p:sp>
      </p:grpSp>
      <p:sp>
        <p:nvSpPr>
          <p:cNvPr id="7" name="PlaceHolder 1">
            <a:extLst>
              <a:ext uri="{FF2B5EF4-FFF2-40B4-BE49-F238E27FC236}">
                <a16:creationId xmlns:a16="http://schemas.microsoft.com/office/drawing/2014/main" id="{29601FB7-DD2B-AAF4-3873-0455415DA7F2}"/>
              </a:ext>
            </a:extLst>
          </p:cNvPr>
          <p:cNvSpPr txBox="1">
            <a:spLocks/>
          </p:cNvSpPr>
          <p:nvPr/>
        </p:nvSpPr>
        <p:spPr>
          <a:xfrm>
            <a:off x="2266491" y="6468536"/>
            <a:ext cx="4611018" cy="4204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err="1">
                <a:solidFill>
                  <a:schemeClr val="bg1"/>
                </a:solidFill>
                <a:latin typeface="Aptos" panose="020B0004020202020204" pitchFamily="34" charset="0"/>
                <a:ea typeface="Calibri" charset="0"/>
                <a:cs typeface="Calibri" charset="0"/>
              </a:rPr>
              <a:t>www.MilitaryOneSource.mil</a:t>
            </a:r>
            <a:r>
              <a:rPr lang="en-US" dirty="0">
                <a:solidFill>
                  <a:schemeClr val="bg1"/>
                </a:solidFill>
                <a:latin typeface="Aptos" panose="020B0004020202020204" pitchFamily="34" charset="0"/>
                <a:ea typeface="Calibri" charset="0"/>
                <a:cs typeface="Calibri" charset="0"/>
              </a:rPr>
              <a:t>  •  800-342-9647</a:t>
            </a:r>
          </a:p>
        </p:txBody>
      </p:sp>
      <p:sp>
        <p:nvSpPr>
          <p:cNvPr id="8" name="PlaceHolder 2">
            <a:extLst>
              <a:ext uri="{FF2B5EF4-FFF2-40B4-BE49-F238E27FC236}">
                <a16:creationId xmlns:a16="http://schemas.microsoft.com/office/drawing/2014/main" id="{6CDE43B3-6DD4-CEAD-FC5D-EECEACE50569}"/>
              </a:ext>
            </a:extLst>
          </p:cNvPr>
          <p:cNvSpPr txBox="1">
            <a:spLocks/>
          </p:cNvSpPr>
          <p:nvPr/>
        </p:nvSpPr>
        <p:spPr>
          <a:xfrm>
            <a:off x="7086600" y="6451920"/>
            <a:ext cx="2057040" cy="3931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E5A9177-F5FB-4853-A979-D7A5588880C1}" type="slidenum">
              <a:rPr lang="en-US" smtClean="0">
                <a:solidFill>
                  <a:schemeClr val="bg1"/>
                </a:solidFill>
                <a:latin typeface="Aptos" panose="020B0004020202020204" pitchFamily="34" charset="0"/>
              </a:rPr>
              <a:pPr algn="r"/>
              <a:t>17</a:t>
            </a:fld>
            <a:endParaRPr lang="en-US" dirty="0">
              <a:solidFill>
                <a:schemeClr val="bg1"/>
              </a:solidFill>
              <a:latin typeface="Aptos" panose="020B00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EE28B-F30A-44DA-97CF-AD18BEFFB9AA}"/>
              </a:ext>
            </a:extLst>
          </p:cNvPr>
          <p:cNvSpPr>
            <a:spLocks noGrp="1"/>
          </p:cNvSpPr>
          <p:nvPr>
            <p:ph type="title"/>
          </p:nvPr>
        </p:nvSpPr>
        <p:spPr>
          <a:xfrm>
            <a:off x="419733" y="677413"/>
            <a:ext cx="7891272" cy="938515"/>
          </a:xfrm>
        </p:spPr>
        <p:txBody>
          <a:bodyPr/>
          <a:lstStyle/>
          <a:p>
            <a:r>
              <a:rPr lang="en-US" dirty="0">
                <a:solidFill>
                  <a:prstClr val="white"/>
                </a:solidFill>
                <a:ea typeface="Calibri" charset="0"/>
                <a:cs typeface="Calibri" charset="0"/>
              </a:rPr>
              <a:t>Connect 24/7/365</a:t>
            </a:r>
            <a:endParaRPr lang="en-US" dirty="0"/>
          </a:p>
        </p:txBody>
      </p:sp>
      <p:sp>
        <p:nvSpPr>
          <p:cNvPr id="4" name="Text Placeholder 3">
            <a:extLst>
              <a:ext uri="{FF2B5EF4-FFF2-40B4-BE49-F238E27FC236}">
                <a16:creationId xmlns:a16="http://schemas.microsoft.com/office/drawing/2014/main" id="{86ECAF4B-969A-46CE-81C8-7D06930786D3}"/>
              </a:ext>
            </a:extLst>
          </p:cNvPr>
          <p:cNvSpPr>
            <a:spLocks noGrp="1"/>
          </p:cNvSpPr>
          <p:nvPr>
            <p:ph type="body" sz="quarter" idx="14"/>
          </p:nvPr>
        </p:nvSpPr>
        <p:spPr>
          <a:xfrm>
            <a:off x="530318" y="2046467"/>
            <a:ext cx="4041682" cy="2240073"/>
          </a:xfrm>
        </p:spPr>
        <p:txBody>
          <a:bodyPr>
            <a:noAutofit/>
          </a:bodyPr>
          <a:lstStyle/>
          <a:p>
            <a:pPr marL="0" lvl="0" indent="0" defTabSz="457200">
              <a:lnSpc>
                <a:spcPct val="100000"/>
              </a:lnSpc>
              <a:spcBef>
                <a:spcPts val="0"/>
              </a:spcBef>
              <a:spcAft>
                <a:spcPts val="900"/>
              </a:spcAft>
              <a:buNone/>
            </a:pPr>
            <a:r>
              <a:rPr lang="en-US" sz="2200" b="1" dirty="0">
                <a:solidFill>
                  <a:srgbClr val="183F5C"/>
                </a:solidFill>
                <a:ea typeface="Calibri" charset="0"/>
                <a:cs typeface="Calibri" charset="0"/>
              </a:rPr>
              <a:t>You can expect: </a:t>
            </a:r>
          </a:p>
          <a:p>
            <a:pPr marL="192024" lvl="0" indent="-192024" defTabSz="457200">
              <a:lnSpc>
                <a:spcPct val="100000"/>
              </a:lnSpc>
              <a:spcBef>
                <a:spcPts val="0"/>
              </a:spcBef>
              <a:spcAft>
                <a:spcPts val="1200"/>
              </a:spcAft>
            </a:pPr>
            <a:r>
              <a:rPr lang="en-US" sz="1800" dirty="0">
                <a:solidFill>
                  <a:srgbClr val="404040"/>
                </a:solidFill>
                <a:ea typeface="Calibri" charset="0"/>
                <a:cs typeface="Calibri" charset="0"/>
              </a:rPr>
              <a:t>Worldwide access 24/7/365</a:t>
            </a:r>
          </a:p>
          <a:p>
            <a:pPr marL="192024" lvl="0" indent="-192024" defTabSz="457200">
              <a:lnSpc>
                <a:spcPct val="100000"/>
              </a:lnSpc>
              <a:spcBef>
                <a:spcPts val="0"/>
              </a:spcBef>
              <a:spcAft>
                <a:spcPts val="1200"/>
              </a:spcAft>
            </a:pPr>
            <a:r>
              <a:rPr lang="en-US" sz="1800" dirty="0">
                <a:solidFill>
                  <a:srgbClr val="404040"/>
                </a:solidFill>
                <a:ea typeface="Calibri" charset="0"/>
                <a:cs typeface="Calibri" charset="0"/>
              </a:rPr>
              <a:t>Free and confidential support</a:t>
            </a:r>
          </a:p>
          <a:p>
            <a:pPr marL="192024" lvl="0" indent="-192024" defTabSz="457200">
              <a:lnSpc>
                <a:spcPct val="100000"/>
              </a:lnSpc>
              <a:spcBef>
                <a:spcPts val="0"/>
              </a:spcBef>
              <a:spcAft>
                <a:spcPts val="1200"/>
              </a:spcAft>
            </a:pPr>
            <a:r>
              <a:rPr lang="en-US" sz="1800" dirty="0">
                <a:solidFill>
                  <a:srgbClr val="404040"/>
                </a:solidFill>
                <a:ea typeface="Calibri" charset="0"/>
                <a:cs typeface="Calibri" charset="0"/>
              </a:rPr>
              <a:t>Objective and experienced experts</a:t>
            </a:r>
          </a:p>
          <a:p>
            <a:pPr marL="192024" lvl="0" indent="-192024" defTabSz="457200">
              <a:lnSpc>
                <a:spcPct val="100000"/>
              </a:lnSpc>
              <a:spcBef>
                <a:spcPts val="0"/>
              </a:spcBef>
              <a:spcAft>
                <a:spcPts val="1200"/>
              </a:spcAft>
            </a:pPr>
            <a:r>
              <a:rPr lang="en-US" sz="1800" dirty="0">
                <a:solidFill>
                  <a:srgbClr val="404040"/>
                </a:solidFill>
                <a:ea typeface="Calibri" charset="0"/>
                <a:cs typeface="Calibri" charset="0"/>
              </a:rPr>
              <a:t>Current and practical information and tools</a:t>
            </a:r>
          </a:p>
          <a:p>
            <a:pPr marL="192024" lvl="0" indent="-192024" defTabSz="457200">
              <a:lnSpc>
                <a:spcPct val="100000"/>
              </a:lnSpc>
              <a:spcBef>
                <a:spcPts val="0"/>
              </a:spcBef>
              <a:spcAft>
                <a:spcPts val="1200"/>
              </a:spcAft>
            </a:pPr>
            <a:r>
              <a:rPr lang="en-US" sz="1800" dirty="0">
                <a:solidFill>
                  <a:srgbClr val="404040"/>
                </a:solidFill>
                <a:ea typeface="Calibri" charset="0"/>
                <a:cs typeface="Calibri" charset="0"/>
              </a:rPr>
              <a:t>A commitment to help service members and military families thrive</a:t>
            </a:r>
            <a:endParaRPr lang="en-US" dirty="0">
              <a:solidFill>
                <a:srgbClr val="404040"/>
              </a:solidFill>
            </a:endParaRPr>
          </a:p>
        </p:txBody>
      </p:sp>
      <p:sp>
        <p:nvSpPr>
          <p:cNvPr id="5" name="Footer Placeholder 3">
            <a:extLst>
              <a:ext uri="{FF2B5EF4-FFF2-40B4-BE49-F238E27FC236}">
                <a16:creationId xmlns:a16="http://schemas.microsoft.com/office/drawing/2014/main" id="{47AFCCD6-92CA-2B58-E1AD-BB503F697602}"/>
              </a:ext>
            </a:extLst>
          </p:cNvPr>
          <p:cNvSpPr txBox="1">
            <a:spLocks/>
          </p:cNvSpPr>
          <p:nvPr/>
        </p:nvSpPr>
        <p:spPr>
          <a:xfrm>
            <a:off x="2203903" y="6441718"/>
            <a:ext cx="4736193" cy="441984"/>
          </a:xfrm>
          <a:prstGeom prst="rect">
            <a:avLst/>
          </a:prstGeom>
        </p:spPr>
        <p:txBody>
          <a:bodyPr/>
          <a:lstStyle>
            <a:defPPr>
              <a:defRPr lang="en-US"/>
            </a:defPPr>
            <a:lvl1pPr marL="0" algn="ctr" defTabSz="914400" rtl="0" eaLnBrk="1" latinLnBrk="0" hangingPunct="1">
              <a:defRPr sz="1800" kern="1200">
                <a:solidFill>
                  <a:schemeClr val="bg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Calibri" charset="0"/>
                <a:cs typeface="Calibri" charset="0"/>
              </a:rPr>
              <a:t>www.MilitaryOneSource.mil</a:t>
            </a:r>
            <a:r>
              <a:rPr lang="en-US" dirty="0">
                <a:ea typeface="Calibri" charset="0"/>
                <a:cs typeface="Calibri" charset="0"/>
              </a:rPr>
              <a:t>  •  800-342-9647</a:t>
            </a:r>
          </a:p>
        </p:txBody>
      </p:sp>
      <p:pic>
        <p:nvPicPr>
          <p:cNvPr id="7" name="Picture 2" descr="Service member hugging family">
            <a:extLst>
              <a:ext uri="{FF2B5EF4-FFF2-40B4-BE49-F238E27FC236}">
                <a16:creationId xmlns:a16="http://schemas.microsoft.com/office/drawing/2014/main" id="{EF49964B-85D9-1559-70D6-DE6A09C997AA}"/>
              </a:ext>
              <a:ext uri="{C183D7F6-B498-43B3-948B-1728B52AA6E4}">
                <adec:decorative xmlns:adec="http://schemas.microsoft.com/office/drawing/2017/decorative" val="0"/>
              </a:ext>
            </a:extLst>
          </p:cNvPr>
          <p:cNvPicPr>
            <a:picLocks noGrp="1"/>
          </p:cNvPicPr>
          <p:nvPr>
            <p:ph type="pic" sz="quarter" idx="13"/>
          </p:nvPr>
        </p:nvPicPr>
        <p:blipFill>
          <a:blip r:embed="rId3">
            <a:extLst>
              <a:ext uri="{28A0092B-C50C-407E-A947-70E740481C1C}">
                <a14:useLocalDpi xmlns:a14="http://schemas.microsoft.com/office/drawing/2010/main" val="0"/>
              </a:ext>
            </a:extLst>
          </a:blip>
          <a:srcRect l="21271" r="21271"/>
          <a:stretch/>
        </p:blipFill>
        <p:spPr>
          <a:xfrm>
            <a:off x="5023413" y="1636776"/>
            <a:ext cx="4117116" cy="4791456"/>
          </a:xfrm>
          <a:prstGeom prst="rect">
            <a:avLst/>
          </a:prstGeom>
          <a:ln w="0">
            <a:noFill/>
          </a:ln>
        </p:spPr>
      </p:pic>
      <p:sp>
        <p:nvSpPr>
          <p:cNvPr id="6" name="Slide Number Placeholder 4">
            <a:extLst>
              <a:ext uri="{FF2B5EF4-FFF2-40B4-BE49-F238E27FC236}">
                <a16:creationId xmlns:a16="http://schemas.microsoft.com/office/drawing/2014/main" id="{F51C9E54-EBD5-59D4-C61E-ED1CC02D1CDF}"/>
              </a:ext>
            </a:extLst>
          </p:cNvPr>
          <p:cNvSpPr>
            <a:spLocks noGrp="1"/>
          </p:cNvSpPr>
          <p:nvPr>
            <p:ph type="sldNum" sz="quarter" idx="12"/>
          </p:nvPr>
        </p:nvSpPr>
        <p:spPr>
          <a:xfrm>
            <a:off x="7086600" y="6441718"/>
            <a:ext cx="2057400" cy="393192"/>
          </a:xfrm>
        </p:spPr>
        <p:txBody>
          <a:bodyPr/>
          <a:lstStyle>
            <a:lvl1pPr>
              <a:defRPr sz="1800">
                <a:solidFill>
                  <a:schemeClr val="bg1"/>
                </a:solidFill>
              </a:defRPr>
            </a:lvl1pPr>
          </a:lstStyle>
          <a:p>
            <a:fld id="{9D77CC1A-F3B9-41F1-89AE-DEF1339474CB}" type="slidenum">
              <a:rPr lang="en-US" smtClean="0">
                <a:latin typeface="Aptos" panose="020B0004020202020204" pitchFamily="34" charset="0"/>
              </a:rPr>
              <a:pPr/>
              <a:t>18</a:t>
            </a:fld>
            <a:endParaRPr lang="en-US" dirty="0">
              <a:latin typeface="Aptos" panose="020B0004020202020204" pitchFamily="34" charset="0"/>
            </a:endParaRPr>
          </a:p>
        </p:txBody>
      </p:sp>
    </p:spTree>
    <p:extLst>
      <p:ext uri="{BB962C8B-B14F-4D97-AF65-F5344CB8AC3E}">
        <p14:creationId xmlns:p14="http://schemas.microsoft.com/office/powerpoint/2010/main" val="6081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additive="repl">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025B1-A18E-79E0-FE1F-CAB5020AC2C6}"/>
              </a:ext>
            </a:extLst>
          </p:cNvPr>
          <p:cNvSpPr>
            <a:spLocks noGrp="1"/>
          </p:cNvSpPr>
          <p:nvPr>
            <p:ph type="title"/>
          </p:nvPr>
        </p:nvSpPr>
        <p:spPr/>
        <p:txBody>
          <a:bodyPr/>
          <a:lstStyle/>
          <a:p>
            <a:r>
              <a:rPr lang="en-US" sz="3000" b="1" kern="1200" dirty="0">
                <a:solidFill>
                  <a:schemeClr val="bg1"/>
                </a:solidFill>
                <a:effectLst/>
                <a:latin typeface="Aptos" panose="020B0004020202020204" pitchFamily="34" charset="0"/>
                <a:ea typeface="+mj-ea"/>
                <a:cs typeface="+mj-cs"/>
              </a:rPr>
              <a:t>Questions?</a:t>
            </a:r>
            <a:r>
              <a:rPr lang="en-US" dirty="0"/>
              <a:t> </a:t>
            </a:r>
          </a:p>
        </p:txBody>
      </p:sp>
      <p:sp>
        <p:nvSpPr>
          <p:cNvPr id="4" name="Text Placeholder 3">
            <a:extLst>
              <a:ext uri="{FF2B5EF4-FFF2-40B4-BE49-F238E27FC236}">
                <a16:creationId xmlns:a16="http://schemas.microsoft.com/office/drawing/2014/main" id="{E9E4CDFB-4C8D-0C71-13C4-067C129A652C}"/>
              </a:ext>
            </a:extLst>
          </p:cNvPr>
          <p:cNvSpPr>
            <a:spLocks noGrp="1"/>
          </p:cNvSpPr>
          <p:nvPr>
            <p:ph type="body" sz="quarter" idx="12"/>
          </p:nvPr>
        </p:nvSpPr>
        <p:spPr>
          <a:xfrm>
            <a:off x="0" y="1846826"/>
            <a:ext cx="9143999" cy="1470025"/>
          </a:xfrm>
        </p:spPr>
        <p:txBody>
          <a:bodyPr>
            <a:normAutofit/>
          </a:bodyPr>
          <a:lstStyle/>
          <a:p>
            <a:pPr marL="0" indent="0" algn="ctr">
              <a:lnSpc>
                <a:spcPct val="100000"/>
              </a:lnSpc>
              <a:spcBef>
                <a:spcPts val="0"/>
              </a:spcBef>
              <a:buNone/>
            </a:pPr>
            <a:r>
              <a:rPr lang="en-US" sz="2400" b="1" spc="-1" dirty="0">
                <a:solidFill>
                  <a:srgbClr val="D12A2F"/>
                </a:solidFill>
                <a:ea typeface="Calibri"/>
              </a:rPr>
              <a:t>Access our support when, where and how it’s convenient.</a:t>
            </a:r>
            <a:br>
              <a:rPr lang="en-US" sz="2400" dirty="0"/>
            </a:br>
            <a:r>
              <a:rPr lang="en-US" sz="2000" b="1" spc="-1" dirty="0">
                <a:solidFill>
                  <a:srgbClr val="183F5C"/>
                </a:solidFill>
                <a:ea typeface="Calibri"/>
              </a:rPr>
              <a:t>Call 800-342-9647 | Live Chat | My Military OneSource App</a:t>
            </a:r>
            <a:endParaRPr lang="en-US" sz="2000" spc="-1" dirty="0">
              <a:solidFill>
                <a:srgbClr val="183F5C"/>
              </a:solidFill>
            </a:endParaRPr>
          </a:p>
          <a:p>
            <a:pPr marL="0" indent="0">
              <a:buNone/>
            </a:pPr>
            <a:endParaRPr lang="en-US" dirty="0"/>
          </a:p>
        </p:txBody>
      </p:sp>
      <p:sp>
        <p:nvSpPr>
          <p:cNvPr id="5" name="Rounded Rectangle 12">
            <a:extLst>
              <a:ext uri="{FF2B5EF4-FFF2-40B4-BE49-F238E27FC236}">
                <a16:creationId xmlns:a16="http://schemas.microsoft.com/office/drawing/2014/main" id="{E4737224-A35C-8AF7-4B7C-6E2EB8D03977}"/>
              </a:ext>
              <a:ext uri="{C183D7F6-B498-43B3-948B-1728B52AA6E4}">
                <adec:decorative xmlns:adec="http://schemas.microsoft.com/office/drawing/2017/decorative" val="1"/>
              </a:ext>
            </a:extLst>
          </p:cNvPr>
          <p:cNvSpPr/>
          <p:nvPr/>
        </p:nvSpPr>
        <p:spPr>
          <a:xfrm>
            <a:off x="2541475" y="3260700"/>
            <a:ext cx="2898360" cy="371160"/>
          </a:xfrm>
          <a:prstGeom prst="roundRect">
            <a:avLst>
              <a:gd name="adj" fmla="val 16667"/>
            </a:avLst>
          </a:prstGeom>
          <a:solidFill>
            <a:srgbClr val="D12A2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sp>
        <p:nvSpPr>
          <p:cNvPr id="7" name="PlaceHolder 2">
            <a:extLst>
              <a:ext uri="{FF2B5EF4-FFF2-40B4-BE49-F238E27FC236}">
                <a16:creationId xmlns:a16="http://schemas.microsoft.com/office/drawing/2014/main" id="{7197E701-CB91-9432-9D5C-D5D2A7217FD7}"/>
              </a:ext>
              <a:ext uri="{C183D7F6-B498-43B3-948B-1728B52AA6E4}">
                <adec:decorative xmlns:adec="http://schemas.microsoft.com/office/drawing/2017/decorative" val="1"/>
              </a:ext>
            </a:extLst>
          </p:cNvPr>
          <p:cNvSpPr txBox="1">
            <a:spLocks/>
          </p:cNvSpPr>
          <p:nvPr/>
        </p:nvSpPr>
        <p:spPr>
          <a:xfrm>
            <a:off x="2782930" y="3318624"/>
            <a:ext cx="2441575" cy="352425"/>
          </a:xfrm>
          <a:prstGeom prst="rect">
            <a:avLst/>
          </a:prstGeom>
          <a:noFill/>
          <a:ln w="0">
            <a:noFill/>
          </a:ln>
        </p:spPr>
        <p:txBody>
          <a:bodyPr vert="horz" lIns="68760" tIns="34200" rIns="68760" bIns="34200" rtlCol="0" anchor="t">
            <a:normAutofit fontScale="92500"/>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001"/>
              </a:spcBef>
              <a:buFont typeface="Arial" panose="020B0604020202020204" pitchFamily="34" charset="0"/>
              <a:buNone/>
              <a:tabLst>
                <a:tab pos="0" algn="l"/>
              </a:tabLst>
            </a:pPr>
            <a:r>
              <a:rPr lang="en-US" sz="1800" b="1" spc="-1" dirty="0">
                <a:solidFill>
                  <a:schemeClr val="bg1"/>
                </a:solidFill>
                <a:ea typeface="Calibri"/>
                <a:hlinkClick r:id="rId3">
                  <a:extLst>
                    <a:ext uri="{A12FA001-AC4F-418D-AE19-62706E023703}">
                      <ahyp:hlinkClr xmlns:ahyp="http://schemas.microsoft.com/office/drawing/2018/hyperlinkcolor" val="tx"/>
                    </a:ext>
                  </a:extLst>
                </a:hlinkClick>
              </a:rPr>
              <a:t>MilitaryOneSource.mil</a:t>
            </a:r>
            <a:endParaRPr lang="en-US" sz="1800" spc="-1" dirty="0">
              <a:solidFill>
                <a:schemeClr val="bg1"/>
              </a:solidFill>
            </a:endParaRPr>
          </a:p>
        </p:txBody>
      </p:sp>
      <p:pic>
        <p:nvPicPr>
          <p:cNvPr id="6" name="Picture 3" descr="QR code: https://militaryonesource.mil">
            <a:extLst>
              <a:ext uri="{FF2B5EF4-FFF2-40B4-BE49-F238E27FC236}">
                <a16:creationId xmlns:a16="http://schemas.microsoft.com/office/drawing/2014/main" id="{402236F3-43BF-1A1B-6BE7-F769C1F6C39F}"/>
              </a:ext>
            </a:extLst>
          </p:cNvPr>
          <p:cNvPicPr/>
          <p:nvPr/>
        </p:nvPicPr>
        <p:blipFill>
          <a:blip r:embed="rId4"/>
          <a:srcRect r="2147"/>
          <a:stretch/>
        </p:blipFill>
        <p:spPr>
          <a:xfrm>
            <a:off x="5469715" y="2848860"/>
            <a:ext cx="1177560" cy="1160280"/>
          </a:xfrm>
          <a:prstGeom prst="rect">
            <a:avLst/>
          </a:prstGeom>
          <a:ln w="73025">
            <a:solidFill>
              <a:srgbClr val="000000">
                <a:lumMod val="75000"/>
                <a:lumOff val="25000"/>
              </a:srgbClr>
            </a:solidFill>
            <a:round/>
          </a:ln>
        </p:spPr>
      </p:pic>
      <p:sp>
        <p:nvSpPr>
          <p:cNvPr id="3" name="Slide Number Placeholder 2">
            <a:extLst>
              <a:ext uri="{FF2B5EF4-FFF2-40B4-BE49-F238E27FC236}">
                <a16:creationId xmlns:a16="http://schemas.microsoft.com/office/drawing/2014/main" id="{E6101C0A-1681-E25F-5C9C-FA8CA2FB92B4}"/>
              </a:ext>
            </a:extLst>
          </p:cNvPr>
          <p:cNvSpPr>
            <a:spLocks noGrp="1"/>
          </p:cNvSpPr>
          <p:nvPr>
            <p:ph type="sldNum" sz="quarter" idx="10"/>
          </p:nvPr>
        </p:nvSpPr>
        <p:spPr/>
        <p:txBody>
          <a:bodyPr/>
          <a:lstStyle/>
          <a:p>
            <a:fld id="{2D06A98E-9D45-4AC9-A0D5-10D89E137443}" type="slidenum">
              <a:rPr lang="en-US" smtClean="0"/>
              <a:t>19</a:t>
            </a:fld>
            <a:endParaRPr lang="en-US"/>
          </a:p>
        </p:txBody>
      </p:sp>
    </p:spTree>
    <p:extLst>
      <p:ext uri="{BB962C8B-B14F-4D97-AF65-F5344CB8AC3E}">
        <p14:creationId xmlns:p14="http://schemas.microsoft.com/office/powerpoint/2010/main" val="2222953327"/>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12443</TotalTime>
  <Words>6379</Words>
  <PresentationFormat>On-screen Show (4:3)</PresentationFormat>
  <Paragraphs>611</Paragraphs>
  <Slides>19</Slides>
  <Notes>19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Aptos</vt:lpstr>
      <vt:lpstr>Arial</vt:lpstr>
      <vt:lpstr>Arial,Sans-Serif</vt:lpstr>
      <vt:lpstr>Calibri</vt:lpstr>
      <vt:lpstr>Courier New</vt:lpstr>
      <vt:lpstr>Times New Roman</vt:lpstr>
      <vt:lpstr>Wingdings</vt:lpstr>
      <vt:lpstr>1_Office Theme</vt:lpstr>
      <vt:lpstr>Office Theme</vt:lpstr>
      <vt:lpstr>24/7 Personalized Support and Resources</vt:lpstr>
      <vt:lpstr>24/7 Connection to Information, Answers and Support</vt:lpstr>
      <vt:lpstr>Serving Our Military Community Worldwide</vt:lpstr>
      <vt:lpstr>Personalized Confidential Support </vt:lpstr>
      <vt:lpstr>Confidential Counseling to Help You Be Your Best</vt:lpstr>
      <vt:lpstr>How to Access Confidential Counseling</vt:lpstr>
      <vt:lpstr>Coaching, Consultations and Other Services (1 of 6)</vt:lpstr>
      <vt:lpstr>Coaching, Consultations and Other Services (2 of 6)</vt:lpstr>
      <vt:lpstr>Coaching, Consultations and Other Services (3 of 6)</vt:lpstr>
      <vt:lpstr>Coaching, Consultations and Other Services (4 of 6)</vt:lpstr>
      <vt:lpstr>Coaching, Consultations and Other Services (5 of 6)</vt:lpstr>
      <vt:lpstr>Coaching, Consultations and Other Services (6 of 6) </vt:lpstr>
      <vt:lpstr>Interactive Resilience Tools and Apps </vt:lpstr>
      <vt:lpstr>MilitaryOneSource.mil</vt:lpstr>
      <vt:lpstr>The Military OneSource Website, continued</vt:lpstr>
      <vt:lpstr>Connect to More Services</vt:lpstr>
      <vt:lpstr>Digital Resources at the Ready</vt:lpstr>
      <vt:lpstr>Connect 24/7/365</vt:lpstr>
      <vt:lpstr>Questions?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Military One Source Overview</dc:title>
  <dc:subject>24/7 Personalized Support and Resources</dc:subject>
  <dc:creator>Military OneSource</dc:creator>
  <cp:keywords>Military, Overview, Services</cp:keywords>
  <dc:description/>
  <dcterms:created xsi:type="dcterms:W3CDTF">2017-10-09T14:04:33Z</dcterms:created>
  <dcterms:modified xsi:type="dcterms:W3CDTF">2026-03-04T22:46:19Z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