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20.jpg" ContentType="image/png"/>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300" r:id="rId2"/>
    <p:sldId id="268" r:id="rId3"/>
    <p:sldId id="281" r:id="rId4"/>
    <p:sldId id="301" r:id="rId5"/>
    <p:sldId id="271" r:id="rId6"/>
    <p:sldId id="260" r:id="rId7"/>
    <p:sldId id="259" r:id="rId8"/>
    <p:sldId id="292" r:id="rId9"/>
    <p:sldId id="302" r:id="rId10"/>
    <p:sldId id="261" r:id="rId11"/>
    <p:sldId id="298" r:id="rId12"/>
    <p:sldId id="299" r:id="rId13"/>
    <p:sldId id="278" r:id="rId14"/>
    <p:sldId id="263" r:id="rId15"/>
    <p:sldId id="272" r:id="rId16"/>
    <p:sldId id="274" r:id="rId17"/>
    <p:sldId id="287" r:id="rId18"/>
    <p:sldId id="283" r:id="rId19"/>
    <p:sldId id="279" r:id="rId20"/>
    <p:sldId id="297" r:id="rId21"/>
    <p:sldId id="290" r:id="rId22"/>
    <p:sldId id="291" r:id="rId23"/>
    <p:sldId id="285" r:id="rId24"/>
    <p:sldId id="284" r:id="rId25"/>
    <p:sldId id="288" r:id="rId26"/>
    <p:sldId id="303" r:id="rId27"/>
    <p:sldId id="296" r:id="rId28"/>
    <p:sldId id="277" r:id="rId29"/>
    <p:sldId id="265" r:id="rId30"/>
    <p:sldId id="280" r:id="rId31"/>
    <p:sldId id="266" r:id="rId32"/>
    <p:sldId id="264" r:id="rId3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90294A-F6A5-21EB-8F69-8B85B4244E5C}" name="Joyce D. Husted" initials="JDH" userId="S::jdhusted@thebowengroup.com::ae31d4ac-c406-40a6-9a9f-c2c876bc1417" providerId="AD"/>
  <p188:author id="{7ED08070-B521-36C7-742B-81D617AD1A01}" name="Richard Girardin" initials="RG" userId="S::rgirardin@thebowengroup.com::b1454000-7ccb-43f2-9219-df04fd54ba83" providerId="AD"/>
  <p188:author id="{F50B4EAA-D14C-5EAB-9EFA-E9EC60F02916}" name="Gregory Shriver" initials="GS" userId="S::gshriver@thebowengroup.com::ee0a597c-743b-4c6f-9a25-34bd29533b6f" providerId="AD"/>
  <p188:author id="{E69977D3-A5C1-37BF-C4B0-5BE3AE8C81F7}" name="Janice Sanders" initials="JS" userId="ca5c589dce1f840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Janice Sanders" initials="JS" lastIdx="24" clrIdx="6">
    <p:extLst>
      <p:ext uri="{19B8F6BF-5375-455C-9EA6-DF929625EA0E}">
        <p15:presenceInfo xmlns:p15="http://schemas.microsoft.com/office/powerpoint/2012/main" userId="ca5c589dce1f8401" providerId="Windows Live"/>
      </p:ext>
    </p:extLst>
  </p:cmAuthor>
  <p:cmAuthor id="1" name="Gregory Shriver" initials="GS" lastIdx="15" clrIdx="0">
    <p:extLst>
      <p:ext uri="{19B8F6BF-5375-455C-9EA6-DF929625EA0E}">
        <p15:presenceInfo xmlns:p15="http://schemas.microsoft.com/office/powerpoint/2012/main" userId="S-1-5-21-2871528693-4081628328-2113024643-3197" providerId="AD"/>
      </p:ext>
    </p:extLst>
  </p:cmAuthor>
  <p:cmAuthor id="8" name="Fustino, Amy L NAF USN CNIC WASHINGTON DC (USA)" initials="FALNUCWD(" lastIdx="11" clrIdx="7">
    <p:extLst>
      <p:ext uri="{19B8F6BF-5375-455C-9EA6-DF929625EA0E}">
        <p15:presenceInfo xmlns:p15="http://schemas.microsoft.com/office/powerpoint/2012/main" userId="S-1-5-21-1801674531-2146617017-725345543-5968169" providerId="AD"/>
      </p:ext>
    </p:extLst>
  </p:cmAuthor>
  <p:cmAuthor id="2" name="Richard Girardin" initials="RG" lastIdx="1" clrIdx="1">
    <p:extLst>
      <p:ext uri="{19B8F6BF-5375-455C-9EA6-DF929625EA0E}">
        <p15:presenceInfo xmlns:p15="http://schemas.microsoft.com/office/powerpoint/2012/main" userId="S-1-5-21-2871528693-4081628328-2113024643-3254" providerId="AD"/>
      </p:ext>
    </p:extLst>
  </p:cmAuthor>
  <p:cmAuthor id="9" name="Eldredge, Sharise E CIV OSD OUSD P-R (USA)" initials="ESECOOPR(" lastIdx="29" clrIdx="8">
    <p:extLst>
      <p:ext uri="{19B8F6BF-5375-455C-9EA6-DF929625EA0E}">
        <p15:presenceInfo xmlns:p15="http://schemas.microsoft.com/office/powerpoint/2012/main" userId="S::sharise.e.eldredge.civ@mail.mil::cee7e722-be02-44f8-8dca-fb15140e3358" providerId="AD"/>
      </p:ext>
    </p:extLst>
  </p:cmAuthor>
  <p:cmAuthor id="3" name="Eldredge, Sharise E CIV OSD OUSD P-R" initials="ESECOOP" lastIdx="140" clrIdx="2">
    <p:extLst>
      <p:ext uri="{19B8F6BF-5375-455C-9EA6-DF929625EA0E}">
        <p15:presenceInfo xmlns:p15="http://schemas.microsoft.com/office/powerpoint/2012/main" userId="S-1-5-21-412667653-668731278-4213794525-1519100" providerId="AD"/>
      </p:ext>
    </p:extLst>
  </p:cmAuthor>
  <p:cmAuthor id="10" name="Campise, Mary E CIV OSD OUSD P-R (USA)" initials="CMECOOP(" lastIdx="12" clrIdx="9">
    <p:extLst>
      <p:ext uri="{19B8F6BF-5375-455C-9EA6-DF929625EA0E}">
        <p15:presenceInfo xmlns:p15="http://schemas.microsoft.com/office/powerpoint/2012/main" userId="S-1-5-21-412667653-668731278-4213794525-81335" providerId="AD"/>
      </p:ext>
    </p:extLst>
  </p:cmAuthor>
  <p:cmAuthor id="4" name="Julie Dymon" initials="jad" lastIdx="22" clrIdx="3">
    <p:extLst>
      <p:ext uri="{19B8F6BF-5375-455C-9EA6-DF929625EA0E}">
        <p15:presenceInfo xmlns:p15="http://schemas.microsoft.com/office/powerpoint/2012/main" userId="Julie Dymon" providerId="None"/>
      </p:ext>
    </p:extLst>
  </p:cmAuthor>
  <p:cmAuthor id="11" name="Joyce D. Husted" initials="JDH" lastIdx="3" clrIdx="10">
    <p:extLst>
      <p:ext uri="{19B8F6BF-5375-455C-9EA6-DF929625EA0E}">
        <p15:presenceInfo xmlns:p15="http://schemas.microsoft.com/office/powerpoint/2012/main" userId="S::jdhusted@thebowengroup.com::ae31d4ac-c406-40a6-9a9f-c2c876bc1417" providerId="AD"/>
      </p:ext>
    </p:extLst>
  </p:cmAuthor>
  <p:cmAuthor id="5" name="Candice Davis" initials="CD" lastIdx="1" clrIdx="4">
    <p:extLst>
      <p:ext uri="{19B8F6BF-5375-455C-9EA6-DF929625EA0E}">
        <p15:presenceInfo xmlns:p15="http://schemas.microsoft.com/office/powerpoint/2012/main" userId="S::cdavis@thebowengroup.com::e721edc0-6df8-4c9c-9190-66583f8f3c09" providerId="AD"/>
      </p:ext>
    </p:extLst>
  </p:cmAuthor>
  <p:cmAuthor id="6" name="Gregory Shriver" initials="GS [2]" lastIdx="22" clrIdx="5">
    <p:extLst>
      <p:ext uri="{19B8F6BF-5375-455C-9EA6-DF929625EA0E}">
        <p15:presenceInfo xmlns:p15="http://schemas.microsoft.com/office/powerpoint/2012/main" userId="S::gshriver@thebowengroup.com::ee0a597c-743b-4c6f-9a25-34bd29533b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28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3ACBED-EE3A-4651-9EBE-FF406FF87FEF}" v="113" dt="2023-04-17T16:13:28.4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95" d="100"/>
          <a:sy n="95" d="100"/>
        </p:scale>
        <p:origin x="1662" y="9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7FAE8-E029-4EAE-9490-1B88510DC53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9B7759CC-AFBE-45FC-8178-D374390A6353}">
      <dgm:prSet phldrT="[Tex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Core MDT meets to create a safety supervision plan.</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35866328-6AFD-465B-A75E-77611E30912C}" type="parTrans" cxnId="{05A2209C-8804-404C-92F6-C2F222807F53}">
      <dgm:prSet/>
      <dgm:spPr/>
      <dgm:t>
        <a:bodyPr/>
        <a:lstStyle/>
        <a:p>
          <a:endParaRPr lang="en-US"/>
        </a:p>
      </dgm:t>
    </dgm:pt>
    <dgm:pt modelId="{112F1BCB-4E13-4883-B931-B846E81F1FC8}" type="sibTrans" cxnId="{05A2209C-8804-404C-92F6-C2F222807F53}">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A1C3882B-20B7-437A-B60A-81CAC4E95863}">
      <dgm:prSet phldrT="[Tex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Safety supervision plan is implemented.</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CAE01FA-B832-4CB9-918B-094765143F64}" type="parTrans" cxnId="{4C51FD34-6C85-4F52-88D5-C83A4B787139}">
      <dgm:prSet/>
      <dgm:spPr/>
      <dgm:t>
        <a:bodyPr/>
        <a:lstStyle/>
        <a:p>
          <a:endParaRPr lang="en-US"/>
        </a:p>
      </dgm:t>
    </dgm:pt>
    <dgm:pt modelId="{5471208F-D5E1-4C21-A48A-48F6C35270CC}" type="sibTrans" cxnId="{4C51FD34-6C85-4F52-88D5-C83A4B787139}">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CECE2D7A-0561-4E7A-9092-97C74FC55263}">
      <dgm:prSet phldrT="[Tex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Core MDT/families identify need to connect with external stakeholders.</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1995641-E1FD-4E79-A1E4-C3979CDB2EA4}" type="parTrans" cxnId="{F00C0079-0FC6-4239-8A0E-8E94E94E2F8C}">
      <dgm:prSet/>
      <dgm:spPr/>
      <dgm:t>
        <a:bodyPr/>
        <a:lstStyle/>
        <a:p>
          <a:endParaRPr lang="en-US"/>
        </a:p>
      </dgm:t>
    </dgm:pt>
    <dgm:pt modelId="{950C86ED-F3F4-4BAC-941E-C693A72D3997}" type="sibTrans" cxnId="{F00C0079-0FC6-4239-8A0E-8E94E94E2F8C}">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pt>
    <dgm:pt modelId="{C21A7314-DB34-4816-889E-47086CD8D477}">
      <dgm:prSet phldrT="[Tex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Core MDT meets </a:t>
          </a:r>
          <a:br>
            <a:rPr lang="en-US" sz="1400" dirty="0"/>
          </a:br>
          <a:r>
            <a:rPr lang="en-US" sz="1400" dirty="0"/>
            <a:t>to discuss the needs </a:t>
          </a:r>
          <a:br>
            <a:rPr lang="en-US" sz="1400" dirty="0"/>
          </a:br>
          <a:r>
            <a:rPr lang="en-US" sz="1400" dirty="0"/>
            <a:t>of families.</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18E3762-859E-4742-A838-31B9AA470A35}" type="parTrans" cxnId="{C21C1056-5C59-4893-A87C-25648B2D3C0A}">
      <dgm:prSet/>
      <dgm:spPr/>
      <dgm:t>
        <a:bodyPr/>
        <a:lstStyle/>
        <a:p>
          <a:endParaRPr lang="en-US"/>
        </a:p>
      </dgm:t>
    </dgm:pt>
    <dgm:pt modelId="{FF3EDFF2-2960-4305-BD55-81E6C67863B5}" type="sibTrans" cxnId="{C21C1056-5C59-4893-A87C-25648B2D3C0A}">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C764EA2C-C7E2-41FD-90A9-6AB5CD777E3B}">
      <dgm:prSe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Core MDT shares needs of families with the school liaison.</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A5A977C-A5EB-4077-AB4F-D2DDCC083179}" type="parTrans" cxnId="{FDE3C886-AAEE-4490-93BA-7D63180C7826}">
      <dgm:prSet/>
      <dgm:spPr/>
      <dgm:t>
        <a:bodyPr/>
        <a:lstStyle/>
        <a:p>
          <a:endParaRPr lang="en-US"/>
        </a:p>
      </dgm:t>
    </dgm:pt>
    <dgm:pt modelId="{238379F8-D4BA-4494-B9FC-DDF7B1D52491}" type="sibTrans" cxnId="{FDE3C886-AAEE-4490-93BA-7D63180C7826}">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6E57288-A056-40F9-98F6-6F415780E6B7}">
      <dgm:prSe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Families are provided with connections.</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69BDF37-B65C-45A6-B356-B689A6F1AC39}" type="parTrans" cxnId="{4414A935-08BE-4B14-A1DA-35FC3B315FD2}">
      <dgm:prSet/>
      <dgm:spPr/>
      <dgm:t>
        <a:bodyPr/>
        <a:lstStyle/>
        <a:p>
          <a:endParaRPr lang="en-US"/>
        </a:p>
      </dgm:t>
    </dgm:pt>
    <dgm:pt modelId="{677F8E84-5DAA-4588-B948-1BE9F6CE994E}" type="sibTrans" cxnId="{4414A935-08BE-4B14-A1DA-35FC3B315FD2}">
      <dgm:prSet custT="1"/>
      <dgm:spPr>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endParaRPr lang="en-US" sz="140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18262A2-43C2-499C-B778-AC8F8979C021}">
      <dgm:prSe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Core MDT continues to meet until case closure.</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173E8262-F231-456A-87FF-9AEEA4FE5514}" type="parTrans" cxnId="{1836051D-E258-4473-823F-FA3D4282BC50}">
      <dgm:prSet/>
      <dgm:spPr/>
      <dgm:t>
        <a:bodyPr/>
        <a:lstStyle/>
        <a:p>
          <a:endParaRPr lang="en-US"/>
        </a:p>
      </dgm:t>
    </dgm:pt>
    <dgm:pt modelId="{C288A9A9-7B40-4427-96FB-B9C668C6DF64}" type="sibTrans" cxnId="{1836051D-E258-4473-823F-FA3D4282BC50}">
      <dgm:prSet/>
      <dgm:spPr/>
      <dgm:t>
        <a:bodyPr/>
        <a:lstStyle/>
        <a:p>
          <a:endParaRPr lang="en-US"/>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8F2EB8D-A9F7-4C63-B0D2-1448174EF732}">
      <dgm:prSe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t>School liaison provides connection with external stakeholders.</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B9E3FA9-87EA-4824-B0CD-E130A5618FEC}" type="parTrans" cxnId="{ED5BA623-CA42-4376-B60B-47F9D30CCA0D}">
      <dgm:prSet/>
      <dgm:spPr/>
      <dgm:t>
        <a:bodyPr/>
        <a:lstStyle/>
        <a:p>
          <a:endParaRPr lang="en-US"/>
        </a:p>
      </dgm:t>
    </dgm:pt>
    <dgm:pt modelId="{B0F21A6D-2D47-4BCF-9EE9-79213130E0AD}" type="sibTrans" cxnId="{ED5BA623-CA42-4376-B60B-47F9D30CCA0D}">
      <dgm:prSet custT="1"/>
      <dgm:spPr>
        <a:solidFill>
          <a:srgbClr val="526DB0">
            <a:tint val="60000"/>
            <a:hueOff val="0"/>
            <a:satOff val="0"/>
            <a:lumOff val="0"/>
            <a:alphaOff val="0"/>
          </a:srgbClr>
        </a:solidFill>
        <a:ln>
          <a:solidFill>
            <a:srgbClr val="526DB0">
              <a:lumMod val="75000"/>
            </a:srgbClr>
          </a:solidFill>
        </a:ln>
        <a:effectLst>
          <a:outerShdw blurRad="63500" sx="102000" sy="102000" algn="ctr" rotWithShape="0">
            <a:prstClr val="black">
              <a:alpha val="40000"/>
            </a:prstClr>
          </a:outerShdw>
        </a:effectLst>
        <a:scene3d>
          <a:camera prst="orthographicFront"/>
          <a:lightRig rig="threePt" dir="t"/>
        </a:scene3d>
        <a:sp3d>
          <a:bevelT/>
        </a:sp3d>
      </dgm:spPr>
      <dgm:t>
        <a:bodyPr spcFirstLastPara="0" vert="horz" wrap="square" lIns="0" tIns="0" rIns="0" bIns="0" numCol="1" spcCol="1270" anchor="ctr" anchorCtr="0"/>
        <a:lstStyle/>
        <a:p>
          <a:pPr marL="0" lvl="0" indent="0" algn="ctr" defTabSz="622300">
            <a:lnSpc>
              <a:spcPct val="90000"/>
            </a:lnSpc>
            <a:spcBef>
              <a:spcPct val="0"/>
            </a:spcBef>
            <a:spcAft>
              <a:spcPct val="35000"/>
            </a:spcAft>
            <a:buNone/>
          </a:pPr>
          <a:endParaRPr lang="en-US" sz="1400" kern="1200">
            <a:solidFill>
              <a:srgbClr val="FFFFFF"/>
            </a:solidFill>
            <a:latin typeface="Arial"/>
            <a:ea typeface="+mn-ea"/>
            <a:cs typeface="+mn-cs"/>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69D31F6-5D79-4B60-BFB0-2DA78CD34A96}">
      <dgm:prSet custT="1"/>
      <dgm:spPr>
        <a:solidFill>
          <a:srgbClr val="1D428A"/>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gm:spPr>
      <dgm:t>
        <a:bodyPr/>
        <a:lstStyle/>
        <a:p>
          <a:r>
            <a:rPr lang="en-US" sz="1400" dirty="0">
              <a:latin typeface="+mn-lt"/>
            </a:rPr>
            <a:t>Case is </a:t>
          </a:r>
          <a:r>
            <a:rPr lang="en-US" sz="1400">
              <a:latin typeface="+mn-lt"/>
            </a:rPr>
            <a:t>closed </a:t>
          </a:r>
          <a:endParaRPr lang="en-US" sz="1400" dirty="0">
            <a:latin typeface="+mn-lt"/>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37D85B0C-5E9B-41C4-BC60-06CE1AF33C7A}" type="parTrans" cxnId="{F71E483A-356C-4F09-A29C-C235BBA09D8D}">
      <dgm:prSet/>
      <dgm:spPr/>
      <dgm:t>
        <a:bodyPr/>
        <a:lstStyle/>
        <a:p>
          <a:endParaRPr lang="en-US"/>
        </a:p>
      </dgm:t>
    </dgm:pt>
    <dgm:pt modelId="{DA547B23-435B-4496-A2F3-8B7FB212D9FF}" type="sibTrans" cxnId="{F71E483A-356C-4F09-A29C-C235BBA09D8D}">
      <dgm:prSet/>
      <dgm:spPr/>
      <dgm:t>
        <a:bodyPr/>
        <a:lstStyle/>
        <a:p>
          <a:endParaRPr lang="en-US"/>
        </a:p>
      </dgm:t>
    </dgm:pt>
    <dgm:pt modelId="{BD7902EE-C417-4FD5-8E54-1BCF00C80E7B}" type="pres">
      <dgm:prSet presAssocID="{9397FAE8-E029-4EAE-9490-1B88510DC538}" presName="diagram" presStyleCnt="0">
        <dgm:presLayoutVars>
          <dgm:dir/>
          <dgm:resizeHandles val="exact"/>
        </dgm:presLayoutVars>
      </dgm:prSet>
      <dgm:spPr/>
    </dgm:pt>
    <dgm:pt modelId="{42B22AC4-E20E-4402-91E3-FCE49B1D3D99}" type="pres">
      <dgm:prSet presAssocID="{9B7759CC-AFBE-45FC-8178-D374390A6353}" presName="node" presStyleLbl="node1" presStyleIdx="0" presStyleCnt="9" custScaleX="110142">
        <dgm:presLayoutVars>
          <dgm:bulletEnabled val="1"/>
        </dgm:presLayoutVars>
      </dgm:prSet>
      <dgm:spPr/>
    </dgm:pt>
    <dgm:pt modelId="{E2E0A6C2-F890-44CD-B436-19225B9EFDEE}" type="pres">
      <dgm:prSet presAssocID="{112F1BCB-4E13-4883-B931-B846E81F1FC8}" presName="sibTrans" presStyleLbl="sibTrans2D1" presStyleIdx="0" presStyleCnt="8"/>
      <dgm:spPr/>
    </dgm:pt>
    <dgm:pt modelId="{94D7DBFD-B3AD-421C-8140-C95F5459348D}" type="pres">
      <dgm:prSet presAssocID="{112F1BCB-4E13-4883-B931-B846E81F1FC8}" presName="connectorText" presStyleLbl="sibTrans2D1" presStyleIdx="0" presStyleCnt="8"/>
      <dgm:spPr/>
    </dgm:pt>
    <dgm:pt modelId="{FCC67376-D9DC-4B93-818F-C5321CE1FC88}" type="pres">
      <dgm:prSet presAssocID="{A1C3882B-20B7-437A-B60A-81CAC4E95863}" presName="node" presStyleLbl="node1" presStyleIdx="1" presStyleCnt="9">
        <dgm:presLayoutVars>
          <dgm:bulletEnabled val="1"/>
        </dgm:presLayoutVars>
      </dgm:prSet>
      <dgm:spPr/>
    </dgm:pt>
    <dgm:pt modelId="{092D2018-21DB-4FE9-9109-132D1362CCD6}" type="pres">
      <dgm:prSet presAssocID="{5471208F-D5E1-4C21-A48A-48F6C35270CC}" presName="sibTrans" presStyleLbl="sibTrans2D1" presStyleIdx="1" presStyleCnt="8"/>
      <dgm:spPr/>
    </dgm:pt>
    <dgm:pt modelId="{DC62434C-51D8-40CC-A01C-F166AA6C902F}" type="pres">
      <dgm:prSet presAssocID="{5471208F-D5E1-4C21-A48A-48F6C35270CC}" presName="connectorText" presStyleLbl="sibTrans2D1" presStyleIdx="1" presStyleCnt="8"/>
      <dgm:spPr/>
    </dgm:pt>
    <dgm:pt modelId="{90352368-3358-4984-B1ED-056CCEAFC198}" type="pres">
      <dgm:prSet presAssocID="{CECE2D7A-0561-4E7A-9092-97C74FC55263}" presName="node" presStyleLbl="node1" presStyleIdx="2" presStyleCnt="9">
        <dgm:presLayoutVars>
          <dgm:bulletEnabled val="1"/>
        </dgm:presLayoutVars>
      </dgm:prSet>
      <dgm:spPr/>
    </dgm:pt>
    <dgm:pt modelId="{CD0B80EB-FAD8-4A9A-A6EF-EDB9E3E23676}" type="pres">
      <dgm:prSet presAssocID="{950C86ED-F3F4-4BAC-941E-C693A72D3997}" presName="sibTrans" presStyleLbl="sibTrans2D1" presStyleIdx="2" presStyleCnt="8"/>
      <dgm:spPr/>
    </dgm:pt>
    <dgm:pt modelId="{3B5C8A3C-663B-49B6-93CE-1A5B7D426BF2}" type="pres">
      <dgm:prSet presAssocID="{950C86ED-F3F4-4BAC-941E-C693A72D3997}" presName="connectorText" presStyleLbl="sibTrans2D1" presStyleIdx="2" presStyleCnt="8"/>
      <dgm:spPr/>
    </dgm:pt>
    <dgm:pt modelId="{D508D112-CFC5-4585-8C7D-DA0D484B974A}" type="pres">
      <dgm:prSet presAssocID="{C21A7314-DB34-4816-889E-47086CD8D477}" presName="node" presStyleLbl="node1" presStyleIdx="3" presStyleCnt="9" custScaleX="107686">
        <dgm:presLayoutVars>
          <dgm:bulletEnabled val="1"/>
        </dgm:presLayoutVars>
      </dgm:prSet>
      <dgm:spPr/>
    </dgm:pt>
    <dgm:pt modelId="{9E4953E5-5347-4E67-8034-DD3B28872F1D}" type="pres">
      <dgm:prSet presAssocID="{FF3EDFF2-2960-4305-BD55-81E6C67863B5}" presName="sibTrans" presStyleLbl="sibTrans2D1" presStyleIdx="3" presStyleCnt="8"/>
      <dgm:spPr/>
    </dgm:pt>
    <dgm:pt modelId="{75332DB5-DB9D-49F7-B86F-35BDA4E3BBFC}" type="pres">
      <dgm:prSet presAssocID="{FF3EDFF2-2960-4305-BD55-81E6C67863B5}" presName="connectorText" presStyleLbl="sibTrans2D1" presStyleIdx="3" presStyleCnt="8"/>
      <dgm:spPr/>
    </dgm:pt>
    <dgm:pt modelId="{601F018E-4F9E-4BC0-A2B7-82DE8F41698B}" type="pres">
      <dgm:prSet presAssocID="{C764EA2C-C7E2-41FD-90A9-6AB5CD777E3B}" presName="node" presStyleLbl="node1" presStyleIdx="4" presStyleCnt="9">
        <dgm:presLayoutVars>
          <dgm:bulletEnabled val="1"/>
        </dgm:presLayoutVars>
      </dgm:prSet>
      <dgm:spPr/>
    </dgm:pt>
    <dgm:pt modelId="{66D6C5D4-4FBF-4D1F-9F71-AA9FAF37F82D}" type="pres">
      <dgm:prSet presAssocID="{238379F8-D4BA-4494-B9FC-DDF7B1D52491}" presName="sibTrans" presStyleLbl="sibTrans2D1" presStyleIdx="4" presStyleCnt="8"/>
      <dgm:spPr/>
    </dgm:pt>
    <dgm:pt modelId="{CB8BA9DA-CC90-4F8E-93C6-F655E62D9B01}" type="pres">
      <dgm:prSet presAssocID="{238379F8-D4BA-4494-B9FC-DDF7B1D52491}" presName="connectorText" presStyleLbl="sibTrans2D1" presStyleIdx="4" presStyleCnt="8"/>
      <dgm:spPr/>
    </dgm:pt>
    <dgm:pt modelId="{2BE88B0F-BF1B-454F-91ED-D46C96BB6F0F}" type="pres">
      <dgm:prSet presAssocID="{88F2EB8D-A9F7-4C63-B0D2-1448174EF732}" presName="node" presStyleLbl="node1" presStyleIdx="5" presStyleCnt="9">
        <dgm:presLayoutVars>
          <dgm:bulletEnabled val="1"/>
        </dgm:presLayoutVars>
      </dgm:prSet>
      <dgm:spPr/>
    </dgm:pt>
    <dgm:pt modelId="{278D9AE0-F5A7-4ED7-AE92-414E34C9F3FD}" type="pres">
      <dgm:prSet presAssocID="{B0F21A6D-2D47-4BCF-9EE9-79213130E0AD}" presName="sibTrans" presStyleLbl="sibTrans2D1" presStyleIdx="5" presStyleCnt="8"/>
      <dgm:spPr>
        <a:xfrm rot="5400000">
          <a:off x="1921174" y="3297232"/>
          <a:ext cx="418410" cy="489461"/>
        </a:xfrm>
        <a:prstGeom prst="rightArrow">
          <a:avLst>
            <a:gd name="adj1" fmla="val 60000"/>
            <a:gd name="adj2" fmla="val 50000"/>
          </a:avLst>
        </a:prstGeom>
      </dgm:spPr>
    </dgm:pt>
    <dgm:pt modelId="{4D21A04D-4D15-44B3-A991-753668E2469B}" type="pres">
      <dgm:prSet presAssocID="{B0F21A6D-2D47-4BCF-9EE9-79213130E0AD}" presName="connectorText" presStyleLbl="sibTrans2D1" presStyleIdx="5" presStyleCnt="8"/>
      <dgm:spPr/>
    </dgm:pt>
    <dgm:pt modelId="{AB1FBB46-BB36-40AA-9D48-838C8BA6424F}" type="pres">
      <dgm:prSet presAssocID="{F6E57288-A056-40F9-98F6-6F415780E6B7}" presName="node" presStyleLbl="node1" presStyleIdx="6" presStyleCnt="9">
        <dgm:presLayoutVars>
          <dgm:bulletEnabled val="1"/>
        </dgm:presLayoutVars>
      </dgm:prSet>
      <dgm:spPr/>
    </dgm:pt>
    <dgm:pt modelId="{2CEE17BD-57FC-44E0-992A-CB9870EEA5F9}" type="pres">
      <dgm:prSet presAssocID="{677F8E84-5DAA-4588-B948-1BE9F6CE994E}" presName="sibTrans" presStyleLbl="sibTrans2D1" presStyleIdx="6" presStyleCnt="8"/>
      <dgm:spPr/>
    </dgm:pt>
    <dgm:pt modelId="{90AD9CA6-C492-4E05-8C33-C9CCC495945C}" type="pres">
      <dgm:prSet presAssocID="{677F8E84-5DAA-4588-B948-1BE9F6CE994E}" presName="connectorText" presStyleLbl="sibTrans2D1" presStyleIdx="6" presStyleCnt="8"/>
      <dgm:spPr/>
    </dgm:pt>
    <dgm:pt modelId="{9EF5A4AC-E4E4-41F2-AA45-FB441D13A68E}" type="pres">
      <dgm:prSet presAssocID="{618262A2-43C2-499C-B778-AC8F8979C021}" presName="node" presStyleLbl="node1" presStyleIdx="7" presStyleCnt="9">
        <dgm:presLayoutVars>
          <dgm:bulletEnabled val="1"/>
        </dgm:presLayoutVars>
      </dgm:prSet>
      <dgm:spPr/>
    </dgm:pt>
    <dgm:pt modelId="{B29E9D71-CAAE-4A69-B420-ED90118BA8BF}" type="pres">
      <dgm:prSet presAssocID="{C288A9A9-7B40-4427-96FB-B9C668C6DF64}" presName="sibTrans" presStyleLbl="sibTrans2D1" presStyleIdx="7" presStyleCnt="8"/>
      <dgm:spPr/>
    </dgm:pt>
    <dgm:pt modelId="{211C3951-C8C0-4A6C-9261-54EDBEEB4374}" type="pres">
      <dgm:prSet presAssocID="{C288A9A9-7B40-4427-96FB-B9C668C6DF64}" presName="connectorText" presStyleLbl="sibTrans2D1" presStyleIdx="7" presStyleCnt="8"/>
      <dgm:spPr/>
    </dgm:pt>
    <dgm:pt modelId="{2494FDA0-2C75-4709-9E62-7298B080DC6B}" type="pres">
      <dgm:prSet presAssocID="{669D31F6-5D79-4B60-BFB0-2DA78CD34A96}" presName="node" presStyleLbl="node1" presStyleIdx="8" presStyleCnt="9">
        <dgm:presLayoutVars>
          <dgm:bulletEnabled val="1"/>
        </dgm:presLayoutVars>
      </dgm:prSet>
      <dgm:spPr/>
    </dgm:pt>
  </dgm:ptLst>
  <dgm:cxnLst>
    <dgm:cxn modelId="{61BE3E06-A300-4706-9B3E-7AC5C1E37A09}" type="presOf" srcId="{112F1BCB-4E13-4883-B931-B846E81F1FC8}" destId="{94D7DBFD-B3AD-421C-8140-C95F5459348D}" srcOrd="1" destOrd="0" presId="urn:microsoft.com/office/officeart/2005/8/layout/process5"/>
    <dgm:cxn modelId="{CCD0EE07-CD84-402C-8F25-190B3F1FFC8F}" type="presOf" srcId="{C288A9A9-7B40-4427-96FB-B9C668C6DF64}" destId="{211C3951-C8C0-4A6C-9261-54EDBEEB4374}" srcOrd="1" destOrd="0" presId="urn:microsoft.com/office/officeart/2005/8/layout/process5"/>
    <dgm:cxn modelId="{0F416C09-C258-45B2-A347-CCB95D4C881E}" type="presOf" srcId="{C764EA2C-C7E2-41FD-90A9-6AB5CD777E3B}" destId="{601F018E-4F9E-4BC0-A2B7-82DE8F41698B}" srcOrd="0" destOrd="0" presId="urn:microsoft.com/office/officeart/2005/8/layout/process5"/>
    <dgm:cxn modelId="{A31DF80B-3A9B-42D0-8C48-640D3A477F0A}" type="presOf" srcId="{677F8E84-5DAA-4588-B948-1BE9F6CE994E}" destId="{90AD9CA6-C492-4E05-8C33-C9CCC495945C}" srcOrd="1" destOrd="0" presId="urn:microsoft.com/office/officeart/2005/8/layout/process5"/>
    <dgm:cxn modelId="{87050E0E-337B-4561-8646-1BF44012340D}" type="presOf" srcId="{9B7759CC-AFBE-45FC-8178-D374390A6353}" destId="{42B22AC4-E20E-4402-91E3-FCE49B1D3D99}" srcOrd="0" destOrd="0" presId="urn:microsoft.com/office/officeart/2005/8/layout/process5"/>
    <dgm:cxn modelId="{1836051D-E258-4473-823F-FA3D4282BC50}" srcId="{9397FAE8-E029-4EAE-9490-1B88510DC538}" destId="{618262A2-43C2-499C-B778-AC8F8979C021}" srcOrd="7" destOrd="0" parTransId="{173E8262-F231-456A-87FF-9AEEA4FE5514}" sibTransId="{C288A9A9-7B40-4427-96FB-B9C668C6DF64}"/>
    <dgm:cxn modelId="{ED5BA623-CA42-4376-B60B-47F9D30CCA0D}" srcId="{9397FAE8-E029-4EAE-9490-1B88510DC538}" destId="{88F2EB8D-A9F7-4C63-B0D2-1448174EF732}" srcOrd="5" destOrd="0" parTransId="{8B9E3FA9-87EA-4824-B0CD-E130A5618FEC}" sibTransId="{B0F21A6D-2D47-4BCF-9EE9-79213130E0AD}"/>
    <dgm:cxn modelId="{D7AC8C25-18C7-40BE-AF78-DCEDB19DDF9A}" type="presOf" srcId="{FF3EDFF2-2960-4305-BD55-81E6C67863B5}" destId="{75332DB5-DB9D-49F7-B86F-35BDA4E3BBFC}" srcOrd="1" destOrd="0" presId="urn:microsoft.com/office/officeart/2005/8/layout/process5"/>
    <dgm:cxn modelId="{FAD28828-7B04-40BE-BCF0-D23966A9FD07}" type="presOf" srcId="{B0F21A6D-2D47-4BCF-9EE9-79213130E0AD}" destId="{4D21A04D-4D15-44B3-A991-753668E2469B}" srcOrd="1" destOrd="0" presId="urn:microsoft.com/office/officeart/2005/8/layout/process5"/>
    <dgm:cxn modelId="{4820CD28-F20A-416E-B3AE-1E0F285BDAD8}" type="presOf" srcId="{238379F8-D4BA-4494-B9FC-DDF7B1D52491}" destId="{66D6C5D4-4FBF-4D1F-9F71-AA9FAF37F82D}" srcOrd="0" destOrd="0" presId="urn:microsoft.com/office/officeart/2005/8/layout/process5"/>
    <dgm:cxn modelId="{4C51FD34-6C85-4F52-88D5-C83A4B787139}" srcId="{9397FAE8-E029-4EAE-9490-1B88510DC538}" destId="{A1C3882B-20B7-437A-B60A-81CAC4E95863}" srcOrd="1" destOrd="0" parTransId="{4CAE01FA-B832-4CB9-918B-094765143F64}" sibTransId="{5471208F-D5E1-4C21-A48A-48F6C35270CC}"/>
    <dgm:cxn modelId="{4414A935-08BE-4B14-A1DA-35FC3B315FD2}" srcId="{9397FAE8-E029-4EAE-9490-1B88510DC538}" destId="{F6E57288-A056-40F9-98F6-6F415780E6B7}" srcOrd="6" destOrd="0" parTransId="{F69BDF37-B65C-45A6-B356-B689A6F1AC39}" sibTransId="{677F8E84-5DAA-4588-B948-1BE9F6CE994E}"/>
    <dgm:cxn modelId="{F71E483A-356C-4F09-A29C-C235BBA09D8D}" srcId="{9397FAE8-E029-4EAE-9490-1B88510DC538}" destId="{669D31F6-5D79-4B60-BFB0-2DA78CD34A96}" srcOrd="8" destOrd="0" parTransId="{37D85B0C-5E9B-41C4-BC60-06CE1AF33C7A}" sibTransId="{DA547B23-435B-4496-A2F3-8B7FB212D9FF}"/>
    <dgm:cxn modelId="{731E8C67-0983-4D3F-A5E1-DDF624FF2E6E}" type="presOf" srcId="{238379F8-D4BA-4494-B9FC-DDF7B1D52491}" destId="{CB8BA9DA-CC90-4F8E-93C6-F655E62D9B01}" srcOrd="1" destOrd="0" presId="urn:microsoft.com/office/officeart/2005/8/layout/process5"/>
    <dgm:cxn modelId="{C133AF4A-D6F6-49A3-968C-2217862C7CB2}" type="presOf" srcId="{677F8E84-5DAA-4588-B948-1BE9F6CE994E}" destId="{2CEE17BD-57FC-44E0-992A-CB9870EEA5F9}" srcOrd="0" destOrd="0" presId="urn:microsoft.com/office/officeart/2005/8/layout/process5"/>
    <dgm:cxn modelId="{EA39406E-8E91-4A71-B155-7C46B0E9F11F}" type="presOf" srcId="{5471208F-D5E1-4C21-A48A-48F6C35270CC}" destId="{092D2018-21DB-4FE9-9109-132D1362CCD6}" srcOrd="0" destOrd="0" presId="urn:microsoft.com/office/officeart/2005/8/layout/process5"/>
    <dgm:cxn modelId="{BEC6546F-3C96-444C-B60D-7111339192F2}" type="presOf" srcId="{950C86ED-F3F4-4BAC-941E-C693A72D3997}" destId="{3B5C8A3C-663B-49B6-93CE-1A5B7D426BF2}" srcOrd="1" destOrd="0" presId="urn:microsoft.com/office/officeart/2005/8/layout/process5"/>
    <dgm:cxn modelId="{90A64474-E60D-4200-A571-DC241BC214D1}" type="presOf" srcId="{112F1BCB-4E13-4883-B931-B846E81F1FC8}" destId="{E2E0A6C2-F890-44CD-B436-19225B9EFDEE}" srcOrd="0" destOrd="0" presId="urn:microsoft.com/office/officeart/2005/8/layout/process5"/>
    <dgm:cxn modelId="{C21C1056-5C59-4893-A87C-25648B2D3C0A}" srcId="{9397FAE8-E029-4EAE-9490-1B88510DC538}" destId="{C21A7314-DB34-4816-889E-47086CD8D477}" srcOrd="3" destOrd="0" parTransId="{E18E3762-859E-4742-A838-31B9AA470A35}" sibTransId="{FF3EDFF2-2960-4305-BD55-81E6C67863B5}"/>
    <dgm:cxn modelId="{994AB777-8A8E-4984-ACB5-E03479E9DD05}" type="presOf" srcId="{C288A9A9-7B40-4427-96FB-B9C668C6DF64}" destId="{B29E9D71-CAAE-4A69-B420-ED90118BA8BF}" srcOrd="0" destOrd="0" presId="urn:microsoft.com/office/officeart/2005/8/layout/process5"/>
    <dgm:cxn modelId="{F00C0079-0FC6-4239-8A0E-8E94E94E2F8C}" srcId="{9397FAE8-E029-4EAE-9490-1B88510DC538}" destId="{CECE2D7A-0561-4E7A-9092-97C74FC55263}" srcOrd="2" destOrd="0" parTransId="{F1995641-E1FD-4E79-A1E4-C3979CDB2EA4}" sibTransId="{950C86ED-F3F4-4BAC-941E-C693A72D3997}"/>
    <dgm:cxn modelId="{B619EC83-921D-474F-B49D-A71F4E9AB557}" type="presOf" srcId="{9397FAE8-E029-4EAE-9490-1B88510DC538}" destId="{BD7902EE-C417-4FD5-8E54-1BCF00C80E7B}" srcOrd="0" destOrd="0" presId="urn:microsoft.com/office/officeart/2005/8/layout/process5"/>
    <dgm:cxn modelId="{FDE3C886-AAEE-4490-93BA-7D63180C7826}" srcId="{9397FAE8-E029-4EAE-9490-1B88510DC538}" destId="{C764EA2C-C7E2-41FD-90A9-6AB5CD777E3B}" srcOrd="4" destOrd="0" parTransId="{9A5A977C-A5EB-4077-AB4F-D2DDCC083179}" sibTransId="{238379F8-D4BA-4494-B9FC-DDF7B1D52491}"/>
    <dgm:cxn modelId="{D2FA7188-01BA-4277-87E1-F51C89B2F383}" type="presOf" srcId="{5471208F-D5E1-4C21-A48A-48F6C35270CC}" destId="{DC62434C-51D8-40CC-A01C-F166AA6C902F}" srcOrd="1" destOrd="0" presId="urn:microsoft.com/office/officeart/2005/8/layout/process5"/>
    <dgm:cxn modelId="{BCDBFF93-21D5-4B81-8AFA-7E524CADEE68}" type="presOf" srcId="{C21A7314-DB34-4816-889E-47086CD8D477}" destId="{D508D112-CFC5-4585-8C7D-DA0D484B974A}" srcOrd="0" destOrd="0" presId="urn:microsoft.com/office/officeart/2005/8/layout/process5"/>
    <dgm:cxn modelId="{05A2209C-8804-404C-92F6-C2F222807F53}" srcId="{9397FAE8-E029-4EAE-9490-1B88510DC538}" destId="{9B7759CC-AFBE-45FC-8178-D374390A6353}" srcOrd="0" destOrd="0" parTransId="{35866328-6AFD-465B-A75E-77611E30912C}" sibTransId="{112F1BCB-4E13-4883-B931-B846E81F1FC8}"/>
    <dgm:cxn modelId="{5DE7A5A1-DA1E-45F3-A2DA-6C3EEC37565A}" type="presOf" srcId="{FF3EDFF2-2960-4305-BD55-81E6C67863B5}" destId="{9E4953E5-5347-4E67-8034-DD3B28872F1D}" srcOrd="0" destOrd="0" presId="urn:microsoft.com/office/officeart/2005/8/layout/process5"/>
    <dgm:cxn modelId="{0F713BA2-F3D0-4378-BE11-2C7B2B60A448}" type="presOf" srcId="{A1C3882B-20B7-437A-B60A-81CAC4E95863}" destId="{FCC67376-D9DC-4B93-818F-C5321CE1FC88}" srcOrd="0" destOrd="0" presId="urn:microsoft.com/office/officeart/2005/8/layout/process5"/>
    <dgm:cxn modelId="{A771B9A7-27FF-47B4-9220-77194E4D2845}" type="presOf" srcId="{669D31F6-5D79-4B60-BFB0-2DA78CD34A96}" destId="{2494FDA0-2C75-4709-9E62-7298B080DC6B}" srcOrd="0" destOrd="0" presId="urn:microsoft.com/office/officeart/2005/8/layout/process5"/>
    <dgm:cxn modelId="{3E9C8BAB-AEC0-4D6C-983C-9B8EA9BAF0C9}" type="presOf" srcId="{88F2EB8D-A9F7-4C63-B0D2-1448174EF732}" destId="{2BE88B0F-BF1B-454F-91ED-D46C96BB6F0F}" srcOrd="0" destOrd="0" presId="urn:microsoft.com/office/officeart/2005/8/layout/process5"/>
    <dgm:cxn modelId="{FA85FDAB-025B-41BD-B3E2-BAF0E9943D39}" type="presOf" srcId="{F6E57288-A056-40F9-98F6-6F415780E6B7}" destId="{AB1FBB46-BB36-40AA-9D48-838C8BA6424F}" srcOrd="0" destOrd="0" presId="urn:microsoft.com/office/officeart/2005/8/layout/process5"/>
    <dgm:cxn modelId="{2E472BB2-7394-44C6-9D34-318731B6BFA1}" type="presOf" srcId="{950C86ED-F3F4-4BAC-941E-C693A72D3997}" destId="{CD0B80EB-FAD8-4A9A-A6EF-EDB9E3E23676}" srcOrd="0" destOrd="0" presId="urn:microsoft.com/office/officeart/2005/8/layout/process5"/>
    <dgm:cxn modelId="{214CEFDC-6EE3-4654-AB6C-BB7AB5BEB959}" type="presOf" srcId="{B0F21A6D-2D47-4BCF-9EE9-79213130E0AD}" destId="{278D9AE0-F5A7-4ED7-AE92-414E34C9F3FD}" srcOrd="0" destOrd="0" presId="urn:microsoft.com/office/officeart/2005/8/layout/process5"/>
    <dgm:cxn modelId="{B57AE9F5-D01E-4AE6-AF88-0B29B1C8EC49}" type="presOf" srcId="{618262A2-43C2-499C-B778-AC8F8979C021}" destId="{9EF5A4AC-E4E4-41F2-AA45-FB441D13A68E}" srcOrd="0" destOrd="0" presId="urn:microsoft.com/office/officeart/2005/8/layout/process5"/>
    <dgm:cxn modelId="{A3F7D4FF-86C4-4277-8E20-E289EB6B2B26}" type="presOf" srcId="{CECE2D7A-0561-4E7A-9092-97C74FC55263}" destId="{90352368-3358-4984-B1ED-056CCEAFC198}" srcOrd="0" destOrd="0" presId="urn:microsoft.com/office/officeart/2005/8/layout/process5"/>
    <dgm:cxn modelId="{E360FAE7-8A50-40FB-B249-F2B7F7BFCA64}" type="presParOf" srcId="{BD7902EE-C417-4FD5-8E54-1BCF00C80E7B}" destId="{42B22AC4-E20E-4402-91E3-FCE49B1D3D99}" srcOrd="0" destOrd="0" presId="urn:microsoft.com/office/officeart/2005/8/layout/process5"/>
    <dgm:cxn modelId="{FF22ACAA-3464-4029-A8E5-FB4A2A87C899}" type="presParOf" srcId="{BD7902EE-C417-4FD5-8E54-1BCF00C80E7B}" destId="{E2E0A6C2-F890-44CD-B436-19225B9EFDEE}" srcOrd="1" destOrd="0" presId="urn:microsoft.com/office/officeart/2005/8/layout/process5"/>
    <dgm:cxn modelId="{C18E50AF-A16A-4AA7-BF08-F51D86EB9791}" type="presParOf" srcId="{E2E0A6C2-F890-44CD-B436-19225B9EFDEE}" destId="{94D7DBFD-B3AD-421C-8140-C95F5459348D}" srcOrd="0" destOrd="0" presId="urn:microsoft.com/office/officeart/2005/8/layout/process5"/>
    <dgm:cxn modelId="{399E7D28-A858-4366-96B8-46F87D46646F}" type="presParOf" srcId="{BD7902EE-C417-4FD5-8E54-1BCF00C80E7B}" destId="{FCC67376-D9DC-4B93-818F-C5321CE1FC88}" srcOrd="2" destOrd="0" presId="urn:microsoft.com/office/officeart/2005/8/layout/process5"/>
    <dgm:cxn modelId="{0CF82A88-4D5D-45D0-86CB-A6221AF88924}" type="presParOf" srcId="{BD7902EE-C417-4FD5-8E54-1BCF00C80E7B}" destId="{092D2018-21DB-4FE9-9109-132D1362CCD6}" srcOrd="3" destOrd="0" presId="urn:microsoft.com/office/officeart/2005/8/layout/process5"/>
    <dgm:cxn modelId="{CD7139A7-4A60-4962-BA8B-764A70874225}" type="presParOf" srcId="{092D2018-21DB-4FE9-9109-132D1362CCD6}" destId="{DC62434C-51D8-40CC-A01C-F166AA6C902F}" srcOrd="0" destOrd="0" presId="urn:microsoft.com/office/officeart/2005/8/layout/process5"/>
    <dgm:cxn modelId="{3BF607FE-A725-4CBC-9B47-1B4E70A48674}" type="presParOf" srcId="{BD7902EE-C417-4FD5-8E54-1BCF00C80E7B}" destId="{90352368-3358-4984-B1ED-056CCEAFC198}" srcOrd="4" destOrd="0" presId="urn:microsoft.com/office/officeart/2005/8/layout/process5"/>
    <dgm:cxn modelId="{BA65B0E1-F259-4752-9880-192AF295A534}" type="presParOf" srcId="{BD7902EE-C417-4FD5-8E54-1BCF00C80E7B}" destId="{CD0B80EB-FAD8-4A9A-A6EF-EDB9E3E23676}" srcOrd="5" destOrd="0" presId="urn:microsoft.com/office/officeart/2005/8/layout/process5"/>
    <dgm:cxn modelId="{AE3166F1-CC50-41B3-844E-0B7CE8C6B540}" type="presParOf" srcId="{CD0B80EB-FAD8-4A9A-A6EF-EDB9E3E23676}" destId="{3B5C8A3C-663B-49B6-93CE-1A5B7D426BF2}" srcOrd="0" destOrd="0" presId="urn:microsoft.com/office/officeart/2005/8/layout/process5"/>
    <dgm:cxn modelId="{A19E2234-2192-4194-803F-EE59595B8739}" type="presParOf" srcId="{BD7902EE-C417-4FD5-8E54-1BCF00C80E7B}" destId="{D508D112-CFC5-4585-8C7D-DA0D484B974A}" srcOrd="6" destOrd="0" presId="urn:microsoft.com/office/officeart/2005/8/layout/process5"/>
    <dgm:cxn modelId="{3F5DB7A9-3D19-4C65-B828-34A4956C4767}" type="presParOf" srcId="{BD7902EE-C417-4FD5-8E54-1BCF00C80E7B}" destId="{9E4953E5-5347-4E67-8034-DD3B28872F1D}" srcOrd="7" destOrd="0" presId="urn:microsoft.com/office/officeart/2005/8/layout/process5"/>
    <dgm:cxn modelId="{7A315D0B-2764-407E-B3FF-EB2B40C69E36}" type="presParOf" srcId="{9E4953E5-5347-4E67-8034-DD3B28872F1D}" destId="{75332DB5-DB9D-49F7-B86F-35BDA4E3BBFC}" srcOrd="0" destOrd="0" presId="urn:microsoft.com/office/officeart/2005/8/layout/process5"/>
    <dgm:cxn modelId="{B87F3FA9-8C45-4877-A60D-5C94D1409A58}" type="presParOf" srcId="{BD7902EE-C417-4FD5-8E54-1BCF00C80E7B}" destId="{601F018E-4F9E-4BC0-A2B7-82DE8F41698B}" srcOrd="8" destOrd="0" presId="urn:microsoft.com/office/officeart/2005/8/layout/process5"/>
    <dgm:cxn modelId="{7FB155B9-553C-45B5-A4F7-6D855A909413}" type="presParOf" srcId="{BD7902EE-C417-4FD5-8E54-1BCF00C80E7B}" destId="{66D6C5D4-4FBF-4D1F-9F71-AA9FAF37F82D}" srcOrd="9" destOrd="0" presId="urn:microsoft.com/office/officeart/2005/8/layout/process5"/>
    <dgm:cxn modelId="{E85B6F45-4310-4266-842A-FDE6D482388E}" type="presParOf" srcId="{66D6C5D4-4FBF-4D1F-9F71-AA9FAF37F82D}" destId="{CB8BA9DA-CC90-4F8E-93C6-F655E62D9B01}" srcOrd="0" destOrd="0" presId="urn:microsoft.com/office/officeart/2005/8/layout/process5"/>
    <dgm:cxn modelId="{C89F54A2-BAA3-4388-A05B-E6FD707B9502}" type="presParOf" srcId="{BD7902EE-C417-4FD5-8E54-1BCF00C80E7B}" destId="{2BE88B0F-BF1B-454F-91ED-D46C96BB6F0F}" srcOrd="10" destOrd="0" presId="urn:microsoft.com/office/officeart/2005/8/layout/process5"/>
    <dgm:cxn modelId="{AB613134-35D8-4B60-AA63-F0B5E7DA5D46}" type="presParOf" srcId="{BD7902EE-C417-4FD5-8E54-1BCF00C80E7B}" destId="{278D9AE0-F5A7-4ED7-AE92-414E34C9F3FD}" srcOrd="11" destOrd="0" presId="urn:microsoft.com/office/officeart/2005/8/layout/process5"/>
    <dgm:cxn modelId="{921E99DD-A6BA-4201-8D20-5ECAEB30214F}" type="presParOf" srcId="{278D9AE0-F5A7-4ED7-AE92-414E34C9F3FD}" destId="{4D21A04D-4D15-44B3-A991-753668E2469B}" srcOrd="0" destOrd="0" presId="urn:microsoft.com/office/officeart/2005/8/layout/process5"/>
    <dgm:cxn modelId="{50DC99D1-204C-45C6-AB75-2BECE50C78EE}" type="presParOf" srcId="{BD7902EE-C417-4FD5-8E54-1BCF00C80E7B}" destId="{AB1FBB46-BB36-40AA-9D48-838C8BA6424F}" srcOrd="12" destOrd="0" presId="urn:microsoft.com/office/officeart/2005/8/layout/process5"/>
    <dgm:cxn modelId="{DF9477F4-CA45-400A-B0DA-CAFBA994938A}" type="presParOf" srcId="{BD7902EE-C417-4FD5-8E54-1BCF00C80E7B}" destId="{2CEE17BD-57FC-44E0-992A-CB9870EEA5F9}" srcOrd="13" destOrd="0" presId="urn:microsoft.com/office/officeart/2005/8/layout/process5"/>
    <dgm:cxn modelId="{0BFDEEE3-B35B-47D7-A18C-88FB1555AF90}" type="presParOf" srcId="{2CEE17BD-57FC-44E0-992A-CB9870EEA5F9}" destId="{90AD9CA6-C492-4E05-8C33-C9CCC495945C}" srcOrd="0" destOrd="0" presId="urn:microsoft.com/office/officeart/2005/8/layout/process5"/>
    <dgm:cxn modelId="{90E43F56-A4E8-4D79-8A54-1C9D4BCE3786}" type="presParOf" srcId="{BD7902EE-C417-4FD5-8E54-1BCF00C80E7B}" destId="{9EF5A4AC-E4E4-41F2-AA45-FB441D13A68E}" srcOrd="14" destOrd="0" presId="urn:microsoft.com/office/officeart/2005/8/layout/process5"/>
    <dgm:cxn modelId="{614B8EC5-D009-4142-8CA0-31C15B414CD5}" type="presParOf" srcId="{BD7902EE-C417-4FD5-8E54-1BCF00C80E7B}" destId="{B29E9D71-CAAE-4A69-B420-ED90118BA8BF}" srcOrd="15" destOrd="0" presId="urn:microsoft.com/office/officeart/2005/8/layout/process5"/>
    <dgm:cxn modelId="{FC517291-C46D-4768-ABA7-A46F23A810E8}" type="presParOf" srcId="{B29E9D71-CAAE-4A69-B420-ED90118BA8BF}" destId="{211C3951-C8C0-4A6C-9261-54EDBEEB4374}" srcOrd="0" destOrd="0" presId="urn:microsoft.com/office/officeart/2005/8/layout/process5"/>
    <dgm:cxn modelId="{3B96A381-CABD-4674-B64F-EF34E69CE819}" type="presParOf" srcId="{BD7902EE-C417-4FD5-8E54-1BCF00C80E7B}" destId="{2494FDA0-2C75-4709-9E62-7298B080DC6B}" srcOrd="1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22AC4-E20E-4402-91E3-FCE49B1D3D99}">
      <dsp:nvSpPr>
        <dsp:cNvPr id="0" name=""/>
        <dsp:cNvSpPr/>
      </dsp:nvSpPr>
      <dsp:spPr>
        <a:xfrm>
          <a:off x="729283" y="2374"/>
          <a:ext cx="1914041"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Core MDT meets to create a safety supervision plan.</a:t>
          </a:r>
          <a:endParaRPr lang="en-US" sz="1400" kern="1200" dirty="0">
            <a:latin typeface="+mn-lt"/>
          </a:endParaRPr>
        </a:p>
      </dsp:txBody>
      <dsp:txXfrm>
        <a:off x="759822" y="32913"/>
        <a:ext cx="1852963" cy="981598"/>
      </dsp:txXfrm>
    </dsp:sp>
    <dsp:sp modelId="{E2E0A6C2-F890-44CD-B436-19225B9EFDEE}">
      <dsp:nvSpPr>
        <dsp:cNvPr id="0" name=""/>
        <dsp:cNvSpPr/>
      </dsp:nvSpPr>
      <dsp:spPr>
        <a:xfrm>
          <a:off x="2796251" y="308226"/>
          <a:ext cx="368412"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a:off x="2796251" y="394421"/>
        <a:ext cx="257888" cy="258583"/>
      </dsp:txXfrm>
    </dsp:sp>
    <dsp:sp modelId="{FCC67376-D9DC-4B93-818F-C5321CE1FC88}">
      <dsp:nvSpPr>
        <dsp:cNvPr id="0" name=""/>
        <dsp:cNvSpPr/>
      </dsp:nvSpPr>
      <dsp:spPr>
        <a:xfrm>
          <a:off x="3338443" y="2374"/>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Safety supervision plan is implemented.</a:t>
          </a:r>
          <a:endParaRPr lang="en-US" sz="1400" kern="1200" dirty="0">
            <a:latin typeface="+mn-lt"/>
          </a:endParaRPr>
        </a:p>
      </dsp:txBody>
      <dsp:txXfrm>
        <a:off x="3368982" y="32913"/>
        <a:ext cx="1676716" cy="981598"/>
      </dsp:txXfrm>
    </dsp:sp>
    <dsp:sp modelId="{092D2018-21DB-4FE9-9109-132D1362CCD6}">
      <dsp:nvSpPr>
        <dsp:cNvPr id="0" name=""/>
        <dsp:cNvSpPr/>
      </dsp:nvSpPr>
      <dsp:spPr>
        <a:xfrm>
          <a:off x="5229163" y="308226"/>
          <a:ext cx="368412"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a:off x="5229163" y="394421"/>
        <a:ext cx="257888" cy="258583"/>
      </dsp:txXfrm>
    </dsp:sp>
    <dsp:sp modelId="{90352368-3358-4984-B1ED-056CCEAFC198}">
      <dsp:nvSpPr>
        <dsp:cNvPr id="0" name=""/>
        <dsp:cNvSpPr/>
      </dsp:nvSpPr>
      <dsp:spPr>
        <a:xfrm>
          <a:off x="5771355" y="2374"/>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Core MDT/families identify need to connect with external stakeholders.</a:t>
          </a:r>
          <a:endParaRPr lang="en-US" sz="1400" kern="1200" dirty="0">
            <a:latin typeface="+mn-lt"/>
          </a:endParaRPr>
        </a:p>
      </dsp:txBody>
      <dsp:txXfrm>
        <a:off x="5801894" y="32913"/>
        <a:ext cx="1676716" cy="981598"/>
      </dsp:txXfrm>
    </dsp:sp>
    <dsp:sp modelId="{CD0B80EB-FAD8-4A9A-A6EF-EDB9E3E23676}">
      <dsp:nvSpPr>
        <dsp:cNvPr id="0" name=""/>
        <dsp:cNvSpPr/>
      </dsp:nvSpPr>
      <dsp:spPr>
        <a:xfrm rot="5532048">
          <a:off x="6422919" y="1166696"/>
          <a:ext cx="368684"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rot="-5400000">
        <a:off x="6480093" y="1197881"/>
        <a:ext cx="258583" cy="258079"/>
      </dsp:txXfrm>
    </dsp:sp>
    <dsp:sp modelId="{D508D112-CFC5-4585-8C7D-DA0D484B974A}">
      <dsp:nvSpPr>
        <dsp:cNvPr id="0" name=""/>
        <dsp:cNvSpPr/>
      </dsp:nvSpPr>
      <dsp:spPr>
        <a:xfrm>
          <a:off x="5637788" y="1740169"/>
          <a:ext cx="1871361"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Core MDT meets </a:t>
          </a:r>
          <a:br>
            <a:rPr lang="en-US" sz="1400" kern="1200" dirty="0"/>
          </a:br>
          <a:r>
            <a:rPr lang="en-US" sz="1400" kern="1200" dirty="0"/>
            <a:t>to discuss the needs </a:t>
          </a:r>
          <a:br>
            <a:rPr lang="en-US" sz="1400" kern="1200" dirty="0"/>
          </a:br>
          <a:r>
            <a:rPr lang="en-US" sz="1400" kern="1200" dirty="0"/>
            <a:t>of families.</a:t>
          </a:r>
          <a:endParaRPr lang="en-US" sz="1400" kern="1200" dirty="0">
            <a:latin typeface="+mn-lt"/>
          </a:endParaRPr>
        </a:p>
      </dsp:txBody>
      <dsp:txXfrm>
        <a:off x="5668327" y="1770708"/>
        <a:ext cx="1810283" cy="981598"/>
      </dsp:txXfrm>
    </dsp:sp>
    <dsp:sp modelId="{9E4953E5-5347-4E67-8034-DD3B28872F1D}">
      <dsp:nvSpPr>
        <dsp:cNvPr id="0" name=""/>
        <dsp:cNvSpPr/>
      </dsp:nvSpPr>
      <dsp:spPr>
        <a:xfrm rot="10800000">
          <a:off x="5116450" y="2046020"/>
          <a:ext cx="368412"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rot="10800000">
        <a:off x="5226974" y="2132215"/>
        <a:ext cx="257888" cy="258583"/>
      </dsp:txXfrm>
    </dsp:sp>
    <dsp:sp modelId="{601F018E-4F9E-4BC0-A2B7-82DE8F41698B}">
      <dsp:nvSpPr>
        <dsp:cNvPr id="0" name=""/>
        <dsp:cNvSpPr/>
      </dsp:nvSpPr>
      <dsp:spPr>
        <a:xfrm>
          <a:off x="3204876" y="1740169"/>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Core MDT shares needs of families with the school liaison.</a:t>
          </a:r>
          <a:endParaRPr lang="en-US" sz="1400" kern="1200" dirty="0">
            <a:latin typeface="+mn-lt"/>
          </a:endParaRPr>
        </a:p>
      </dsp:txBody>
      <dsp:txXfrm>
        <a:off x="3235415" y="1770708"/>
        <a:ext cx="1676716" cy="981598"/>
      </dsp:txXfrm>
    </dsp:sp>
    <dsp:sp modelId="{66D6C5D4-4FBF-4D1F-9F71-AA9FAF37F82D}">
      <dsp:nvSpPr>
        <dsp:cNvPr id="0" name=""/>
        <dsp:cNvSpPr/>
      </dsp:nvSpPr>
      <dsp:spPr>
        <a:xfrm rot="10800000">
          <a:off x="2683537" y="2046020"/>
          <a:ext cx="368412"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rot="10800000">
        <a:off x="2794061" y="2132215"/>
        <a:ext cx="257888" cy="258583"/>
      </dsp:txXfrm>
    </dsp:sp>
    <dsp:sp modelId="{2BE88B0F-BF1B-454F-91ED-D46C96BB6F0F}">
      <dsp:nvSpPr>
        <dsp:cNvPr id="0" name=""/>
        <dsp:cNvSpPr/>
      </dsp:nvSpPr>
      <dsp:spPr>
        <a:xfrm>
          <a:off x="771963" y="1740169"/>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School liaison provides connection with external stakeholders.</a:t>
          </a:r>
          <a:endParaRPr lang="en-US" sz="1400" kern="1200" dirty="0">
            <a:latin typeface="+mn-lt"/>
          </a:endParaRPr>
        </a:p>
      </dsp:txBody>
      <dsp:txXfrm>
        <a:off x="802502" y="1770708"/>
        <a:ext cx="1676716" cy="981598"/>
      </dsp:txXfrm>
    </dsp:sp>
    <dsp:sp modelId="{278D9AE0-F5A7-4ED7-AE92-414E34C9F3FD}">
      <dsp:nvSpPr>
        <dsp:cNvPr id="0" name=""/>
        <dsp:cNvSpPr/>
      </dsp:nvSpPr>
      <dsp:spPr>
        <a:xfrm rot="5400000">
          <a:off x="1456654" y="2904491"/>
          <a:ext cx="368412" cy="430973"/>
        </a:xfrm>
        <a:prstGeom prst="rightArrow">
          <a:avLst>
            <a:gd name="adj1" fmla="val 60000"/>
            <a:gd name="adj2" fmla="val 50000"/>
          </a:avLst>
        </a:prstGeom>
        <a:solidFill>
          <a:srgbClr val="526DB0">
            <a:tint val="60000"/>
            <a:hueOff val="0"/>
            <a:satOff val="0"/>
            <a:lumOff val="0"/>
            <a:alphaOff val="0"/>
          </a:srgbClr>
        </a:solidFill>
        <a:ln>
          <a:solidFill>
            <a:srgbClr val="526DB0">
              <a:lumMod val="75000"/>
            </a:srgb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FFFFFF"/>
            </a:solidFill>
            <a:latin typeface="Arial"/>
            <a:ea typeface="+mn-ea"/>
            <a:cs typeface="+mn-cs"/>
          </a:endParaRPr>
        </a:p>
      </dsp:txBody>
      <dsp:txXfrm rot="-5400000">
        <a:off x="1511569" y="2935771"/>
        <a:ext cx="258583" cy="257888"/>
      </dsp:txXfrm>
    </dsp:sp>
    <dsp:sp modelId="{AB1FBB46-BB36-40AA-9D48-838C8BA6424F}">
      <dsp:nvSpPr>
        <dsp:cNvPr id="0" name=""/>
        <dsp:cNvSpPr/>
      </dsp:nvSpPr>
      <dsp:spPr>
        <a:xfrm>
          <a:off x="771963" y="3477963"/>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Families are provided with connections.</a:t>
          </a:r>
          <a:endParaRPr lang="en-US" sz="1400" kern="1200" dirty="0">
            <a:latin typeface="+mn-lt"/>
          </a:endParaRPr>
        </a:p>
      </dsp:txBody>
      <dsp:txXfrm>
        <a:off x="802502" y="3508502"/>
        <a:ext cx="1676716" cy="981598"/>
      </dsp:txXfrm>
    </dsp:sp>
    <dsp:sp modelId="{2CEE17BD-57FC-44E0-992A-CB9870EEA5F9}">
      <dsp:nvSpPr>
        <dsp:cNvPr id="0" name=""/>
        <dsp:cNvSpPr/>
      </dsp:nvSpPr>
      <dsp:spPr>
        <a:xfrm>
          <a:off x="2662684" y="3783815"/>
          <a:ext cx="368412" cy="430973"/>
        </a:xfrm>
        <a:prstGeom prst="rightArrow">
          <a:avLst>
            <a:gd name="adj1" fmla="val 60000"/>
            <a:gd name="adj2" fmla="val 50000"/>
          </a:avLst>
        </a:prstGeom>
        <a:solidFill>
          <a:schemeClr val="accent1">
            <a:tint val="60000"/>
            <a:hueOff val="0"/>
            <a:satOff val="0"/>
            <a:lumOff val="0"/>
            <a:alphaOff val="0"/>
          </a:schemeClr>
        </a:solidFill>
        <a:ln>
          <a:solidFill>
            <a:schemeClr val="accent1">
              <a:lumMod val="75000"/>
            </a:schemeClr>
          </a:solidFill>
        </a:ln>
        <a:effectLst>
          <a:outerShdw blurRad="63500" sx="102000" sy="102000" algn="ctr" rotWithShape="0">
            <a:prstClr val="black">
              <a:alpha val="40000"/>
            </a:prstClr>
          </a:outerShdw>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mn-lt"/>
          </a:endParaRPr>
        </a:p>
      </dsp:txBody>
      <dsp:txXfrm>
        <a:off x="2662684" y="3870010"/>
        <a:ext cx="257888" cy="258583"/>
      </dsp:txXfrm>
    </dsp:sp>
    <dsp:sp modelId="{9EF5A4AC-E4E4-41F2-AA45-FB441D13A68E}">
      <dsp:nvSpPr>
        <dsp:cNvPr id="0" name=""/>
        <dsp:cNvSpPr/>
      </dsp:nvSpPr>
      <dsp:spPr>
        <a:xfrm>
          <a:off x="3204876" y="3477963"/>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Core MDT continues to meet until case closure.</a:t>
          </a:r>
          <a:endParaRPr lang="en-US" sz="1400" kern="1200" dirty="0">
            <a:latin typeface="+mn-lt"/>
          </a:endParaRPr>
        </a:p>
      </dsp:txBody>
      <dsp:txXfrm>
        <a:off x="3235415" y="3508502"/>
        <a:ext cx="1676716" cy="981598"/>
      </dsp:txXfrm>
    </dsp:sp>
    <dsp:sp modelId="{B29E9D71-CAAE-4A69-B420-ED90118BA8BF}">
      <dsp:nvSpPr>
        <dsp:cNvPr id="0" name=""/>
        <dsp:cNvSpPr/>
      </dsp:nvSpPr>
      <dsp:spPr>
        <a:xfrm>
          <a:off x="5095596" y="3783815"/>
          <a:ext cx="368412" cy="4309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095596" y="3870010"/>
        <a:ext cx="257888" cy="258583"/>
      </dsp:txXfrm>
    </dsp:sp>
    <dsp:sp modelId="{2494FDA0-2C75-4709-9E62-7298B080DC6B}">
      <dsp:nvSpPr>
        <dsp:cNvPr id="0" name=""/>
        <dsp:cNvSpPr/>
      </dsp:nvSpPr>
      <dsp:spPr>
        <a:xfrm>
          <a:off x="5637788" y="3477963"/>
          <a:ext cx="1737794" cy="1042676"/>
        </a:xfrm>
        <a:prstGeom prst="roundRect">
          <a:avLst>
            <a:gd name="adj" fmla="val 10000"/>
          </a:avLst>
        </a:prstGeom>
        <a:solidFill>
          <a:srgbClr val="1D428A"/>
        </a:solidFill>
        <a:ln w="12700" cap="flat" cmpd="sng" algn="ctr">
          <a:solidFill>
            <a:schemeClr val="accent1">
              <a:lumMod val="75000"/>
            </a:schemeClr>
          </a:solidFill>
          <a:prstDash val="solid"/>
          <a:miter lim="800000"/>
        </a:ln>
        <a:effectLst>
          <a:outerShdw blurRad="63500" sx="102000" sy="102000" algn="c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n-lt"/>
            </a:rPr>
            <a:t>Case is </a:t>
          </a:r>
          <a:r>
            <a:rPr lang="en-US" sz="1400" kern="1200">
              <a:latin typeface="+mn-lt"/>
            </a:rPr>
            <a:t>closed </a:t>
          </a:r>
          <a:endParaRPr lang="en-US" sz="1400" kern="1200" dirty="0">
            <a:latin typeface="+mn-lt"/>
          </a:endParaRPr>
        </a:p>
      </dsp:txBody>
      <dsp:txXfrm>
        <a:off x="5668327" y="3508502"/>
        <a:ext cx="1676716" cy="98159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B31828AB-8E63-644E-A1FD-6195C1C83A13}" type="datetimeFigureOut">
              <a:rPr lang="en-US" smtClean="0"/>
              <a:t>5/5/2023</a:t>
            </a:fld>
            <a:endParaRPr lang="en-US" dirty="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238D86C-E036-154A-A388-B7C8375855F3}" type="slidenum">
              <a:rPr lang="en-US" smtClean="0"/>
              <a:t>‹#›</a:t>
            </a:fld>
            <a:endParaRPr lang="en-US" dirty="0"/>
          </a:p>
        </p:txBody>
      </p:sp>
    </p:spTree>
    <p:extLst>
      <p:ext uri="{BB962C8B-B14F-4D97-AF65-F5344CB8AC3E}">
        <p14:creationId xmlns:p14="http://schemas.microsoft.com/office/powerpoint/2010/main" val="119374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OSD</a:t>
            </a:r>
            <a:r>
              <a:rPr lang="en-US" baseline="0" dirty="0"/>
              <a:t> slides cannot be altered. Service-specific slides can be added to the presentation. </a:t>
            </a:r>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1</a:t>
            </a:fld>
            <a:endParaRPr lang="en-US" dirty="0"/>
          </a:p>
        </p:txBody>
      </p:sp>
    </p:spTree>
    <p:extLst>
      <p:ext uri="{BB962C8B-B14F-4D97-AF65-F5344CB8AC3E}">
        <p14:creationId xmlns:p14="http://schemas.microsoft.com/office/powerpoint/2010/main" val="4120666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Times New Roman"/>
              </a:rPr>
              <a:t>Reference DODI 6400.10 </a:t>
            </a:r>
            <a:r>
              <a:rPr lang="en-US" dirty="0"/>
              <a:t>4.1.</a:t>
            </a:r>
          </a:p>
        </p:txBody>
      </p:sp>
      <p:sp>
        <p:nvSpPr>
          <p:cNvPr id="4" name="Slide Number Placeholder 3"/>
          <p:cNvSpPr>
            <a:spLocks noGrp="1"/>
          </p:cNvSpPr>
          <p:nvPr>
            <p:ph type="sldNum" sz="quarter" idx="5"/>
          </p:nvPr>
        </p:nvSpPr>
        <p:spPr/>
        <p:txBody>
          <a:bodyPr/>
          <a:lstStyle/>
          <a:p>
            <a:fld id="{B238D86C-E036-154A-A388-B7C8375855F3}" type="slidenum">
              <a:rPr lang="en-US" smtClean="0"/>
              <a:t>2</a:t>
            </a:fld>
            <a:endParaRPr lang="en-US" dirty="0"/>
          </a:p>
        </p:txBody>
      </p:sp>
    </p:spTree>
    <p:extLst>
      <p:ext uri="{BB962C8B-B14F-4D97-AF65-F5344CB8AC3E}">
        <p14:creationId xmlns:p14="http://schemas.microsoft.com/office/powerpoint/2010/main" val="3186416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sym typeface="Times New Roman"/>
              </a:rPr>
              <a:t>Reference DODI 6400.10 </a:t>
            </a:r>
            <a:r>
              <a:rPr lang="en-US" dirty="0"/>
              <a:t>4.1. INSTALLATION PSB-CY MDT</a:t>
            </a:r>
          </a:p>
        </p:txBody>
      </p:sp>
      <p:sp>
        <p:nvSpPr>
          <p:cNvPr id="4" name="Slide Number Placeholder 3"/>
          <p:cNvSpPr>
            <a:spLocks noGrp="1"/>
          </p:cNvSpPr>
          <p:nvPr>
            <p:ph type="sldNum" sz="quarter" idx="10"/>
          </p:nvPr>
        </p:nvSpPr>
        <p:spPr/>
        <p:txBody>
          <a:bodyPr/>
          <a:lstStyle/>
          <a:p>
            <a:fld id="{B238D86C-E036-154A-A388-B7C8375855F3}" type="slidenum">
              <a:rPr lang="en-US" smtClean="0"/>
              <a:t>3</a:t>
            </a:fld>
            <a:endParaRPr lang="en-US" dirty="0"/>
          </a:p>
        </p:txBody>
      </p:sp>
    </p:spTree>
    <p:extLst>
      <p:ext uri="{BB962C8B-B14F-4D97-AF65-F5344CB8AC3E}">
        <p14:creationId xmlns:p14="http://schemas.microsoft.com/office/powerpoint/2010/main" val="473818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baseline="0" dirty="0"/>
              <a:t>Reference DODI 6400.10 1.2. POLICY.</a:t>
            </a:r>
          </a:p>
        </p:txBody>
      </p:sp>
      <p:sp>
        <p:nvSpPr>
          <p:cNvPr id="4" name="Slide Number Placeholder 3"/>
          <p:cNvSpPr>
            <a:spLocks noGrp="1"/>
          </p:cNvSpPr>
          <p:nvPr>
            <p:ph type="sldNum" sz="quarter" idx="5"/>
          </p:nvPr>
        </p:nvSpPr>
        <p:spPr/>
        <p:txBody>
          <a:bodyPr/>
          <a:lstStyle/>
          <a:p>
            <a:fld id="{B238D86C-E036-154A-A388-B7C8375855F3}" type="slidenum">
              <a:rPr lang="en-US" smtClean="0"/>
              <a:t>4</a:t>
            </a:fld>
            <a:endParaRPr lang="en-US" dirty="0"/>
          </a:p>
        </p:txBody>
      </p:sp>
    </p:spTree>
    <p:extLst>
      <p:ext uri="{BB962C8B-B14F-4D97-AF65-F5344CB8AC3E}">
        <p14:creationId xmlns:p14="http://schemas.microsoft.com/office/powerpoint/2010/main" val="2623510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baseline="0" dirty="0"/>
              <a:t>Reference: DODI 6400.10 4.3. CORE PSB-CY MDT.</a:t>
            </a:r>
          </a:p>
          <a:p>
            <a:endParaRPr lang="en-US" strike="noStrike" baseline="0" dirty="0"/>
          </a:p>
          <a:p>
            <a:r>
              <a:rPr lang="en-US" strike="noStrike" baseline="0" dirty="0"/>
              <a:t>The core members of the PSB-CY MDT includes representatives from:</a:t>
            </a:r>
          </a:p>
          <a:p>
            <a:r>
              <a:rPr lang="en-US" strike="noStrike" baseline="0" dirty="0"/>
              <a:t>a. FAP, as chair: meaning they coordinate the meeting time, location, invite participants and document the MDT in the PSB-CY data base.</a:t>
            </a:r>
          </a:p>
          <a:p>
            <a:r>
              <a:rPr lang="en-US" strike="noStrike" baseline="0" dirty="0"/>
              <a:t>b. Military LE (e.g., MCIO): The MCIO helps clarify/establish jurisdiction, and update on status of investigations</a:t>
            </a:r>
          </a:p>
          <a:p>
            <a:r>
              <a:rPr lang="en-US" strike="noStrike" baseline="0" dirty="0"/>
              <a:t>c. CDP/YP, when CDP/YP is the referral source or if the child or youth’s PSB occurred in a CDP/YP-sponsored setting or when child or youth attend their programs and safety/supervision plans should be coordinated and shared.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baseline="0" dirty="0"/>
              <a:t>d. DODEA, when DODEA is the referral source or if the child or youth’s PSB occurred in a DODEA-sponsored setting setting or when child or youth attend their programs and safety/supervision plans should be coordinated and shared.</a:t>
            </a:r>
          </a:p>
          <a:p>
            <a:endParaRPr lang="en-US" strike="noStrike" baseline="0" dirty="0"/>
          </a:p>
        </p:txBody>
      </p:sp>
      <p:sp>
        <p:nvSpPr>
          <p:cNvPr id="4" name="Slide Number Placeholder 3"/>
          <p:cNvSpPr>
            <a:spLocks noGrp="1"/>
          </p:cNvSpPr>
          <p:nvPr>
            <p:ph type="sldNum" sz="quarter" idx="5"/>
          </p:nvPr>
        </p:nvSpPr>
        <p:spPr/>
        <p:txBody>
          <a:bodyPr/>
          <a:lstStyle/>
          <a:p>
            <a:fld id="{B238D86C-E036-154A-A388-B7C8375855F3}" type="slidenum">
              <a:rPr lang="en-US" smtClean="0"/>
              <a:t>5</a:t>
            </a:fld>
            <a:endParaRPr lang="en-US" dirty="0"/>
          </a:p>
        </p:txBody>
      </p:sp>
    </p:spTree>
    <p:extLst>
      <p:ext uri="{BB962C8B-B14F-4D97-AF65-F5344CB8AC3E}">
        <p14:creationId xmlns:p14="http://schemas.microsoft.com/office/powerpoint/2010/main" val="1127021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latin typeface="Times New Roman" panose="02020603050405020304" pitchFamily="18" charset="0"/>
                <a:cs typeface="Times New Roman" panose="02020603050405020304" pitchFamily="18" charset="0"/>
              </a:rPr>
              <a:t>Reference DODI 6400.10 4.1. </a:t>
            </a:r>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6</a:t>
            </a:fld>
            <a:endParaRPr lang="en-US" dirty="0"/>
          </a:p>
        </p:txBody>
      </p:sp>
    </p:spTree>
    <p:extLst>
      <p:ext uri="{BB962C8B-B14F-4D97-AF65-F5344CB8AC3E}">
        <p14:creationId xmlns:p14="http://schemas.microsoft.com/office/powerpoint/2010/main" val="2760486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strike="noStrike" dirty="0"/>
              <a:t>Reference DODI 6400.10</a:t>
            </a:r>
          </a:p>
          <a:p>
            <a:endParaRPr lang="en-US" strike="sngStrike" dirty="0"/>
          </a:p>
        </p:txBody>
      </p:sp>
      <p:sp>
        <p:nvSpPr>
          <p:cNvPr id="4" name="Slide Number Placeholder 3"/>
          <p:cNvSpPr>
            <a:spLocks noGrp="1"/>
          </p:cNvSpPr>
          <p:nvPr>
            <p:ph type="sldNum" sz="quarter" idx="5"/>
          </p:nvPr>
        </p:nvSpPr>
        <p:spPr/>
        <p:txBody>
          <a:bodyPr/>
          <a:lstStyle/>
          <a:p>
            <a:fld id="{B238D86C-E036-154A-A388-B7C8375855F3}" type="slidenum">
              <a:rPr lang="en-US" smtClean="0"/>
              <a:t>7</a:t>
            </a:fld>
            <a:endParaRPr lang="en-US" dirty="0"/>
          </a:p>
        </p:txBody>
      </p:sp>
    </p:spTree>
    <p:extLst>
      <p:ext uri="{BB962C8B-B14F-4D97-AF65-F5344CB8AC3E}">
        <p14:creationId xmlns:p14="http://schemas.microsoft.com/office/powerpoint/2010/main" val="764117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strike="noStrike" kern="1200" dirty="0">
                <a:solidFill>
                  <a:schemeClr val="tx1"/>
                </a:solidFill>
                <a:latin typeface="+mn-lt"/>
                <a:ea typeface="+mn-ea"/>
                <a:cs typeface="+mn-cs"/>
              </a:rPr>
              <a:t>Reference </a:t>
            </a:r>
            <a:r>
              <a:rPr lang="en-US" b="1" u="sng" strike="noStrike" dirty="0"/>
              <a:t>DODI 6400.10</a:t>
            </a:r>
          </a:p>
        </p:txBody>
      </p:sp>
      <p:sp>
        <p:nvSpPr>
          <p:cNvPr id="4" name="Slide Number Placeholder 3"/>
          <p:cNvSpPr>
            <a:spLocks noGrp="1"/>
          </p:cNvSpPr>
          <p:nvPr>
            <p:ph type="sldNum" sz="quarter" idx="5"/>
          </p:nvPr>
        </p:nvSpPr>
        <p:spPr/>
        <p:txBody>
          <a:bodyPr/>
          <a:lstStyle/>
          <a:p>
            <a:fld id="{B238D86C-E036-154A-A388-B7C8375855F3}" type="slidenum">
              <a:rPr lang="en-US" smtClean="0"/>
              <a:t>9</a:t>
            </a:fld>
            <a:endParaRPr lang="en-US" dirty="0"/>
          </a:p>
        </p:txBody>
      </p:sp>
    </p:spTree>
    <p:extLst>
      <p:ext uri="{BB962C8B-B14F-4D97-AF65-F5344CB8AC3E}">
        <p14:creationId xmlns:p14="http://schemas.microsoft.com/office/powerpoint/2010/main" val="2427982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The Non-Clinical Referral Tool was created for FAP, DODEA and CDP/YP to categorize sexual behaviors that occur in their programs or are referred to them, and aids in determining when to make a referral to FAP or coordinate the PSB MDT. DODEA and CDP/YP are valuable resources to the MDT. They have information in reference to the children and family involved and have the children in their care for a large portion of the time.</a:t>
            </a:r>
          </a:p>
          <a:p>
            <a:endParaRPr lang="en-US" b="1" u="sng" strike="noStrike" dirty="0"/>
          </a:p>
          <a:p>
            <a:r>
              <a:rPr lang="en-US" b="1" u="sng" strike="noStrike" dirty="0"/>
              <a:t>Reference DODI 6400.10</a:t>
            </a:r>
          </a:p>
          <a:p>
            <a:endParaRPr lang="en-US" strike="noStrike" dirty="0"/>
          </a:p>
          <a:p>
            <a:r>
              <a:rPr lang="en-US" b="1" u="sng" strike="noStrike" dirty="0"/>
              <a:t>DODI 6060.02</a:t>
            </a:r>
          </a:p>
          <a:p>
            <a:r>
              <a:rPr lang="en-US" b="0" u="none" strike="noStrike" dirty="0"/>
              <a:t>This DODI is pending update. </a:t>
            </a:r>
          </a:p>
        </p:txBody>
      </p:sp>
      <p:sp>
        <p:nvSpPr>
          <p:cNvPr id="4" name="Slide Number Placeholder 3"/>
          <p:cNvSpPr>
            <a:spLocks noGrp="1"/>
          </p:cNvSpPr>
          <p:nvPr>
            <p:ph type="sldNum" sz="quarter" idx="5"/>
          </p:nvPr>
        </p:nvSpPr>
        <p:spPr/>
        <p:txBody>
          <a:bodyPr/>
          <a:lstStyle/>
          <a:p>
            <a:fld id="{B238D86C-E036-154A-A388-B7C8375855F3}" type="slidenum">
              <a:rPr lang="en-US" smtClean="0"/>
              <a:t>10</a:t>
            </a:fld>
            <a:endParaRPr lang="en-US" dirty="0"/>
          </a:p>
        </p:txBody>
      </p:sp>
    </p:spTree>
    <p:extLst>
      <p:ext uri="{BB962C8B-B14F-4D97-AF65-F5344CB8AC3E}">
        <p14:creationId xmlns:p14="http://schemas.microsoft.com/office/powerpoint/2010/main" val="3147551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The Non-Clinical Referral Tool was created for FAP, DODEA and CDP/YP to categorize sexual behaviors that occur in their programs or are referred to them, and aids in determining when to make a referral to FAP or coordinate the PSB MDT. School liaisons are valuable resources for the MDT. Participation in the MDT adds no additional reporting requirements for the school liaison. Because they work in public school settings, they should be aware of and follow existing reporting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a:p>
            <a:endParaRPr lang="en-US" b="0" u="none" strike="noStrike" dirty="0"/>
          </a:p>
        </p:txBody>
      </p:sp>
      <p:sp>
        <p:nvSpPr>
          <p:cNvPr id="4" name="Slide Number Placeholder 3"/>
          <p:cNvSpPr>
            <a:spLocks noGrp="1"/>
          </p:cNvSpPr>
          <p:nvPr>
            <p:ph type="sldNum" sz="quarter" idx="5"/>
          </p:nvPr>
        </p:nvSpPr>
        <p:spPr/>
        <p:txBody>
          <a:bodyPr/>
          <a:lstStyle/>
          <a:p>
            <a:fld id="{B238D86C-E036-154A-A388-B7C8375855F3}" type="slidenum">
              <a:rPr lang="en-US" smtClean="0"/>
              <a:t>11</a:t>
            </a:fld>
            <a:endParaRPr lang="en-US" dirty="0"/>
          </a:p>
        </p:txBody>
      </p:sp>
    </p:spTree>
    <p:extLst>
      <p:ext uri="{BB962C8B-B14F-4D97-AF65-F5344CB8AC3E}">
        <p14:creationId xmlns:p14="http://schemas.microsoft.com/office/powerpoint/2010/main" val="2169983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trike="noStrike" dirty="0"/>
              <a:t>Provide updated vital information on resources, processes, contacts and brainstorming. </a:t>
            </a:r>
            <a:endParaRPr lang="en-US" sz="1200" strike="noStrike" dirty="0">
              <a:latin typeface="+mn-lt"/>
            </a:endParaRPr>
          </a:p>
          <a:p>
            <a:pPr marL="457200" indent="-457200">
              <a:buFont typeface="Arial" panose="020B0604020202020204" pitchFamily="34" charset="0"/>
              <a:buChar char="•"/>
            </a:pPr>
            <a:r>
              <a:rPr lang="en-US" sz="1200" dirty="0">
                <a:latin typeface="+mn-lt"/>
              </a:rPr>
              <a:t>Serve as the link between schools and military parents.  </a:t>
            </a:r>
          </a:p>
          <a:p>
            <a:pPr marL="457200" indent="-457200">
              <a:buFont typeface="Arial" panose="020B0604020202020204" pitchFamily="34" charset="0"/>
              <a:buChar char="•"/>
            </a:pPr>
            <a:r>
              <a:rPr lang="en-US" sz="1200" dirty="0">
                <a:latin typeface="+mn-lt"/>
              </a:rPr>
              <a:t>Provide the installation MDT with subject matter expertise on educational supports.</a:t>
            </a:r>
          </a:p>
          <a:p>
            <a:pPr marL="457200" indent="-457200">
              <a:buFont typeface="Arial" panose="020B0604020202020204" pitchFamily="34" charset="0"/>
              <a:buChar char="•"/>
            </a:pPr>
            <a:r>
              <a:rPr lang="en-US" sz="1200" dirty="0">
                <a:latin typeface="+mn-lt"/>
              </a:rPr>
              <a:t>Serve as a critical information resource to the MDT and parents.</a:t>
            </a:r>
          </a:p>
          <a:p>
            <a:pPr marL="457200" indent="-457200">
              <a:buFont typeface="Arial" panose="020B0604020202020204" pitchFamily="34" charset="0"/>
              <a:buChar char="•"/>
            </a:pPr>
            <a:r>
              <a:rPr lang="en-US" sz="1200" dirty="0">
                <a:latin typeface="+mn-lt"/>
              </a:rPr>
              <a:t>Support families who face transitional issues (e.g., relocating, or moving on, off or between installations).</a:t>
            </a:r>
          </a:p>
          <a:p>
            <a:pPr marL="457200" indent="-457200">
              <a:buFont typeface="Arial" panose="020B0604020202020204" pitchFamily="34" charset="0"/>
              <a:buChar char="•"/>
            </a:pPr>
            <a:r>
              <a:rPr lang="en-US" sz="1200" dirty="0">
                <a:latin typeface="+mn-lt"/>
              </a:rPr>
              <a:t>Assist families in need of information on available school options, programs, and resources on and off the installation. </a:t>
            </a:r>
          </a:p>
          <a:p>
            <a:pPr marL="457200" indent="-457200">
              <a:buFont typeface="Arial" panose="020B0604020202020204" pitchFamily="34" charset="0"/>
              <a:buChar char="•"/>
            </a:pPr>
            <a:r>
              <a:rPr lang="en-US" sz="1200" dirty="0">
                <a:latin typeface="+mn-lt"/>
              </a:rPr>
              <a:t>Help connect parents with special education and homeschool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strike="noStrike" dirty="0"/>
          </a:p>
        </p:txBody>
      </p:sp>
      <p:sp>
        <p:nvSpPr>
          <p:cNvPr id="4" name="Slide Number Placeholder 3"/>
          <p:cNvSpPr>
            <a:spLocks noGrp="1"/>
          </p:cNvSpPr>
          <p:nvPr>
            <p:ph type="sldNum" sz="quarter" idx="5"/>
          </p:nvPr>
        </p:nvSpPr>
        <p:spPr/>
        <p:txBody>
          <a:bodyPr/>
          <a:lstStyle/>
          <a:p>
            <a:fld id="{B238D86C-E036-154A-A388-B7C8375855F3}" type="slidenum">
              <a:rPr lang="en-US" smtClean="0"/>
              <a:t>12</a:t>
            </a:fld>
            <a:endParaRPr lang="en-US" dirty="0"/>
          </a:p>
        </p:txBody>
      </p:sp>
    </p:spTree>
    <p:extLst>
      <p:ext uri="{BB962C8B-B14F-4D97-AF65-F5344CB8AC3E}">
        <p14:creationId xmlns:p14="http://schemas.microsoft.com/office/powerpoint/2010/main" val="2470981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The Non-Clinical Referral Tool was created for FAP, DODEA and CDP/YP to categorize sexual behaviors that occur in their programs or are referred to them, and aids in determining when to make a referral to FAP or coordinate the PSB MDT. DODEA and CDP/YP are valuable resources to the MDT. They have information in reference to the children and family involved and have the children in their care for a large portion of the time. </a:t>
            </a:r>
          </a:p>
          <a:p>
            <a:endParaRPr lang="en-US" strike="noStrike" baseline="0" dirty="0"/>
          </a:p>
          <a:p>
            <a:r>
              <a:rPr lang="en-US" b="1" u="sng" strike="noStrike" baseline="0" dirty="0"/>
              <a:t>Reference DODI 6400.10</a:t>
            </a:r>
          </a:p>
          <a:p>
            <a:endParaRPr lang="en-US" strike="noStrike" baseline="0" dirty="0"/>
          </a:p>
        </p:txBody>
      </p:sp>
      <p:sp>
        <p:nvSpPr>
          <p:cNvPr id="4" name="Slide Number Placeholder 3"/>
          <p:cNvSpPr>
            <a:spLocks noGrp="1"/>
          </p:cNvSpPr>
          <p:nvPr>
            <p:ph type="sldNum" sz="quarter" idx="5"/>
          </p:nvPr>
        </p:nvSpPr>
        <p:spPr/>
        <p:txBody>
          <a:bodyPr/>
          <a:lstStyle/>
          <a:p>
            <a:fld id="{B238D86C-E036-154A-A388-B7C8375855F3}" type="slidenum">
              <a:rPr lang="en-US" smtClean="0"/>
              <a:t>13</a:t>
            </a:fld>
            <a:endParaRPr lang="en-US" dirty="0"/>
          </a:p>
        </p:txBody>
      </p:sp>
    </p:spTree>
    <p:extLst>
      <p:ext uri="{BB962C8B-B14F-4D97-AF65-F5344CB8AC3E}">
        <p14:creationId xmlns:p14="http://schemas.microsoft.com/office/powerpoint/2010/main" val="544534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strike="noStrike" dirty="0"/>
              <a:t>Reference DODI 6400.10</a:t>
            </a:r>
          </a:p>
          <a:p>
            <a:endParaRPr lang="en-US" strike="noStrike" dirty="0"/>
          </a:p>
        </p:txBody>
      </p:sp>
      <p:sp>
        <p:nvSpPr>
          <p:cNvPr id="4" name="Slide Number Placeholder 3"/>
          <p:cNvSpPr>
            <a:spLocks noGrp="1"/>
          </p:cNvSpPr>
          <p:nvPr>
            <p:ph type="sldNum" sz="quarter" idx="5"/>
          </p:nvPr>
        </p:nvSpPr>
        <p:spPr/>
        <p:txBody>
          <a:bodyPr/>
          <a:lstStyle/>
          <a:p>
            <a:fld id="{B238D86C-E036-154A-A388-B7C8375855F3}" type="slidenum">
              <a:rPr lang="en-US" smtClean="0"/>
              <a:t>14</a:t>
            </a:fld>
            <a:endParaRPr lang="en-US" dirty="0"/>
          </a:p>
        </p:txBody>
      </p:sp>
    </p:spTree>
    <p:extLst>
      <p:ext uri="{BB962C8B-B14F-4D97-AF65-F5344CB8AC3E}">
        <p14:creationId xmlns:p14="http://schemas.microsoft.com/office/powerpoint/2010/main" val="497472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strike="noStrike" dirty="0"/>
              <a:t>Reference DODI 6400.10</a:t>
            </a:r>
          </a:p>
        </p:txBody>
      </p:sp>
      <p:sp>
        <p:nvSpPr>
          <p:cNvPr id="4" name="Slide Number Placeholder 3"/>
          <p:cNvSpPr>
            <a:spLocks noGrp="1"/>
          </p:cNvSpPr>
          <p:nvPr>
            <p:ph type="sldNum" sz="quarter" idx="5"/>
          </p:nvPr>
        </p:nvSpPr>
        <p:spPr/>
        <p:txBody>
          <a:bodyPr/>
          <a:lstStyle/>
          <a:p>
            <a:fld id="{B238D86C-E036-154A-A388-B7C8375855F3}" type="slidenum">
              <a:rPr lang="en-US" smtClean="0"/>
              <a:t>15</a:t>
            </a:fld>
            <a:endParaRPr lang="en-US" dirty="0"/>
          </a:p>
        </p:txBody>
      </p:sp>
    </p:spTree>
    <p:extLst>
      <p:ext uri="{BB962C8B-B14F-4D97-AF65-F5344CB8AC3E}">
        <p14:creationId xmlns:p14="http://schemas.microsoft.com/office/powerpoint/2010/main" val="312663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Parents</a:t>
            </a:r>
          </a:p>
          <a:p>
            <a:r>
              <a:rPr lang="en-US" i="0" dirty="0">
                <a:latin typeface="Times New Roman" panose="02020603050405020304" pitchFamily="18" charset="0"/>
                <a:cs typeface="Times New Roman" panose="02020603050405020304" pitchFamily="18" charset="0"/>
              </a:rPr>
              <a:t>DOD created this process because of </a:t>
            </a:r>
            <a:r>
              <a:rPr lang="en-US" b="0" i="0" dirty="0">
                <a:latin typeface="Times New Roman" panose="02020603050405020304" pitchFamily="18" charset="0"/>
                <a:cs typeface="Times New Roman" panose="02020603050405020304" pitchFamily="18" charset="0"/>
              </a:rPr>
              <a:t>parents, who are </a:t>
            </a:r>
            <a:r>
              <a:rPr lang="en-US" i="0" dirty="0">
                <a:latin typeface="Times New Roman" panose="02020603050405020304" pitchFamily="18" charset="0"/>
                <a:cs typeface="Times New Roman" panose="02020603050405020304" pitchFamily="18" charset="0"/>
              </a:rPr>
              <a:t>a key component as they advocate for their </a:t>
            </a:r>
            <a:r>
              <a:rPr lang="en-US" b="0" i="0" dirty="0">
                <a:latin typeface="Times New Roman" panose="02020603050405020304" pitchFamily="18" charset="0"/>
                <a:cs typeface="Times New Roman" panose="02020603050405020304" pitchFamily="18" charset="0"/>
              </a:rPr>
              <a:t>children.</a:t>
            </a:r>
          </a:p>
          <a:p>
            <a:endParaRPr lang="en-US" dirty="0">
              <a:latin typeface="Times New Roman" panose="02020603050405020304" pitchFamily="18" charset="0"/>
              <a:cs typeface="Times New Roman" panose="02020603050405020304" pitchFamily="18" charset="0"/>
            </a:endParaRPr>
          </a:p>
          <a:p>
            <a:pPr marL="176679" indent="-176679">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Parental participation is not required for the MDT to convene.</a:t>
            </a:r>
            <a:endParaRPr lang="en-US" strike="sngStrike" dirty="0">
              <a:latin typeface="Times New Roman" panose="02020603050405020304" pitchFamily="18" charset="0"/>
              <a:cs typeface="Times New Roman" panose="02020603050405020304" pitchFamily="18" charset="0"/>
            </a:endParaRPr>
          </a:p>
          <a:p>
            <a:pPr marL="176679" indent="-176679">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Parental feedback is important.</a:t>
            </a:r>
          </a:p>
          <a:p>
            <a:pPr marL="176679" indent="-176679">
              <a:buFont typeface="Arial" panose="020B0604020202020204" pitchFamily="34" charset="0"/>
              <a:buChar char="•"/>
            </a:pPr>
            <a:r>
              <a:rPr lang="en-US" b="0" u="none" dirty="0">
                <a:latin typeface="Times New Roman" panose="02020603050405020304" pitchFamily="18" charset="0"/>
                <a:cs typeface="Times New Roman" panose="02020603050405020304" pitchFamily="18" charset="0"/>
              </a:rPr>
              <a:t>Parental</a:t>
            </a:r>
            <a:r>
              <a:rPr lang="en-US" b="0" u="none" baseline="0" dirty="0">
                <a:latin typeface="Times New Roman" panose="02020603050405020304" pitchFamily="18" charset="0"/>
                <a:cs typeface="Times New Roman" panose="02020603050405020304" pitchFamily="18" charset="0"/>
              </a:rPr>
              <a:t> engagement is important and should be discussed and planned for within the MDT.</a:t>
            </a:r>
          </a:p>
          <a:p>
            <a:pPr marL="176679" indent="-176679">
              <a:buFont typeface="Arial" panose="020B0604020202020204" pitchFamily="34" charset="0"/>
              <a:buChar char="•"/>
            </a:pPr>
            <a:endParaRPr lang="en-US" b="0" u="none"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MDT members engage families throughout the process and establish ways parents can more actively participate in the process </a:t>
            </a:r>
            <a:r>
              <a:rPr lang="en-US" b="0" u="none" dirty="0">
                <a:latin typeface="Times New Roman" panose="02020603050405020304" pitchFamily="18" charset="0"/>
                <a:cs typeface="Times New Roman" panose="02020603050405020304" pitchFamily="18" charset="0"/>
              </a:rPr>
              <a:t>whenever necessary.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MDT chairperson should ensure that the MDT has coordinated a plan to communicate with parents to include knowing which members are talking to the parents and what is being said.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Reference DODI 6400.10</a:t>
            </a:r>
          </a:p>
          <a:p>
            <a:r>
              <a:rPr lang="en-US" dirty="0">
                <a:latin typeface="Times New Roman" panose="02020603050405020304" pitchFamily="18" charset="0"/>
                <a:cs typeface="Times New Roman" panose="02020603050405020304" pitchFamily="18" charset="0"/>
              </a:rPr>
              <a:t>“4.4. EXPANDED PSB-CY MDT.                                                                  </a:t>
            </a:r>
          </a:p>
          <a:p>
            <a:r>
              <a:rPr lang="en-US" dirty="0">
                <a:latin typeface="Times New Roman" panose="02020603050405020304" pitchFamily="18" charset="0"/>
                <a:cs typeface="Times New Roman" panose="02020603050405020304" pitchFamily="18" charset="0"/>
              </a:rPr>
              <a:t>(11) Parents and legal guardians as ad hoc attendees at the discretion of the MDT chair who will consider PII and PHI disclosures when determining parental or legal guardian attendance.”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“SECTION 7: PSB-CY PARENT(S) AND LEGAL GUARDIAN(S) ENGAGEMENT AND CASE MANAGEMENT</a:t>
            </a:r>
          </a:p>
          <a:p>
            <a:r>
              <a:rPr lang="en-US" dirty="0">
                <a:latin typeface="Times New Roman" panose="02020603050405020304" pitchFamily="18" charset="0"/>
                <a:cs typeface="Times New Roman" panose="02020603050405020304" pitchFamily="18" charset="0"/>
              </a:rPr>
              <a:t>7.1. ACTIVE PARENT(S) AND LEGAL GUARDIAN(S) INVOLVEMENT.</a:t>
            </a:r>
          </a:p>
          <a:p>
            <a:r>
              <a:rPr lang="en-US" dirty="0">
                <a:latin typeface="Times New Roman" panose="02020603050405020304" pitchFamily="18" charset="0"/>
                <a:cs typeface="Times New Roman" panose="02020603050405020304" pitchFamily="18" charset="0"/>
              </a:rPr>
              <a:t>Helping children and youth with PSB requires active engagement of the family to:</a:t>
            </a:r>
          </a:p>
          <a:p>
            <a:r>
              <a:rPr lang="en-US" dirty="0">
                <a:latin typeface="Times New Roman" panose="02020603050405020304" pitchFamily="18" charset="0"/>
                <a:cs typeface="Times New Roman" panose="02020603050405020304" pitchFamily="18" charset="0"/>
              </a:rPr>
              <a:t>a. Improve and strengthen the parent(s) or legal guardian(s) and child relationship.</a:t>
            </a:r>
          </a:p>
          <a:p>
            <a:r>
              <a:rPr lang="en-US" dirty="0">
                <a:latin typeface="Times New Roman" panose="02020603050405020304" pitchFamily="18" charset="0"/>
                <a:cs typeface="Times New Roman" panose="02020603050405020304" pitchFamily="18" charset="0"/>
              </a:rPr>
              <a:t>b. Inform parents and legal guardians on what to expect at each step in the CCR.</a:t>
            </a:r>
          </a:p>
          <a:p>
            <a:r>
              <a:rPr lang="en-US" dirty="0">
                <a:latin typeface="Times New Roman" panose="02020603050405020304" pitchFamily="18" charset="0"/>
                <a:cs typeface="Times New Roman" panose="02020603050405020304" pitchFamily="18" charset="0"/>
              </a:rPr>
              <a:t>c. Empower parents and legal guardians with the skills and resources needed to successfully navigate through recommended or required CCR processes.</a:t>
            </a:r>
          </a:p>
          <a:p>
            <a:r>
              <a:rPr lang="en-US" dirty="0">
                <a:latin typeface="Times New Roman" panose="02020603050405020304" pitchFamily="18" charset="0"/>
                <a:cs typeface="Times New Roman" panose="02020603050405020304" pitchFamily="18" charset="0"/>
              </a:rPr>
              <a:t>d. Update parents and legal guardians regularly on the PSB-CY MDT recommendations and when any changes or modifications are made to the intervention plan.</a:t>
            </a:r>
          </a:p>
          <a:p>
            <a:r>
              <a:rPr lang="en-US" dirty="0">
                <a:latin typeface="Times New Roman" panose="02020603050405020304" pitchFamily="18" charset="0"/>
                <a:cs typeface="Times New Roman" panose="02020603050405020304" pitchFamily="18" charset="0"/>
              </a:rPr>
              <a:t>e. Implement parenting strategies that prevent and reduce behavior problems in general.</a:t>
            </a:r>
          </a:p>
          <a:p>
            <a:r>
              <a:rPr lang="en-US" dirty="0">
                <a:latin typeface="Times New Roman" panose="02020603050405020304" pitchFamily="18" charset="0"/>
                <a:cs typeface="Times New Roman" panose="02020603050405020304" pitchFamily="18" charset="0"/>
              </a:rPr>
              <a:t>f. Address sexual education topics with their children and youth that support normative sexual development, healthy interpersonal boundaries, and a developmentally appropriate understanding of consent.</a:t>
            </a:r>
          </a:p>
          <a:p>
            <a:r>
              <a:rPr lang="en-US" dirty="0">
                <a:latin typeface="Times New Roman" panose="02020603050405020304" pitchFamily="18" charset="0"/>
                <a:cs typeface="Times New Roman" panose="02020603050405020304" pitchFamily="18" charset="0"/>
              </a:rPr>
              <a:t>g. Develop and use community- and home-based prevention strategies and skills.</a:t>
            </a:r>
          </a:p>
          <a:p>
            <a:r>
              <a:rPr lang="en-US" dirty="0">
                <a:latin typeface="Times New Roman" panose="02020603050405020304" pitchFamily="18" charset="0"/>
                <a:cs typeface="Times New Roman" panose="02020603050405020304" pitchFamily="18" charset="0"/>
              </a:rPr>
              <a:t>h. Apply safety, monitoring and supervision rules about sexual behavior in the home and in the children and youth’s social or school environment.”</a:t>
            </a:r>
          </a:p>
        </p:txBody>
      </p:sp>
      <p:sp>
        <p:nvSpPr>
          <p:cNvPr id="4" name="Slide Number Placeholder 3"/>
          <p:cNvSpPr>
            <a:spLocks noGrp="1"/>
          </p:cNvSpPr>
          <p:nvPr>
            <p:ph type="sldNum" sz="quarter" idx="5"/>
          </p:nvPr>
        </p:nvSpPr>
        <p:spPr/>
        <p:txBody>
          <a:bodyPr/>
          <a:lstStyle/>
          <a:p>
            <a:fld id="{B238D86C-E036-154A-A388-B7C8375855F3}" type="slidenum">
              <a:rPr lang="en-US" smtClean="0"/>
              <a:t>16</a:t>
            </a:fld>
            <a:endParaRPr lang="en-US" dirty="0"/>
          </a:p>
        </p:txBody>
      </p:sp>
    </p:spTree>
    <p:extLst>
      <p:ext uri="{BB962C8B-B14F-4D97-AF65-F5344CB8AC3E}">
        <p14:creationId xmlns:p14="http://schemas.microsoft.com/office/powerpoint/2010/main" val="198214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17</a:t>
            </a:fld>
            <a:endParaRPr lang="en-US" dirty="0"/>
          </a:p>
        </p:txBody>
      </p:sp>
    </p:spTree>
    <p:extLst>
      <p:ext uri="{BB962C8B-B14F-4D97-AF65-F5344CB8AC3E}">
        <p14:creationId xmlns:p14="http://schemas.microsoft.com/office/powerpoint/2010/main" val="314606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18</a:t>
            </a:fld>
            <a:endParaRPr lang="en-US" dirty="0"/>
          </a:p>
        </p:txBody>
      </p:sp>
    </p:spTree>
    <p:extLst>
      <p:ext uri="{BB962C8B-B14F-4D97-AF65-F5344CB8AC3E}">
        <p14:creationId xmlns:p14="http://schemas.microsoft.com/office/powerpoint/2010/main" val="3270124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DODI 6400.03</a:t>
            </a:r>
          </a:p>
          <a:p>
            <a:r>
              <a:rPr lang="en-US" dirty="0"/>
              <a:t>Installation command may make a request to deploy a Family Advocacy Command Assistance Team as described in DODI 6400.03 to assist with incidents/cases of PSB when </a:t>
            </a:r>
            <a:r>
              <a:rPr lang="en-US" sz="1400" dirty="0"/>
              <a:t>local r</a:t>
            </a:r>
            <a:r>
              <a:rPr lang="en-US" dirty="0"/>
              <a:t>esources are limited. SB-CY MDT and identifies </a:t>
            </a:r>
          </a:p>
          <a:p>
            <a:endParaRPr lang="en-US" b="1" u="sng" dirty="0"/>
          </a:p>
          <a:p>
            <a:r>
              <a:rPr lang="en-US" b="1" u="sng" dirty="0"/>
              <a:t>Reference Department of Defense Instruction 6400.10 </a:t>
            </a:r>
          </a:p>
          <a:p>
            <a:r>
              <a:rPr lang="en-US" dirty="0"/>
              <a:t>“4.2. INSTALLATION FAMILY ADVOCACY COMMITTEE.</a:t>
            </a:r>
          </a:p>
          <a:p>
            <a:pPr defTabSz="942289">
              <a:lnSpc>
                <a:spcPct val="120000"/>
              </a:lnSpc>
              <a:defRPr/>
            </a:pPr>
            <a:r>
              <a:rPr lang="en-US" dirty="0"/>
              <a:t>The installation Family Advocacy Committee develops and coordinates written guidance in accordance with service implementing policy that establishes the PSB-CY MDT and identifies core and expanded ad hoc members. To the greatest extent possible, all forms of written guidance will use person-first language when referring to children with PSB to maintain consistency with a developmentally appropriate focus and reflect best practices. This written guidance is reviewed annually, and upon change in policy, practice or leadership.” </a:t>
            </a:r>
          </a:p>
          <a:p>
            <a:pPr defTabSz="942289">
              <a:lnSpc>
                <a:spcPct val="120000"/>
              </a:lnSpc>
              <a:defRPr/>
            </a:pPr>
            <a:endParaRPr lang="en-US" dirty="0"/>
          </a:p>
          <a:p>
            <a:pPr defTabSz="942289">
              <a:lnSpc>
                <a:spcPct val="120000"/>
              </a:lnSpc>
              <a:defRPr/>
            </a:pPr>
            <a:r>
              <a:rPr lang="en-US" dirty="0"/>
              <a:t>The MDT chair does not direct PAO or legal, but instead works through service implementing guidance to coordinate with command. </a:t>
            </a:r>
          </a:p>
          <a:p>
            <a:pPr defTabSz="942289">
              <a:lnSpc>
                <a:spcPct val="120000"/>
              </a:lnSpc>
              <a:defRPr/>
            </a:pPr>
            <a:endParaRPr lang="en-US" dirty="0"/>
          </a:p>
          <a:p>
            <a:pPr defTabSz="942289">
              <a:lnSpc>
                <a:spcPct val="120000"/>
              </a:lnSpc>
              <a:defRPr/>
            </a:pPr>
            <a:r>
              <a:rPr lang="en-US" dirty="0"/>
              <a:t>Command makes the request to deploy the FACAT to assist with incidents/cases of PSB when local resources are limited, or the need exceeds the capacity of the installation to respond. </a:t>
            </a:r>
          </a:p>
          <a:p>
            <a:pPr>
              <a:lnSpc>
                <a:spcPct val="120000"/>
              </a:lnSpc>
            </a:pPr>
            <a:endParaRPr lang="en-US" dirty="0"/>
          </a:p>
          <a:p>
            <a:pPr marL="176679" indent="-17667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19</a:t>
            </a:fld>
            <a:endParaRPr lang="en-US" dirty="0"/>
          </a:p>
        </p:txBody>
      </p:sp>
    </p:spTree>
    <p:extLst>
      <p:ext uri="{BB962C8B-B14F-4D97-AF65-F5344CB8AC3E}">
        <p14:creationId xmlns:p14="http://schemas.microsoft.com/office/powerpoint/2010/main" val="1426643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22</a:t>
            </a:fld>
            <a:endParaRPr lang="en-US" dirty="0"/>
          </a:p>
        </p:txBody>
      </p:sp>
    </p:spTree>
    <p:extLst>
      <p:ext uri="{BB962C8B-B14F-4D97-AF65-F5344CB8AC3E}">
        <p14:creationId xmlns:p14="http://schemas.microsoft.com/office/powerpoint/2010/main" val="3433307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23</a:t>
            </a:fld>
            <a:endParaRPr lang="en-US" dirty="0"/>
          </a:p>
        </p:txBody>
      </p:sp>
    </p:spTree>
    <p:extLst>
      <p:ext uri="{BB962C8B-B14F-4D97-AF65-F5344CB8AC3E}">
        <p14:creationId xmlns:p14="http://schemas.microsoft.com/office/powerpoint/2010/main" val="2131370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38D86C-E036-154A-A388-B7C8375855F3}" type="slidenum">
              <a:rPr lang="en-US" smtClean="0"/>
              <a:t>24</a:t>
            </a:fld>
            <a:endParaRPr lang="en-US" dirty="0"/>
          </a:p>
        </p:txBody>
      </p:sp>
    </p:spTree>
    <p:extLst>
      <p:ext uri="{BB962C8B-B14F-4D97-AF65-F5344CB8AC3E}">
        <p14:creationId xmlns:p14="http://schemas.microsoft.com/office/powerpoint/2010/main" val="3240680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28</a:t>
            </a:fld>
            <a:endParaRPr lang="en-US" dirty="0"/>
          </a:p>
        </p:txBody>
      </p:sp>
    </p:spTree>
    <p:extLst>
      <p:ext uri="{BB962C8B-B14F-4D97-AF65-F5344CB8AC3E}">
        <p14:creationId xmlns:p14="http://schemas.microsoft.com/office/powerpoint/2010/main" val="812639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dirty="0"/>
          </a:p>
          <a:p>
            <a:pPr defTabSz="942289">
              <a:defRPr/>
            </a:pPr>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29</a:t>
            </a:fld>
            <a:endParaRPr lang="en-US" dirty="0"/>
          </a:p>
        </p:txBody>
      </p:sp>
    </p:spTree>
    <p:extLst>
      <p:ext uri="{BB962C8B-B14F-4D97-AF65-F5344CB8AC3E}">
        <p14:creationId xmlns:p14="http://schemas.microsoft.com/office/powerpoint/2010/main" val="3578028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dirty="0"/>
          </a:p>
          <a:p>
            <a:pPr defTabSz="942289">
              <a:defRPr/>
            </a:pPr>
            <a:endParaRPr lang="en-US" dirty="0"/>
          </a:p>
          <a:p>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30</a:t>
            </a:fld>
            <a:endParaRPr lang="en-US" dirty="0"/>
          </a:p>
        </p:txBody>
      </p:sp>
    </p:spTree>
    <p:extLst>
      <p:ext uri="{BB962C8B-B14F-4D97-AF65-F5344CB8AC3E}">
        <p14:creationId xmlns:p14="http://schemas.microsoft.com/office/powerpoint/2010/main" val="748831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31</a:t>
            </a:fld>
            <a:endParaRPr lang="en-US" dirty="0"/>
          </a:p>
        </p:txBody>
      </p:sp>
    </p:spTree>
    <p:extLst>
      <p:ext uri="{BB962C8B-B14F-4D97-AF65-F5344CB8AC3E}">
        <p14:creationId xmlns:p14="http://schemas.microsoft.com/office/powerpoint/2010/main" val="123044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38D86C-E036-154A-A388-B7C8375855F3}" type="slidenum">
              <a:rPr lang="en-US" smtClean="0"/>
              <a:t>32</a:t>
            </a:fld>
            <a:endParaRPr lang="en-US" dirty="0"/>
          </a:p>
        </p:txBody>
      </p:sp>
    </p:spTree>
    <p:extLst>
      <p:ext uri="{BB962C8B-B14F-4D97-AF65-F5344CB8AC3E}">
        <p14:creationId xmlns:p14="http://schemas.microsoft.com/office/powerpoint/2010/main" val="3302895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390493"/>
            <a:ext cx="7772400" cy="2119470"/>
          </a:xfrm>
        </p:spPr>
        <p:txBody>
          <a:bodyPr anchor="b"/>
          <a:lstStyle>
            <a:lvl1pPr algn="ctr">
              <a:defRPr sz="6000" baseline="0">
                <a:solidFill>
                  <a:srgbClr val="1D428A"/>
                </a:solidFill>
                <a:latin typeface="Myriad Pro" panose="020B0503030403020204" pitchFamily="34" charset="0"/>
              </a:defRPr>
            </a:lvl1pPr>
          </a:lstStyle>
          <a:p>
            <a:r>
              <a:rPr lang="en-US" dirty="0"/>
              <a:t>Click to edit master </a:t>
            </a:r>
            <a:br>
              <a:rPr lang="en-US" dirty="0"/>
            </a:br>
            <a:r>
              <a:rPr lang="en-US" dirty="0"/>
              <a:t>title style</a:t>
            </a:r>
          </a:p>
        </p:txBody>
      </p:sp>
      <p:sp>
        <p:nvSpPr>
          <p:cNvPr id="3" name="Subtitle 2"/>
          <p:cNvSpPr>
            <a:spLocks noGrp="1"/>
          </p:cNvSpPr>
          <p:nvPr>
            <p:ph type="subTitle" idx="1" hasCustomPrompt="1"/>
          </p:nvPr>
        </p:nvSpPr>
        <p:spPr>
          <a:xfrm>
            <a:off x="1143000" y="3602038"/>
            <a:ext cx="6858000" cy="634577"/>
          </a:xfrm>
        </p:spPr>
        <p:txBody>
          <a:bodyPr/>
          <a:lstStyle>
            <a:lvl1pPr marL="0" indent="0" algn="ctr">
              <a:buNone/>
              <a:defRPr sz="2400" baseline="0">
                <a:solidFill>
                  <a:srgbClr val="1D428A"/>
                </a:solidFill>
                <a:latin typeface="Myriad Pro Light"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7" name="Subtitle 2">
            <a:extLst>
              <a:ext uri="{FF2B5EF4-FFF2-40B4-BE49-F238E27FC236}">
                <a16:creationId xmlns:a16="http://schemas.microsoft.com/office/drawing/2014/main" id="{475BD8D3-3DE4-E74A-85BF-E8310C99165E}"/>
              </a:ext>
            </a:extLst>
          </p:cNvPr>
          <p:cNvSpPr txBox="1">
            <a:spLocks/>
          </p:cNvSpPr>
          <p:nvPr userDrawn="1"/>
        </p:nvSpPr>
        <p:spPr>
          <a:xfrm>
            <a:off x="1824095" y="365602"/>
            <a:ext cx="6858000" cy="652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b="0" spc="0" dirty="0">
                <a:solidFill>
                  <a:schemeClr val="bg1"/>
                </a:solidFill>
                <a:latin typeface="Myriad Pro Light" panose="020B0503030403020204" pitchFamily="34" charset="0"/>
              </a:rPr>
              <a:t>Office of the Deputy Assistant Secretary of Defense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spc="0" dirty="0">
                <a:solidFill>
                  <a:schemeClr val="bg1"/>
                </a:solidFill>
                <a:latin typeface="Myriad Pro Light" panose="020B0503030403020204" pitchFamily="34" charset="0"/>
              </a:rPr>
              <a:t>Military Community and Family Policy</a:t>
            </a:r>
          </a:p>
          <a:p>
            <a:pPr marL="0" indent="0">
              <a:buNone/>
            </a:pPr>
            <a:endParaRPr lang="en-US" sz="1000" b="1" dirty="0">
              <a:solidFill>
                <a:schemeClr val="bg1"/>
              </a:solidFill>
              <a:latin typeface="Myriad Pro Light" panose="020B0503030403020204" pitchFamily="34" charset="0"/>
            </a:endParaRPr>
          </a:p>
        </p:txBody>
      </p:sp>
      <p:sp>
        <p:nvSpPr>
          <p:cNvPr id="10" name="Rectangle 9">
            <a:extLst>
              <a:ext uri="{FF2B5EF4-FFF2-40B4-BE49-F238E27FC236}">
                <a16:creationId xmlns:a16="http://schemas.microsoft.com/office/drawing/2014/main" id="{B1C2075E-F1E4-8944-8174-B0541BD715AA}"/>
              </a:ext>
            </a:extLst>
          </p:cNvPr>
          <p:cNvSpPr/>
          <p:nvPr userDrawn="1"/>
        </p:nvSpPr>
        <p:spPr>
          <a:xfrm>
            <a:off x="1824095" y="6179820"/>
            <a:ext cx="7096540" cy="253916"/>
          </a:xfrm>
          <a:prstGeom prst="rect">
            <a:avLst/>
          </a:prstGeom>
        </p:spPr>
        <p:txBody>
          <a:bodyPr wrap="square">
            <a:spAutoFit/>
          </a:bodyPr>
          <a:lstStyle/>
          <a:p>
            <a:r>
              <a:rPr lang="en-US" sz="1050" b="0" i="0" kern="1200" dirty="0">
                <a:solidFill>
                  <a:schemeClr val="bg1"/>
                </a:solidFill>
                <a:effectLst/>
                <a:latin typeface="+mn-lt"/>
                <a:ea typeface="+mn-ea"/>
                <a:cs typeface="+mn-cs"/>
              </a:rPr>
              <a:t>Quality of life policies and programs that help our service members, their families and survivors be well and mission ready.</a:t>
            </a:r>
            <a:endParaRPr lang="en-US" sz="1050" b="0" dirty="0">
              <a:solidFill>
                <a:schemeClr val="bg1"/>
              </a:solidFill>
              <a:latin typeface="Myriad Pro" panose="020B0503030403020204" pitchFamily="34" charset="0"/>
              <a:ea typeface="Myriad Pro Light" charset="0"/>
              <a:cs typeface="Myriad Pro Light" charset="0"/>
            </a:endParaRPr>
          </a:p>
        </p:txBody>
      </p:sp>
      <p:sp>
        <p:nvSpPr>
          <p:cNvPr id="5" name="Content Placeholder 4">
            <a:extLst>
              <a:ext uri="{FF2B5EF4-FFF2-40B4-BE49-F238E27FC236}">
                <a16:creationId xmlns:a16="http://schemas.microsoft.com/office/drawing/2014/main" id="{10B19282-E4FC-6E2B-DF88-19388C7893FF}"/>
              </a:ext>
            </a:extLst>
          </p:cNvPr>
          <p:cNvSpPr>
            <a:spLocks noGrp="1"/>
          </p:cNvSpPr>
          <p:nvPr>
            <p:ph sz="quarter" idx="10"/>
          </p:nvPr>
        </p:nvSpPr>
        <p:spPr>
          <a:xfrm>
            <a:off x="2301875" y="4397375"/>
            <a:ext cx="4930775" cy="855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4957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marL="0" indent="0">
              <a:buNone/>
              <a:defRPr baseline="0">
                <a:latin typeface="Myriad Pro" panose="020B0503030403020204" pitchFamily="34" charset="0"/>
              </a:defRPr>
            </a:lvl1pPr>
            <a:lvl2pPr>
              <a:defRPr baseline="0">
                <a:latin typeface="Myriad Pro" panose="020B0503030403020204" pitchFamily="34" charset="0"/>
              </a:defRPr>
            </a:lvl2pPr>
            <a:lvl3pPr>
              <a:defRPr baseline="0">
                <a:latin typeface="Myriad Pro" panose="020B0503030403020204" pitchFamily="34" charset="0"/>
              </a:defRPr>
            </a:lvl3pPr>
            <a:lvl4pPr marL="0" indent="0">
              <a:buNone/>
              <a:defRPr baseline="0">
                <a:latin typeface="Myriad Pro" panose="020B0503030403020204" pitchFamily="34" charset="0"/>
              </a:defRPr>
            </a:lvl4pPr>
            <a:lvl5pPr marL="685800">
              <a:defRPr baseline="0">
                <a:latin typeface="Myriad Pro" panose="020B0503030403020204" pitchFamily="34" charset="0"/>
              </a:defRPr>
            </a:lvl5pPr>
          </a:lstStyle>
          <a:p>
            <a:pPr lvl="0"/>
            <a:r>
              <a:rPr lang="en-US" dirty="0"/>
              <a:t>Headline Copy</a:t>
            </a:r>
          </a:p>
          <a:p>
            <a:pPr lvl="3"/>
            <a:r>
              <a:rPr lang="en-US" dirty="0"/>
              <a:t>Body copy</a:t>
            </a:r>
          </a:p>
          <a:p>
            <a:pPr lvl="4"/>
            <a:r>
              <a:rPr lang="en-US" dirty="0"/>
              <a:t>Bullet copy</a:t>
            </a:r>
          </a:p>
        </p:txBody>
      </p:sp>
      <p:sp>
        <p:nvSpPr>
          <p:cNvPr id="6" name="Slide Number Placeholder 5"/>
          <p:cNvSpPr>
            <a:spLocks noGrp="1"/>
          </p:cNvSpPr>
          <p:nvPr>
            <p:ph type="sldNum" sz="quarter" idx="12"/>
          </p:nvPr>
        </p:nvSpPr>
        <p:spPr/>
        <p:txBody>
          <a:bodyPr/>
          <a:lstStyle/>
          <a:p>
            <a:fld id="{D0065ADE-FCD2-CC46-A891-715FECD506BF}" type="slidenum">
              <a:rPr lang="en-US" smtClean="0"/>
              <a:t>‹#›</a:t>
            </a:fld>
            <a:endParaRPr lang="en-US" dirty="0"/>
          </a:p>
        </p:txBody>
      </p:sp>
      <p:sp>
        <p:nvSpPr>
          <p:cNvPr id="8" name="Rectangle 7">
            <a:extLst>
              <a:ext uri="{FF2B5EF4-FFF2-40B4-BE49-F238E27FC236}">
                <a16:creationId xmlns:a16="http://schemas.microsoft.com/office/drawing/2014/main" id="{B06877A8-61AD-40AE-9B87-70F5446668E1}"/>
              </a:ext>
            </a:extLst>
          </p:cNvPr>
          <p:cNvSpPr/>
          <p:nvPr userDrawn="1"/>
        </p:nvSpPr>
        <p:spPr>
          <a:xfrm>
            <a:off x="1813616" y="6177117"/>
            <a:ext cx="7428206" cy="261610"/>
          </a:xfrm>
          <a:prstGeom prst="rect">
            <a:avLst/>
          </a:prstGeom>
        </p:spPr>
        <p:txBody>
          <a:bodyPr wrap="square">
            <a:spAutoFit/>
          </a:bodyPr>
          <a:lstStyle/>
          <a:p>
            <a:r>
              <a:rPr lang="en-US" sz="1050" b="0" i="0" kern="1200" dirty="0">
                <a:solidFill>
                  <a:schemeClr val="bg1"/>
                </a:solidFill>
                <a:effectLst/>
                <a:latin typeface="+mn-lt"/>
                <a:ea typeface="+mn-ea"/>
                <a:cs typeface="+mn-cs"/>
              </a:rPr>
              <a:t>Quality of life policies and programs that help our service members, their families and survivors be well and mission ready.</a:t>
            </a:r>
            <a:endParaRPr lang="en-US" sz="1050" b="0" dirty="0">
              <a:solidFill>
                <a:schemeClr val="bg1"/>
              </a:solidFill>
              <a:latin typeface="Myriad Pro" panose="020B0503030403020204" pitchFamily="34" charset="0"/>
              <a:ea typeface="Myriad Pro Light" charset="0"/>
              <a:cs typeface="Myriad Pro Light" charset="0"/>
            </a:endParaRPr>
          </a:p>
        </p:txBody>
      </p:sp>
    </p:spTree>
    <p:extLst>
      <p:ext uri="{BB962C8B-B14F-4D97-AF65-F5344CB8AC3E}">
        <p14:creationId xmlns:p14="http://schemas.microsoft.com/office/powerpoint/2010/main" val="403032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98191" y="1542477"/>
            <a:ext cx="3886200" cy="4351338"/>
          </a:xfrm>
        </p:spPr>
        <p:txBody>
          <a:bodyPr/>
          <a:lstStyle>
            <a:lvl4pPr marL="0" indent="0">
              <a:buNone/>
              <a:defRPr/>
            </a:lvl4pPr>
            <a:lvl5pPr marL="685800">
              <a:defRPr/>
            </a:lvl5pPr>
            <a:lvl6pPr marL="1147763" indent="-228600">
              <a:buFont typeface="Symbol" panose="05050102010706020507" pitchFamily="18" charset="2"/>
              <a:buChar char="-"/>
              <a:defRPr/>
            </a:lvl6pPr>
          </a:lstStyle>
          <a:p>
            <a:pPr lvl="0"/>
            <a:r>
              <a:rPr lang="en-US" dirty="0"/>
              <a:t>Edit Master text styles</a:t>
            </a:r>
          </a:p>
          <a:p>
            <a:pPr lvl="1"/>
            <a:r>
              <a:rPr lang="en-US" dirty="0"/>
              <a:t>Second level</a:t>
            </a:r>
          </a:p>
          <a:p>
            <a:pPr lvl="5"/>
            <a:r>
              <a:rPr lang="en-US" dirty="0"/>
              <a:t>Third level</a:t>
            </a:r>
          </a:p>
        </p:txBody>
      </p:sp>
      <p:sp>
        <p:nvSpPr>
          <p:cNvPr id="7" name="Slide Number Placeholder 6"/>
          <p:cNvSpPr>
            <a:spLocks noGrp="1"/>
          </p:cNvSpPr>
          <p:nvPr>
            <p:ph type="sldNum" sz="quarter" idx="12"/>
          </p:nvPr>
        </p:nvSpPr>
        <p:spPr/>
        <p:txBody>
          <a:bodyPr/>
          <a:lstStyle/>
          <a:p>
            <a:fld id="{D0065ADE-FCD2-CC46-A891-715FECD506BF}" type="slidenum">
              <a:rPr lang="en-US" smtClean="0"/>
              <a:t>‹#›</a:t>
            </a:fld>
            <a:endParaRPr lang="en-US" dirty="0"/>
          </a:p>
        </p:txBody>
      </p:sp>
      <p:sp>
        <p:nvSpPr>
          <p:cNvPr id="9" name="Content Placeholder 2">
            <a:extLst>
              <a:ext uri="{FF2B5EF4-FFF2-40B4-BE49-F238E27FC236}">
                <a16:creationId xmlns:a16="http://schemas.microsoft.com/office/drawing/2014/main" id="{EFFA8D0E-B124-254D-A0C5-4382F528DD37}"/>
              </a:ext>
            </a:extLst>
          </p:cNvPr>
          <p:cNvSpPr>
            <a:spLocks noGrp="1"/>
          </p:cNvSpPr>
          <p:nvPr>
            <p:ph sz="half" idx="13"/>
          </p:nvPr>
        </p:nvSpPr>
        <p:spPr>
          <a:xfrm>
            <a:off x="4398691" y="1542477"/>
            <a:ext cx="3886200" cy="4351338"/>
          </a:xfrm>
        </p:spPr>
        <p:txBody>
          <a:bodyPr/>
          <a:lstStyle>
            <a:lvl4pPr marL="0" indent="0">
              <a:buNone/>
              <a:defRPr/>
            </a:lvl4pPr>
            <a:lvl5pPr marL="685800">
              <a:defRPr/>
            </a:lvl5pPr>
            <a:lvl6pPr marL="1147763" indent="-228600">
              <a:buFont typeface="Symbol" panose="05050102010706020507" pitchFamily="18" charset="2"/>
              <a:buChar char="-"/>
              <a:defRPr/>
            </a:lvl6pPr>
          </a:lstStyle>
          <a:p>
            <a:pPr lvl="0"/>
            <a:r>
              <a:rPr lang="en-US" dirty="0"/>
              <a:t>Edit Master text styles</a:t>
            </a:r>
          </a:p>
          <a:p>
            <a:pPr lvl="1"/>
            <a:r>
              <a:rPr lang="en-US" dirty="0"/>
              <a:t>Second level</a:t>
            </a:r>
          </a:p>
          <a:p>
            <a:pPr lvl="5"/>
            <a:r>
              <a:rPr lang="en-US" dirty="0"/>
              <a:t>Third level</a:t>
            </a:r>
          </a:p>
        </p:txBody>
      </p:sp>
      <p:sp>
        <p:nvSpPr>
          <p:cNvPr id="11" name="Rectangle 10">
            <a:extLst>
              <a:ext uri="{FF2B5EF4-FFF2-40B4-BE49-F238E27FC236}">
                <a16:creationId xmlns:a16="http://schemas.microsoft.com/office/drawing/2014/main" id="{83C5F4CA-474E-F348-958F-04E8DDB6983B}"/>
              </a:ext>
            </a:extLst>
          </p:cNvPr>
          <p:cNvSpPr/>
          <p:nvPr userDrawn="1"/>
        </p:nvSpPr>
        <p:spPr>
          <a:xfrm>
            <a:off x="1763921" y="6167178"/>
            <a:ext cx="7428206" cy="261610"/>
          </a:xfrm>
          <a:prstGeom prst="rect">
            <a:avLst/>
          </a:prstGeom>
        </p:spPr>
        <p:txBody>
          <a:bodyPr wrap="square">
            <a:spAutoFit/>
          </a:bodyPr>
          <a:lstStyle/>
          <a:p>
            <a:r>
              <a:rPr lang="en-US" sz="1050" b="0" i="0" kern="1200" dirty="0">
                <a:solidFill>
                  <a:schemeClr val="bg1"/>
                </a:solidFill>
                <a:effectLst/>
                <a:latin typeface="+mn-lt"/>
                <a:ea typeface="+mn-ea"/>
                <a:cs typeface="+mn-cs"/>
              </a:rPr>
              <a:t>Quality of life policies and programs that help our service members, their families and survivors be well and mission ready.</a:t>
            </a:r>
            <a:endParaRPr lang="en-US" sz="1050" b="0" dirty="0">
              <a:solidFill>
                <a:schemeClr val="bg1"/>
              </a:solidFill>
              <a:latin typeface="Myriad Pro" panose="020B0503030403020204" pitchFamily="34" charset="0"/>
              <a:ea typeface="Myriad Pro Light" charset="0"/>
              <a:cs typeface="Myriad Pro Light" charset="0"/>
            </a:endParaRPr>
          </a:p>
        </p:txBody>
      </p:sp>
    </p:spTree>
    <p:extLst>
      <p:ext uri="{BB962C8B-B14F-4D97-AF65-F5344CB8AC3E}">
        <p14:creationId xmlns:p14="http://schemas.microsoft.com/office/powerpoint/2010/main" val="374122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D0065ADE-FCD2-CC46-A891-715FECD506BF}" type="slidenum">
              <a:rPr lang="en-US" smtClean="0"/>
              <a:t>‹#›</a:t>
            </a:fld>
            <a:endParaRPr lang="en-US" dirty="0"/>
          </a:p>
        </p:txBody>
      </p:sp>
      <p:sp>
        <p:nvSpPr>
          <p:cNvPr id="7" name="Rectangle 6">
            <a:extLst>
              <a:ext uri="{FF2B5EF4-FFF2-40B4-BE49-F238E27FC236}">
                <a16:creationId xmlns:a16="http://schemas.microsoft.com/office/drawing/2014/main" id="{583E102D-7D82-9748-BABD-977A96AF875B}"/>
              </a:ext>
            </a:extLst>
          </p:cNvPr>
          <p:cNvSpPr/>
          <p:nvPr userDrawn="1"/>
        </p:nvSpPr>
        <p:spPr>
          <a:xfrm>
            <a:off x="1763921" y="6167178"/>
            <a:ext cx="7428206" cy="261610"/>
          </a:xfrm>
          <a:prstGeom prst="rect">
            <a:avLst/>
          </a:prstGeom>
        </p:spPr>
        <p:txBody>
          <a:bodyPr wrap="square">
            <a:spAutoFit/>
          </a:bodyPr>
          <a:lstStyle/>
          <a:p>
            <a:r>
              <a:rPr lang="en-US" sz="1050" b="0" i="0" kern="1200" dirty="0">
                <a:solidFill>
                  <a:schemeClr val="bg1"/>
                </a:solidFill>
                <a:effectLst/>
                <a:latin typeface="+mn-lt"/>
                <a:ea typeface="+mn-ea"/>
                <a:cs typeface="+mn-cs"/>
              </a:rPr>
              <a:t>Quality of life policies and programs that help our service members, their families and survivors be well and mission ready.</a:t>
            </a:r>
            <a:endParaRPr lang="en-US" sz="1050" b="0" dirty="0">
              <a:solidFill>
                <a:schemeClr val="bg1"/>
              </a:solidFill>
              <a:latin typeface="Myriad Pro" panose="020B0503030403020204" pitchFamily="34" charset="0"/>
              <a:ea typeface="Myriad Pro Light" charset="0"/>
              <a:cs typeface="Myriad Pro Light" charset="0"/>
            </a:endParaRPr>
          </a:p>
        </p:txBody>
      </p:sp>
      <p:sp>
        <p:nvSpPr>
          <p:cNvPr id="4" name="Content Placeholder 3">
            <a:extLst>
              <a:ext uri="{FF2B5EF4-FFF2-40B4-BE49-F238E27FC236}">
                <a16:creationId xmlns:a16="http://schemas.microsoft.com/office/drawing/2014/main" id="{76751F9C-C875-40DD-9FAD-C3C9728ED0F0}"/>
              </a:ext>
            </a:extLst>
          </p:cNvPr>
          <p:cNvSpPr>
            <a:spLocks noGrp="1"/>
          </p:cNvSpPr>
          <p:nvPr>
            <p:ph sz="quarter" idx="13" hasCustomPrompt="1"/>
          </p:nvPr>
        </p:nvSpPr>
        <p:spPr>
          <a:xfrm>
            <a:off x="590550" y="1487488"/>
            <a:ext cx="1628775" cy="881062"/>
          </a:xfrm>
        </p:spPr>
        <p:txBody>
          <a:bodyPr/>
          <a:lstStyle/>
          <a:p>
            <a:pPr lvl="0"/>
            <a:r>
              <a:rPr lang="en-US" dirty="0"/>
              <a:t>Click to edit </a:t>
            </a:r>
            <a:r>
              <a:rPr lang="en-US" dirty="0" err="1"/>
              <a:t>fth</a:t>
            </a:r>
            <a:endParaRPr lang="en-US" dirty="0"/>
          </a:p>
        </p:txBody>
      </p:sp>
      <p:sp>
        <p:nvSpPr>
          <p:cNvPr id="8" name="Content Placeholder 7">
            <a:extLst>
              <a:ext uri="{FF2B5EF4-FFF2-40B4-BE49-F238E27FC236}">
                <a16:creationId xmlns:a16="http://schemas.microsoft.com/office/drawing/2014/main" id="{30659BF2-4BD9-B6FC-14C9-5A4286C14451}"/>
              </a:ext>
            </a:extLst>
          </p:cNvPr>
          <p:cNvSpPr>
            <a:spLocks noGrp="1"/>
          </p:cNvSpPr>
          <p:nvPr>
            <p:ph sz="quarter" idx="14"/>
          </p:nvPr>
        </p:nvSpPr>
        <p:spPr>
          <a:xfrm>
            <a:off x="590550" y="2486025"/>
            <a:ext cx="1628775" cy="942975"/>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5755E5C4-7B4F-1FDE-4E7C-0408B833C796}"/>
              </a:ext>
            </a:extLst>
          </p:cNvPr>
          <p:cNvSpPr>
            <a:spLocks noGrp="1"/>
          </p:cNvSpPr>
          <p:nvPr>
            <p:ph sz="quarter" idx="15"/>
          </p:nvPr>
        </p:nvSpPr>
        <p:spPr>
          <a:xfrm>
            <a:off x="590550" y="3541713"/>
            <a:ext cx="1628775" cy="103028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F58F166E-8910-81CE-379A-EF6A82E10BC1}"/>
              </a:ext>
            </a:extLst>
          </p:cNvPr>
          <p:cNvSpPr>
            <a:spLocks noGrp="1"/>
          </p:cNvSpPr>
          <p:nvPr>
            <p:ph sz="quarter" idx="16"/>
          </p:nvPr>
        </p:nvSpPr>
        <p:spPr>
          <a:xfrm>
            <a:off x="2352675" y="1487488"/>
            <a:ext cx="1887538" cy="881062"/>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F9BBCCB3-6EC1-0638-1541-5B7646024D91}"/>
              </a:ext>
            </a:extLst>
          </p:cNvPr>
          <p:cNvSpPr>
            <a:spLocks noGrp="1"/>
          </p:cNvSpPr>
          <p:nvPr>
            <p:ph sz="quarter" idx="17" hasCustomPrompt="1"/>
          </p:nvPr>
        </p:nvSpPr>
        <p:spPr>
          <a:xfrm>
            <a:off x="2352675" y="2486025"/>
            <a:ext cx="1887538" cy="942975"/>
          </a:xfrm>
        </p:spPr>
        <p:txBody>
          <a:bodyPr/>
          <a:lstStyle/>
          <a:p>
            <a:pPr lvl="0"/>
            <a:r>
              <a:rPr lang="en-US" dirty="0"/>
              <a:t>Click to edit level</a:t>
            </a:r>
          </a:p>
        </p:txBody>
      </p:sp>
      <p:sp>
        <p:nvSpPr>
          <p:cNvPr id="16" name="Content Placeholder 15">
            <a:extLst>
              <a:ext uri="{FF2B5EF4-FFF2-40B4-BE49-F238E27FC236}">
                <a16:creationId xmlns:a16="http://schemas.microsoft.com/office/drawing/2014/main" id="{E5CD8FB1-730D-12C5-C509-4C5CEA4D33DC}"/>
              </a:ext>
            </a:extLst>
          </p:cNvPr>
          <p:cNvSpPr>
            <a:spLocks noGrp="1"/>
          </p:cNvSpPr>
          <p:nvPr>
            <p:ph sz="quarter" idx="18"/>
          </p:nvPr>
        </p:nvSpPr>
        <p:spPr>
          <a:xfrm>
            <a:off x="2352675" y="3541713"/>
            <a:ext cx="1887538" cy="1030287"/>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CEBE773F-3D7D-05F9-ED36-B8C31BF434B8}"/>
              </a:ext>
            </a:extLst>
          </p:cNvPr>
          <p:cNvSpPr>
            <a:spLocks noGrp="1"/>
          </p:cNvSpPr>
          <p:nvPr>
            <p:ph sz="quarter" idx="19"/>
          </p:nvPr>
        </p:nvSpPr>
        <p:spPr>
          <a:xfrm>
            <a:off x="4314825" y="1487488"/>
            <a:ext cx="2003425" cy="881062"/>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770D7A96-BCE2-82DD-7DCC-64FC5F2272C9}"/>
              </a:ext>
            </a:extLst>
          </p:cNvPr>
          <p:cNvSpPr>
            <a:spLocks noGrp="1"/>
          </p:cNvSpPr>
          <p:nvPr>
            <p:ph sz="quarter" idx="20"/>
          </p:nvPr>
        </p:nvSpPr>
        <p:spPr>
          <a:xfrm>
            <a:off x="4314825" y="2486025"/>
            <a:ext cx="2003425" cy="942975"/>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B92427CF-8083-23A2-E9E1-1F57865C54F6}"/>
              </a:ext>
            </a:extLst>
          </p:cNvPr>
          <p:cNvSpPr>
            <a:spLocks noGrp="1"/>
          </p:cNvSpPr>
          <p:nvPr>
            <p:ph sz="quarter" idx="21"/>
          </p:nvPr>
        </p:nvSpPr>
        <p:spPr>
          <a:xfrm>
            <a:off x="4314825" y="3541713"/>
            <a:ext cx="2003425" cy="1030287"/>
          </a:xfrm>
        </p:spPr>
        <p:txBody>
          <a:bodyPr/>
          <a:lstStyle/>
          <a:p>
            <a:pPr lvl="0"/>
            <a:r>
              <a:rPr lang="en-US" dirty="0"/>
              <a:t>Click to edit Master text styles</a:t>
            </a:r>
          </a:p>
        </p:txBody>
      </p:sp>
    </p:spTree>
    <p:extLst>
      <p:ext uri="{BB962C8B-B14F-4D97-AF65-F5344CB8AC3E}">
        <p14:creationId xmlns:p14="http://schemas.microsoft.com/office/powerpoint/2010/main" val="417978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98191" y="1542477"/>
            <a:ext cx="3886200" cy="4351338"/>
          </a:xfrm>
        </p:spPr>
        <p:txBody>
          <a:bodyPr/>
          <a:lstStyle>
            <a:lvl4pPr marL="0" indent="0">
              <a:buNone/>
              <a:defRPr/>
            </a:lvl4pPr>
            <a:lvl5pPr marL="685800">
              <a:defRPr/>
            </a:lvl5pPr>
            <a:lvl6pPr marL="1147763" indent="-228600">
              <a:buFont typeface="Symbol" panose="05050102010706020507" pitchFamily="18" charset="2"/>
              <a:buChar char="-"/>
              <a:defRPr/>
            </a:lvl6pPr>
          </a:lstStyle>
          <a:p>
            <a:pPr lvl="0"/>
            <a:r>
              <a:rPr lang="en-US" dirty="0"/>
              <a:t>Edit Master text styles</a:t>
            </a:r>
          </a:p>
          <a:p>
            <a:pPr lvl="1"/>
            <a:r>
              <a:rPr lang="en-US" dirty="0"/>
              <a:t>Second level</a:t>
            </a:r>
          </a:p>
          <a:p>
            <a:pPr lvl="5"/>
            <a:r>
              <a:rPr lang="en-US" dirty="0"/>
              <a:t>Third level</a:t>
            </a:r>
          </a:p>
        </p:txBody>
      </p:sp>
      <p:sp>
        <p:nvSpPr>
          <p:cNvPr id="7" name="Slide Number Placeholder 6"/>
          <p:cNvSpPr>
            <a:spLocks noGrp="1"/>
          </p:cNvSpPr>
          <p:nvPr>
            <p:ph type="sldNum" sz="quarter" idx="12"/>
          </p:nvPr>
        </p:nvSpPr>
        <p:spPr/>
        <p:txBody>
          <a:bodyPr/>
          <a:lstStyle/>
          <a:p>
            <a:fld id="{D0065ADE-FCD2-CC46-A891-715FECD506BF}" type="slidenum">
              <a:rPr lang="en-US" smtClean="0"/>
              <a:t>‹#›</a:t>
            </a:fld>
            <a:endParaRPr lang="en-US" dirty="0"/>
          </a:p>
        </p:txBody>
      </p:sp>
      <p:sp>
        <p:nvSpPr>
          <p:cNvPr id="9" name="Content Placeholder 2">
            <a:extLst>
              <a:ext uri="{FF2B5EF4-FFF2-40B4-BE49-F238E27FC236}">
                <a16:creationId xmlns:a16="http://schemas.microsoft.com/office/drawing/2014/main" id="{EFFA8D0E-B124-254D-A0C5-4382F528DD37}"/>
              </a:ext>
            </a:extLst>
          </p:cNvPr>
          <p:cNvSpPr>
            <a:spLocks noGrp="1"/>
          </p:cNvSpPr>
          <p:nvPr>
            <p:ph sz="half" idx="13"/>
          </p:nvPr>
        </p:nvSpPr>
        <p:spPr>
          <a:xfrm>
            <a:off x="4398691" y="1542477"/>
            <a:ext cx="3886200" cy="4351338"/>
          </a:xfrm>
        </p:spPr>
        <p:txBody>
          <a:bodyPr/>
          <a:lstStyle>
            <a:lvl4pPr marL="0" indent="0">
              <a:buNone/>
              <a:defRPr/>
            </a:lvl4pPr>
            <a:lvl5pPr marL="685800">
              <a:defRPr/>
            </a:lvl5pPr>
            <a:lvl6pPr marL="1147763" indent="-228600">
              <a:buFont typeface="Symbol" panose="05050102010706020507" pitchFamily="18" charset="2"/>
              <a:buChar char="-"/>
              <a:defRPr/>
            </a:lvl6pPr>
          </a:lstStyle>
          <a:p>
            <a:pPr lvl="0"/>
            <a:r>
              <a:rPr lang="en-US" dirty="0"/>
              <a:t>Edit Master text styles</a:t>
            </a:r>
          </a:p>
          <a:p>
            <a:pPr lvl="1"/>
            <a:r>
              <a:rPr lang="en-US" dirty="0"/>
              <a:t>Second level</a:t>
            </a:r>
          </a:p>
          <a:p>
            <a:pPr lvl="5"/>
            <a:r>
              <a:rPr lang="en-US" dirty="0"/>
              <a:t>Third level</a:t>
            </a:r>
          </a:p>
        </p:txBody>
      </p:sp>
      <p:sp>
        <p:nvSpPr>
          <p:cNvPr id="11" name="Rectangle 10">
            <a:extLst>
              <a:ext uri="{FF2B5EF4-FFF2-40B4-BE49-F238E27FC236}">
                <a16:creationId xmlns:a16="http://schemas.microsoft.com/office/drawing/2014/main" id="{83C5F4CA-474E-F348-958F-04E8DDB6983B}"/>
              </a:ext>
            </a:extLst>
          </p:cNvPr>
          <p:cNvSpPr/>
          <p:nvPr userDrawn="1"/>
        </p:nvSpPr>
        <p:spPr>
          <a:xfrm>
            <a:off x="1763921" y="6167178"/>
            <a:ext cx="7428206" cy="261610"/>
          </a:xfrm>
          <a:prstGeom prst="rect">
            <a:avLst/>
          </a:prstGeom>
        </p:spPr>
        <p:txBody>
          <a:bodyPr wrap="square">
            <a:spAutoFit/>
          </a:bodyPr>
          <a:lstStyle/>
          <a:p>
            <a:r>
              <a:rPr lang="en-US" sz="1050" b="0" i="0" kern="1200" dirty="0">
                <a:solidFill>
                  <a:schemeClr val="bg1"/>
                </a:solidFill>
                <a:effectLst/>
                <a:latin typeface="+mn-lt"/>
                <a:ea typeface="+mn-ea"/>
                <a:cs typeface="+mn-cs"/>
              </a:rPr>
              <a:t>Quality of life policies and programs that help our service members, their families and survivors be well and mission ready.</a:t>
            </a:r>
            <a:endParaRPr lang="en-US" sz="1050" b="0" dirty="0">
              <a:solidFill>
                <a:schemeClr val="bg1"/>
              </a:solidFill>
              <a:latin typeface="Myriad Pro" panose="020B0503030403020204" pitchFamily="34" charset="0"/>
              <a:ea typeface="Myriad Pro Light" charset="0"/>
              <a:cs typeface="Myriad Pro Light" charset="0"/>
            </a:endParaRPr>
          </a:p>
        </p:txBody>
      </p:sp>
    </p:spTree>
    <p:extLst>
      <p:ext uri="{BB962C8B-B14F-4D97-AF65-F5344CB8AC3E}">
        <p14:creationId xmlns:p14="http://schemas.microsoft.com/office/powerpoint/2010/main" val="1085996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8191" y="1531280"/>
            <a:ext cx="7886700" cy="4351338"/>
          </a:xfrm>
          <a:prstGeom prst="rect">
            <a:avLst/>
          </a:prstGeom>
        </p:spPr>
        <p:txBody>
          <a:bodyPr vert="horz" lIns="91440" tIns="45720" rIns="91440" bIns="45720" rtlCol="0">
            <a:normAutofit/>
          </a:bodyPr>
          <a:lstStyle/>
          <a:p>
            <a:pPr lvl="0"/>
            <a:r>
              <a:rPr lang="en-US" dirty="0"/>
              <a:t>Edit Master text styles</a:t>
            </a:r>
          </a:p>
          <a:p>
            <a:pPr lvl="2"/>
            <a:r>
              <a:rPr lang="en-US" dirty="0"/>
              <a:t>Fourth level</a:t>
            </a:r>
          </a:p>
          <a:p>
            <a:pPr lvl="3"/>
            <a:r>
              <a:rPr lang="en-US" dirty="0"/>
              <a:t>Fifth level</a:t>
            </a:r>
          </a:p>
        </p:txBody>
      </p:sp>
      <p:sp>
        <p:nvSpPr>
          <p:cNvPr id="6" name="Slide Number Placeholder 5"/>
          <p:cNvSpPr>
            <a:spLocks noGrp="1"/>
          </p:cNvSpPr>
          <p:nvPr>
            <p:ph type="sldNum" sz="quarter" idx="4"/>
          </p:nvPr>
        </p:nvSpPr>
        <p:spPr>
          <a:xfrm>
            <a:off x="6980617" y="644600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065ADE-FCD2-CC46-A891-715FECD506BF}" type="slidenum">
              <a:rPr lang="en-US" smtClean="0"/>
              <a:t>‹#›</a:t>
            </a:fld>
            <a:endParaRPr lang="en-US" dirty="0"/>
          </a:p>
        </p:txBody>
      </p:sp>
      <p:pic>
        <p:nvPicPr>
          <p:cNvPr id="7" name="Picture 6">
            <a:extLst>
              <a:ext uri="{FF2B5EF4-FFF2-40B4-BE49-F238E27FC236}">
                <a16:creationId xmlns:a16="http://schemas.microsoft.com/office/drawing/2014/main" id="{E8C6EF4E-6972-954B-AAF2-45B0B28DEE4B}"/>
              </a:ext>
              <a:ext uri="{C183D7F6-B498-43B3-948B-1728B52AA6E4}">
                <adec:decorative xmlns:adec="http://schemas.microsoft.com/office/drawing/2017/decorative" val="1"/>
              </a:ext>
            </a:extLst>
          </p:cNvPr>
          <p:cNvPicPr>
            <a:picLocks noChangeAspect="1"/>
          </p:cNvPicPr>
          <p:nvPr userDrawn="1"/>
        </p:nvPicPr>
        <p:blipFill rotWithShape="1">
          <a:blip r:embed="rId7"/>
          <a:srcRect b="80880"/>
          <a:stretch/>
        </p:blipFill>
        <p:spPr>
          <a:xfrm>
            <a:off x="0" y="-15236"/>
            <a:ext cx="9144000" cy="1202010"/>
          </a:xfrm>
          <a:prstGeom prst="rect">
            <a:avLst/>
          </a:prstGeom>
        </p:spPr>
      </p:pic>
      <p:sp>
        <p:nvSpPr>
          <p:cNvPr id="10" name="Rectangle 9">
            <a:extLst>
              <a:ext uri="{FF2B5EF4-FFF2-40B4-BE49-F238E27FC236}">
                <a16:creationId xmlns:a16="http://schemas.microsoft.com/office/drawing/2014/main" id="{F8608850-C596-3745-B1DF-F40B0BFFC5CF}"/>
              </a:ext>
              <a:ext uri="{C183D7F6-B498-43B3-948B-1728B52AA6E4}">
                <adec:decorative xmlns:adec="http://schemas.microsoft.com/office/drawing/2017/decorative" val="1"/>
              </a:ext>
            </a:extLst>
          </p:cNvPr>
          <p:cNvSpPr/>
          <p:nvPr userDrawn="1"/>
        </p:nvSpPr>
        <p:spPr>
          <a:xfrm>
            <a:off x="1763921" y="6157012"/>
            <a:ext cx="7380079" cy="298929"/>
          </a:xfrm>
          <a:prstGeom prst="rect">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8102E"/>
              </a:solidFill>
            </a:endParaRPr>
          </a:p>
        </p:txBody>
      </p:sp>
      <p:sp>
        <p:nvSpPr>
          <p:cNvPr id="2" name="Title Placeholder 1"/>
          <p:cNvSpPr>
            <a:spLocks noGrp="1"/>
          </p:cNvSpPr>
          <p:nvPr>
            <p:ph type="title"/>
          </p:nvPr>
        </p:nvSpPr>
        <p:spPr>
          <a:xfrm>
            <a:off x="1763921" y="205717"/>
            <a:ext cx="6520969" cy="981057"/>
          </a:xfrm>
          <a:prstGeom prst="rect">
            <a:avLst/>
          </a:prstGeom>
        </p:spPr>
        <p:txBody>
          <a:bodyPr vert="horz" lIns="91440" tIns="45720" rIns="91440" bIns="45720" rtlCol="0" anchor="ctr">
            <a:normAutofit/>
          </a:bodyPr>
          <a:lstStyle/>
          <a:p>
            <a:r>
              <a:rPr lang="en-US" dirty="0"/>
              <a:t>Section Title Style</a:t>
            </a:r>
          </a:p>
        </p:txBody>
      </p:sp>
      <p:pic>
        <p:nvPicPr>
          <p:cNvPr id="8" name="Picture 7" descr="Military OneSource logo">
            <a:extLst>
              <a:ext uri="{FF2B5EF4-FFF2-40B4-BE49-F238E27FC236}">
                <a16:creationId xmlns:a16="http://schemas.microsoft.com/office/drawing/2014/main" id="{C4905171-E471-FADB-FEEC-B1B9C1750EA7}"/>
              </a:ext>
            </a:extLst>
          </p:cNvPr>
          <p:cNvPicPr>
            <a:picLocks noChangeAspect="1"/>
          </p:cNvPicPr>
          <p:nvPr userDrawn="1"/>
        </p:nvPicPr>
        <p:blipFill>
          <a:blip r:embed="rId8"/>
          <a:stretch>
            <a:fillRect/>
          </a:stretch>
        </p:blipFill>
        <p:spPr>
          <a:xfrm>
            <a:off x="398191" y="6147073"/>
            <a:ext cx="1246533" cy="298929"/>
          </a:xfrm>
          <a:prstGeom prst="rect">
            <a:avLst/>
          </a:prstGeom>
        </p:spPr>
      </p:pic>
      <p:pic>
        <p:nvPicPr>
          <p:cNvPr id="11" name="Picture 10" descr="U.S. Department of Defense logo">
            <a:extLst>
              <a:ext uri="{FF2B5EF4-FFF2-40B4-BE49-F238E27FC236}">
                <a16:creationId xmlns:a16="http://schemas.microsoft.com/office/drawing/2014/main" id="{54B8799A-38F4-3F77-C675-B923D1CD265C}"/>
              </a:ext>
            </a:extLst>
          </p:cNvPr>
          <p:cNvPicPr>
            <a:picLocks noChangeAspect="1"/>
          </p:cNvPicPr>
          <p:nvPr userDrawn="1"/>
        </p:nvPicPr>
        <p:blipFill>
          <a:blip r:embed="rId9"/>
          <a:stretch>
            <a:fillRect/>
          </a:stretch>
        </p:blipFill>
        <p:spPr>
          <a:xfrm>
            <a:off x="274190" y="165961"/>
            <a:ext cx="1365731" cy="928963"/>
          </a:xfrm>
          <a:prstGeom prst="rect">
            <a:avLst/>
          </a:prstGeom>
        </p:spPr>
      </p:pic>
    </p:spTree>
    <p:extLst>
      <p:ext uri="{BB962C8B-B14F-4D97-AF65-F5344CB8AC3E}">
        <p14:creationId xmlns:p14="http://schemas.microsoft.com/office/powerpoint/2010/main" val="384649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txStyles>
    <p:titleStyle>
      <a:lvl1pPr algn="l" defTabSz="914400" rtl="0" eaLnBrk="1" latinLnBrk="0" hangingPunct="1">
        <a:lnSpc>
          <a:spcPct val="90000"/>
        </a:lnSpc>
        <a:spcBef>
          <a:spcPct val="0"/>
        </a:spcBef>
        <a:buNone/>
        <a:defRPr sz="3200" kern="100" spc="-100" baseline="0">
          <a:solidFill>
            <a:schemeClr val="bg1"/>
          </a:solidFill>
          <a:latin typeface="Myriad Pro Light" panose="020B0503030403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Myriad Pro" panose="020B0503030403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Myriad Pro" panose="020B0503030403020204" pitchFamily="34" charset="0"/>
          <a:ea typeface="+mn-ea"/>
          <a:cs typeface="+mn-cs"/>
        </a:defRPr>
      </a:lvl3pPr>
      <a:lvl4pPr marL="6858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8371-AA05-BA21-AB42-EC2B1105052D}"/>
              </a:ext>
            </a:extLst>
          </p:cNvPr>
          <p:cNvSpPr>
            <a:spLocks noGrp="1"/>
          </p:cNvSpPr>
          <p:nvPr>
            <p:ph type="ctrTitle"/>
          </p:nvPr>
        </p:nvSpPr>
        <p:spPr>
          <a:xfrm>
            <a:off x="4328808" y="2247441"/>
            <a:ext cx="4698460" cy="2081367"/>
          </a:xfrm>
        </p:spPr>
        <p:txBody>
          <a:bodyPr>
            <a:normAutofit/>
          </a:bodyPr>
          <a:lstStyle/>
          <a:p>
            <a:pPr algn="l"/>
            <a:r>
              <a:rPr lang="en-US" sz="3200" b="1" kern="100" spc="-100" baseline="0" dirty="0">
                <a:solidFill>
                  <a:srgbClr val="1D428A"/>
                </a:solidFill>
                <a:effectLst/>
                <a:latin typeface="Calibri" panose="020F0502020204030204" pitchFamily="34" charset="0"/>
              </a:rPr>
              <a:t>Multidisciplinary Team Roles, Responsibilities and Primary Managing Authority</a:t>
            </a:r>
            <a:endParaRPr lang="en-US" sz="3200" dirty="0"/>
          </a:p>
        </p:txBody>
      </p:sp>
      <p:sp>
        <p:nvSpPr>
          <p:cNvPr id="4" name="Content Placeholder 3">
            <a:extLst>
              <a:ext uri="{FF2B5EF4-FFF2-40B4-BE49-F238E27FC236}">
                <a16:creationId xmlns:a16="http://schemas.microsoft.com/office/drawing/2014/main" id="{18B76CC4-10FA-0EF8-A32C-B88CCCC7EE02}"/>
              </a:ext>
            </a:extLst>
          </p:cNvPr>
          <p:cNvSpPr>
            <a:spLocks noGrp="1"/>
          </p:cNvSpPr>
          <p:nvPr>
            <p:ph sz="quarter" idx="10"/>
          </p:nvPr>
        </p:nvSpPr>
        <p:spPr>
          <a:xfrm>
            <a:off x="4338536" y="4397376"/>
            <a:ext cx="4805464" cy="596140"/>
          </a:xfrm>
        </p:spPr>
        <p:txBody>
          <a:bodyPr>
            <a:normAutofit lnSpcReduction="10000"/>
          </a:bodyPr>
          <a:lstStyle/>
          <a:p>
            <a:r>
              <a:rPr lang="en-US" sz="2000" dirty="0">
                <a:solidFill>
                  <a:prstClr val="black"/>
                </a:solidFill>
                <a:latin typeface="Calibri" panose="020F0502020204030204"/>
                <a:ea typeface="Noto Sans Adlam" panose="020B0502040504020204" pitchFamily="34" charset="0"/>
                <a:cs typeface="Noto Sans Adlam" panose="020B0502040504020204" pitchFamily="34" charset="0"/>
              </a:rPr>
              <a:t>For Incidents Involving Problematic Sexual Behavior in Children and Youth</a:t>
            </a:r>
            <a:endParaRPr lang="en-US" dirty="0"/>
          </a:p>
        </p:txBody>
      </p:sp>
      <p:pic>
        <p:nvPicPr>
          <p:cNvPr id="5" name="Picture 4">
            <a:extLst>
              <a:ext uri="{FF2B5EF4-FFF2-40B4-BE49-F238E27FC236}">
                <a16:creationId xmlns:a16="http://schemas.microsoft.com/office/drawing/2014/main" id="{246DAFDD-FA5F-E9A8-F2DF-13265CA3506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6775" y="2247442"/>
            <a:ext cx="3624549" cy="2746073"/>
          </a:xfrm>
          <a:prstGeom prst="rect">
            <a:avLst/>
          </a:prstGeom>
          <a:ln w="28575">
            <a:solidFill>
              <a:schemeClr val="tx1"/>
            </a:solidFill>
          </a:ln>
          <a:effectLst/>
        </p:spPr>
      </p:pic>
    </p:spTree>
    <p:extLst>
      <p:ext uri="{BB962C8B-B14F-4D97-AF65-F5344CB8AC3E}">
        <p14:creationId xmlns:p14="http://schemas.microsoft.com/office/powerpoint/2010/main" val="4233153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AB5B-97F0-7A47-B88C-0381B0C85EDF}"/>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MDT Process</a:t>
            </a:r>
          </a:p>
        </p:txBody>
      </p:sp>
      <p:sp>
        <p:nvSpPr>
          <p:cNvPr id="3" name="Content Placeholder 2">
            <a:extLst>
              <a:ext uri="{FF2B5EF4-FFF2-40B4-BE49-F238E27FC236}">
                <a16:creationId xmlns:a16="http://schemas.microsoft.com/office/drawing/2014/main" id="{B95154B3-B83C-E641-8E65-65F57D8C4AD2}"/>
              </a:ext>
            </a:extLst>
          </p:cNvPr>
          <p:cNvSpPr>
            <a:spLocks noGrp="1"/>
          </p:cNvSpPr>
          <p:nvPr>
            <p:ph sz="half" idx="1"/>
          </p:nvPr>
        </p:nvSpPr>
        <p:spPr>
          <a:xfrm>
            <a:off x="398191" y="1556765"/>
            <a:ext cx="8207927" cy="4351338"/>
          </a:xfrm>
        </p:spPr>
        <p:txBody>
          <a:bodyPr>
            <a:normAutofit/>
          </a:bodyPr>
          <a:lstStyle/>
          <a:p>
            <a:pPr defTabSz="877823">
              <a:spcBef>
                <a:spcPts val="900"/>
              </a:spcBef>
              <a:defRPr sz="3072"/>
            </a:pPr>
            <a:r>
              <a:rPr lang="en-US" sz="2000" b="1" dirty="0">
                <a:latin typeface="+mn-lt"/>
                <a:cs typeface="Times New Roman" panose="02020603050405020304" pitchFamily="18" charset="0"/>
              </a:rPr>
              <a:t>Referral &gt; MDT activation &gt; Team meets regularly &gt; Case review process </a:t>
            </a:r>
            <a:endParaRPr lang="en-US" sz="2000" dirty="0">
              <a:latin typeface="+mn-lt"/>
              <a:cs typeface="Times New Roman" panose="02020603050405020304" pitchFamily="18" charset="0"/>
            </a:endParaRPr>
          </a:p>
          <a:p>
            <a:pPr defTabSz="877823">
              <a:spcBef>
                <a:spcPts val="900"/>
              </a:spcBef>
              <a:defRPr sz="3072"/>
            </a:pPr>
            <a:r>
              <a:rPr lang="en-US" sz="2000" dirty="0">
                <a:latin typeface="+mn-lt"/>
                <a:cs typeface="Times New Roman" panose="02020603050405020304" pitchFamily="18" charset="0"/>
              </a:rPr>
              <a:t>During the process, be prepared to: </a:t>
            </a:r>
          </a:p>
          <a:p>
            <a:pPr marL="457200" indent="-457200" defTabSz="877823">
              <a:spcBef>
                <a:spcPts val="900"/>
              </a:spcBef>
              <a:buFont typeface="Arial" panose="020B0604020202020204" pitchFamily="34" charset="0"/>
              <a:buChar char="•"/>
              <a:defRPr sz="3072"/>
            </a:pPr>
            <a:r>
              <a:rPr lang="en-US" sz="2000" dirty="0">
                <a:latin typeface="+mn-lt"/>
                <a:cs typeface="Times New Roman" panose="02020603050405020304" pitchFamily="18" charset="0"/>
              </a:rPr>
              <a:t>Add additional meetings, as needed.</a:t>
            </a:r>
          </a:p>
          <a:p>
            <a:pPr marL="457200" indent="-457200" defTabSz="877823">
              <a:spcBef>
                <a:spcPts val="900"/>
              </a:spcBef>
              <a:buFont typeface="Arial" panose="020B0604020202020204" pitchFamily="34" charset="0"/>
              <a:buChar char="•"/>
              <a:defRPr sz="3072"/>
            </a:pPr>
            <a:r>
              <a:rPr lang="en-US" sz="2000" dirty="0">
                <a:latin typeface="+mn-lt"/>
                <a:cs typeface="Times New Roman" panose="02020603050405020304" pitchFamily="18" charset="0"/>
              </a:rPr>
              <a:t>Establish a communication plan.</a:t>
            </a:r>
          </a:p>
          <a:p>
            <a:pPr marL="457200" indent="-457200" defTabSz="877823">
              <a:spcBef>
                <a:spcPts val="900"/>
              </a:spcBef>
              <a:buFont typeface="Arial" panose="020B0604020202020204" pitchFamily="34" charset="0"/>
              <a:buChar char="•"/>
              <a:defRPr sz="3072"/>
            </a:pPr>
            <a:r>
              <a:rPr lang="en-US" sz="2000" dirty="0">
                <a:latin typeface="+mn-lt"/>
                <a:cs typeface="Times New Roman" panose="02020603050405020304" pitchFamily="18" charset="0"/>
              </a:rPr>
              <a:t>Share information.</a:t>
            </a:r>
          </a:p>
          <a:p>
            <a:pPr marL="457200" indent="-457200" defTabSz="877823">
              <a:spcBef>
                <a:spcPts val="900"/>
              </a:spcBef>
              <a:buFont typeface="Arial" panose="020B0604020202020204" pitchFamily="34" charset="0"/>
              <a:buChar char="•"/>
              <a:defRPr sz="3072"/>
            </a:pPr>
            <a:r>
              <a:rPr lang="en-US" sz="2000" dirty="0">
                <a:latin typeface="+mn-lt"/>
                <a:cs typeface="Times New Roman" panose="02020603050405020304" pitchFamily="18" charset="0"/>
              </a:rPr>
              <a:t>Fulfill your role and responsibilities. </a:t>
            </a:r>
          </a:p>
          <a:p>
            <a:pPr marL="457200" indent="-457200" defTabSz="877823">
              <a:spcBef>
                <a:spcPts val="900"/>
              </a:spcBef>
              <a:buFont typeface="Arial" panose="020B0604020202020204" pitchFamily="34" charset="0"/>
              <a:buChar char="•"/>
              <a:defRPr sz="3072"/>
            </a:pPr>
            <a:r>
              <a:rPr lang="en-US" sz="2000" dirty="0">
                <a:latin typeface="+mn-lt"/>
                <a:cs typeface="Times New Roman" panose="02020603050405020304" pitchFamily="18" charset="0"/>
              </a:rPr>
              <a:t>Be flexible.</a:t>
            </a:r>
          </a:p>
        </p:txBody>
      </p:sp>
    </p:spTree>
    <p:extLst>
      <p:ext uri="{BB962C8B-B14F-4D97-AF65-F5344CB8AC3E}">
        <p14:creationId xmlns:p14="http://schemas.microsoft.com/office/powerpoint/2010/main" val="369673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400" y="205717"/>
            <a:ext cx="6627167" cy="981057"/>
          </a:xfrm>
        </p:spPr>
        <p:txBody>
          <a:bodyPr>
            <a:normAutofit/>
          </a:bodyPr>
          <a:lstStyle/>
          <a:p>
            <a:r>
              <a:rPr lang="en-US" sz="2400" b="1" dirty="0">
                <a:latin typeface="Calibri" panose="020F0502020204030204" pitchFamily="34" charset="0"/>
                <a:cs typeface="Calibri" panose="020F0502020204030204" pitchFamily="34" charset="0"/>
              </a:rPr>
              <a:t>Problematic Sexual Behavior in Children and Youth </a:t>
            </a:r>
            <a:br>
              <a:rPr lang="en-US" sz="2400" b="1" dirty="0">
                <a:latin typeface="Calibri" panose="020F0502020204030204" pitchFamily="34" charset="0"/>
                <a:cs typeface="Calibri" panose="020F0502020204030204" pitchFamily="34" charset="0"/>
              </a:rPr>
            </a:br>
            <a:r>
              <a:rPr lang="en-US" sz="2400" b="1" dirty="0">
                <a:latin typeface="Calibri" panose="020F0502020204030204" pitchFamily="34" charset="0"/>
                <a:cs typeface="Calibri" panose="020F0502020204030204" pitchFamily="34" charset="0"/>
              </a:rPr>
              <a:t>Multidisciplinary Team</a:t>
            </a:r>
          </a:p>
        </p:txBody>
      </p:sp>
      <p:sp>
        <p:nvSpPr>
          <p:cNvPr id="3" name="Content Placeholder 2"/>
          <p:cNvSpPr>
            <a:spLocks noGrp="1"/>
          </p:cNvSpPr>
          <p:nvPr>
            <p:ph idx="1"/>
          </p:nvPr>
        </p:nvSpPr>
        <p:spPr>
          <a:xfrm>
            <a:off x="398190" y="1723786"/>
            <a:ext cx="8296630" cy="4351338"/>
          </a:xfrm>
        </p:spPr>
        <p:txBody>
          <a:bodyPr>
            <a:noAutofit/>
          </a:bodyPr>
          <a:lstStyle/>
          <a:p>
            <a:pPr>
              <a:lnSpc>
                <a:spcPct val="100000"/>
              </a:lnSpc>
              <a:spcBef>
                <a:spcPts val="0"/>
              </a:spcBef>
            </a:pPr>
            <a:r>
              <a:rPr lang="en-US" sz="2000" dirty="0">
                <a:latin typeface="Calibri" panose="020F0502020204030204" pitchFamily="34" charset="0"/>
                <a:cs typeface="Calibri" panose="020F0502020204030204" pitchFamily="34" charset="0"/>
              </a:rPr>
              <a:t>The PSB-CY multidisciplinary team is composed of designated members with varied but complementary experience, qualifications and skills that contribute to the achievement of the team’s specific objectives, which include: </a:t>
            </a:r>
          </a:p>
          <a:p>
            <a:pPr>
              <a:lnSpc>
                <a:spcPct val="100000"/>
              </a:lnSpc>
              <a:spcBef>
                <a:spcPts val="0"/>
              </a:spcBef>
            </a:pPr>
            <a:endParaRPr lang="en-US" sz="2000" dirty="0">
              <a:latin typeface="Calibri" panose="020F0502020204030204" pitchFamily="34" charset="0"/>
              <a:cs typeface="Calibri" panose="020F0502020204030204" pitchFamily="34" charset="0"/>
            </a:endParaRPr>
          </a:p>
          <a:p>
            <a:pPr marL="579438" indent="-339725">
              <a:lnSpc>
                <a:spcPct val="100000"/>
              </a:lnSpc>
              <a:spcBef>
                <a:spcPts val="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Cooperative, open information-sharing</a:t>
            </a:r>
          </a:p>
          <a:p>
            <a:pPr marL="579438" indent="-339725">
              <a:lnSpc>
                <a:spcPct val="100000"/>
              </a:lnSpc>
              <a:spcBef>
                <a:spcPts val="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Collaborative and coordinated decision-making and response</a:t>
            </a:r>
          </a:p>
          <a:p>
            <a:pPr marL="579438" indent="-339725">
              <a:lnSpc>
                <a:spcPct val="100000"/>
              </a:lnSpc>
              <a:spcBef>
                <a:spcPts val="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Promoting effective case management</a:t>
            </a:r>
          </a:p>
          <a:p>
            <a:pPr marL="579438" indent="-339725">
              <a:lnSpc>
                <a:spcPct val="100000"/>
              </a:lnSpc>
              <a:spcBef>
                <a:spcPts val="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Constructive parent and family engagement strategies </a:t>
            </a:r>
          </a:p>
          <a:p>
            <a:pPr>
              <a:lnSpc>
                <a:spcPct val="100000"/>
              </a:lnSpc>
              <a:spcBef>
                <a:spcPts val="0"/>
              </a:spcBef>
            </a:pPr>
            <a:endParaRPr lang="en-US" sz="2000" dirty="0">
              <a:latin typeface="Calibri" panose="020F0502020204030204" pitchFamily="34" charset="0"/>
              <a:cs typeface="Calibri" panose="020F0502020204030204" pitchFamily="34" charset="0"/>
            </a:endParaRPr>
          </a:p>
          <a:p>
            <a:pPr>
              <a:lnSpc>
                <a:spcPct val="100000"/>
              </a:lnSpc>
              <a:spcBef>
                <a:spcPts val="0"/>
              </a:spcBef>
            </a:pPr>
            <a:r>
              <a:rPr lang="en-US" sz="2000" b="1" dirty="0">
                <a:latin typeface="+mn-lt"/>
              </a:rPr>
              <a:t>The installation MDT should meet before any incident occurs to build relationships. In addition, the MDT should meet regularly to review all open cases until closure to ensure continuity of care.</a:t>
            </a:r>
            <a:endParaRPr lang="en-US" sz="2000" b="1" dirty="0">
              <a:latin typeface="+mn-lt"/>
              <a:cs typeface="Calibri" panose="020F0502020204030204" pitchFamily="34" charset="0"/>
            </a:endParaRPr>
          </a:p>
        </p:txBody>
      </p:sp>
    </p:spTree>
    <p:extLst>
      <p:ext uri="{BB962C8B-B14F-4D97-AF65-F5344CB8AC3E}">
        <p14:creationId xmlns:p14="http://schemas.microsoft.com/office/powerpoint/2010/main" val="2865357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0777F-9286-9EE4-8D2B-9F27FFD28A23}"/>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PSB-CY MDT Shared Responsibility</a:t>
            </a:r>
            <a:endParaRPr lang="en-US" dirty="0"/>
          </a:p>
        </p:txBody>
      </p:sp>
      <p:sp>
        <p:nvSpPr>
          <p:cNvPr id="3" name="Content Placeholder 2">
            <a:extLst>
              <a:ext uri="{FF2B5EF4-FFF2-40B4-BE49-F238E27FC236}">
                <a16:creationId xmlns:a16="http://schemas.microsoft.com/office/drawing/2014/main" id="{747AAB7C-61DB-C111-9DE6-369B2B79D46C}"/>
              </a:ext>
            </a:extLst>
          </p:cNvPr>
          <p:cNvSpPr>
            <a:spLocks noGrp="1"/>
          </p:cNvSpPr>
          <p:nvPr>
            <p:ph sz="quarter" idx="13"/>
          </p:nvPr>
        </p:nvSpPr>
        <p:spPr>
          <a:xfrm>
            <a:off x="284231" y="1597967"/>
            <a:ext cx="5316866" cy="4266120"/>
          </a:xfrm>
        </p:spPr>
        <p:txBody>
          <a:bodyPr>
            <a:normAutofit/>
          </a:bodyPr>
          <a:lstStyle/>
          <a:p>
            <a:pPr marL="285750" lvl="0" indent="-285750">
              <a:lnSpc>
                <a:spcPct val="100000"/>
              </a:lnSpc>
              <a:spcBef>
                <a:spcPts val="0"/>
              </a:spcBef>
              <a:buFont typeface="Arial" panose="020B0604020202020204" pitchFamily="34" charset="0"/>
              <a:buChar char="•"/>
            </a:pPr>
            <a:r>
              <a:rPr lang="en-US" sz="2000" dirty="0">
                <a:solidFill>
                  <a:prstClr val="black"/>
                </a:solidFill>
                <a:latin typeface="Calibri" panose="020F0502020204030204"/>
              </a:rPr>
              <a:t>Synchronizes parent/guardian engagement</a:t>
            </a:r>
          </a:p>
          <a:p>
            <a:pPr lvl="0">
              <a:lnSpc>
                <a:spcPct val="100000"/>
              </a:lnSpc>
              <a:spcBef>
                <a:spcPts val="0"/>
              </a:spcBef>
            </a:pPr>
            <a:r>
              <a:rPr lang="en-US" sz="2000" dirty="0">
                <a:solidFill>
                  <a:prstClr val="black"/>
                </a:solidFill>
                <a:latin typeface="Calibri" panose="020F0502020204030204"/>
              </a:rPr>
              <a:t>     and child-focused advocacy</a:t>
            </a:r>
          </a:p>
          <a:p>
            <a:pPr marL="285750" lvl="0" indent="-285750">
              <a:lnSpc>
                <a:spcPct val="100000"/>
              </a:lnSpc>
              <a:spcBef>
                <a:spcPts val="0"/>
              </a:spcBef>
              <a:buFont typeface="Arial" panose="020B0604020202020204" pitchFamily="34" charset="0"/>
              <a:buChar char="•"/>
            </a:pPr>
            <a:r>
              <a:rPr lang="en-US" sz="2000" dirty="0">
                <a:solidFill>
                  <a:prstClr val="black"/>
                </a:solidFill>
                <a:latin typeface="Calibri" panose="020F0502020204030204"/>
              </a:rPr>
              <a:t>Ensures that prevention, outreach and response will, at all times, reflect and accommodate a diversity in cultural norms, ethnicities, religions, socioeconomic status, disabilities, gender, gender identity and expression, and sexual orientation</a:t>
            </a:r>
          </a:p>
          <a:p>
            <a:pPr marL="285750" lvl="0" indent="-285750">
              <a:lnSpc>
                <a:spcPct val="100000"/>
              </a:lnSpc>
              <a:spcBef>
                <a:spcPts val="0"/>
              </a:spcBef>
              <a:buFont typeface="Arial" panose="020B0604020202020204" pitchFamily="34" charset="0"/>
              <a:buChar char="•"/>
            </a:pPr>
            <a:r>
              <a:rPr lang="en-US" sz="2000" dirty="0">
                <a:solidFill>
                  <a:prstClr val="black"/>
                </a:solidFill>
                <a:latin typeface="Calibri" panose="020F0502020204030204"/>
              </a:rPr>
              <a:t>Coordinates the response of community helping agencies, monitors ongoing risk while addressing the safety of the installation</a:t>
            </a:r>
          </a:p>
          <a:p>
            <a:pPr marL="285750" lvl="0" indent="-285750">
              <a:lnSpc>
                <a:spcPct val="100000"/>
              </a:lnSpc>
              <a:spcBef>
                <a:spcPts val="0"/>
              </a:spcBef>
              <a:buFont typeface="Arial" panose="020B0604020202020204" pitchFamily="34" charset="0"/>
              <a:buChar char="•"/>
            </a:pPr>
            <a:r>
              <a:rPr lang="en-US" sz="2000" dirty="0">
                <a:solidFill>
                  <a:prstClr val="black"/>
                </a:solidFill>
                <a:latin typeface="Calibri" panose="020F0502020204030204"/>
              </a:rPr>
              <a:t>Recommends and coordinates interventions, supportive services and case management</a:t>
            </a:r>
          </a:p>
        </p:txBody>
      </p:sp>
      <p:pic>
        <p:nvPicPr>
          <p:cNvPr id="12" name="Picture 11">
            <a:extLst>
              <a:ext uri="{FF2B5EF4-FFF2-40B4-BE49-F238E27FC236}">
                <a16:creationId xmlns:a16="http://schemas.microsoft.com/office/drawing/2014/main" id="{DB1E0476-3515-E2CA-A3BC-42B6D072A0B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012" y="2327455"/>
            <a:ext cx="3304635" cy="2203090"/>
          </a:xfrm>
          <a:prstGeom prst="rect">
            <a:avLst/>
          </a:prstGeom>
          <a:ln>
            <a:solidFill>
              <a:schemeClr val="tx1"/>
            </a:solidFill>
          </a:ln>
          <a:effectLst>
            <a:softEdge rad="0"/>
          </a:effectLst>
        </p:spPr>
      </p:pic>
    </p:spTree>
    <p:extLst>
      <p:ext uri="{BB962C8B-B14F-4D97-AF65-F5344CB8AC3E}">
        <p14:creationId xmlns:p14="http://schemas.microsoft.com/office/powerpoint/2010/main" val="2138706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C741E-0553-B94F-AD3F-B7825393E8AD}"/>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MDT Members</a:t>
            </a:r>
          </a:p>
        </p:txBody>
      </p:sp>
      <p:grpSp>
        <p:nvGrpSpPr>
          <p:cNvPr id="9" name="Group 8" descr="MDT Members:&#10;Family Advocacy Program&#10;Military Law Enforcement&#10;Children and Youth&#10;DODEA&#10;&#10;As Needed Members:&#10;Ad Hoc Members&#10;Expanded Members">
            <a:extLst>
              <a:ext uri="{FF2B5EF4-FFF2-40B4-BE49-F238E27FC236}">
                <a16:creationId xmlns:a16="http://schemas.microsoft.com/office/drawing/2014/main" id="{6154A083-76D8-8AE8-DDB3-345F5E8D905D}"/>
              </a:ext>
            </a:extLst>
          </p:cNvPr>
          <p:cNvGrpSpPr/>
          <p:nvPr/>
        </p:nvGrpSpPr>
        <p:grpSpPr>
          <a:xfrm>
            <a:off x="72622" y="1876122"/>
            <a:ext cx="8695830" cy="4086979"/>
            <a:chOff x="72622" y="1876122"/>
            <a:chExt cx="8695830" cy="4086979"/>
          </a:xfrm>
        </p:grpSpPr>
        <p:grpSp>
          <p:nvGrpSpPr>
            <p:cNvPr id="8" name="Group 7">
              <a:extLst>
                <a:ext uri="{FF2B5EF4-FFF2-40B4-BE49-F238E27FC236}">
                  <a16:creationId xmlns:a16="http://schemas.microsoft.com/office/drawing/2014/main" id="{CABC0E42-BF0D-5483-D500-11E8D606CC86}"/>
                </a:ext>
                <a:ext uri="{C183D7F6-B498-43B3-948B-1728B52AA6E4}">
                  <adec:decorative xmlns:adec="http://schemas.microsoft.com/office/drawing/2017/decorative" val="1"/>
                </a:ext>
              </a:extLst>
            </p:cNvPr>
            <p:cNvGrpSpPr/>
            <p:nvPr/>
          </p:nvGrpSpPr>
          <p:grpSpPr>
            <a:xfrm>
              <a:off x="1737454" y="2447737"/>
              <a:ext cx="4800070" cy="3343914"/>
              <a:chOff x="1737454" y="2447737"/>
              <a:chExt cx="4800070" cy="3343914"/>
            </a:xfrm>
          </p:grpSpPr>
          <p:sp>
            <p:nvSpPr>
              <p:cNvPr id="5" name="Oval 4">
                <a:extLst>
                  <a:ext uri="{FF2B5EF4-FFF2-40B4-BE49-F238E27FC236}">
                    <a16:creationId xmlns:a16="http://schemas.microsoft.com/office/drawing/2014/main" id="{B7C7EB2A-C04D-E24E-9F8F-8FF40BDBBAD1}"/>
                  </a:ext>
                  <a:ext uri="{C183D7F6-B498-43B3-948B-1728B52AA6E4}">
                    <adec:decorative xmlns:adec="http://schemas.microsoft.com/office/drawing/2017/decorative" val="1"/>
                  </a:ext>
                </a:extLst>
              </p:cNvPr>
              <p:cNvSpPr/>
              <p:nvPr/>
            </p:nvSpPr>
            <p:spPr>
              <a:xfrm>
                <a:off x="3859530" y="2683296"/>
                <a:ext cx="1828800" cy="1828800"/>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a:extLst>
                  <a:ext uri="{FF2B5EF4-FFF2-40B4-BE49-F238E27FC236}">
                    <a16:creationId xmlns:a16="http://schemas.microsoft.com/office/drawing/2014/main" id="{6F0480C7-72B6-CC47-A546-47B167F199D3}"/>
                  </a:ext>
                  <a:ext uri="{C183D7F6-B498-43B3-948B-1728B52AA6E4}">
                    <adec:decorative xmlns:adec="http://schemas.microsoft.com/office/drawing/2017/decorative" val="1"/>
                  </a:ext>
                </a:extLst>
              </p:cNvPr>
              <p:cNvCxnSpPr>
                <a:cxnSpLocks/>
              </p:cNvCxnSpPr>
              <p:nvPr/>
            </p:nvCxnSpPr>
            <p:spPr>
              <a:xfrm>
                <a:off x="1737454" y="5791651"/>
                <a:ext cx="486335"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99999511-3925-5A43-9676-BECAD65AFBE0}"/>
                  </a:ext>
                  <a:ext uri="{C183D7F6-B498-43B3-948B-1728B52AA6E4}">
                    <adec:decorative xmlns:adec="http://schemas.microsoft.com/office/drawing/2017/decorative" val="1"/>
                  </a:ext>
                </a:extLst>
              </p:cNvPr>
              <p:cNvCxnSpPr>
                <a:cxnSpLocks/>
              </p:cNvCxnSpPr>
              <p:nvPr/>
            </p:nvCxnSpPr>
            <p:spPr>
              <a:xfrm>
                <a:off x="4949756" y="5778800"/>
                <a:ext cx="547691"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B49FAA9-05DC-4D46-8A81-F37879229FDE}"/>
                  </a:ext>
                  <a:ext uri="{C183D7F6-B498-43B3-948B-1728B52AA6E4}">
                    <adec:decorative xmlns:adec="http://schemas.microsoft.com/office/drawing/2017/decorative" val="1"/>
                  </a:ext>
                </a:extLst>
              </p:cNvPr>
              <p:cNvCxnSpPr/>
              <p:nvPr/>
            </p:nvCxnSpPr>
            <p:spPr>
              <a:xfrm flipH="1">
                <a:off x="5380747" y="2447737"/>
                <a:ext cx="552830" cy="472317"/>
              </a:xfrm>
              <a:prstGeom prst="line">
                <a:avLst/>
              </a:prstGeom>
              <a:ln w="5715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AAE54857-5A19-7E48-BC9F-726BCF9B3103}"/>
                  </a:ext>
                  <a:ext uri="{C183D7F6-B498-43B3-948B-1728B52AA6E4}">
                    <adec:decorative xmlns:adec="http://schemas.microsoft.com/office/drawing/2017/decorative" val="1"/>
                  </a:ext>
                </a:extLst>
              </p:cNvPr>
              <p:cNvCxnSpPr>
                <a:cxnSpLocks/>
                <a:stCxn id="37" idx="0"/>
              </p:cNvCxnSpPr>
              <p:nvPr/>
            </p:nvCxnSpPr>
            <p:spPr>
              <a:xfrm flipH="1" flipV="1">
                <a:off x="5282200" y="4404770"/>
                <a:ext cx="889140" cy="605612"/>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AE54857-5A19-7E48-BC9F-726BCF9B3103}"/>
                  </a:ext>
                  <a:ext uri="{C183D7F6-B498-43B3-948B-1728B52AA6E4}">
                    <adec:decorative xmlns:adec="http://schemas.microsoft.com/office/drawing/2017/decorative" val="1"/>
                  </a:ext>
                </a:extLst>
              </p:cNvPr>
              <p:cNvCxnSpPr>
                <a:cxnSpLocks/>
              </p:cNvCxnSpPr>
              <p:nvPr/>
            </p:nvCxnSpPr>
            <p:spPr>
              <a:xfrm flipV="1">
                <a:off x="3350188" y="4376373"/>
                <a:ext cx="883838" cy="613457"/>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B49FAA9-05DC-4D46-8A81-F37879229FDE}"/>
                  </a:ext>
                  <a:ext uri="{C183D7F6-B498-43B3-948B-1728B52AA6E4}">
                    <adec:decorative xmlns:adec="http://schemas.microsoft.com/office/drawing/2017/decorative" val="1"/>
                  </a:ext>
                </a:extLst>
              </p:cNvPr>
              <p:cNvCxnSpPr/>
              <p:nvPr/>
            </p:nvCxnSpPr>
            <p:spPr>
              <a:xfrm flipH="1" flipV="1">
                <a:off x="3539852" y="2454792"/>
                <a:ext cx="579333" cy="468199"/>
              </a:xfrm>
              <a:prstGeom prst="line">
                <a:avLst/>
              </a:prstGeom>
              <a:ln w="571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2C0CEBE3-2122-4589-9685-F0064167A5C2}"/>
                  </a:ext>
                  <a:ext uri="{C183D7F6-B498-43B3-948B-1728B52AA6E4}">
                    <adec:decorative xmlns:adec="http://schemas.microsoft.com/office/drawing/2017/decorative" val="1"/>
                  </a:ext>
                </a:extLst>
              </p:cNvPr>
              <p:cNvCxnSpPr>
                <a:cxnSpLocks/>
              </p:cNvCxnSpPr>
              <p:nvPr/>
            </p:nvCxnSpPr>
            <p:spPr>
              <a:xfrm>
                <a:off x="5657162" y="3597696"/>
                <a:ext cx="88036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C63ABBA0-5312-4B9D-9A2A-AE193A4DE97D}"/>
                  </a:ext>
                  <a:ext uri="{C183D7F6-B498-43B3-948B-1728B52AA6E4}">
                    <adec:decorative xmlns:adec="http://schemas.microsoft.com/office/drawing/2017/decorative" val="1"/>
                  </a:ext>
                </a:extLst>
              </p:cNvPr>
              <p:cNvCxnSpPr>
                <a:cxnSpLocks/>
              </p:cNvCxnSpPr>
              <p:nvPr/>
            </p:nvCxnSpPr>
            <p:spPr>
              <a:xfrm>
                <a:off x="2979168" y="3659712"/>
                <a:ext cx="880362" cy="0"/>
              </a:xfrm>
              <a:prstGeom prst="line">
                <a:avLst/>
              </a:prstGeom>
              <a:ln w="57150"/>
            </p:spPr>
            <p:style>
              <a:lnRef idx="1">
                <a:schemeClr val="dk1"/>
              </a:lnRef>
              <a:fillRef idx="0">
                <a:schemeClr val="dk1"/>
              </a:fillRef>
              <a:effectRef idx="0">
                <a:schemeClr val="dk1"/>
              </a:effectRef>
              <a:fontRef idx="minor">
                <a:schemeClr val="tx1"/>
              </a:fontRef>
            </p:style>
          </p:cxnSp>
        </p:grpSp>
        <p:sp>
          <p:nvSpPr>
            <p:cNvPr id="21" name="TextBox 20">
              <a:extLst>
                <a:ext uri="{FF2B5EF4-FFF2-40B4-BE49-F238E27FC236}">
                  <a16:creationId xmlns:a16="http://schemas.microsoft.com/office/drawing/2014/main" id="{7A469383-DBD2-A246-8C7A-04E961DA61DF}"/>
                </a:ext>
              </a:extLst>
            </p:cNvPr>
            <p:cNvSpPr txBox="1"/>
            <p:nvPr/>
          </p:nvSpPr>
          <p:spPr>
            <a:xfrm>
              <a:off x="2223789" y="5594500"/>
              <a:ext cx="2447363" cy="368601"/>
            </a:xfrm>
            <a:prstGeom prst="rect">
              <a:avLst/>
            </a:prstGeom>
            <a:noFill/>
          </p:spPr>
          <p:txBody>
            <a:bodyPr wrap="square" rtlCol="0">
              <a:spAutoFit/>
            </a:bodyPr>
            <a:lstStyle/>
            <a:p>
              <a:r>
                <a:rPr lang="en-US" b="1" dirty="0">
                  <a:solidFill>
                    <a:srgbClr val="1D428A"/>
                  </a:solidFill>
                </a:rPr>
                <a:t>Always part of the MDT</a:t>
              </a:r>
            </a:p>
          </p:txBody>
        </p:sp>
        <p:sp>
          <p:nvSpPr>
            <p:cNvPr id="22" name="TextBox 21">
              <a:extLst>
                <a:ext uri="{FF2B5EF4-FFF2-40B4-BE49-F238E27FC236}">
                  <a16:creationId xmlns:a16="http://schemas.microsoft.com/office/drawing/2014/main" id="{596CE74E-5426-0940-822B-23361A6BB11D}"/>
                </a:ext>
              </a:extLst>
            </p:cNvPr>
            <p:cNvSpPr txBox="1"/>
            <p:nvPr/>
          </p:nvSpPr>
          <p:spPr>
            <a:xfrm>
              <a:off x="5496625" y="5587935"/>
              <a:ext cx="3000375" cy="369332"/>
            </a:xfrm>
            <a:prstGeom prst="rect">
              <a:avLst/>
            </a:prstGeom>
            <a:noFill/>
          </p:spPr>
          <p:txBody>
            <a:bodyPr wrap="square" rtlCol="0">
              <a:spAutoFit/>
            </a:bodyPr>
            <a:lstStyle/>
            <a:p>
              <a:r>
                <a:rPr lang="en-US" b="1" dirty="0">
                  <a:solidFill>
                    <a:srgbClr val="1D428A"/>
                  </a:solidFill>
                </a:rPr>
                <a:t>Part of the MDT, as needed</a:t>
              </a:r>
            </a:p>
          </p:txBody>
        </p:sp>
        <p:sp>
          <p:nvSpPr>
            <p:cNvPr id="7" name="TextBox 6">
              <a:extLst>
                <a:ext uri="{FF2B5EF4-FFF2-40B4-BE49-F238E27FC236}">
                  <a16:creationId xmlns:a16="http://schemas.microsoft.com/office/drawing/2014/main" id="{F0BCFAF9-1D98-314B-853D-FAF03C4536C0}"/>
                </a:ext>
              </a:extLst>
            </p:cNvPr>
            <p:cNvSpPr txBox="1"/>
            <p:nvPr/>
          </p:nvSpPr>
          <p:spPr>
            <a:xfrm>
              <a:off x="4773930" y="1918892"/>
              <a:ext cx="3866841" cy="461665"/>
            </a:xfrm>
            <a:prstGeom prst="rect">
              <a:avLst/>
            </a:prstGeom>
            <a:noFill/>
          </p:spPr>
          <p:txBody>
            <a:bodyPr wrap="square" rtlCol="0">
              <a:spAutoFit/>
            </a:bodyPr>
            <a:lstStyle/>
            <a:p>
              <a:pPr algn="ctr"/>
              <a:r>
                <a:rPr lang="en-US" sz="2400" b="1" dirty="0"/>
                <a:t>Military Law Enforcement</a:t>
              </a:r>
            </a:p>
          </p:txBody>
        </p:sp>
        <p:sp>
          <p:nvSpPr>
            <p:cNvPr id="6" name="TextBox 5">
              <a:extLst>
                <a:ext uri="{FF2B5EF4-FFF2-40B4-BE49-F238E27FC236}">
                  <a16:creationId xmlns:a16="http://schemas.microsoft.com/office/drawing/2014/main" id="{8727ECDD-1E3A-5942-AFA4-7C120E478C55}"/>
                </a:ext>
              </a:extLst>
            </p:cNvPr>
            <p:cNvSpPr txBox="1"/>
            <p:nvPr/>
          </p:nvSpPr>
          <p:spPr>
            <a:xfrm>
              <a:off x="3957458" y="3224236"/>
              <a:ext cx="1632944" cy="769441"/>
            </a:xfrm>
            <a:prstGeom prst="rect">
              <a:avLst/>
            </a:prstGeom>
            <a:noFill/>
          </p:spPr>
          <p:txBody>
            <a:bodyPr wrap="square" rtlCol="0">
              <a:spAutoFit/>
            </a:bodyPr>
            <a:lstStyle/>
            <a:p>
              <a:pPr algn="ctr"/>
              <a:r>
                <a:rPr lang="en-US" sz="4400" b="1" dirty="0">
                  <a:solidFill>
                    <a:schemeClr val="bg1"/>
                  </a:solidFill>
                </a:rPr>
                <a:t>MDT</a:t>
              </a:r>
            </a:p>
          </p:txBody>
        </p:sp>
        <p:sp>
          <p:nvSpPr>
            <p:cNvPr id="3" name="TextBox 2"/>
            <p:cNvSpPr txBox="1"/>
            <p:nvPr/>
          </p:nvSpPr>
          <p:spPr>
            <a:xfrm>
              <a:off x="862735" y="1876122"/>
              <a:ext cx="4087021" cy="738664"/>
            </a:xfrm>
            <a:prstGeom prst="rect">
              <a:avLst/>
            </a:prstGeom>
            <a:noFill/>
          </p:spPr>
          <p:txBody>
            <a:bodyPr wrap="square" rtlCol="0">
              <a:spAutoFit/>
            </a:bodyPr>
            <a:lstStyle/>
            <a:p>
              <a:r>
                <a:rPr lang="en-US" sz="2400" b="1" dirty="0"/>
                <a:t>Family Advocacy Program</a:t>
              </a:r>
            </a:p>
            <a:p>
              <a:endParaRPr lang="en-US" dirty="0"/>
            </a:p>
          </p:txBody>
        </p:sp>
        <p:sp>
          <p:nvSpPr>
            <p:cNvPr id="35" name="TextBox 34">
              <a:extLst>
                <a:ext uri="{FF2B5EF4-FFF2-40B4-BE49-F238E27FC236}">
                  <a16:creationId xmlns:a16="http://schemas.microsoft.com/office/drawing/2014/main" id="{CBBAD61F-CBFE-7B4E-8E8C-C5622374B5D1}"/>
                </a:ext>
              </a:extLst>
            </p:cNvPr>
            <p:cNvSpPr txBox="1"/>
            <p:nvPr/>
          </p:nvSpPr>
          <p:spPr>
            <a:xfrm>
              <a:off x="1901236" y="4989830"/>
              <a:ext cx="3000375" cy="369332"/>
            </a:xfrm>
            <a:prstGeom prst="rect">
              <a:avLst/>
            </a:prstGeom>
            <a:noFill/>
          </p:spPr>
          <p:txBody>
            <a:bodyPr wrap="square" rtlCol="0">
              <a:spAutoFit/>
            </a:bodyPr>
            <a:lstStyle/>
            <a:p>
              <a:pPr algn="ctr"/>
              <a:r>
                <a:rPr lang="en-US" b="1" dirty="0"/>
                <a:t>Ad Hoc Members</a:t>
              </a:r>
            </a:p>
          </p:txBody>
        </p:sp>
        <p:sp>
          <p:nvSpPr>
            <p:cNvPr id="37" name="TextBox 36">
              <a:extLst>
                <a:ext uri="{FF2B5EF4-FFF2-40B4-BE49-F238E27FC236}">
                  <a16:creationId xmlns:a16="http://schemas.microsoft.com/office/drawing/2014/main" id="{CBBAD61F-CBFE-7B4E-8E8C-C5622374B5D1}"/>
                </a:ext>
              </a:extLst>
            </p:cNvPr>
            <p:cNvSpPr txBox="1"/>
            <p:nvPr/>
          </p:nvSpPr>
          <p:spPr>
            <a:xfrm>
              <a:off x="4671152" y="5010382"/>
              <a:ext cx="3000375" cy="369332"/>
            </a:xfrm>
            <a:prstGeom prst="rect">
              <a:avLst/>
            </a:prstGeom>
            <a:noFill/>
          </p:spPr>
          <p:txBody>
            <a:bodyPr wrap="square" rtlCol="0">
              <a:spAutoFit/>
            </a:bodyPr>
            <a:lstStyle/>
            <a:p>
              <a:pPr algn="ctr"/>
              <a:r>
                <a:rPr lang="en-US" b="1" dirty="0"/>
                <a:t>Expanded Members </a:t>
              </a:r>
            </a:p>
          </p:txBody>
        </p:sp>
        <p:sp>
          <p:nvSpPr>
            <p:cNvPr id="24" name="TextBox 23">
              <a:extLst>
                <a:ext uri="{FF2B5EF4-FFF2-40B4-BE49-F238E27FC236}">
                  <a16:creationId xmlns:a16="http://schemas.microsoft.com/office/drawing/2014/main" id="{68EB24A7-6338-42E4-8A83-58787F60B444}"/>
                </a:ext>
              </a:extLst>
            </p:cNvPr>
            <p:cNvSpPr txBox="1"/>
            <p:nvPr/>
          </p:nvSpPr>
          <p:spPr>
            <a:xfrm>
              <a:off x="6008008" y="3335798"/>
              <a:ext cx="2760444" cy="461665"/>
            </a:xfrm>
            <a:prstGeom prst="rect">
              <a:avLst/>
            </a:prstGeom>
            <a:noFill/>
          </p:spPr>
          <p:txBody>
            <a:bodyPr wrap="square" rtlCol="0">
              <a:spAutoFit/>
            </a:bodyPr>
            <a:lstStyle/>
            <a:p>
              <a:pPr algn="ctr"/>
              <a:r>
                <a:rPr lang="en-US" sz="2400" b="1" dirty="0"/>
                <a:t>DODEA</a:t>
              </a:r>
            </a:p>
          </p:txBody>
        </p:sp>
        <p:sp>
          <p:nvSpPr>
            <p:cNvPr id="26" name="TextBox 25">
              <a:extLst>
                <a:ext uri="{FF2B5EF4-FFF2-40B4-BE49-F238E27FC236}">
                  <a16:creationId xmlns:a16="http://schemas.microsoft.com/office/drawing/2014/main" id="{721D98A2-0A28-4750-BD2B-07F5FEF203DD}"/>
                </a:ext>
              </a:extLst>
            </p:cNvPr>
            <p:cNvSpPr txBox="1"/>
            <p:nvPr/>
          </p:nvSpPr>
          <p:spPr>
            <a:xfrm>
              <a:off x="72622" y="3421476"/>
              <a:ext cx="3271827" cy="461665"/>
            </a:xfrm>
            <a:prstGeom prst="rect">
              <a:avLst/>
            </a:prstGeom>
            <a:noFill/>
          </p:spPr>
          <p:txBody>
            <a:bodyPr wrap="square" rtlCol="0">
              <a:spAutoFit/>
            </a:bodyPr>
            <a:lstStyle/>
            <a:p>
              <a:pPr algn="ctr"/>
              <a:r>
                <a:rPr lang="en-US" sz="2400" b="1" dirty="0"/>
                <a:t>Children and Youth</a:t>
              </a:r>
            </a:p>
          </p:txBody>
        </p:sp>
      </p:grpSp>
    </p:spTree>
    <p:extLst>
      <p:ext uri="{BB962C8B-B14F-4D97-AF65-F5344CB8AC3E}">
        <p14:creationId xmlns:p14="http://schemas.microsoft.com/office/powerpoint/2010/main" val="210764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9057-6314-9D46-BB9D-E47BB395A636}"/>
              </a:ext>
            </a:extLst>
          </p:cNvPr>
          <p:cNvSpPr>
            <a:spLocks noGrp="1"/>
          </p:cNvSpPr>
          <p:nvPr>
            <p:ph type="title"/>
          </p:nvPr>
        </p:nvSpPr>
        <p:spPr>
          <a:xfrm>
            <a:off x="1727200" y="159977"/>
            <a:ext cx="6498682" cy="981057"/>
          </a:xfrm>
        </p:spPr>
        <p:txBody>
          <a:bodyPr>
            <a:normAutofit/>
          </a:bodyPr>
          <a:lstStyle/>
          <a:p>
            <a:r>
              <a:rPr lang="en-US" b="1" dirty="0">
                <a:latin typeface="Calibri" panose="020F0502020204030204" pitchFamily="34" charset="0"/>
                <a:cs typeface="Calibri" panose="020F0502020204030204" pitchFamily="34" charset="0"/>
              </a:rPr>
              <a:t>Family Advocacy Program</a:t>
            </a:r>
            <a:endParaRPr lang="en-US" b="1" strike="sngStrike"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5531743-F166-134E-8E9E-45696CA20437}"/>
              </a:ext>
            </a:extLst>
          </p:cNvPr>
          <p:cNvSpPr>
            <a:spLocks noGrp="1"/>
          </p:cNvSpPr>
          <p:nvPr>
            <p:ph idx="1"/>
          </p:nvPr>
        </p:nvSpPr>
        <p:spPr>
          <a:xfrm>
            <a:off x="250257" y="1603746"/>
            <a:ext cx="8893743" cy="4954564"/>
          </a:xfrm>
        </p:spPr>
        <p:txBody>
          <a:bodyPr>
            <a:normAutofit/>
          </a:bodyPr>
          <a:lstStyle/>
          <a:p>
            <a:pPr marL="457200" indent="-457200">
              <a:buFont typeface="Arial" panose="020B0604020202020204" pitchFamily="34" charset="0"/>
              <a:buChar char="•"/>
            </a:pPr>
            <a:r>
              <a:rPr lang="en-US" sz="1800" dirty="0">
                <a:latin typeface="+mn-lt"/>
                <a:cs typeface="Times New Roman" panose="02020603050405020304" pitchFamily="18" charset="0"/>
              </a:rPr>
              <a:t>Use the Non-Clinical Referral Tool to classify all referrals of sexual behavior.</a:t>
            </a:r>
          </a:p>
          <a:p>
            <a:pPr marL="457200" indent="-457200">
              <a:buFont typeface="Arial" panose="020B0604020202020204" pitchFamily="34" charset="0"/>
              <a:buChar char="•"/>
            </a:pPr>
            <a:r>
              <a:rPr lang="en-US" sz="1800" dirty="0">
                <a:latin typeface="+mn-lt"/>
                <a:cs typeface="Times New Roman" panose="02020603050405020304" pitchFamily="18" charset="0"/>
              </a:rPr>
              <a:t>Provide recommendations for immediate safety/supervision to referral sources. </a:t>
            </a:r>
          </a:p>
          <a:p>
            <a:pPr marL="457200" indent="-457200">
              <a:buFont typeface="Arial" panose="020B0604020202020204" pitchFamily="34" charset="0"/>
              <a:buChar char="•"/>
            </a:pPr>
            <a:r>
              <a:rPr lang="en-US" sz="1800" dirty="0">
                <a:latin typeface="+mn-lt"/>
                <a:cs typeface="Times New Roman" panose="02020603050405020304" pitchFamily="18" charset="0"/>
              </a:rPr>
              <a:t>Document every referral of sexual behavior, immediate safety steps taken by referral sources, case management and clinical actions in the PSB Information System.</a:t>
            </a:r>
          </a:p>
          <a:p>
            <a:pPr marL="457200" indent="-457200">
              <a:buFont typeface="Arial" panose="020B0604020202020204" pitchFamily="34" charset="0"/>
              <a:buChar char="•"/>
            </a:pPr>
            <a:r>
              <a:rPr lang="en-US" sz="1800" dirty="0">
                <a:latin typeface="+mn-lt"/>
                <a:cs typeface="Times New Roman" panose="02020603050405020304" pitchFamily="18" charset="0"/>
              </a:rPr>
              <a:t>Notify core MDT members within 24 hours of an identified PSB incident.  </a:t>
            </a:r>
          </a:p>
          <a:p>
            <a:pPr marL="457200" indent="-457200">
              <a:buFont typeface="Arial" panose="020B0604020202020204" pitchFamily="34" charset="0"/>
              <a:buChar char="•"/>
            </a:pPr>
            <a:r>
              <a:rPr lang="en-US" sz="1800" dirty="0">
                <a:latin typeface="+mn-lt"/>
                <a:cs typeface="Times New Roman" panose="02020603050405020304" pitchFamily="18" charset="0"/>
              </a:rPr>
              <a:t>Coordinate and facilitate a PSB MDT meeting within 72 hours of a PSB incident. </a:t>
            </a:r>
          </a:p>
          <a:p>
            <a:pPr marL="457200" indent="-457200">
              <a:buFont typeface="Arial" panose="020B0604020202020204" pitchFamily="34" charset="0"/>
              <a:buChar char="•"/>
            </a:pPr>
            <a:r>
              <a:rPr lang="en-US" sz="1800" dirty="0">
                <a:latin typeface="+mn-lt"/>
              </a:rPr>
              <a:t>Orient PSB MDT members to their role and responsibilities prior to their first MDT meeting.</a:t>
            </a:r>
          </a:p>
          <a:p>
            <a:pPr marL="457200" indent="-457200">
              <a:buFont typeface="Arial" panose="020B0604020202020204" pitchFamily="34" charset="0"/>
              <a:buChar char="•"/>
            </a:pPr>
            <a:r>
              <a:rPr lang="en-US" sz="1800" dirty="0">
                <a:latin typeface="+mn-lt"/>
              </a:rPr>
              <a:t>Coordinate child-focused advocacy for parents, clinical screening, assessment and clinical services.</a:t>
            </a:r>
          </a:p>
          <a:p>
            <a:pPr marL="457200" indent="-457200">
              <a:buFont typeface="Arial" panose="020B0604020202020204" pitchFamily="34" charset="0"/>
              <a:buChar char="•"/>
            </a:pPr>
            <a:r>
              <a:rPr lang="en-US" sz="1800" dirty="0">
                <a:latin typeface="+mn-lt"/>
              </a:rPr>
              <a:t>Establish a MDT review of all open PSB-CY cases until case closure.</a:t>
            </a:r>
          </a:p>
          <a:p>
            <a:pPr marL="457200" indent="-457200">
              <a:buFont typeface="Arial" panose="020B0604020202020204" pitchFamily="34" charset="0"/>
              <a:buChar char="•"/>
            </a:pPr>
            <a:r>
              <a:rPr lang="en-US" sz="1800" dirty="0">
                <a:latin typeface="+mn-lt"/>
              </a:rPr>
              <a:t>Keep the MDT updated with all relevant information.</a:t>
            </a:r>
          </a:p>
        </p:txBody>
      </p:sp>
    </p:spTree>
    <p:extLst>
      <p:ext uri="{BB962C8B-B14F-4D97-AF65-F5344CB8AC3E}">
        <p14:creationId xmlns:p14="http://schemas.microsoft.com/office/powerpoint/2010/main" val="428437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B6EB75-CF53-1F4F-9A3F-2E6FD4BE9FC2}"/>
              </a:ext>
            </a:extLst>
          </p:cNvPr>
          <p:cNvSpPr>
            <a:spLocks noGrp="1"/>
          </p:cNvSpPr>
          <p:nvPr>
            <p:ph type="title"/>
          </p:nvPr>
        </p:nvSpPr>
        <p:spPr>
          <a:xfrm>
            <a:off x="1701800" y="200779"/>
            <a:ext cx="7006615" cy="981057"/>
          </a:xfrm>
        </p:spPr>
        <p:txBody>
          <a:bodyPr>
            <a:normAutofit/>
          </a:bodyPr>
          <a:lstStyle/>
          <a:p>
            <a:r>
              <a:rPr lang="en-US" sz="2800" b="1" dirty="0">
                <a:latin typeface="Calibri" panose="020F0502020204030204" pitchFamily="34" charset="0"/>
                <a:cs typeface="Calibri" panose="020F0502020204030204" pitchFamily="34" charset="0"/>
              </a:rPr>
              <a:t>Military Law Enforcement Agencies</a:t>
            </a:r>
          </a:p>
        </p:txBody>
      </p:sp>
      <p:sp>
        <p:nvSpPr>
          <p:cNvPr id="5" name="Content Placeholder 4">
            <a:extLst>
              <a:ext uri="{FF2B5EF4-FFF2-40B4-BE49-F238E27FC236}">
                <a16:creationId xmlns:a16="http://schemas.microsoft.com/office/drawing/2014/main" id="{86AF824C-3C36-D54D-A2ED-7FB21FC8C48D}"/>
              </a:ext>
            </a:extLst>
          </p:cNvPr>
          <p:cNvSpPr>
            <a:spLocks noGrp="1"/>
          </p:cNvSpPr>
          <p:nvPr>
            <p:ph sz="half" idx="1"/>
          </p:nvPr>
        </p:nvSpPr>
        <p:spPr>
          <a:xfrm>
            <a:off x="258630" y="1652290"/>
            <a:ext cx="4827078" cy="4628252"/>
          </a:xfrm>
        </p:spPr>
        <p:txBody>
          <a:bodyPr>
            <a:normAutofit/>
          </a:bodyPr>
          <a:lstStyle/>
          <a:p>
            <a:pPr marL="457200" indent="-457200">
              <a:buFont typeface="Arial" panose="020B0604020202020204" pitchFamily="34" charset="0"/>
              <a:buChar char="•"/>
            </a:pPr>
            <a:r>
              <a:rPr lang="en-US" sz="1800" dirty="0">
                <a:latin typeface="+mn-lt"/>
              </a:rPr>
              <a:t>Act as a first responder to gather initial information and make required notifications when called about sexual behavior concerns. </a:t>
            </a:r>
          </a:p>
          <a:p>
            <a:pPr marL="457200" indent="-457200">
              <a:buFont typeface="Arial" panose="020B0604020202020204" pitchFamily="34" charset="0"/>
              <a:buChar char="•"/>
            </a:pPr>
            <a:r>
              <a:rPr lang="en-US" sz="1800" dirty="0">
                <a:latin typeface="+mn-lt"/>
              </a:rPr>
              <a:t>Address immediate safety concerns.</a:t>
            </a:r>
            <a:endParaRPr lang="en-US" sz="1800" dirty="0">
              <a:solidFill>
                <a:srgbClr val="92D050"/>
              </a:solidFill>
              <a:latin typeface="+mn-lt"/>
            </a:endParaRPr>
          </a:p>
          <a:p>
            <a:pPr marL="457200" indent="-457200">
              <a:buFont typeface="Arial" panose="020B0604020202020204" pitchFamily="34" charset="0"/>
              <a:buChar char="•"/>
            </a:pPr>
            <a:r>
              <a:rPr lang="en-US" sz="1800" dirty="0">
                <a:latin typeface="+mn-lt"/>
              </a:rPr>
              <a:t>Engage with parents and/or child and youth servicing agency. </a:t>
            </a:r>
          </a:p>
          <a:p>
            <a:pPr marL="457200" indent="-457200">
              <a:buFont typeface="Arial" panose="020B0604020202020204" pitchFamily="34" charset="0"/>
              <a:buChar char="•"/>
            </a:pPr>
            <a:r>
              <a:rPr lang="en-US" sz="1800" dirty="0">
                <a:latin typeface="+mn-lt"/>
              </a:rPr>
              <a:t>Coordinate/liaise with civilian law enforcement.</a:t>
            </a:r>
          </a:p>
          <a:p>
            <a:pPr marL="457200" indent="-457200">
              <a:buFont typeface="Arial" panose="020B0604020202020204" pitchFamily="34" charset="0"/>
              <a:buChar char="•"/>
            </a:pPr>
            <a:r>
              <a:rPr lang="en-US" sz="1800" dirty="0">
                <a:latin typeface="+mn-lt"/>
              </a:rPr>
              <a:t>Notify FAP of reports involving problematic sexual behaviors between children and youth within 24 hours.</a:t>
            </a:r>
          </a:p>
          <a:p>
            <a:pPr marL="457200" indent="-457200">
              <a:buFont typeface="Arial" panose="020B0604020202020204" pitchFamily="34" charset="0"/>
              <a:buChar char="•"/>
            </a:pPr>
            <a:r>
              <a:rPr lang="en-US" sz="1800" dirty="0">
                <a:latin typeface="+mn-lt"/>
              </a:rPr>
              <a:t>Provide updates to PSB MDT.</a:t>
            </a:r>
          </a:p>
          <a:p>
            <a:pPr marL="457200" indent="-457200">
              <a:buFont typeface="Arial" panose="020B0604020202020204" pitchFamily="34" charset="0"/>
              <a:buChar char="•"/>
            </a:pPr>
            <a:r>
              <a:rPr lang="en-US" sz="1800" dirty="0">
                <a:latin typeface="+mn-lt"/>
              </a:rPr>
              <a:t>Share LE next steps with PSB MDT.</a:t>
            </a:r>
          </a:p>
        </p:txBody>
      </p:sp>
      <p:pic>
        <p:nvPicPr>
          <p:cNvPr id="3" name="Picture 2">
            <a:extLst>
              <a:ext uri="{FF2B5EF4-FFF2-40B4-BE49-F238E27FC236}">
                <a16:creationId xmlns:a16="http://schemas.microsoft.com/office/drawing/2014/main" id="{2AC94B94-FB71-564C-99C1-7F8FF4D9AE85}"/>
              </a:ext>
              <a:ext uri="{C183D7F6-B498-43B3-948B-1728B52AA6E4}">
                <adec:decorative xmlns:adec="http://schemas.microsoft.com/office/drawing/2017/decorative" val="1"/>
              </a:ext>
            </a:extLst>
          </p:cNvPr>
          <p:cNvPicPr>
            <a:picLocks noChangeAspect="1"/>
          </p:cNvPicPr>
          <p:nvPr/>
        </p:nvPicPr>
        <p:blipFill rotWithShape="1">
          <a:blip r:embed="rId3"/>
          <a:srcRect l="16667" b="9226"/>
          <a:stretch/>
        </p:blipFill>
        <p:spPr>
          <a:xfrm>
            <a:off x="5063780" y="2319694"/>
            <a:ext cx="3701143" cy="2687735"/>
          </a:xfrm>
          <a:prstGeom prst="rect">
            <a:avLst/>
          </a:prstGeom>
          <a:ln>
            <a:solidFill>
              <a:schemeClr val="tx1"/>
            </a:solidFill>
          </a:ln>
        </p:spPr>
      </p:pic>
    </p:spTree>
    <p:extLst>
      <p:ext uri="{BB962C8B-B14F-4D97-AF65-F5344CB8AC3E}">
        <p14:creationId xmlns:p14="http://schemas.microsoft.com/office/powerpoint/2010/main" val="308575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07E3B-A910-4B28-95A5-7ADDB41ED2D0}"/>
              </a:ext>
            </a:extLst>
          </p:cNvPr>
          <p:cNvSpPr>
            <a:spLocks noGrp="1"/>
          </p:cNvSpPr>
          <p:nvPr>
            <p:ph type="title"/>
          </p:nvPr>
        </p:nvSpPr>
        <p:spPr>
          <a:xfrm>
            <a:off x="1763921" y="205717"/>
            <a:ext cx="7256789" cy="981057"/>
          </a:xfrm>
        </p:spPr>
        <p:txBody>
          <a:bodyPr/>
          <a:lstStyle/>
          <a:p>
            <a:r>
              <a:rPr lang="en-US" sz="3200" b="1" dirty="0">
                <a:latin typeface="Calibri" panose="020F0502020204030204" pitchFamily="34" charset="0"/>
                <a:cs typeface="Calibri" panose="020F0502020204030204" pitchFamily="34" charset="0"/>
              </a:rPr>
              <a:t>Military Criminal Investigative Organizations</a:t>
            </a:r>
            <a:endParaRPr lang="en-US" dirty="0"/>
          </a:p>
        </p:txBody>
      </p:sp>
      <p:sp>
        <p:nvSpPr>
          <p:cNvPr id="5" name="Content Placeholder 2">
            <a:extLst>
              <a:ext uri="{FF2B5EF4-FFF2-40B4-BE49-F238E27FC236}">
                <a16:creationId xmlns:a16="http://schemas.microsoft.com/office/drawing/2014/main" id="{1E6804EC-21D1-4CD7-A681-172664705FC5}"/>
              </a:ext>
            </a:extLst>
          </p:cNvPr>
          <p:cNvSpPr>
            <a:spLocks noGrp="1"/>
          </p:cNvSpPr>
          <p:nvPr>
            <p:ph sz="half" idx="1"/>
          </p:nvPr>
        </p:nvSpPr>
        <p:spPr>
          <a:xfrm>
            <a:off x="354920" y="1375067"/>
            <a:ext cx="4696052" cy="4599844"/>
          </a:xfrm>
        </p:spPr>
        <p:txBody>
          <a:bodyPr>
            <a:normAutofit fontScale="25000" lnSpcReduction="20000"/>
          </a:bodyPr>
          <a:lstStyle/>
          <a:p>
            <a:pPr marL="457200" indent="-457200">
              <a:buFont typeface="Arial" panose="020B0604020202020204" pitchFamily="34" charset="0"/>
              <a:buChar char="•"/>
            </a:pPr>
            <a:r>
              <a:rPr lang="en-US" sz="7200" dirty="0">
                <a:latin typeface="+mn-lt"/>
              </a:rPr>
              <a:t>Determine if a report warrants a criminal investigation.</a:t>
            </a:r>
          </a:p>
          <a:p>
            <a:pPr marL="457200" indent="-457200">
              <a:buFont typeface="Arial" panose="020B0604020202020204" pitchFamily="34" charset="0"/>
              <a:buChar char="•"/>
            </a:pPr>
            <a:r>
              <a:rPr lang="en-US" sz="7200" dirty="0">
                <a:latin typeface="+mn-lt"/>
              </a:rPr>
              <a:t>Conduct an investigation, when warranted.</a:t>
            </a:r>
          </a:p>
          <a:p>
            <a:pPr marL="457200" indent="-457200">
              <a:buFont typeface="Arial" panose="020B0604020202020204" pitchFamily="34" charset="0"/>
              <a:buChar char="•"/>
            </a:pPr>
            <a:r>
              <a:rPr lang="en-US" sz="7200" dirty="0">
                <a:latin typeface="+mn-lt"/>
              </a:rPr>
              <a:t>Determine the jurisdiction and investigative lead agency. </a:t>
            </a:r>
          </a:p>
          <a:p>
            <a:pPr marL="457200" indent="-457200">
              <a:buFont typeface="Arial" panose="020B0604020202020204" pitchFamily="34" charset="0"/>
              <a:buChar char="•"/>
            </a:pPr>
            <a:r>
              <a:rPr lang="en-US" sz="7200" dirty="0">
                <a:latin typeface="+mn-lt"/>
              </a:rPr>
              <a:t>Coordinate with federal, state and local law enforcement agencies.</a:t>
            </a:r>
          </a:p>
          <a:p>
            <a:pPr marL="457200" indent="-457200">
              <a:buFont typeface="Arial" panose="020B0604020202020204" pitchFamily="34" charset="0"/>
              <a:buChar char="•"/>
            </a:pPr>
            <a:r>
              <a:rPr lang="en-US" sz="7200" dirty="0">
                <a:latin typeface="+mn-lt"/>
              </a:rPr>
              <a:t>Provide updates and communicate with MDT members to allow coordination.</a:t>
            </a:r>
          </a:p>
          <a:p>
            <a:pPr marL="457200" indent="-457200">
              <a:buFont typeface="Arial" panose="020B0604020202020204" pitchFamily="34" charset="0"/>
              <a:buChar char="•"/>
            </a:pPr>
            <a:r>
              <a:rPr lang="en-US" sz="7200" dirty="0">
                <a:latin typeface="+mn-lt"/>
              </a:rPr>
              <a:t>Notify command and provide ongoing updates and communication per policy procedures.</a:t>
            </a:r>
          </a:p>
          <a:p>
            <a:pPr marL="457200" indent="-457200">
              <a:buFont typeface="Arial" panose="020B0604020202020204" pitchFamily="34" charset="0"/>
              <a:buChar char="•"/>
            </a:pPr>
            <a:r>
              <a:rPr lang="en-US" sz="7200" dirty="0">
                <a:latin typeface="+mn-lt"/>
              </a:rPr>
              <a:t>Ensure that parents/guardians are informed as to the status of the investigation.</a:t>
            </a:r>
          </a:p>
          <a:p>
            <a:pPr marL="457200" indent="-457200">
              <a:buFont typeface="Arial" panose="020B0604020202020204" pitchFamily="34" charset="0"/>
              <a:buChar char="•"/>
            </a:pPr>
            <a:r>
              <a:rPr lang="en-US" sz="7200" dirty="0">
                <a:latin typeface="+mn-lt"/>
              </a:rPr>
              <a:t>Work with local prosecutors (when the civilian justice system is involved) until case closure or adjudication.</a:t>
            </a:r>
          </a:p>
        </p:txBody>
      </p:sp>
      <p:pic>
        <p:nvPicPr>
          <p:cNvPr id="4" name="Picture 3">
            <a:extLst>
              <a:ext uri="{FF2B5EF4-FFF2-40B4-BE49-F238E27FC236}">
                <a16:creationId xmlns:a16="http://schemas.microsoft.com/office/drawing/2014/main" id="{97334AF6-1DBC-4CB1-2F7A-C80FB0F7369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04971" y="2526027"/>
            <a:ext cx="3461739" cy="2302175"/>
          </a:xfrm>
          <a:prstGeom prst="rect">
            <a:avLst/>
          </a:prstGeom>
          <a:ln>
            <a:solidFill>
              <a:schemeClr val="tx1"/>
            </a:solidFill>
          </a:ln>
        </p:spPr>
      </p:pic>
    </p:spTree>
    <p:extLst>
      <p:ext uri="{BB962C8B-B14F-4D97-AF65-F5344CB8AC3E}">
        <p14:creationId xmlns:p14="http://schemas.microsoft.com/office/powerpoint/2010/main" val="2791102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E930B-A67B-A17C-AF66-33E07509C566}"/>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Expanded/</a:t>
            </a:r>
            <a:r>
              <a:rPr lang="en-US" b="1" dirty="0">
                <a:solidFill>
                  <a:srgbClr val="FFFFFF"/>
                </a:solidFill>
                <a:latin typeface="Calibri" panose="020F0502020204030204" pitchFamily="34" charset="0"/>
                <a:cs typeface="Calibri" panose="020F0502020204030204" pitchFamily="34" charset="0"/>
              </a:rPr>
              <a:t>Ad Hoc </a:t>
            </a:r>
            <a:r>
              <a:rPr lang="en-US" b="1" dirty="0">
                <a:latin typeface="Calibri" panose="020F0502020204030204" pitchFamily="34" charset="0"/>
                <a:cs typeface="Calibri" panose="020F0502020204030204" pitchFamily="34" charset="0"/>
              </a:rPr>
              <a:t>MDT Members </a:t>
            </a:r>
            <a:endParaRPr lang="en-US" dirty="0"/>
          </a:p>
        </p:txBody>
      </p:sp>
      <p:sp>
        <p:nvSpPr>
          <p:cNvPr id="3" name="Content Placeholder 2">
            <a:extLst>
              <a:ext uri="{FF2B5EF4-FFF2-40B4-BE49-F238E27FC236}">
                <a16:creationId xmlns:a16="http://schemas.microsoft.com/office/drawing/2014/main" id="{823A0400-E083-3A60-B747-59A7285DC180}"/>
              </a:ext>
            </a:extLst>
          </p:cNvPr>
          <p:cNvSpPr>
            <a:spLocks noGrp="1"/>
          </p:cNvSpPr>
          <p:nvPr>
            <p:ph sz="half" idx="1"/>
          </p:nvPr>
        </p:nvSpPr>
        <p:spPr>
          <a:xfrm>
            <a:off x="398190" y="1328464"/>
            <a:ext cx="7886699" cy="393327"/>
          </a:xfrm>
        </p:spPr>
        <p:txBody>
          <a:bodyPr/>
          <a:lstStyle/>
          <a:p>
            <a:pPr lvl="0">
              <a:lnSpc>
                <a:spcPct val="100000"/>
              </a:lnSpc>
              <a:spcBef>
                <a:spcPts val="0"/>
              </a:spcBef>
            </a:pPr>
            <a:r>
              <a:rPr lang="en-US" sz="1800" dirty="0">
                <a:solidFill>
                  <a:prstClr val="black"/>
                </a:solidFill>
                <a:latin typeface="Calibri" panose="020F0502020204030204"/>
              </a:rPr>
              <a:t>The most common expanded/ad hoc members of PSB MDT include:</a:t>
            </a:r>
          </a:p>
        </p:txBody>
      </p:sp>
      <p:sp>
        <p:nvSpPr>
          <p:cNvPr id="4" name="Content Placeholder 3">
            <a:extLst>
              <a:ext uri="{FF2B5EF4-FFF2-40B4-BE49-F238E27FC236}">
                <a16:creationId xmlns:a16="http://schemas.microsoft.com/office/drawing/2014/main" id="{FF426443-EF8E-606A-6FDB-343C6D767092}"/>
              </a:ext>
            </a:extLst>
          </p:cNvPr>
          <p:cNvSpPr>
            <a:spLocks noGrp="1"/>
          </p:cNvSpPr>
          <p:nvPr>
            <p:ph sz="half" idx="13"/>
          </p:nvPr>
        </p:nvSpPr>
        <p:spPr>
          <a:xfrm>
            <a:off x="670567" y="1731516"/>
            <a:ext cx="7886701" cy="4338544"/>
          </a:xfrm>
        </p:spPr>
        <p:txBody>
          <a:bodyPr numCol="2">
            <a:noAutofit/>
          </a:bodyPr>
          <a:lstStyle/>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rPr>
              <a:t>Department of Defense Education Activity*</a:t>
            </a:r>
          </a:p>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rPr>
              <a:t>Child Development Program/Youth Program*</a:t>
            </a:r>
          </a:p>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rPr>
              <a:t>Command assets:</a:t>
            </a:r>
          </a:p>
          <a:p>
            <a:pPr marL="914400" lvl="1" indent="-457200">
              <a:lnSpc>
                <a:spcPct val="100000"/>
              </a:lnSpc>
              <a:spcBef>
                <a:spcPts val="0"/>
              </a:spcBef>
            </a:pPr>
            <a:r>
              <a:rPr lang="en-US" sz="1800" dirty="0">
                <a:solidFill>
                  <a:prstClr val="black"/>
                </a:solidFill>
                <a:latin typeface="Calibri" panose="020F0502020204030204"/>
              </a:rPr>
              <a:t>Public Affairs Office</a:t>
            </a:r>
          </a:p>
          <a:p>
            <a:pPr marL="914400" lvl="1" indent="-457200">
              <a:lnSpc>
                <a:spcPct val="100000"/>
              </a:lnSpc>
              <a:spcBef>
                <a:spcPts val="0"/>
              </a:spcBef>
            </a:pPr>
            <a:r>
              <a:rPr lang="en-US" sz="1800" dirty="0">
                <a:solidFill>
                  <a:prstClr val="black"/>
                </a:solidFill>
                <a:latin typeface="Calibri" panose="020F0502020204030204"/>
              </a:rPr>
              <a:t>Servicing Legal Office </a:t>
            </a:r>
          </a:p>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rPr>
              <a:t>Child-focused advocate for parents/guardians</a:t>
            </a:r>
          </a:p>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cs typeface="Calibri" panose="020F0502020204030204" pitchFamily="34" charset="0"/>
              </a:rPr>
              <a:t>FAP clinical provider </a:t>
            </a:r>
          </a:p>
          <a:p>
            <a:pPr marL="457200" lvl="0" indent="-457200">
              <a:lnSpc>
                <a:spcPct val="100000"/>
              </a:lnSpc>
              <a:spcBef>
                <a:spcPts val="0"/>
              </a:spcBef>
              <a:buFont typeface="Arial" panose="020B0604020202020204" pitchFamily="34" charset="0"/>
              <a:buChar char="•"/>
            </a:pPr>
            <a:r>
              <a:rPr lang="en-US" sz="1800" dirty="0">
                <a:solidFill>
                  <a:prstClr val="black"/>
                </a:solidFill>
                <a:latin typeface="Calibri" panose="020F0502020204030204"/>
              </a:rPr>
              <a:t>Installation command (when incidents impact installation safety and/or are high interest)</a:t>
            </a:r>
          </a:p>
          <a:p>
            <a:pPr marL="457200" indent="-457200">
              <a:lnSpc>
                <a:spcPct val="120000"/>
              </a:lnSpc>
              <a:buFont typeface="Arial" panose="020B0604020202020204" pitchFamily="34" charset="0"/>
              <a:buChar char="•"/>
            </a:pPr>
            <a:endParaRPr lang="en-US" sz="1800" dirty="0"/>
          </a:p>
          <a:p>
            <a:pPr marL="457200" indent="-457200">
              <a:lnSpc>
                <a:spcPct val="120000"/>
              </a:lnSpc>
              <a:buFont typeface="Arial" panose="020B0604020202020204" pitchFamily="34" charset="0"/>
              <a:buChar char="•"/>
            </a:pPr>
            <a:endParaRPr lang="en-US" sz="1800" dirty="0"/>
          </a:p>
          <a:p>
            <a:pPr marL="457200" indent="-457200">
              <a:lnSpc>
                <a:spcPct val="120000"/>
              </a:lnSpc>
              <a:buFont typeface="Arial" panose="020B0604020202020204" pitchFamily="34" charset="0"/>
              <a:buChar char="•"/>
            </a:pPr>
            <a:endParaRPr lang="en-US" sz="1800" dirty="0"/>
          </a:p>
          <a:p>
            <a:pPr marL="457200" indent="-457200">
              <a:lnSpc>
                <a:spcPct val="120000"/>
              </a:lnSpc>
              <a:buFont typeface="Arial" panose="020B0604020202020204" pitchFamily="34" charset="0"/>
              <a:buChar char="•"/>
            </a:pPr>
            <a:r>
              <a:rPr lang="en-US" sz="1800" dirty="0"/>
              <a:t>Active-duty member command (when families need additional support, such as in cases of early return of dependents or humanitarian assignments)</a:t>
            </a:r>
          </a:p>
          <a:p>
            <a:pPr marL="457200" indent="-457200">
              <a:lnSpc>
                <a:spcPct val="120000"/>
              </a:lnSpc>
              <a:buFont typeface="Arial" panose="020B0604020202020204" pitchFamily="34" charset="0"/>
              <a:buChar char="•"/>
            </a:pPr>
            <a:r>
              <a:rPr lang="en-US" sz="1800" dirty="0"/>
              <a:t>Military Treatment Facility (HCP/FHE)</a:t>
            </a:r>
          </a:p>
          <a:p>
            <a:pPr marL="457200" indent="-457200">
              <a:buFont typeface="Arial" panose="020B0604020202020204" pitchFamily="34" charset="0"/>
              <a:buChar char="•"/>
            </a:pPr>
            <a:r>
              <a:rPr lang="en-US" sz="1800" dirty="0"/>
              <a:t>Parents</a:t>
            </a:r>
          </a:p>
          <a:p>
            <a:pPr marL="457200" indent="-457200">
              <a:buFont typeface="Arial" panose="020B0604020202020204" pitchFamily="34" charset="0"/>
              <a:buChar char="•"/>
            </a:pPr>
            <a:r>
              <a:rPr lang="en-US" sz="1800" dirty="0"/>
              <a:t>Child Protective Services</a:t>
            </a:r>
          </a:p>
          <a:p>
            <a:pPr marL="457200" indent="-457200">
              <a:buFont typeface="Arial" panose="020B0604020202020204" pitchFamily="34" charset="0"/>
              <a:buChar char="•"/>
            </a:pPr>
            <a:r>
              <a:rPr lang="en-US" sz="1800" dirty="0"/>
              <a:t>Child Advocacy Center</a:t>
            </a:r>
          </a:p>
          <a:p>
            <a:pPr marL="457200" indent="-457200">
              <a:buFont typeface="Arial" panose="020B0604020202020204" pitchFamily="34" charset="0"/>
              <a:buChar char="•"/>
            </a:pPr>
            <a:endParaRPr lang="en-US" sz="1800" dirty="0"/>
          </a:p>
          <a:p>
            <a:pPr algn="r"/>
            <a:r>
              <a:rPr lang="en-US" sz="1800" dirty="0"/>
              <a:t>*When not the referral source</a:t>
            </a:r>
          </a:p>
        </p:txBody>
      </p:sp>
    </p:spTree>
    <p:extLst>
      <p:ext uri="{BB962C8B-B14F-4D97-AF65-F5344CB8AC3E}">
        <p14:creationId xmlns:p14="http://schemas.microsoft.com/office/powerpoint/2010/main" val="550069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B7EDC-7E3E-7F4C-8E99-8FF6C6773AC8}"/>
              </a:ext>
            </a:extLst>
          </p:cNvPr>
          <p:cNvSpPr>
            <a:spLocks noGrp="1"/>
          </p:cNvSpPr>
          <p:nvPr>
            <p:ph type="title"/>
          </p:nvPr>
        </p:nvSpPr>
        <p:spPr>
          <a:xfrm>
            <a:off x="1701799" y="192465"/>
            <a:ext cx="7203661" cy="981057"/>
          </a:xfrm>
        </p:spPr>
        <p:txBody>
          <a:bodyPr>
            <a:noAutofit/>
          </a:bodyPr>
          <a:lstStyle/>
          <a:p>
            <a:r>
              <a:rPr lang="en-US" b="1" dirty="0">
                <a:latin typeface="Calibri" panose="020F0502020204030204" pitchFamily="34" charset="0"/>
                <a:cs typeface="Calibri" panose="020F0502020204030204" pitchFamily="34" charset="0"/>
              </a:rPr>
              <a:t>Child Development Program/Youth Program</a:t>
            </a:r>
          </a:p>
        </p:txBody>
      </p:sp>
      <p:sp>
        <p:nvSpPr>
          <p:cNvPr id="3" name="Content Placeholder 2">
            <a:extLst>
              <a:ext uri="{FF2B5EF4-FFF2-40B4-BE49-F238E27FC236}">
                <a16:creationId xmlns:a16="http://schemas.microsoft.com/office/drawing/2014/main" id="{ED692D39-0D84-884B-922F-E7187927A086}"/>
              </a:ext>
            </a:extLst>
          </p:cNvPr>
          <p:cNvSpPr>
            <a:spLocks noGrp="1"/>
          </p:cNvSpPr>
          <p:nvPr>
            <p:ph sz="half" idx="1"/>
          </p:nvPr>
        </p:nvSpPr>
        <p:spPr>
          <a:xfrm>
            <a:off x="398191" y="1512917"/>
            <a:ext cx="3886200" cy="4110644"/>
          </a:xfrm>
        </p:spPr>
        <p:txBody>
          <a:bodyPr>
            <a:normAutofit lnSpcReduction="10000"/>
          </a:bodyPr>
          <a:lstStyle/>
          <a:p>
            <a:pPr marL="457200" indent="-457200">
              <a:buFont typeface="Arial" panose="020B0604020202020204" pitchFamily="34" charset="0"/>
              <a:buChar char="•"/>
            </a:pPr>
            <a:r>
              <a:rPr lang="en-US" sz="2000" dirty="0">
                <a:latin typeface="+mn-lt"/>
              </a:rPr>
              <a:t>Respond</a:t>
            </a:r>
            <a:r>
              <a:rPr lang="en-US" sz="2000" b="1" dirty="0">
                <a:latin typeface="+mn-lt"/>
              </a:rPr>
              <a:t> </a:t>
            </a:r>
            <a:r>
              <a:rPr lang="en-US" sz="2000" dirty="0">
                <a:latin typeface="+mn-lt"/>
              </a:rPr>
              <a:t>to the immediate safety needs of the child in accordance with current policy and procedures.</a:t>
            </a:r>
          </a:p>
          <a:p>
            <a:pPr marL="457200" indent="-457200">
              <a:buFont typeface="Arial" panose="020B0604020202020204" pitchFamily="34" charset="0"/>
              <a:buChar char="•"/>
            </a:pPr>
            <a:r>
              <a:rPr lang="en-US" sz="2000" dirty="0">
                <a:latin typeface="+mn-lt"/>
              </a:rPr>
              <a:t>Establish</a:t>
            </a:r>
            <a:r>
              <a:rPr lang="en-US" sz="2000" b="1" dirty="0">
                <a:latin typeface="+mn-lt"/>
              </a:rPr>
              <a:t> </a:t>
            </a:r>
            <a:r>
              <a:rPr lang="en-US" sz="2000" dirty="0">
                <a:latin typeface="+mn-lt"/>
              </a:rPr>
              <a:t>and sustain parental engagement</a:t>
            </a:r>
            <a:r>
              <a:rPr lang="en-US" sz="2000" b="1" dirty="0">
                <a:latin typeface="+mn-lt"/>
              </a:rPr>
              <a:t>.</a:t>
            </a:r>
          </a:p>
          <a:p>
            <a:pPr marL="457200" indent="-457200">
              <a:buFont typeface="Arial" panose="020B0604020202020204" pitchFamily="34" charset="0"/>
              <a:buChar char="•"/>
            </a:pPr>
            <a:r>
              <a:rPr lang="en-US" sz="2000" dirty="0">
                <a:latin typeface="+mn-lt"/>
              </a:rPr>
              <a:t>Categorize</a:t>
            </a:r>
            <a:r>
              <a:rPr lang="en-US" sz="2000" b="1" dirty="0">
                <a:latin typeface="+mn-lt"/>
              </a:rPr>
              <a:t> </a:t>
            </a:r>
            <a:r>
              <a:rPr lang="en-US" sz="2000" dirty="0">
                <a:latin typeface="+mn-lt"/>
              </a:rPr>
              <a:t>incidents of sexual behavior using the Non-Clinical Referral Tool.</a:t>
            </a:r>
          </a:p>
          <a:p>
            <a:pPr marL="457200" indent="-457200">
              <a:buFont typeface="Arial" panose="020B0604020202020204" pitchFamily="34" charset="0"/>
              <a:buChar char="•"/>
            </a:pPr>
            <a:r>
              <a:rPr lang="en-US" sz="2000" dirty="0">
                <a:latin typeface="+mn-lt"/>
              </a:rPr>
              <a:t>Refer/consult about child sexual behavior with FAP, as needed.</a:t>
            </a:r>
          </a:p>
          <a:p>
            <a:pPr marL="457200" indent="-457200">
              <a:buFont typeface="Arial" panose="020B0604020202020204" pitchFamily="34" charset="0"/>
              <a:buChar char="•"/>
            </a:pPr>
            <a:r>
              <a:rPr lang="en-US" sz="1900" dirty="0">
                <a:latin typeface="+mn-lt"/>
              </a:rPr>
              <a:t>Attend</a:t>
            </a:r>
            <a:r>
              <a:rPr lang="en-US" sz="1900" b="1" dirty="0">
                <a:latin typeface="+mn-lt"/>
              </a:rPr>
              <a:t> </a:t>
            </a:r>
            <a:r>
              <a:rPr lang="en-US" sz="1900" dirty="0">
                <a:latin typeface="+mn-lt"/>
              </a:rPr>
              <a:t>MDT meetings and share information and updates.</a:t>
            </a:r>
          </a:p>
        </p:txBody>
      </p:sp>
      <p:sp>
        <p:nvSpPr>
          <p:cNvPr id="6" name="Content Placeholder 5">
            <a:extLst>
              <a:ext uri="{FF2B5EF4-FFF2-40B4-BE49-F238E27FC236}">
                <a16:creationId xmlns:a16="http://schemas.microsoft.com/office/drawing/2014/main" id="{99C12EE8-FF4E-0647-A893-EEDF459CAF39}"/>
              </a:ext>
            </a:extLst>
          </p:cNvPr>
          <p:cNvSpPr>
            <a:spLocks noGrp="1"/>
          </p:cNvSpPr>
          <p:nvPr>
            <p:ph sz="half" idx="13"/>
          </p:nvPr>
        </p:nvSpPr>
        <p:spPr>
          <a:xfrm>
            <a:off x="4398691" y="1512916"/>
            <a:ext cx="4347200" cy="3948283"/>
          </a:xfrm>
        </p:spPr>
        <p:txBody>
          <a:bodyPr>
            <a:normAutofit/>
          </a:bodyPr>
          <a:lstStyle/>
          <a:p>
            <a:pPr marL="457200" indent="-457200">
              <a:buFont typeface="Arial" panose="020B0604020202020204" pitchFamily="34" charset="0"/>
              <a:buChar char="•"/>
            </a:pPr>
            <a:r>
              <a:rPr lang="en-US" sz="1900" dirty="0">
                <a:latin typeface="+mn-lt"/>
              </a:rPr>
              <a:t>Follow up by coordinating and implementing safety and supervision plans and behavior intervention plans. </a:t>
            </a:r>
          </a:p>
          <a:p>
            <a:pPr marL="457200" indent="-457200">
              <a:buFont typeface="Arial" panose="020B0604020202020204" pitchFamily="34" charset="0"/>
              <a:buChar char="•"/>
            </a:pPr>
            <a:r>
              <a:rPr lang="en-US" sz="1900" dirty="0">
                <a:latin typeface="+mn-lt"/>
              </a:rPr>
              <a:t>Interact with parents and explain and engage them in program-specific processes in a positive manner. </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a:srcRect l="8764" t="20783" r="41713" b="29488"/>
          <a:stretch/>
        </p:blipFill>
        <p:spPr>
          <a:xfrm>
            <a:off x="4956585" y="3748914"/>
            <a:ext cx="3632244" cy="2051679"/>
          </a:xfrm>
          <a:prstGeom prst="rect">
            <a:avLst/>
          </a:prstGeom>
          <a:ln>
            <a:solidFill>
              <a:schemeClr val="tx1"/>
            </a:solidFill>
          </a:ln>
          <a:effectLst>
            <a:softEdge rad="0"/>
          </a:effectLst>
        </p:spPr>
      </p:pic>
    </p:spTree>
    <p:extLst>
      <p:ext uri="{BB962C8B-B14F-4D97-AF65-F5344CB8AC3E}">
        <p14:creationId xmlns:p14="http://schemas.microsoft.com/office/powerpoint/2010/main" val="2362199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B7EDC-7E3E-7F4C-8E99-8FF6C6773AC8}"/>
              </a:ext>
            </a:extLst>
          </p:cNvPr>
          <p:cNvSpPr>
            <a:spLocks noGrp="1"/>
          </p:cNvSpPr>
          <p:nvPr>
            <p:ph type="title"/>
          </p:nvPr>
        </p:nvSpPr>
        <p:spPr>
          <a:xfrm>
            <a:off x="1701799" y="192465"/>
            <a:ext cx="7203661" cy="981057"/>
          </a:xfrm>
        </p:spPr>
        <p:txBody>
          <a:bodyPr>
            <a:noAutofit/>
          </a:bodyPr>
          <a:lstStyle/>
          <a:p>
            <a:r>
              <a:rPr lang="en-US" b="1" dirty="0">
                <a:latin typeface="Calibri" panose="020F0502020204030204" pitchFamily="34" charset="0"/>
                <a:cs typeface="Calibri" panose="020F0502020204030204" pitchFamily="34" charset="0"/>
              </a:rPr>
              <a:t>Role of the School Liaison </a:t>
            </a:r>
          </a:p>
        </p:txBody>
      </p:sp>
      <p:sp>
        <p:nvSpPr>
          <p:cNvPr id="3" name="Content Placeholder 2">
            <a:extLst>
              <a:ext uri="{FF2B5EF4-FFF2-40B4-BE49-F238E27FC236}">
                <a16:creationId xmlns:a16="http://schemas.microsoft.com/office/drawing/2014/main" id="{ED692D39-0D84-884B-922F-E7187927A086}"/>
              </a:ext>
            </a:extLst>
          </p:cNvPr>
          <p:cNvSpPr>
            <a:spLocks noGrp="1"/>
          </p:cNvSpPr>
          <p:nvPr>
            <p:ph sz="half" idx="1"/>
          </p:nvPr>
        </p:nvSpPr>
        <p:spPr>
          <a:xfrm>
            <a:off x="398190" y="1725568"/>
            <a:ext cx="4704162" cy="3955385"/>
          </a:xfrm>
        </p:spPr>
        <p:txBody>
          <a:bodyPr>
            <a:normAutofit/>
          </a:bodyPr>
          <a:lstStyle/>
          <a:p>
            <a:pPr marL="342900" lvl="0" indent="-342900">
              <a:buFont typeface="Arial" panose="020B0604020202020204" pitchFamily="34" charset="0"/>
              <a:buChar char="•"/>
            </a:pPr>
            <a:r>
              <a:rPr lang="en-US" sz="2000" dirty="0">
                <a:latin typeface="+mn-lt"/>
              </a:rPr>
              <a:t>School transition and deployment support</a:t>
            </a:r>
          </a:p>
          <a:p>
            <a:pPr marL="342900" lvl="0" indent="-342900">
              <a:buFont typeface="Arial" panose="020B0604020202020204" pitchFamily="34" charset="0"/>
              <a:buChar char="•"/>
            </a:pPr>
            <a:r>
              <a:rPr lang="en-US" sz="2000" dirty="0">
                <a:latin typeface="+mn-lt"/>
              </a:rPr>
              <a:t>Installation school communication</a:t>
            </a:r>
          </a:p>
          <a:p>
            <a:pPr marL="342900" lvl="0" indent="-342900">
              <a:buFont typeface="Arial" panose="020B0604020202020204" pitchFamily="34" charset="0"/>
              <a:buChar char="•"/>
            </a:pPr>
            <a:r>
              <a:rPr lang="en-US" sz="2000" dirty="0">
                <a:latin typeface="+mn-lt"/>
              </a:rPr>
              <a:t>Home-school support</a:t>
            </a:r>
          </a:p>
          <a:p>
            <a:pPr marL="342900" lvl="0" indent="-342900">
              <a:buFont typeface="Arial" panose="020B0604020202020204" pitchFamily="34" charset="0"/>
              <a:buChar char="•"/>
            </a:pPr>
            <a:r>
              <a:rPr lang="en-US" sz="2000" dirty="0">
                <a:latin typeface="+mn-lt"/>
              </a:rPr>
              <a:t>Partnerships in education</a:t>
            </a:r>
          </a:p>
          <a:p>
            <a:pPr lvl="1"/>
            <a:r>
              <a:rPr lang="en-US" sz="2000" dirty="0">
                <a:latin typeface="+mn-lt"/>
                <a:cs typeface="+mn-cs"/>
              </a:rPr>
              <a:t>Academic enhancement</a:t>
            </a:r>
          </a:p>
          <a:p>
            <a:pPr lvl="1"/>
            <a:r>
              <a:rPr lang="en-US" sz="2000" dirty="0">
                <a:latin typeface="+mn-lt"/>
                <a:cs typeface="+mn-cs"/>
              </a:rPr>
              <a:t>Family/community </a:t>
            </a:r>
            <a:r>
              <a:rPr lang="en-US" sz="2000" dirty="0">
                <a:latin typeface="+mn-lt"/>
              </a:rPr>
              <a:t>i</a:t>
            </a:r>
            <a:r>
              <a:rPr lang="en-US" sz="2000" dirty="0">
                <a:latin typeface="+mn-lt"/>
                <a:cs typeface="+mn-cs"/>
              </a:rPr>
              <a:t>nvolvement</a:t>
            </a:r>
          </a:p>
          <a:p>
            <a:pPr lvl="1"/>
            <a:r>
              <a:rPr lang="en-US" sz="2000" dirty="0">
                <a:latin typeface="+mn-lt"/>
                <a:cs typeface="+mn-cs"/>
              </a:rPr>
              <a:t>School outreach </a:t>
            </a:r>
            <a:r>
              <a:rPr lang="en-US" sz="2000" dirty="0">
                <a:latin typeface="+mn-lt"/>
              </a:rPr>
              <a:t>s</a:t>
            </a:r>
            <a:r>
              <a:rPr lang="en-US" sz="2000" dirty="0">
                <a:latin typeface="+mn-lt"/>
                <a:cs typeface="+mn-cs"/>
              </a:rPr>
              <a:t>upport </a:t>
            </a:r>
            <a:r>
              <a:rPr lang="en-US" sz="2000" dirty="0">
                <a:latin typeface="+mn-lt"/>
              </a:rPr>
              <a:t>s</a:t>
            </a:r>
            <a:r>
              <a:rPr lang="en-US" sz="2000" dirty="0">
                <a:latin typeface="+mn-lt"/>
                <a:cs typeface="+mn-cs"/>
              </a:rPr>
              <a:t>ervices</a:t>
            </a:r>
          </a:p>
          <a:p>
            <a:pPr lvl="1"/>
            <a:r>
              <a:rPr lang="en-US" sz="2000" dirty="0">
                <a:latin typeface="+mn-lt"/>
                <a:cs typeface="+mn-cs"/>
              </a:rPr>
              <a:t>Building community </a:t>
            </a:r>
            <a:r>
              <a:rPr lang="en-US" sz="2000" dirty="0">
                <a:latin typeface="+mn-lt"/>
              </a:rPr>
              <a:t>c</a:t>
            </a:r>
            <a:r>
              <a:rPr lang="en-US" sz="2000" dirty="0">
                <a:latin typeface="+mn-lt"/>
                <a:cs typeface="+mn-cs"/>
              </a:rPr>
              <a:t>apacity</a:t>
            </a:r>
          </a:p>
          <a:p>
            <a:pPr marL="457200" indent="-457200">
              <a:buFont typeface="Arial" panose="020B0604020202020204" pitchFamily="34" charset="0"/>
              <a:buChar char="•"/>
            </a:pPr>
            <a:r>
              <a:rPr lang="en-US" sz="2000" dirty="0">
                <a:latin typeface="+mn-lt"/>
              </a:rPr>
              <a:t>Postsecondary preparatory opportunities</a:t>
            </a:r>
          </a:p>
        </p:txBody>
      </p:sp>
      <p:pic>
        <p:nvPicPr>
          <p:cNvPr id="1028" name="Picture 4" descr="9 easy ways to prepare for the first day of school | Parenting |">
            <a:extLst>
              <a:ext uri="{FF2B5EF4-FFF2-40B4-BE49-F238E27FC236}">
                <a16:creationId xmlns:a16="http://schemas.microsoft.com/office/drawing/2014/main" id="{406EC466-60EC-409A-A0B0-ADFE6AF1AB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79" t="7707" r="13494" b="3005"/>
          <a:stretch/>
        </p:blipFill>
        <p:spPr bwMode="auto">
          <a:xfrm>
            <a:off x="5775393" y="1456868"/>
            <a:ext cx="2478024" cy="20707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10" descr="Rear view of person in academic regalia">
            <a:extLst>
              <a:ext uri="{FF2B5EF4-FFF2-40B4-BE49-F238E27FC236}">
                <a16:creationId xmlns:a16="http://schemas.microsoft.com/office/drawing/2014/main" id="{72E93CFA-14CA-485E-B7DE-5079B0918901}"/>
              </a:ext>
            </a:extLst>
          </p:cNvPr>
          <p:cNvPicPr>
            <a:picLocks noChangeAspect="1"/>
          </p:cNvPicPr>
          <p:nvPr/>
        </p:nvPicPr>
        <p:blipFill rotWithShape="1">
          <a:blip r:embed="rId4"/>
          <a:srcRect t="22849" r="6999"/>
          <a:stretch/>
        </p:blipFill>
        <p:spPr>
          <a:xfrm>
            <a:off x="5522790" y="3429000"/>
            <a:ext cx="1701156" cy="2377470"/>
          </a:xfrm>
          <a:prstGeom prst="ellipse">
            <a:avLst/>
          </a:prstGeom>
          <a:ln>
            <a:noFill/>
          </a:ln>
          <a:effectLst>
            <a:softEdge rad="112500"/>
          </a:effectLst>
        </p:spPr>
      </p:pic>
      <p:pic>
        <p:nvPicPr>
          <p:cNvPr id="9" name="Picture 8" descr="Portrait of young woman in blue turtleneck and jeans with books and laptop walking down a university corridor">
            <a:extLst>
              <a:ext uri="{FF2B5EF4-FFF2-40B4-BE49-F238E27FC236}">
                <a16:creationId xmlns:a16="http://schemas.microsoft.com/office/drawing/2014/main" id="{2800E6BF-9EB6-4F23-91B9-82412791CA26}"/>
              </a:ext>
            </a:extLst>
          </p:cNvPr>
          <p:cNvPicPr>
            <a:picLocks noChangeAspect="1"/>
          </p:cNvPicPr>
          <p:nvPr/>
        </p:nvPicPr>
        <p:blipFill>
          <a:blip r:embed="rId5"/>
          <a:stretch>
            <a:fillRect/>
          </a:stretch>
        </p:blipFill>
        <p:spPr>
          <a:xfrm flipH="1">
            <a:off x="7246194" y="3151708"/>
            <a:ext cx="1499616" cy="2249424"/>
          </a:xfrm>
          <a:prstGeom prst="ellipse">
            <a:avLst/>
          </a:prstGeom>
          <a:ln>
            <a:noFill/>
          </a:ln>
          <a:effectLst>
            <a:softEdge rad="112500"/>
          </a:effectLst>
        </p:spPr>
      </p:pic>
    </p:spTree>
    <p:extLst>
      <p:ext uri="{BB962C8B-B14F-4D97-AF65-F5344CB8AC3E}">
        <p14:creationId xmlns:p14="http://schemas.microsoft.com/office/powerpoint/2010/main" val="2041413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B7EDC-7E3E-7F4C-8E99-8FF6C6773AC8}"/>
              </a:ext>
            </a:extLst>
          </p:cNvPr>
          <p:cNvSpPr>
            <a:spLocks noGrp="1"/>
          </p:cNvSpPr>
          <p:nvPr>
            <p:ph type="title"/>
          </p:nvPr>
        </p:nvSpPr>
        <p:spPr>
          <a:xfrm>
            <a:off x="1701799" y="192465"/>
            <a:ext cx="7203661" cy="981057"/>
          </a:xfrm>
        </p:spPr>
        <p:txBody>
          <a:bodyPr>
            <a:noAutofit/>
          </a:bodyPr>
          <a:lstStyle/>
          <a:p>
            <a:r>
              <a:rPr lang="en-US" b="1" dirty="0">
                <a:latin typeface="Calibri" panose="020F0502020204030204" pitchFamily="34" charset="0"/>
                <a:cs typeface="Calibri" panose="020F0502020204030204" pitchFamily="34" charset="0"/>
              </a:rPr>
              <a:t>Role of the School Liaison as Expanded MDT Member</a:t>
            </a:r>
          </a:p>
        </p:txBody>
      </p:sp>
      <p:sp>
        <p:nvSpPr>
          <p:cNvPr id="3" name="Content Placeholder 2">
            <a:extLst>
              <a:ext uri="{FF2B5EF4-FFF2-40B4-BE49-F238E27FC236}">
                <a16:creationId xmlns:a16="http://schemas.microsoft.com/office/drawing/2014/main" id="{ED692D39-0D84-884B-922F-E7187927A086}"/>
              </a:ext>
            </a:extLst>
          </p:cNvPr>
          <p:cNvSpPr>
            <a:spLocks noGrp="1"/>
          </p:cNvSpPr>
          <p:nvPr>
            <p:ph sz="half" idx="1"/>
          </p:nvPr>
        </p:nvSpPr>
        <p:spPr>
          <a:xfrm>
            <a:off x="364615" y="1733253"/>
            <a:ext cx="4207385" cy="4192059"/>
          </a:xfrm>
        </p:spPr>
        <p:txBody>
          <a:bodyPr>
            <a:normAutofit fontScale="92500" lnSpcReduction="10000"/>
          </a:bodyPr>
          <a:lstStyle/>
          <a:p>
            <a:pPr marL="457200" indent="-457200">
              <a:buFont typeface="Arial" panose="020B0604020202020204" pitchFamily="34" charset="0"/>
              <a:buChar char="•"/>
            </a:pPr>
            <a:r>
              <a:rPr lang="en-US" sz="2000" dirty="0">
                <a:latin typeface="+mn-lt"/>
              </a:rPr>
              <a:t>Provide need-to-know information after the core MDT meets to identify needs.</a:t>
            </a:r>
          </a:p>
          <a:p>
            <a:pPr marL="457200" indent="-457200">
              <a:buFont typeface="Arial" panose="020B0604020202020204" pitchFamily="34" charset="0"/>
              <a:buChar char="•"/>
            </a:pPr>
            <a:r>
              <a:rPr lang="en-US" sz="2000" dirty="0">
                <a:latin typeface="+mn-lt"/>
              </a:rPr>
              <a:t>Provide linkage to external stakeholders who assist with the</a:t>
            </a:r>
            <a:br>
              <a:rPr lang="en-US" sz="2000" dirty="0">
                <a:latin typeface="+mn-lt"/>
              </a:rPr>
            </a:br>
            <a:r>
              <a:rPr lang="en-US" sz="2000" dirty="0">
                <a:latin typeface="+mn-lt"/>
              </a:rPr>
              <a:t>K-12 educational needs of families  identified by the core MDT.</a:t>
            </a:r>
          </a:p>
          <a:p>
            <a:pPr marL="457200" indent="-457200">
              <a:buFont typeface="Arial" panose="020B0604020202020204" pitchFamily="34" charset="0"/>
              <a:buChar char="•"/>
            </a:pPr>
            <a:r>
              <a:rPr lang="en-US" sz="2000" dirty="0">
                <a:latin typeface="+mn-lt"/>
              </a:rPr>
              <a:t>Serve as an expert when it comes to local programs and services.</a:t>
            </a:r>
          </a:p>
          <a:p>
            <a:pPr marL="457200" indent="-457200">
              <a:buFont typeface="Arial" panose="020B0604020202020204" pitchFamily="34" charset="0"/>
              <a:buChar char="•"/>
            </a:pPr>
            <a:r>
              <a:rPr lang="en-US" sz="2000" dirty="0">
                <a:latin typeface="+mn-lt"/>
              </a:rPr>
              <a:t>Work within established guardrails with the MDT, parents and/or caregivers, as needed.</a:t>
            </a:r>
          </a:p>
          <a:p>
            <a:pPr marL="457200" indent="-457200">
              <a:buFont typeface="Arial" panose="020B0604020202020204" pitchFamily="34" charset="0"/>
              <a:buChar char="•"/>
            </a:pPr>
            <a:r>
              <a:rPr lang="en-US" sz="2000" dirty="0">
                <a:latin typeface="+mn-lt"/>
              </a:rPr>
              <a:t>Participate in MDT meetings on an ad hoc basis.</a:t>
            </a:r>
          </a:p>
        </p:txBody>
      </p:sp>
      <p:sp>
        <p:nvSpPr>
          <p:cNvPr id="6" name="Content Placeholder 5">
            <a:extLst>
              <a:ext uri="{FF2B5EF4-FFF2-40B4-BE49-F238E27FC236}">
                <a16:creationId xmlns:a16="http://schemas.microsoft.com/office/drawing/2014/main" id="{99C12EE8-FF4E-0647-A893-EEDF459CAF39}"/>
              </a:ext>
            </a:extLst>
          </p:cNvPr>
          <p:cNvSpPr>
            <a:spLocks noGrp="1"/>
          </p:cNvSpPr>
          <p:nvPr>
            <p:ph sz="half" idx="13"/>
          </p:nvPr>
        </p:nvSpPr>
        <p:spPr>
          <a:xfrm>
            <a:off x="4731569" y="4117985"/>
            <a:ext cx="4173891" cy="2279154"/>
          </a:xfrm>
        </p:spPr>
        <p:txBody>
          <a:bodyPr>
            <a:normAutofit/>
          </a:bodyPr>
          <a:lstStyle/>
          <a:p>
            <a:pPr marL="342900" indent="-342900">
              <a:buFont typeface="Arial" panose="020B0604020202020204" pitchFamily="34" charset="0"/>
              <a:buChar char="•"/>
            </a:pPr>
            <a:r>
              <a:rPr lang="en-US" sz="2000" dirty="0">
                <a:latin typeface="+mn-lt"/>
              </a:rPr>
              <a:t>Contribute to brainstorming.</a:t>
            </a:r>
          </a:p>
          <a:p>
            <a:pPr marL="342900" indent="-342900">
              <a:buFont typeface="Arial" panose="020B0604020202020204" pitchFamily="34" charset="0"/>
              <a:buChar char="•"/>
            </a:pPr>
            <a:r>
              <a:rPr lang="en-US" sz="2000" dirty="0">
                <a:latin typeface="+mn-lt"/>
              </a:rPr>
              <a:t>Share resources/support options with MDT and families.</a:t>
            </a:r>
          </a:p>
          <a:p>
            <a:pPr marL="342900" indent="-342900">
              <a:buFont typeface="Arial" panose="020B0604020202020204" pitchFamily="34" charset="0"/>
              <a:buChar char="•"/>
            </a:pPr>
            <a:r>
              <a:rPr lang="en-US" sz="2000" dirty="0">
                <a:latin typeface="+mn-lt"/>
              </a:rPr>
              <a:t>Utilize specific expertise (where applicable) to provide support on an ad hoc basis.</a:t>
            </a:r>
          </a:p>
        </p:txBody>
      </p:sp>
      <p:pic>
        <p:nvPicPr>
          <p:cNvPr id="9" name="Picture 8" descr="White puzzle with one red piece">
            <a:extLst>
              <a:ext uri="{FF2B5EF4-FFF2-40B4-BE49-F238E27FC236}">
                <a16:creationId xmlns:a16="http://schemas.microsoft.com/office/drawing/2014/main" id="{C3E27C7D-6306-4D32-8B64-1DE398E34436}"/>
              </a:ext>
            </a:extLst>
          </p:cNvPr>
          <p:cNvPicPr>
            <a:picLocks noChangeAspect="1"/>
          </p:cNvPicPr>
          <p:nvPr/>
        </p:nvPicPr>
        <p:blipFill>
          <a:blip r:embed="rId3"/>
          <a:stretch>
            <a:fillRect/>
          </a:stretch>
        </p:blipFill>
        <p:spPr>
          <a:xfrm>
            <a:off x="4796324" y="1801237"/>
            <a:ext cx="3729925" cy="2098083"/>
          </a:xfrm>
          <a:prstGeom prst="rect">
            <a:avLst/>
          </a:prstGeom>
        </p:spPr>
      </p:pic>
    </p:spTree>
    <p:extLst>
      <p:ext uri="{BB962C8B-B14F-4D97-AF65-F5344CB8AC3E}">
        <p14:creationId xmlns:p14="http://schemas.microsoft.com/office/powerpoint/2010/main" val="571851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78BA-FBD7-5046-9E95-BE0165B5C587}"/>
              </a:ext>
            </a:extLst>
          </p:cNvPr>
          <p:cNvSpPr>
            <a:spLocks noGrp="1"/>
          </p:cNvSpPr>
          <p:nvPr>
            <p:ph type="title"/>
          </p:nvPr>
        </p:nvSpPr>
        <p:spPr>
          <a:xfrm>
            <a:off x="1763921" y="205717"/>
            <a:ext cx="7089688" cy="981057"/>
          </a:xfrm>
        </p:spPr>
        <p:txBody>
          <a:bodyPr>
            <a:normAutofit/>
          </a:bodyPr>
          <a:lstStyle/>
          <a:p>
            <a:r>
              <a:rPr lang="en-US" b="1" dirty="0">
                <a:latin typeface="Calibri" panose="020F0502020204030204" pitchFamily="34" charset="0"/>
                <a:cs typeface="Calibri" panose="020F0502020204030204" pitchFamily="34" charset="0"/>
              </a:rPr>
              <a:t>Department of Defense Education Activity</a:t>
            </a:r>
          </a:p>
        </p:txBody>
      </p:sp>
      <p:sp>
        <p:nvSpPr>
          <p:cNvPr id="4" name="Content Placeholder 3">
            <a:extLst>
              <a:ext uri="{FF2B5EF4-FFF2-40B4-BE49-F238E27FC236}">
                <a16:creationId xmlns:a16="http://schemas.microsoft.com/office/drawing/2014/main" id="{6A19833F-7464-D847-8092-D5E69C5F6E9E}"/>
              </a:ext>
            </a:extLst>
          </p:cNvPr>
          <p:cNvSpPr>
            <a:spLocks noGrp="1"/>
          </p:cNvSpPr>
          <p:nvPr>
            <p:ph sz="half" idx="13"/>
          </p:nvPr>
        </p:nvSpPr>
        <p:spPr>
          <a:xfrm>
            <a:off x="25573" y="1601895"/>
            <a:ext cx="4315968" cy="1686054"/>
          </a:xfrm>
        </p:spPr>
        <p:txBody>
          <a:bodyPr>
            <a:normAutofit/>
          </a:bodyPr>
          <a:lstStyle/>
          <a:p>
            <a:pPr marL="457200" indent="-457200">
              <a:buFont typeface="Arial" panose="020B0604020202020204" pitchFamily="34" charset="0"/>
              <a:buChar char="•"/>
            </a:pPr>
            <a:r>
              <a:rPr lang="en-US" sz="2000" dirty="0">
                <a:latin typeface="+mn-lt"/>
              </a:rPr>
              <a:t>Respond</a:t>
            </a:r>
            <a:r>
              <a:rPr lang="en-US" sz="2000" b="1" dirty="0">
                <a:latin typeface="+mn-lt"/>
              </a:rPr>
              <a:t> </a:t>
            </a:r>
            <a:r>
              <a:rPr lang="en-US" sz="2000" dirty="0">
                <a:latin typeface="+mn-lt"/>
              </a:rPr>
              <a:t>to the immediate safety needs of the children in accordance with current policy and procedures.</a:t>
            </a:r>
          </a:p>
          <a:p>
            <a:pPr marL="457200" indent="-457200">
              <a:buFont typeface="Arial" panose="020B0604020202020204" pitchFamily="34" charset="0"/>
              <a:buChar char="•"/>
            </a:pPr>
            <a:r>
              <a:rPr lang="en-US" sz="2000" dirty="0">
                <a:latin typeface="+mn-lt"/>
                <a:cs typeface="Calibri" panose="020F0502020204030204" pitchFamily="34" charset="0"/>
              </a:rPr>
              <a:t>Establish</a:t>
            </a:r>
            <a:r>
              <a:rPr lang="en-US" sz="2000" b="1" dirty="0">
                <a:latin typeface="+mn-lt"/>
                <a:cs typeface="Calibri" panose="020F0502020204030204" pitchFamily="34" charset="0"/>
              </a:rPr>
              <a:t> </a:t>
            </a:r>
            <a:r>
              <a:rPr lang="en-US" sz="2000" dirty="0">
                <a:latin typeface="+mn-lt"/>
                <a:cs typeface="Calibri" panose="020F0502020204030204" pitchFamily="34" charset="0"/>
              </a:rPr>
              <a:t>and sustain parental engagement.</a:t>
            </a:r>
          </a:p>
        </p:txBody>
      </p:sp>
      <p:sp>
        <p:nvSpPr>
          <p:cNvPr id="3" name="Content Placeholder 2">
            <a:extLst>
              <a:ext uri="{FF2B5EF4-FFF2-40B4-BE49-F238E27FC236}">
                <a16:creationId xmlns:a16="http://schemas.microsoft.com/office/drawing/2014/main" id="{9DC2807D-34B2-AA4F-B40B-4D13D61D0761}"/>
              </a:ext>
            </a:extLst>
          </p:cNvPr>
          <p:cNvSpPr>
            <a:spLocks noGrp="1"/>
          </p:cNvSpPr>
          <p:nvPr>
            <p:ph sz="half" idx="1"/>
          </p:nvPr>
        </p:nvSpPr>
        <p:spPr>
          <a:xfrm>
            <a:off x="4537641" y="1601895"/>
            <a:ext cx="4315968" cy="4651277"/>
          </a:xfrm>
        </p:spPr>
        <p:txBody>
          <a:bodyPr>
            <a:noAutofit/>
          </a:bodyPr>
          <a:lstStyle/>
          <a:p>
            <a:pPr marL="457200" indent="-457200">
              <a:buFont typeface="Arial" panose="020B0604020202020204" pitchFamily="34" charset="0"/>
              <a:buChar char="•"/>
            </a:pPr>
            <a:r>
              <a:rPr lang="en-US" sz="2000" dirty="0">
                <a:latin typeface="+mn-lt"/>
              </a:rPr>
              <a:t>Categorize</a:t>
            </a:r>
            <a:r>
              <a:rPr lang="en-US" sz="2000" b="1" dirty="0">
                <a:latin typeface="+mn-lt"/>
              </a:rPr>
              <a:t> </a:t>
            </a:r>
            <a:r>
              <a:rPr lang="en-US" sz="2000" dirty="0">
                <a:latin typeface="+mn-lt"/>
              </a:rPr>
              <a:t>incidents of sexual behavior using the Non-Clinical Referral Tool.</a:t>
            </a:r>
          </a:p>
          <a:p>
            <a:pPr marL="457200" indent="-457200">
              <a:buFont typeface="Arial" panose="020B0604020202020204" pitchFamily="34" charset="0"/>
              <a:buChar char="•"/>
            </a:pPr>
            <a:r>
              <a:rPr lang="en-US" sz="2000" dirty="0">
                <a:latin typeface="+mn-lt"/>
              </a:rPr>
              <a:t>Refer/consult about child sexual behavior with FAP, as needed. </a:t>
            </a:r>
          </a:p>
          <a:p>
            <a:pPr marL="457200" indent="-457200">
              <a:buFont typeface="Arial" panose="020B0604020202020204" pitchFamily="34" charset="0"/>
              <a:buChar char="•"/>
            </a:pPr>
            <a:r>
              <a:rPr lang="en-US" sz="2000" dirty="0">
                <a:latin typeface="+mn-lt"/>
              </a:rPr>
              <a:t>Attend</a:t>
            </a:r>
            <a:r>
              <a:rPr lang="en-US" sz="2000" b="1" dirty="0">
                <a:latin typeface="+mn-lt"/>
              </a:rPr>
              <a:t> </a:t>
            </a:r>
            <a:r>
              <a:rPr lang="en-US" sz="2000" dirty="0">
                <a:latin typeface="+mn-lt"/>
              </a:rPr>
              <a:t>MDT meetings and share information and updates.</a:t>
            </a:r>
          </a:p>
          <a:p>
            <a:pPr marL="457200" indent="-457200">
              <a:buFont typeface="Arial" panose="020B0604020202020204" pitchFamily="34" charset="0"/>
              <a:buChar char="•"/>
            </a:pPr>
            <a:r>
              <a:rPr lang="en-US" sz="2000" dirty="0">
                <a:latin typeface="+mn-lt"/>
              </a:rPr>
              <a:t>Follow up by coordinating and implementing safety, supervision and behavior intervention plans. </a:t>
            </a:r>
          </a:p>
          <a:p>
            <a:pPr marL="457200" indent="-457200">
              <a:buFont typeface="Arial" panose="020B0604020202020204" pitchFamily="34" charset="0"/>
              <a:buChar char="•"/>
            </a:pPr>
            <a:r>
              <a:rPr lang="en-US" sz="2000" dirty="0">
                <a:latin typeface="+mn-lt"/>
              </a:rPr>
              <a:t>Coordinate school-based assessments/evaluations according to the program implementing guidance. </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a:srcRect l="8571" t="29721" r="41698" b="15948"/>
          <a:stretch/>
        </p:blipFill>
        <p:spPr>
          <a:xfrm>
            <a:off x="573556" y="3429000"/>
            <a:ext cx="3531258" cy="2170001"/>
          </a:xfrm>
          <a:prstGeom prst="rect">
            <a:avLst/>
          </a:prstGeom>
          <a:ln>
            <a:solidFill>
              <a:schemeClr val="tx1"/>
            </a:solidFill>
          </a:ln>
          <a:effectLst>
            <a:softEdge rad="0"/>
          </a:effectLst>
        </p:spPr>
      </p:pic>
    </p:spTree>
    <p:extLst>
      <p:ext uri="{BB962C8B-B14F-4D97-AF65-F5344CB8AC3E}">
        <p14:creationId xmlns:p14="http://schemas.microsoft.com/office/powerpoint/2010/main" val="3614980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AC8F-BD9B-2642-9675-70D7D6279A0E}"/>
              </a:ext>
            </a:extLst>
          </p:cNvPr>
          <p:cNvSpPr>
            <a:spLocks noGrp="1"/>
          </p:cNvSpPr>
          <p:nvPr>
            <p:ph type="title"/>
          </p:nvPr>
        </p:nvSpPr>
        <p:spPr>
          <a:xfrm>
            <a:off x="1574800" y="125262"/>
            <a:ext cx="7569200" cy="981057"/>
          </a:xfrm>
        </p:spPr>
        <p:txBody>
          <a:bodyPr>
            <a:noAutofit/>
          </a:bodyPr>
          <a:lstStyle/>
          <a:p>
            <a:r>
              <a:rPr lang="en-US" b="1" dirty="0">
                <a:latin typeface="Calibri" panose="020F0502020204030204" pitchFamily="34" charset="0"/>
                <a:cs typeface="Calibri" panose="020F0502020204030204" pitchFamily="34" charset="0"/>
              </a:rPr>
              <a:t>Child-Focused Advocacy for Parents/Guardians Coordinated by the FAP</a:t>
            </a:r>
          </a:p>
        </p:txBody>
      </p:sp>
      <p:sp>
        <p:nvSpPr>
          <p:cNvPr id="6" name="Content Placeholder 5">
            <a:extLst>
              <a:ext uri="{FF2B5EF4-FFF2-40B4-BE49-F238E27FC236}">
                <a16:creationId xmlns:a16="http://schemas.microsoft.com/office/drawing/2014/main" id="{CF17E9DE-9134-084A-9DA5-9D1431029E31}"/>
              </a:ext>
            </a:extLst>
          </p:cNvPr>
          <p:cNvSpPr>
            <a:spLocks noGrp="1"/>
          </p:cNvSpPr>
          <p:nvPr>
            <p:ph sz="half" idx="13"/>
          </p:nvPr>
        </p:nvSpPr>
        <p:spPr>
          <a:xfrm>
            <a:off x="354111" y="1522161"/>
            <a:ext cx="3886200" cy="3137388"/>
          </a:xfrm>
        </p:spPr>
        <p:txBody>
          <a:bodyPr>
            <a:normAutofit/>
          </a:bodyPr>
          <a:lstStyle/>
          <a:p>
            <a:r>
              <a:rPr lang="en-US" sz="2000" b="1" dirty="0">
                <a:latin typeface="+mn-lt"/>
              </a:rPr>
              <a:t>Role</a:t>
            </a:r>
          </a:p>
          <a:p>
            <a:r>
              <a:rPr lang="en-US" sz="2000" dirty="0">
                <a:latin typeface="+mn-lt"/>
              </a:rPr>
              <a:t>Designated and appropriately trained FAP staff, including:</a:t>
            </a:r>
          </a:p>
          <a:p>
            <a:pPr marL="342900" indent="-342900">
              <a:buFont typeface="Arial" panose="020B0604020202020204" pitchFamily="34" charset="0"/>
              <a:buChar char="•"/>
            </a:pPr>
            <a:r>
              <a:rPr lang="en-US" sz="2000" dirty="0">
                <a:latin typeface="+mn-lt"/>
              </a:rPr>
              <a:t>FAP manager</a:t>
            </a:r>
          </a:p>
          <a:p>
            <a:pPr marL="342900" indent="-342900">
              <a:buFont typeface="Arial" panose="020B0604020202020204" pitchFamily="34" charset="0"/>
              <a:buChar char="•"/>
            </a:pPr>
            <a:r>
              <a:rPr lang="en-US" sz="2000" dirty="0">
                <a:latin typeface="+mn-lt"/>
              </a:rPr>
              <a:t>Prevention/outreach staff</a:t>
            </a:r>
          </a:p>
          <a:p>
            <a:pPr marL="342900" indent="-342900">
              <a:buFont typeface="Arial" panose="020B0604020202020204" pitchFamily="34" charset="0"/>
              <a:buChar char="•"/>
            </a:pPr>
            <a:r>
              <a:rPr lang="en-US" sz="2000" dirty="0">
                <a:latin typeface="+mn-lt"/>
              </a:rPr>
              <a:t>Domestic abuse victim advocate</a:t>
            </a:r>
          </a:p>
          <a:p>
            <a:pPr marL="342900" indent="-342900">
              <a:buFont typeface="Arial" panose="020B0604020202020204" pitchFamily="34" charset="0"/>
              <a:buChar char="•"/>
            </a:pPr>
            <a:r>
              <a:rPr lang="en-US" sz="2000" dirty="0">
                <a:latin typeface="+mn-lt"/>
              </a:rPr>
              <a:t>FAP clinician</a:t>
            </a:r>
          </a:p>
          <a:p>
            <a:pPr marL="342900" indent="-342900">
              <a:buFont typeface="Arial" panose="020B0604020202020204" pitchFamily="34" charset="0"/>
              <a:buChar char="•"/>
            </a:pPr>
            <a:r>
              <a:rPr lang="en-US" sz="2000" dirty="0">
                <a:latin typeface="+mn-lt"/>
              </a:rPr>
              <a:t>FAP case manager</a:t>
            </a:r>
          </a:p>
        </p:txBody>
      </p:sp>
      <p:sp>
        <p:nvSpPr>
          <p:cNvPr id="3" name="Content Placeholder 2">
            <a:extLst>
              <a:ext uri="{FF2B5EF4-FFF2-40B4-BE49-F238E27FC236}">
                <a16:creationId xmlns:a16="http://schemas.microsoft.com/office/drawing/2014/main" id="{C947CF44-E658-9A4F-B934-F0055CC845AD}"/>
              </a:ext>
            </a:extLst>
          </p:cNvPr>
          <p:cNvSpPr>
            <a:spLocks noGrp="1"/>
          </p:cNvSpPr>
          <p:nvPr>
            <p:ph sz="half" idx="1"/>
          </p:nvPr>
        </p:nvSpPr>
        <p:spPr>
          <a:xfrm>
            <a:off x="4903689" y="1522161"/>
            <a:ext cx="3886200" cy="3497311"/>
          </a:xfrm>
        </p:spPr>
        <p:txBody>
          <a:bodyPr>
            <a:normAutofit/>
          </a:bodyPr>
          <a:lstStyle/>
          <a:p>
            <a:r>
              <a:rPr lang="en-US" sz="2000" b="1" dirty="0">
                <a:latin typeface="+mn-lt"/>
              </a:rPr>
              <a:t>Responsibilities</a:t>
            </a:r>
          </a:p>
          <a:p>
            <a:pPr marL="171450" indent="-171450" eaLnBrk="0" hangingPunct="0">
              <a:buFont typeface="Arial" panose="020B0604020202020204" pitchFamily="34" charset="0"/>
              <a:buChar char="•"/>
            </a:pPr>
            <a:r>
              <a:rPr lang="en-US" sz="2000" dirty="0">
                <a:latin typeface="Calibri" panose="020F0502020204030204" pitchFamily="34" charset="0"/>
                <a:cs typeface="Calibri" panose="020F0502020204030204" pitchFamily="34" charset="0"/>
              </a:rPr>
              <a:t>Reinforce the central role the parents/guardians play in ongoing safety.</a:t>
            </a:r>
          </a:p>
          <a:p>
            <a:pPr marL="171450" indent="-171450" eaLnBrk="0" hangingPunct="0">
              <a:buFont typeface="Arial" panose="020B0604020202020204" pitchFamily="34" charset="0"/>
              <a:buChar char="•"/>
            </a:pPr>
            <a:r>
              <a:rPr lang="en-US" sz="2000" dirty="0">
                <a:latin typeface="+mn-lt"/>
                <a:cs typeface="Times New Roman" panose="02020603050405020304" pitchFamily="18" charset="0"/>
              </a:rPr>
              <a:t>Facilitate access to resources.</a:t>
            </a:r>
          </a:p>
          <a:p>
            <a:pPr marL="171450" indent="-171450" eaLnBrk="0" hangingPunct="0">
              <a:buFont typeface="Arial" panose="020B0604020202020204" pitchFamily="34" charset="0"/>
              <a:buChar char="•"/>
            </a:pPr>
            <a:r>
              <a:rPr lang="en-US" sz="2000" dirty="0">
                <a:latin typeface="+mn-lt"/>
                <a:cs typeface="Times New Roman" panose="02020603050405020304" pitchFamily="18" charset="0"/>
              </a:rPr>
              <a:t>Explain the services available through FAP.</a:t>
            </a:r>
          </a:p>
          <a:p>
            <a:pPr marL="171450" indent="-171450" eaLnBrk="0" hangingPunct="0">
              <a:buFont typeface="Arial" panose="020B0604020202020204" pitchFamily="34" charset="0"/>
              <a:buChar char="•"/>
            </a:pPr>
            <a:r>
              <a:rPr lang="en-US" sz="2000" dirty="0">
                <a:latin typeface="+mn-lt"/>
                <a:cs typeface="Times New Roman" panose="02020603050405020304" pitchFamily="18" charset="0"/>
              </a:rPr>
              <a:t>Describe the PSB-CY MDT approach to coordinating a response to referrals. </a:t>
            </a:r>
          </a:p>
        </p:txBody>
      </p:sp>
    </p:spTree>
    <p:extLst>
      <p:ext uri="{BB962C8B-B14F-4D97-AF65-F5344CB8AC3E}">
        <p14:creationId xmlns:p14="http://schemas.microsoft.com/office/powerpoint/2010/main" val="2267637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6580B-DF77-F149-A640-DB6AC1EE88E5}"/>
              </a:ext>
            </a:extLst>
          </p:cNvPr>
          <p:cNvSpPr>
            <a:spLocks noGrp="1"/>
          </p:cNvSpPr>
          <p:nvPr>
            <p:ph type="title"/>
          </p:nvPr>
        </p:nvSpPr>
        <p:spPr/>
        <p:txBody>
          <a:bodyPr>
            <a:normAutofit/>
          </a:bodyPr>
          <a:lstStyle/>
          <a:p>
            <a:r>
              <a:rPr lang="en-US" b="1" dirty="0">
                <a:latin typeface="Calibri" panose="020F0502020204030204" pitchFamily="34" charset="0"/>
                <a:cs typeface="Calibri" panose="020F0502020204030204" pitchFamily="34" charset="0"/>
              </a:rPr>
              <a:t>FAP Clinical Provider</a:t>
            </a:r>
          </a:p>
        </p:txBody>
      </p:sp>
      <p:sp>
        <p:nvSpPr>
          <p:cNvPr id="4" name="Content Placeholder 3">
            <a:extLst>
              <a:ext uri="{FF2B5EF4-FFF2-40B4-BE49-F238E27FC236}">
                <a16:creationId xmlns:a16="http://schemas.microsoft.com/office/drawing/2014/main" id="{4A57D832-DD31-E945-9D50-B2E584F59669}"/>
              </a:ext>
            </a:extLst>
          </p:cNvPr>
          <p:cNvSpPr>
            <a:spLocks noGrp="1"/>
          </p:cNvSpPr>
          <p:nvPr>
            <p:ph sz="half" idx="13"/>
          </p:nvPr>
        </p:nvSpPr>
        <p:spPr>
          <a:xfrm>
            <a:off x="342577" y="1400073"/>
            <a:ext cx="8458844" cy="4601893"/>
          </a:xfrm>
        </p:spPr>
        <p:txBody>
          <a:bodyPr>
            <a:noAutofit/>
          </a:bodyPr>
          <a:lstStyle/>
          <a:p>
            <a:pPr lvl="0">
              <a:lnSpc>
                <a:spcPct val="100000"/>
              </a:lnSpc>
              <a:spcBef>
                <a:spcPts val="0"/>
              </a:spcBef>
            </a:pPr>
            <a:r>
              <a:rPr lang="en-US" sz="1800" dirty="0">
                <a:solidFill>
                  <a:prstClr val="black"/>
                </a:solidFill>
                <a:latin typeface="Calibri" panose="020F0502020204030204"/>
              </a:rPr>
              <a:t>For children who exhibit or are impacted by PSB and their families, a FAP clinical provider will coordinate access to:</a:t>
            </a:r>
            <a:endParaRPr lang="en-US" sz="1800" dirty="0">
              <a:latin typeface="+mn-lt"/>
            </a:endParaRPr>
          </a:p>
          <a:p>
            <a:pPr marL="365760" lvl="1" indent="-365760"/>
            <a:r>
              <a:rPr lang="en-US" sz="1800" dirty="0">
                <a:latin typeface="+mn-lt"/>
              </a:rPr>
              <a:t>Specialized medical assessments and evaluations beyond the scope of FAP clinical intervention </a:t>
            </a:r>
          </a:p>
          <a:p>
            <a:pPr marL="365760" lvl="1" indent="-365760"/>
            <a:r>
              <a:rPr lang="en-US" sz="1800" dirty="0">
                <a:latin typeface="+mn-lt"/>
              </a:rPr>
              <a:t>Clinical services </a:t>
            </a:r>
          </a:p>
          <a:p>
            <a:pPr marL="365760" lvl="1" indent="-365760"/>
            <a:r>
              <a:rPr lang="en-US" sz="1800" dirty="0">
                <a:latin typeface="+mn-lt"/>
              </a:rPr>
              <a:t>Psychoeducational support</a:t>
            </a:r>
          </a:p>
          <a:p>
            <a:pPr marL="365760" lvl="1" indent="-365760"/>
            <a:r>
              <a:rPr lang="en-US" sz="1800" dirty="0">
                <a:latin typeface="+mn-lt"/>
              </a:rPr>
              <a:t>Assessment</a:t>
            </a:r>
          </a:p>
          <a:p>
            <a:pPr marL="365760" lvl="1" indent="-365760"/>
            <a:r>
              <a:rPr lang="en-US" sz="1800" dirty="0">
                <a:latin typeface="+mn-lt"/>
              </a:rPr>
              <a:t>Clinical intervention</a:t>
            </a:r>
          </a:p>
          <a:p>
            <a:pPr indent="-685800"/>
            <a:r>
              <a:rPr lang="en-US" sz="1800" dirty="0">
                <a:latin typeface="+mn-lt"/>
              </a:rPr>
              <a:t>In addition, FAP clinical providers will:</a:t>
            </a:r>
          </a:p>
          <a:p>
            <a:pPr marL="285750" lvl="1" indent="-285750"/>
            <a:r>
              <a:rPr lang="en-US" sz="1800" dirty="0">
                <a:latin typeface="+mn-lt"/>
              </a:rPr>
              <a:t>Attend MDT meetings, when needed, or provide                                                                               updates to the MDT through the chair of the MDT.</a:t>
            </a:r>
          </a:p>
          <a:p>
            <a:pPr marL="285750" lvl="1" indent="-285750"/>
            <a:r>
              <a:rPr lang="en-US" sz="1800" dirty="0">
                <a:latin typeface="+mn-lt"/>
              </a:rPr>
              <a:t>Create and coordinate safety/supervision plans and treatment plans for children, youth and families engaged in clinical treatment.</a:t>
            </a:r>
          </a:p>
          <a:p>
            <a:pPr marL="285750" lvl="1" indent="-285750"/>
            <a:r>
              <a:rPr lang="en-US" sz="1800" dirty="0">
                <a:latin typeface="+mn-lt"/>
              </a:rPr>
              <a:t>Use the Non-Clinical Referral Tool to classify sexual behavior. </a:t>
            </a:r>
          </a:p>
          <a:p>
            <a:pPr marL="285750" lvl="1" indent="-285750"/>
            <a:r>
              <a:rPr lang="en-US" sz="1800" dirty="0">
                <a:latin typeface="+mn-lt"/>
              </a:rPr>
              <a:t>Document all PSB efforts in the PSB Information System.</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a:srcRect l="10662"/>
          <a:stretch/>
        </p:blipFill>
        <p:spPr>
          <a:xfrm>
            <a:off x="5650149" y="2498128"/>
            <a:ext cx="3080307" cy="1997935"/>
          </a:xfrm>
          <a:prstGeom prst="rect">
            <a:avLst/>
          </a:prstGeom>
          <a:ln>
            <a:solidFill>
              <a:schemeClr val="tx1"/>
            </a:solidFill>
          </a:ln>
          <a:effectLst>
            <a:softEdge rad="0"/>
          </a:effectLst>
        </p:spPr>
      </p:pic>
    </p:spTree>
    <p:extLst>
      <p:ext uri="{BB962C8B-B14F-4D97-AF65-F5344CB8AC3E}">
        <p14:creationId xmlns:p14="http://schemas.microsoft.com/office/powerpoint/2010/main" val="2584101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1D450-1698-594E-A6FF-48B68D59553B}"/>
              </a:ext>
            </a:extLst>
          </p:cNvPr>
          <p:cNvSpPr>
            <a:spLocks noGrp="1"/>
          </p:cNvSpPr>
          <p:nvPr>
            <p:ph type="title"/>
          </p:nvPr>
        </p:nvSpPr>
        <p:spPr/>
        <p:txBody>
          <a:bodyPr>
            <a:normAutofit/>
          </a:bodyPr>
          <a:lstStyle/>
          <a:p>
            <a:r>
              <a:rPr lang="en-US" b="1" dirty="0">
                <a:latin typeface="Calibri" panose="020F0502020204030204" pitchFamily="34" charset="0"/>
                <a:cs typeface="Calibri" panose="020F0502020204030204" pitchFamily="34" charset="0"/>
              </a:rPr>
              <a:t>Parents’ Unique Role in the MDT</a:t>
            </a:r>
          </a:p>
        </p:txBody>
      </p:sp>
      <p:sp>
        <p:nvSpPr>
          <p:cNvPr id="5" name="Content Placeholder 3">
            <a:extLst>
              <a:ext uri="{FF2B5EF4-FFF2-40B4-BE49-F238E27FC236}">
                <a16:creationId xmlns:a16="http://schemas.microsoft.com/office/drawing/2014/main" id="{C00AC3C0-DACF-1548-84FD-9DFA5451651D}"/>
              </a:ext>
            </a:extLst>
          </p:cNvPr>
          <p:cNvSpPr>
            <a:spLocks noGrp="1"/>
          </p:cNvSpPr>
          <p:nvPr>
            <p:ph sz="half" idx="1"/>
          </p:nvPr>
        </p:nvSpPr>
        <p:spPr>
          <a:xfrm>
            <a:off x="398191" y="1764148"/>
            <a:ext cx="8296630" cy="4351338"/>
          </a:xfrm>
        </p:spPr>
        <p:txBody>
          <a:bodyPr>
            <a:normAutofit/>
          </a:bodyPr>
          <a:lstStyle/>
          <a:p>
            <a:r>
              <a:rPr lang="en-US" sz="2000" dirty="0">
                <a:latin typeface="+mn-lt"/>
              </a:rPr>
              <a:t>Parents can be encouraged to:</a:t>
            </a:r>
          </a:p>
          <a:p>
            <a:pPr marL="457200" indent="-457200">
              <a:buFont typeface="Arial" panose="020B0604020202020204" pitchFamily="34" charset="0"/>
              <a:buChar char="•"/>
            </a:pPr>
            <a:r>
              <a:rPr lang="en-US" sz="2000" dirty="0">
                <a:latin typeface="+mn-lt"/>
              </a:rPr>
              <a:t>Provide feedback.</a:t>
            </a:r>
          </a:p>
          <a:p>
            <a:pPr marL="457200" indent="-457200">
              <a:buFont typeface="Arial" panose="020B0604020202020204" pitchFamily="34" charset="0"/>
              <a:buChar char="•"/>
            </a:pPr>
            <a:r>
              <a:rPr lang="en-US" sz="2000" dirty="0">
                <a:latin typeface="+mn-lt"/>
              </a:rPr>
              <a:t>Ask questions.</a:t>
            </a:r>
          </a:p>
          <a:p>
            <a:pPr marL="457200" indent="-457200">
              <a:buFont typeface="Arial" panose="020B0604020202020204" pitchFamily="34" charset="0"/>
              <a:buChar char="•"/>
            </a:pPr>
            <a:r>
              <a:rPr lang="en-US" sz="2000" dirty="0">
                <a:latin typeface="+mn-lt"/>
              </a:rPr>
              <a:t>Share barriers.</a:t>
            </a:r>
          </a:p>
          <a:p>
            <a:pPr marL="457200" indent="-457200">
              <a:buFont typeface="Arial" panose="020B0604020202020204" pitchFamily="34" charset="0"/>
              <a:buChar char="•"/>
            </a:pPr>
            <a:r>
              <a:rPr lang="en-US" sz="2000" dirty="0">
                <a:latin typeface="+mn-lt"/>
              </a:rPr>
              <a:t>Participate in treatment.</a:t>
            </a:r>
          </a:p>
          <a:p>
            <a:pPr marL="457200" indent="-457200">
              <a:buFont typeface="Arial" panose="020B0604020202020204" pitchFamily="34" charset="0"/>
              <a:buChar char="•"/>
            </a:pPr>
            <a:r>
              <a:rPr lang="en-US" sz="2000" dirty="0">
                <a:latin typeface="+mn-lt"/>
              </a:rPr>
              <a:t>Advocate for their child.</a:t>
            </a:r>
          </a:p>
          <a:p>
            <a:pPr marL="457200" indent="-457200">
              <a:buFont typeface="Arial" panose="020B0604020202020204" pitchFamily="34" charset="0"/>
              <a:buChar char="•"/>
            </a:pPr>
            <a:r>
              <a:rPr lang="en-US" sz="2000" dirty="0">
                <a:latin typeface="+mn-lt"/>
              </a:rPr>
              <a:t>Work with a child-focused advocate.</a:t>
            </a:r>
          </a:p>
          <a:p>
            <a:pPr marL="468313" indent="-468313">
              <a:buFont typeface="Arial" panose="020B0604020202020204" pitchFamily="34" charset="0"/>
              <a:buChar char="•"/>
            </a:pPr>
            <a:r>
              <a:rPr lang="en-US" sz="2000" dirty="0">
                <a:latin typeface="+mn-lt"/>
              </a:rPr>
              <a:t>Attend meetings at the discretion of the MDT chairperson, as ad hoc members.</a:t>
            </a:r>
          </a:p>
          <a:p>
            <a:pPr marL="468313" indent="-468313">
              <a:buFont typeface="Arial" panose="020B0604020202020204" pitchFamily="34" charset="0"/>
              <a:buChar char="•"/>
            </a:pPr>
            <a:r>
              <a:rPr lang="en-US" sz="2000" dirty="0">
                <a:latin typeface="+mn-lt"/>
              </a:rPr>
              <a:t>Communicate the needs of their family.</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54599" y="1892193"/>
            <a:ext cx="3640221" cy="2047624"/>
          </a:xfrm>
          <a:prstGeom prst="rect">
            <a:avLst/>
          </a:prstGeom>
          <a:ln>
            <a:solidFill>
              <a:schemeClr val="tx1"/>
            </a:solidFill>
          </a:ln>
          <a:effectLst>
            <a:softEdge rad="0"/>
          </a:effectLst>
        </p:spPr>
      </p:pic>
    </p:spTree>
    <p:extLst>
      <p:ext uri="{BB962C8B-B14F-4D97-AF65-F5344CB8AC3E}">
        <p14:creationId xmlns:p14="http://schemas.microsoft.com/office/powerpoint/2010/main" val="253427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8B7C-E335-5446-B664-AA9449DE15A0}"/>
              </a:ext>
            </a:extLst>
          </p:cNvPr>
          <p:cNvSpPr>
            <a:spLocks noGrp="1"/>
          </p:cNvSpPr>
          <p:nvPr>
            <p:ph type="title"/>
          </p:nvPr>
        </p:nvSpPr>
        <p:spPr>
          <a:xfrm>
            <a:off x="1763921" y="205717"/>
            <a:ext cx="7380079" cy="981057"/>
          </a:xfrm>
        </p:spPr>
        <p:txBody>
          <a:bodyPr>
            <a:normAutofit/>
          </a:bodyPr>
          <a:lstStyle/>
          <a:p>
            <a:r>
              <a:rPr lang="en-US" b="1" dirty="0">
                <a:latin typeface="Calibri" panose="020F0502020204030204" pitchFamily="34" charset="0"/>
                <a:cs typeface="Calibri" panose="020F0502020204030204" pitchFamily="34" charset="0"/>
              </a:rPr>
              <a:t>Parents as Ad Hoc Members of the MDT</a:t>
            </a:r>
          </a:p>
        </p:txBody>
      </p:sp>
      <p:sp>
        <p:nvSpPr>
          <p:cNvPr id="3" name="Content Placeholder 2">
            <a:extLst>
              <a:ext uri="{FF2B5EF4-FFF2-40B4-BE49-F238E27FC236}">
                <a16:creationId xmlns:a16="http://schemas.microsoft.com/office/drawing/2014/main" id="{B994730F-EF2A-6C49-8CF0-3657DAE895A1}"/>
              </a:ext>
            </a:extLst>
          </p:cNvPr>
          <p:cNvSpPr>
            <a:spLocks noGrp="1"/>
          </p:cNvSpPr>
          <p:nvPr>
            <p:ph sz="half" idx="1"/>
          </p:nvPr>
        </p:nvSpPr>
        <p:spPr>
          <a:xfrm>
            <a:off x="278759" y="1428779"/>
            <a:ext cx="8566717" cy="4174354"/>
          </a:xfrm>
        </p:spPr>
        <p:txBody>
          <a:bodyPr>
            <a:normAutofit lnSpcReduction="10000"/>
          </a:bodyPr>
          <a:lstStyle/>
          <a:p>
            <a:r>
              <a:rPr lang="en-US" sz="1800" b="1" dirty="0">
                <a:latin typeface="Calibri" panose="020F0502020204030204" pitchFamily="34" charset="0"/>
                <a:cs typeface="Calibri" panose="020F0502020204030204" pitchFamily="34" charset="0"/>
              </a:rPr>
              <a:t>Meet with core members of the MDT first </a:t>
            </a:r>
            <a:r>
              <a:rPr lang="en-US" sz="1800" dirty="0">
                <a:latin typeface="Calibri" panose="020F0502020204030204" pitchFamily="34" charset="0"/>
                <a:cs typeface="Calibri" panose="020F0502020204030204" pitchFamily="34" charset="0"/>
              </a:rPr>
              <a:t>to think strategically about the safety of and value to the families.</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MDT can consider discussing:</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Whether the parents want to participate </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The incident</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The families involved (including personalities)</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The potential for harm if the exhibiting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and impacted families are included/excluded </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Whether parents would be better served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with an individual or clinical appointment</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Other relevant concerns</a:t>
            </a:r>
          </a:p>
          <a:p>
            <a:pPr marL="457200" indent="-457200">
              <a:buFont typeface="Arial" panose="020B0604020202020204" pitchFamily="34" charset="0"/>
              <a:buChar char="•"/>
            </a:pPr>
            <a:r>
              <a:rPr lang="en-US" sz="1800" dirty="0">
                <a:latin typeface="Calibri" panose="020F0502020204030204" pitchFamily="34" charset="0"/>
                <a:cs typeface="Calibri" panose="020F0502020204030204" pitchFamily="34" charset="0"/>
              </a:rPr>
              <a:t>When and if parents should attend</a:t>
            </a:r>
          </a:p>
        </p:txBody>
      </p:sp>
      <p:pic>
        <p:nvPicPr>
          <p:cNvPr id="5" name="Picture 4">
            <a:extLst>
              <a:ext uri="{FF2B5EF4-FFF2-40B4-BE49-F238E27FC236}">
                <a16:creationId xmlns:a16="http://schemas.microsoft.com/office/drawing/2014/main" id="{54748D39-809E-31ED-0BA3-8492CBEA794B}"/>
              </a:ext>
              <a:ext uri="{C183D7F6-B498-43B3-948B-1728B52AA6E4}">
                <adec:decorative xmlns:adec="http://schemas.microsoft.com/office/drawing/2017/decorative" val="1"/>
              </a:ext>
            </a:extLst>
          </p:cNvPr>
          <p:cNvPicPr>
            <a:picLocks noChangeAspect="1"/>
          </p:cNvPicPr>
          <p:nvPr/>
        </p:nvPicPr>
        <p:blipFill rotWithShape="1">
          <a:blip r:embed="rId3"/>
          <a:srcRect l="5953" r="7856" b="12143"/>
          <a:stretch/>
        </p:blipFill>
        <p:spPr>
          <a:xfrm>
            <a:off x="5196257" y="2165746"/>
            <a:ext cx="3746500" cy="2545964"/>
          </a:xfrm>
          <a:prstGeom prst="rect">
            <a:avLst/>
          </a:prstGeom>
          <a:ln>
            <a:solidFill>
              <a:schemeClr val="tx1"/>
            </a:solidFill>
          </a:ln>
        </p:spPr>
      </p:pic>
    </p:spTree>
    <p:extLst>
      <p:ext uri="{BB962C8B-B14F-4D97-AF65-F5344CB8AC3E}">
        <p14:creationId xmlns:p14="http://schemas.microsoft.com/office/powerpoint/2010/main" val="196153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5299" y="288696"/>
            <a:ext cx="6858001" cy="770083"/>
          </a:xfrm>
        </p:spPr>
        <p:txBody>
          <a:bodyPr>
            <a:normAutofit fontScale="90000"/>
          </a:bodyPr>
          <a:lstStyle/>
          <a:p>
            <a:r>
              <a:rPr lang="en-US" b="1" dirty="0">
                <a:latin typeface="Calibri" panose="020F0502020204030204" pitchFamily="34" charset="0"/>
                <a:cs typeface="Calibri" panose="020F0502020204030204" pitchFamily="34" charset="0"/>
              </a:rPr>
              <a:t>How to Include Parents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as Ad Hoc Members of MDT</a:t>
            </a:r>
          </a:p>
        </p:txBody>
      </p:sp>
      <p:sp>
        <p:nvSpPr>
          <p:cNvPr id="3" name="Content Placeholder 2"/>
          <p:cNvSpPr>
            <a:spLocks noGrp="1"/>
          </p:cNvSpPr>
          <p:nvPr>
            <p:ph sz="half" idx="1"/>
          </p:nvPr>
        </p:nvSpPr>
        <p:spPr>
          <a:xfrm>
            <a:off x="337565" y="1592470"/>
            <a:ext cx="8468869" cy="4351130"/>
          </a:xfrm>
        </p:spPr>
        <p:txBody>
          <a:bodyPr>
            <a:normAutofit/>
          </a:bodyPr>
          <a:lstStyle/>
          <a:p>
            <a:r>
              <a:rPr lang="en-US" sz="2000" b="1" dirty="0">
                <a:latin typeface="Calibri" panose="020F0502020204030204" pitchFamily="34" charset="0"/>
                <a:cs typeface="Calibri" panose="020F0502020204030204" pitchFamily="34" charset="0"/>
              </a:rPr>
              <a:t>Include parents only after </a:t>
            </a:r>
            <a:r>
              <a:rPr lang="en-US" sz="2000" dirty="0">
                <a:latin typeface="Calibri" panose="020F0502020204030204" pitchFamily="34" charset="0"/>
                <a:cs typeface="Calibri" panose="020F0502020204030204" pitchFamily="34" charset="0"/>
              </a:rPr>
              <a:t>the MDT has met and decided that the benefits outweigh the risks for the parents to attend future meetings. </a:t>
            </a:r>
          </a:p>
          <a:p>
            <a:r>
              <a:rPr lang="en-US" sz="2000" dirty="0">
                <a:latin typeface="Calibri" panose="020F0502020204030204" pitchFamily="34" charset="0"/>
                <a:cs typeface="Calibri" panose="020F0502020204030204" pitchFamily="34" charset="0"/>
              </a:rPr>
              <a:t>Best practice suggestions:</a:t>
            </a:r>
          </a:p>
          <a:p>
            <a:pPr marL="514350" indent="-514350">
              <a:buFont typeface="+mj-lt"/>
              <a:buAutoNum type="arabicPeriod"/>
            </a:pPr>
            <a:r>
              <a:rPr lang="en-US" sz="2000" dirty="0">
                <a:latin typeface="Calibri" panose="020F0502020204030204" pitchFamily="34" charset="0"/>
                <a:cs typeface="Calibri" panose="020F0502020204030204" pitchFamily="34" charset="0"/>
              </a:rPr>
              <a:t>Set an agenda that structures the meeting so that parents attend only the necessary portion. Provide that agenda to the parents in advance of the MDT meeting.</a:t>
            </a:r>
          </a:p>
          <a:p>
            <a:pPr marL="514350" indent="-514350">
              <a:buFont typeface="+mj-lt"/>
              <a:buAutoNum type="arabicPeriod"/>
            </a:pPr>
            <a:r>
              <a:rPr lang="en-US" sz="2000" dirty="0">
                <a:latin typeface="Calibri" panose="020F0502020204030204" pitchFamily="34" charset="0"/>
                <a:cs typeface="Calibri" panose="020F0502020204030204" pitchFamily="34" charset="0"/>
              </a:rPr>
              <a:t>Utilize your child-focused advocate to help prepare the parents prior to the MDT meeting to set expectations and, after the meeting to debrief, answer questions and provide support.</a:t>
            </a:r>
          </a:p>
          <a:p>
            <a:pPr marL="514350" indent="-514350">
              <a:buFont typeface="+mj-lt"/>
              <a:buAutoNum type="arabicPeriod"/>
            </a:pPr>
            <a:r>
              <a:rPr lang="en-US" sz="2000" dirty="0">
                <a:latin typeface="Calibri" panose="020F0502020204030204" pitchFamily="34" charset="0"/>
                <a:cs typeface="Calibri" panose="020F0502020204030204" pitchFamily="34" charset="0"/>
              </a:rPr>
              <a:t>Have a follow-up plan with an identified point of contact who will communicate with the family, provide updates to include the date and time of the next meeting, if needed, and next steps.</a:t>
            </a:r>
            <a:endParaRPr lang="en-US" dirty="0"/>
          </a:p>
        </p:txBody>
      </p:sp>
    </p:spTree>
    <p:extLst>
      <p:ext uri="{BB962C8B-B14F-4D97-AF65-F5344CB8AC3E}">
        <p14:creationId xmlns:p14="http://schemas.microsoft.com/office/powerpoint/2010/main" val="2432231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205717"/>
            <a:ext cx="6362700" cy="981057"/>
          </a:xfrm>
        </p:spPr>
        <p:txBody>
          <a:bodyPr>
            <a:normAutofit fontScale="90000"/>
          </a:bodyPr>
          <a:lstStyle/>
          <a:p>
            <a:r>
              <a:rPr lang="en-US" b="1" dirty="0">
                <a:latin typeface="Calibri" panose="020F0502020204030204" pitchFamily="34" charset="0"/>
                <a:cs typeface="Calibri" panose="020F0502020204030204" pitchFamily="34" charset="0"/>
              </a:rPr>
              <a:t>Command Assets; Public Affairs Office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and Staff Judge Advocate; Housing Office</a:t>
            </a:r>
            <a:endParaRPr lang="en-US" b="1" strike="sngStrike"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98189" y="1501060"/>
            <a:ext cx="8411701" cy="3566618"/>
          </a:xfrm>
        </p:spPr>
        <p:txBody>
          <a:bodyPr>
            <a:normAutofit/>
          </a:bodyPr>
          <a:lstStyle/>
          <a:p>
            <a:pPr marL="171450" indent="-171450">
              <a:buFont typeface="Arial" panose="020B0604020202020204" pitchFamily="34" charset="0"/>
              <a:buChar char="•"/>
            </a:pPr>
            <a:r>
              <a:rPr lang="en-US" sz="2000" dirty="0">
                <a:latin typeface="+mn-lt"/>
                <a:cs typeface="Calibri" panose="020F0502020204030204" pitchFamily="34" charset="0"/>
              </a:rPr>
              <a:t>Most common issues addressed by PAO, housing and/or SJA:</a:t>
            </a:r>
          </a:p>
          <a:p>
            <a:pPr marL="628650" lvl="1" indent="-171450"/>
            <a:r>
              <a:rPr lang="en-US" sz="2000" dirty="0">
                <a:latin typeface="+mn-lt"/>
                <a:cs typeface="Calibri" panose="020F0502020204030204" pitchFamily="34" charset="0"/>
              </a:rPr>
              <a:t>Installation safety concerns, housing issues, installation access </a:t>
            </a:r>
          </a:p>
          <a:p>
            <a:pPr marL="628650" lvl="1" indent="-171450"/>
            <a:r>
              <a:rPr lang="en-US" sz="2000" dirty="0">
                <a:latin typeface="+mn-lt"/>
                <a:cs typeface="Calibri" panose="020F0502020204030204" pitchFamily="34" charset="0"/>
              </a:rPr>
              <a:t>Public messaging, dealing with press inquires</a:t>
            </a:r>
          </a:p>
          <a:p>
            <a:pPr marL="628650" lvl="1" indent="-171450"/>
            <a:r>
              <a:rPr lang="en-US" sz="2000" dirty="0">
                <a:latin typeface="+mn-lt"/>
                <a:cs typeface="Calibri" panose="020F0502020204030204" pitchFamily="34" charset="0"/>
              </a:rPr>
              <a:t>Installation communication (town halls, social media, etc.)</a:t>
            </a:r>
          </a:p>
          <a:p>
            <a:pPr marL="171450" indent="-171450">
              <a:buFont typeface="Arial" panose="020B0604020202020204" pitchFamily="34" charset="0"/>
              <a:buChar char="•"/>
            </a:pPr>
            <a:r>
              <a:rPr lang="en-US" sz="2000" dirty="0">
                <a:latin typeface="+mn-lt"/>
                <a:cs typeface="Calibri" panose="020F0502020204030204" pitchFamily="34" charset="0"/>
              </a:rPr>
              <a:t>Servicing legal authorities, housing and the PAO operate under the direction of command </a:t>
            </a:r>
          </a:p>
          <a:p>
            <a:pPr marL="171450" indent="-171450">
              <a:buFont typeface="Arial" panose="020B0604020202020204" pitchFamily="34" charset="0"/>
              <a:buChar char="•"/>
            </a:pPr>
            <a:r>
              <a:rPr lang="en-US" sz="2000" dirty="0">
                <a:latin typeface="+mn-lt"/>
                <a:cs typeface="Calibri" panose="020F0502020204030204" pitchFamily="34" charset="0"/>
              </a:rPr>
              <a:t>Service implementing guidance should be consulted when engaging command assets</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0019" y="4483928"/>
            <a:ext cx="2371839" cy="1454507"/>
          </a:xfrm>
          <a:prstGeom prst="rect">
            <a:avLst/>
          </a:prstGeom>
          <a:ln>
            <a:solidFill>
              <a:schemeClr val="tx1"/>
            </a:solidFill>
          </a:ln>
          <a:effectLst>
            <a:softEdge rad="0"/>
          </a:effectLst>
        </p:spPr>
      </p:pic>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4"/>
          <a:srcRect r="35141"/>
          <a:stretch/>
        </p:blipFill>
        <p:spPr>
          <a:xfrm flipH="1">
            <a:off x="6083300" y="4483928"/>
            <a:ext cx="2051050" cy="1447800"/>
          </a:xfrm>
          <a:prstGeom prst="rect">
            <a:avLst/>
          </a:prstGeom>
          <a:ln>
            <a:solidFill>
              <a:schemeClr val="tx1"/>
            </a:solidFill>
          </a:ln>
          <a:effectLst>
            <a:softEdge rad="0"/>
          </a:effectLst>
        </p:spPr>
      </p:pic>
      <p:pic>
        <p:nvPicPr>
          <p:cNvPr id="5" name="Picture 4">
            <a:extLst>
              <a:ext uri="{FF2B5EF4-FFF2-40B4-BE49-F238E27FC236}">
                <a16:creationId xmlns:a16="http://schemas.microsoft.com/office/drawing/2014/main" id="{72EB43EF-9158-53F9-E85B-73EED3E7924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598833" y="4490635"/>
            <a:ext cx="2177492" cy="1447800"/>
          </a:xfrm>
          <a:prstGeom prst="rect">
            <a:avLst/>
          </a:prstGeom>
          <a:ln w="9525">
            <a:solidFill>
              <a:schemeClr val="tx1"/>
            </a:solidFill>
          </a:ln>
        </p:spPr>
      </p:pic>
    </p:spTree>
    <p:extLst>
      <p:ext uri="{BB962C8B-B14F-4D97-AF65-F5344CB8AC3E}">
        <p14:creationId xmlns:p14="http://schemas.microsoft.com/office/powerpoint/2010/main" val="951654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2CE3-7995-4F6D-9174-C0AD661CA9C1}"/>
              </a:ext>
            </a:extLst>
          </p:cNvPr>
          <p:cNvSpPr>
            <a:spLocks noGrp="1"/>
          </p:cNvSpPr>
          <p:nvPr>
            <p:ph type="title"/>
          </p:nvPr>
        </p:nvSpPr>
        <p:spPr/>
        <p:txBody>
          <a:bodyPr/>
          <a:lstStyle/>
          <a:p>
            <a:r>
              <a:rPr lang="en-US" sz="3200" dirty="0">
                <a:effectLst/>
                <a:latin typeface="Calibri" panose="020F0502020204030204" pitchFamily="34" charset="0"/>
                <a:ea typeface="Calibri" panose="020F0502020204030204" pitchFamily="34" charset="0"/>
              </a:rPr>
              <a:t>Engaging the Installation Commander</a:t>
            </a:r>
            <a:endParaRPr lang="en-US" dirty="0"/>
          </a:p>
        </p:txBody>
      </p:sp>
      <p:sp>
        <p:nvSpPr>
          <p:cNvPr id="3" name="Content Placeholder 2">
            <a:extLst>
              <a:ext uri="{FF2B5EF4-FFF2-40B4-BE49-F238E27FC236}">
                <a16:creationId xmlns:a16="http://schemas.microsoft.com/office/drawing/2014/main" id="{50FF326B-7B89-4F24-BFF6-63A44D1BBC2E}"/>
              </a:ext>
            </a:extLst>
          </p:cNvPr>
          <p:cNvSpPr>
            <a:spLocks noGrp="1"/>
          </p:cNvSpPr>
          <p:nvPr>
            <p:ph idx="1"/>
          </p:nvPr>
        </p:nvSpPr>
        <p:spPr/>
        <p:txBody>
          <a:bodyPr>
            <a:normAutofit/>
          </a:bodyPr>
          <a:lstStyle/>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The MDT will establish processes and procedures for providing aggregate reports containing de-identified trend data to the installation commander through the Family Advocacy Committee or other committee at the direction of the installation commander. These reports will:</a:t>
            </a:r>
            <a:endParaRPr lang="en-US" sz="1600" dirty="0">
              <a:latin typeface="Calibri" panose="020F0502020204030204" pitchFamily="34" charset="0"/>
              <a:ea typeface="Calibri" panose="020F0502020204030204" pitchFamily="34" charset="0"/>
            </a:endParaRPr>
          </a:p>
          <a:p>
            <a:pPr marL="971550" lvl="1" indent="-285750">
              <a:spcBef>
                <a:spcPts val="0"/>
              </a:spcBef>
            </a:pPr>
            <a:r>
              <a:rPr lang="en-US" sz="1600" dirty="0">
                <a:latin typeface="Calibri" panose="020F0502020204030204" pitchFamily="34" charset="0"/>
                <a:ea typeface="Calibri" panose="020F0502020204030204" pitchFamily="34" charset="0"/>
              </a:rPr>
              <a:t>S</a:t>
            </a:r>
            <a:r>
              <a:rPr lang="en-US" sz="1600" dirty="0">
                <a:effectLst/>
                <a:latin typeface="Calibri" panose="020F0502020204030204" pitchFamily="34" charset="0"/>
                <a:ea typeface="Calibri" panose="020F0502020204030204" pitchFamily="34" charset="0"/>
              </a:rPr>
              <a:t>upport the installation commander in assessing the effectiveness of current installation guidance, procedures and protocols.</a:t>
            </a:r>
          </a:p>
          <a:p>
            <a:pPr marL="971550" lvl="1" indent="-285750">
              <a:spcBef>
                <a:spcPts val="0"/>
              </a:spcBef>
            </a:pPr>
            <a:r>
              <a:rPr lang="en-US" sz="1600" dirty="0">
                <a:effectLst/>
                <a:latin typeface="Calibri" panose="020F0502020204030204" pitchFamily="34" charset="0"/>
                <a:ea typeface="Calibri" panose="020F0502020204030204" pitchFamily="34" charset="0"/>
              </a:rPr>
              <a:t>Promote collaboration and information-sharing among stakeholders.</a:t>
            </a:r>
            <a:endParaRPr lang="en-US" sz="1600" dirty="0">
              <a:latin typeface="Calibri" panose="020F0502020204030204" pitchFamily="34" charset="0"/>
              <a:ea typeface="Calibri" panose="020F0502020204030204" pitchFamily="34" charset="0"/>
            </a:endParaRPr>
          </a:p>
          <a:p>
            <a:pPr marL="971550" lvl="1" indent="-285750">
              <a:spcBef>
                <a:spcPts val="0"/>
              </a:spcBef>
            </a:pPr>
            <a:r>
              <a:rPr lang="en-US" sz="1600" dirty="0">
                <a:effectLst/>
                <a:latin typeface="Calibri" panose="020F0502020204030204" pitchFamily="34" charset="0"/>
                <a:ea typeface="Calibri" panose="020F0502020204030204" pitchFamily="34" charset="0"/>
              </a:rPr>
              <a:t>Guide decision-making and direct action related to the installation response to PSB-CY incidents and cases to align with DOD policy, service implementing policy and established best practices.</a:t>
            </a: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The MCIO and/or installation LEAs </a:t>
            </a:r>
            <a:r>
              <a:rPr lang="en-US" sz="1600" dirty="0">
                <a:latin typeface="Calibri" panose="020F0502020204030204" pitchFamily="34" charset="0"/>
                <a:ea typeface="Calibri" panose="020F0502020204030204" pitchFamily="34" charset="0"/>
              </a:rPr>
              <a:t>are</a:t>
            </a:r>
            <a:r>
              <a:rPr lang="en-US" sz="1600" dirty="0">
                <a:effectLst/>
                <a:latin typeface="Calibri" panose="020F0502020204030204" pitchFamily="34" charset="0"/>
                <a:ea typeface="Calibri" panose="020F0502020204030204" pitchFamily="34" charset="0"/>
              </a:rPr>
              <a:t> responsible for notifying the appropriate level of command on all PSB-CY reports that warrant an investigation or involvement with additional federal or civilian LEAs or require command level action to promote the safety and security of the installation.  </a:t>
            </a:r>
          </a:p>
          <a:p>
            <a:pPr marL="0" marR="0">
              <a:spcBef>
                <a:spcPts val="0"/>
              </a:spcBef>
              <a:spcAft>
                <a:spcPts val="0"/>
              </a:spcAft>
            </a:pPr>
            <a:r>
              <a:rPr lang="en-US" sz="1600" dirty="0">
                <a:effectLst/>
                <a:latin typeface="Calibri" panose="020F0502020204030204" pitchFamily="34" charset="0"/>
                <a:ea typeface="Calibri" panose="020F0502020204030204" pitchFamily="34" charset="0"/>
              </a:rPr>
              <a:t>Examples include:</a:t>
            </a: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Housing/property issues (securing structures/sheds, constructing fences)</a:t>
            </a: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Managing public spaces in support of safety and supervision planning</a:t>
            </a: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Installation access</a:t>
            </a: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rPr>
              <a:t>Relocation requests</a:t>
            </a:r>
          </a:p>
        </p:txBody>
      </p:sp>
    </p:spTree>
    <p:extLst>
      <p:ext uri="{BB962C8B-B14F-4D97-AF65-F5344CB8AC3E}">
        <p14:creationId xmlns:p14="http://schemas.microsoft.com/office/powerpoint/2010/main" val="1507503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Active-Duty Member’s Command</a:t>
            </a:r>
          </a:p>
        </p:txBody>
      </p:sp>
      <p:sp>
        <p:nvSpPr>
          <p:cNvPr id="3" name="Content Placeholder 2"/>
          <p:cNvSpPr>
            <a:spLocks noGrp="1"/>
          </p:cNvSpPr>
          <p:nvPr>
            <p:ph idx="1"/>
          </p:nvPr>
        </p:nvSpPr>
        <p:spPr>
          <a:xfrm>
            <a:off x="282444" y="1346107"/>
            <a:ext cx="8255164" cy="4616948"/>
          </a:xfrm>
        </p:spPr>
        <p:txBody>
          <a:bodyPr>
            <a:normAutofit lnSpcReduction="10000"/>
          </a:bodyPr>
          <a:lstStyle/>
          <a:p>
            <a:r>
              <a:rPr lang="en-US" sz="1700" dirty="0">
                <a:cs typeface="Calibri" panose="020F0502020204030204" pitchFamily="34" charset="0"/>
              </a:rPr>
              <a:t>The active-duty member’s command may become an expanded member when:</a:t>
            </a:r>
          </a:p>
          <a:p>
            <a:endParaRPr lang="en-US" sz="1700" dirty="0">
              <a:latin typeface="+mn-lt"/>
            </a:endParaRPr>
          </a:p>
          <a:p>
            <a:pPr marL="457200" indent="-457200">
              <a:lnSpc>
                <a:spcPct val="120000"/>
              </a:lnSpc>
              <a:buFont typeface="Arial" panose="020B0604020202020204" pitchFamily="34" charset="0"/>
              <a:buChar char="•"/>
            </a:pPr>
            <a:r>
              <a:rPr lang="en-US" sz="1700" dirty="0">
                <a:latin typeface="+mn-lt"/>
              </a:rPr>
              <a:t>Parents/guardians request it.</a:t>
            </a:r>
          </a:p>
          <a:p>
            <a:pPr marL="457200" indent="-457200">
              <a:lnSpc>
                <a:spcPct val="120000"/>
              </a:lnSpc>
              <a:buFont typeface="Arial" panose="020B0604020202020204" pitchFamily="34" charset="0"/>
              <a:buChar char="•"/>
            </a:pPr>
            <a:r>
              <a:rPr lang="en-US" sz="1700" dirty="0">
                <a:latin typeface="+mn-lt"/>
              </a:rPr>
              <a:t>An emergency return of dependent, humanitarian reassignment, etc., is requested by the family or indicated from the installation commander.</a:t>
            </a:r>
          </a:p>
          <a:p>
            <a:pPr marL="457200" indent="-457200">
              <a:lnSpc>
                <a:spcPct val="120000"/>
              </a:lnSpc>
              <a:buFont typeface="Arial" panose="020B0604020202020204" pitchFamily="34" charset="0"/>
              <a:buChar char="•"/>
            </a:pPr>
            <a:r>
              <a:rPr lang="en-US" sz="1700" dirty="0">
                <a:latin typeface="+mn-lt"/>
              </a:rPr>
              <a:t>The family experiences obstacles that require additional assistance.</a:t>
            </a:r>
          </a:p>
          <a:p>
            <a:pPr marL="457200" indent="-457200">
              <a:lnSpc>
                <a:spcPct val="120000"/>
              </a:lnSpc>
              <a:buFont typeface="Arial" panose="020B0604020202020204" pitchFamily="34" charset="0"/>
              <a:buChar char="•"/>
            </a:pPr>
            <a:r>
              <a:rPr lang="en-US" sz="1700" dirty="0">
                <a:latin typeface="+mn-lt"/>
              </a:rPr>
              <a:t>The family faces barriers to implementing the recommended safety and supervision plan.</a:t>
            </a:r>
          </a:p>
          <a:p>
            <a:pPr>
              <a:lnSpc>
                <a:spcPct val="120000"/>
              </a:lnSpc>
            </a:pPr>
            <a:r>
              <a:rPr lang="en-US" sz="1700" dirty="0">
                <a:latin typeface="+mn-lt"/>
              </a:rPr>
              <a:t>The active-duty member’s command involvement may require the release of information from the families involved, and best practices should include a prediscussion with MDT members to ensure appropriate information-sharing. Keep in mind the chain of command and the scope of the MDT. Defense Department and service implementing guidance should always be followed when determining when/how/what information is released.</a:t>
            </a:r>
          </a:p>
        </p:txBody>
      </p:sp>
    </p:spTree>
    <p:extLst>
      <p:ext uri="{BB962C8B-B14F-4D97-AF65-F5344CB8AC3E}">
        <p14:creationId xmlns:p14="http://schemas.microsoft.com/office/powerpoint/2010/main" val="1491883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MDT Case Review</a:t>
            </a:r>
          </a:p>
        </p:txBody>
      </p:sp>
      <p:sp>
        <p:nvSpPr>
          <p:cNvPr id="3" name="Content Placeholder 2"/>
          <p:cNvSpPr>
            <a:spLocks noGrp="1"/>
          </p:cNvSpPr>
          <p:nvPr>
            <p:ph idx="1"/>
          </p:nvPr>
        </p:nvSpPr>
        <p:spPr>
          <a:xfrm>
            <a:off x="398190" y="1531280"/>
            <a:ext cx="8568009" cy="4351338"/>
          </a:xfrm>
        </p:spPr>
        <p:txBody>
          <a:bodyPr>
            <a:normAutofit/>
          </a:bodyPr>
          <a:lstStyle/>
          <a:p>
            <a:r>
              <a:rPr lang="en-US" sz="2400" dirty="0"/>
              <a:t> </a:t>
            </a:r>
            <a:r>
              <a:rPr lang="en-US" sz="2000" dirty="0">
                <a:latin typeface="+mn-lt"/>
              </a:rPr>
              <a:t>The MDT will:</a:t>
            </a:r>
          </a:p>
          <a:p>
            <a:pPr marL="1143000" lvl="1" indent="-457200"/>
            <a:r>
              <a:rPr lang="en-US" sz="2000" dirty="0">
                <a:latin typeface="+mn-lt"/>
              </a:rPr>
              <a:t>Review all open problematic cases until FAP-related services are completed or discontinued, any juvenile or criminal court involvement has ended and community risk factors have been addressed.</a:t>
            </a:r>
          </a:p>
          <a:p>
            <a:r>
              <a:rPr lang="en-US" sz="2000" dirty="0">
                <a:latin typeface="+mn-lt"/>
              </a:rPr>
              <a:t>Protocols and guidelines will include:</a:t>
            </a:r>
          </a:p>
          <a:p>
            <a:pPr marL="1143000" lvl="1" indent="-457200"/>
            <a:r>
              <a:rPr lang="en-US" sz="2000" dirty="0">
                <a:latin typeface="+mn-lt"/>
              </a:rPr>
              <a:t>Developing written protocols and guidelines for PSB-CY MDT case review in accordance with service implementing guidance  </a:t>
            </a:r>
          </a:p>
          <a:p>
            <a:pPr marL="1143000" lvl="1" indent="-457200"/>
            <a:r>
              <a:rPr lang="en-US" sz="2000" dirty="0">
                <a:latin typeface="+mn-lt"/>
              </a:rPr>
              <a:t>Frequency of meetings for new and ongoing cases</a:t>
            </a:r>
          </a:p>
          <a:p>
            <a:pPr marL="1143000" lvl="1" indent="-457200"/>
            <a:r>
              <a:rPr lang="en-US" sz="2000" dirty="0">
                <a:latin typeface="+mn-lt"/>
              </a:rPr>
              <a:t>Process for adding cases to and deleting cases from the agenda </a:t>
            </a:r>
          </a:p>
          <a:p>
            <a:pPr marL="1143000" lvl="1" indent="-457200"/>
            <a:r>
              <a:rPr lang="en-US" sz="2000" dirty="0">
                <a:latin typeface="+mn-lt"/>
              </a:rPr>
              <a:t>Notification procedures for meetings</a:t>
            </a:r>
          </a:p>
        </p:txBody>
      </p:sp>
    </p:spTree>
    <p:extLst>
      <p:ext uri="{BB962C8B-B14F-4D97-AF65-F5344CB8AC3E}">
        <p14:creationId xmlns:p14="http://schemas.microsoft.com/office/powerpoint/2010/main" val="2656134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Frequently Asked Questions — 1 of 5</a:t>
            </a:r>
          </a:p>
        </p:txBody>
      </p:sp>
      <p:sp>
        <p:nvSpPr>
          <p:cNvPr id="3" name="Content Placeholder 2"/>
          <p:cNvSpPr>
            <a:spLocks noGrp="1"/>
          </p:cNvSpPr>
          <p:nvPr>
            <p:ph sz="half" idx="1"/>
          </p:nvPr>
        </p:nvSpPr>
        <p:spPr>
          <a:xfrm>
            <a:off x="220391" y="1336736"/>
            <a:ext cx="8530656" cy="4939005"/>
          </a:xfrm>
        </p:spPr>
        <p:txBody>
          <a:bodyPr>
            <a:normAutofit lnSpcReduction="10000"/>
          </a:bodyPr>
          <a:lstStyle/>
          <a:p>
            <a:pPr marL="514350" indent="-514350">
              <a:lnSpc>
                <a:spcPct val="120000"/>
              </a:lnSpc>
              <a:buFont typeface="+mj-lt"/>
              <a:buAutoNum type="arabicPeriod"/>
            </a:pPr>
            <a:r>
              <a:rPr lang="en-US" sz="1800" dirty="0">
                <a:latin typeface="Calibri" panose="020F0502020204030204" pitchFamily="34" charset="0"/>
                <a:cs typeface="Calibri" panose="020F0502020204030204" pitchFamily="34" charset="0"/>
              </a:rPr>
              <a:t>Who is the reporting point of contact for sexual behavior referrals?</a:t>
            </a:r>
          </a:p>
          <a:p>
            <a:pPr marL="971550" lvl="1" indent="-285750">
              <a:lnSpc>
                <a:spcPct val="100000"/>
              </a:lnSpc>
              <a:spcBef>
                <a:spcPts val="0"/>
              </a:spcBef>
              <a:spcAft>
                <a:spcPts val="600"/>
              </a:spcAft>
            </a:pPr>
            <a:r>
              <a:rPr lang="en-US" sz="1800" dirty="0">
                <a:latin typeface="Calibri" panose="020F0502020204030204" pitchFamily="34" charset="0"/>
                <a:cs typeface="Calibri" panose="020F0502020204030204" pitchFamily="34" charset="0"/>
              </a:rPr>
              <a:t>The Family Advocacy Program is the reporting point of contact and is required to receive and categorize all reported incidents CONUS and OCONUS using the NCRT.   </a:t>
            </a:r>
          </a:p>
          <a:p>
            <a:pPr marL="514350" indent="-514350">
              <a:lnSpc>
                <a:spcPct val="120000"/>
              </a:lnSpc>
              <a:buFont typeface="+mj-lt"/>
              <a:buAutoNum type="arabicPeriod"/>
            </a:pPr>
            <a:r>
              <a:rPr lang="en-US" sz="1800" dirty="0">
                <a:latin typeface="Calibri" panose="020F0502020204030204" pitchFamily="34" charset="0"/>
                <a:cs typeface="Calibri" panose="020F0502020204030204" pitchFamily="34" charset="0"/>
              </a:rPr>
              <a:t>What is FAP’s role?</a:t>
            </a:r>
          </a:p>
          <a:p>
            <a:pPr marL="1017270" lvl="1" indent="-331470">
              <a:lnSpc>
                <a:spcPct val="100000"/>
              </a:lnSpc>
              <a:spcBef>
                <a:spcPts val="0"/>
              </a:spcBef>
              <a:spcAft>
                <a:spcPts val="600"/>
              </a:spcAft>
            </a:pPr>
            <a:r>
              <a:rPr lang="en-US" sz="1800" dirty="0">
                <a:latin typeface="Calibri" panose="020F0502020204030204" pitchFamily="34" charset="0"/>
                <a:cs typeface="Calibri" panose="020F0502020204030204" pitchFamily="34" charset="0"/>
              </a:rPr>
              <a:t>FAP is responsible for promoting awareness, supporting families, establishing and chairing the MDT, documenting all information pertaining to the incident/case, coordinating the safety and supervision of the children/youth involved through the MDT agencies, providing or coordinating intervention services and safety and supervision plans of children involved in FAP clinical services, managing an incident/case until termination and responding with culture competency in trauma-informed, developmentally attuned ways.</a:t>
            </a:r>
          </a:p>
          <a:p>
            <a:pPr marL="342900" indent="-342900">
              <a:lnSpc>
                <a:spcPct val="100000"/>
              </a:lnSpc>
              <a:spcBef>
                <a:spcPts val="0"/>
              </a:spcBef>
              <a:spcAft>
                <a:spcPts val="600"/>
              </a:spcAft>
              <a:buFont typeface="+mj-lt"/>
              <a:buAutoNum type="arabicPeriod"/>
            </a:pPr>
            <a:r>
              <a:rPr lang="en-US" sz="1800" dirty="0">
                <a:latin typeface="Calibri" panose="020F0502020204030204" pitchFamily="34" charset="0"/>
                <a:cs typeface="Calibri" panose="020F0502020204030204" pitchFamily="34" charset="0"/>
              </a:rPr>
              <a:t>Who establishes the PSB-CY MDT?</a:t>
            </a:r>
          </a:p>
          <a:p>
            <a:pPr marL="1017270" lvl="1" indent="-331470">
              <a:lnSpc>
                <a:spcPct val="100000"/>
              </a:lnSpc>
              <a:spcBef>
                <a:spcPts val="0"/>
              </a:spcBef>
              <a:spcAft>
                <a:spcPts val="600"/>
              </a:spcAft>
            </a:pPr>
            <a:r>
              <a:rPr lang="en-US" sz="1800" dirty="0">
                <a:latin typeface="Calibri" panose="020F0502020204030204" pitchFamily="34" charset="0"/>
                <a:cs typeface="Calibri" panose="020F0502020204030204" pitchFamily="34" charset="0"/>
              </a:rPr>
              <a:t>The installation Family Advocacy Committee, in accordance with service-implementing policy, establishes the PSB-CY MDT and identifies core and expanded ad hoc members. </a:t>
            </a:r>
            <a:endParaRPr lang="en-US" sz="1800" dirty="0"/>
          </a:p>
        </p:txBody>
      </p:sp>
    </p:spTree>
    <p:extLst>
      <p:ext uri="{BB962C8B-B14F-4D97-AF65-F5344CB8AC3E}">
        <p14:creationId xmlns:p14="http://schemas.microsoft.com/office/powerpoint/2010/main" val="2969039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Frequently Asked Questions — 2 of 5</a:t>
            </a:r>
          </a:p>
        </p:txBody>
      </p:sp>
      <p:sp>
        <p:nvSpPr>
          <p:cNvPr id="3" name="Content Placeholder 2"/>
          <p:cNvSpPr>
            <a:spLocks noGrp="1"/>
          </p:cNvSpPr>
          <p:nvPr>
            <p:ph idx="1"/>
          </p:nvPr>
        </p:nvSpPr>
        <p:spPr>
          <a:xfrm>
            <a:off x="247427" y="1435029"/>
            <a:ext cx="8713694" cy="4633262"/>
          </a:xfrm>
        </p:spPr>
        <p:txBody>
          <a:bodyPr>
            <a:normAutofit fontScale="25000" lnSpcReduction="20000"/>
          </a:bodyPr>
          <a:lstStyle/>
          <a:p>
            <a:pPr marL="514350" indent="-514350">
              <a:lnSpc>
                <a:spcPct val="120000"/>
              </a:lnSpc>
              <a:buFont typeface="+mj-lt"/>
              <a:buAutoNum type="arabicPeriod" startAt="4"/>
            </a:pPr>
            <a:r>
              <a:rPr lang="en-US" sz="7200" dirty="0">
                <a:latin typeface="Calibri" panose="020F0502020204030204" pitchFamily="34" charset="0"/>
                <a:cs typeface="Calibri" panose="020F0502020204030204" pitchFamily="34" charset="0"/>
              </a:rPr>
              <a:t>What are some best practice tips for the MDT? </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All members: Be in consistent and open communication with other members of the MDT. </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LE/MCIO: Share with FAP/DODEA if an investigation is being opened or closed, or if new, relevant information is found.</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LE/MCIO: Share sexual behavior reports with FAP.</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FAP: Share all relevant information about open investigations with LE/MCIO.</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Have copies of MDT guidance at PSB MDT meetings (i.e., this slide deck or other resources).</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Establish with MDT (prior to incidents) who will speak with parents/caregivers, when the identified party will communicate, what they will communicate and when and how the MDT will be notified of the communication and reaction of the parents.</a:t>
            </a:r>
          </a:p>
          <a:p>
            <a:pPr marL="1017270" lvl="1" indent="-331470">
              <a:lnSpc>
                <a:spcPct val="120000"/>
              </a:lnSpc>
              <a:spcBef>
                <a:spcPts val="0"/>
              </a:spcBef>
              <a:spcAft>
                <a:spcPts val="600"/>
              </a:spcAft>
            </a:pPr>
            <a:r>
              <a:rPr lang="en-US" sz="7200" dirty="0">
                <a:latin typeface="Calibri" panose="020F0502020204030204" pitchFamily="34" charset="0"/>
                <a:cs typeface="Calibri" panose="020F0502020204030204" pitchFamily="34" charset="0"/>
              </a:rPr>
              <a:t>Convene your MDT before a PSB incident occurs and share agency/program requirements with MDT members.</a:t>
            </a:r>
          </a:p>
        </p:txBody>
      </p:sp>
    </p:spTree>
    <p:extLst>
      <p:ext uri="{BB962C8B-B14F-4D97-AF65-F5344CB8AC3E}">
        <p14:creationId xmlns:p14="http://schemas.microsoft.com/office/powerpoint/2010/main" val="4185645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Frequently Asked Questions — 3 of 5</a:t>
            </a:r>
          </a:p>
        </p:txBody>
      </p:sp>
      <p:sp>
        <p:nvSpPr>
          <p:cNvPr id="3" name="Content Placeholder 2"/>
          <p:cNvSpPr>
            <a:spLocks noGrp="1"/>
          </p:cNvSpPr>
          <p:nvPr>
            <p:ph idx="1"/>
          </p:nvPr>
        </p:nvSpPr>
        <p:spPr>
          <a:xfrm>
            <a:off x="398191" y="1446044"/>
            <a:ext cx="7886700" cy="4608392"/>
          </a:xfrm>
        </p:spPr>
        <p:txBody>
          <a:bodyPr>
            <a:normAutofit fontScale="25000" lnSpcReduction="20000"/>
          </a:bodyPr>
          <a:lstStyle/>
          <a:p>
            <a:pPr>
              <a:lnSpc>
                <a:spcPct val="120000"/>
              </a:lnSpc>
            </a:pPr>
            <a:r>
              <a:rPr lang="en-US" sz="8000" dirty="0">
                <a:latin typeface="Calibri" panose="020F0502020204030204" pitchFamily="34" charset="0"/>
                <a:cs typeface="Calibri" panose="020F0502020204030204" pitchFamily="34" charset="0"/>
              </a:rPr>
              <a:t>5.      How long should LE/MCIO remain active in PSB MDT?</a:t>
            </a:r>
          </a:p>
          <a:p>
            <a:pPr marL="1014984" lvl="1" indent="-329184">
              <a:lnSpc>
                <a:spcPct val="120000"/>
              </a:lnSpc>
              <a:spcBef>
                <a:spcPts val="0"/>
              </a:spcBef>
              <a:spcAft>
                <a:spcPts val="600"/>
              </a:spcAft>
            </a:pPr>
            <a:r>
              <a:rPr lang="en-US" sz="8000" dirty="0">
                <a:latin typeface="Calibri" panose="020F0502020204030204" pitchFamily="34" charset="0"/>
                <a:cs typeface="Calibri" panose="020F0502020204030204" pitchFamily="34" charset="0"/>
              </a:rPr>
              <a:t>LE/MCIO should remain active as long as investigations are open or the MDT needs additional support (i.e., increased patrols, town hall representations, community safety concerns, etc.).</a:t>
            </a:r>
          </a:p>
          <a:p>
            <a:pPr marL="1014984" lvl="1" indent="-329184">
              <a:lnSpc>
                <a:spcPct val="120000"/>
              </a:lnSpc>
              <a:spcBef>
                <a:spcPts val="0"/>
              </a:spcBef>
              <a:spcAft>
                <a:spcPts val="600"/>
              </a:spcAft>
            </a:pPr>
            <a:r>
              <a:rPr lang="en-US" sz="8000" dirty="0">
                <a:latin typeface="Calibri" panose="020F0502020204030204" pitchFamily="34" charset="0"/>
                <a:cs typeface="Calibri" panose="020F0502020204030204" pitchFamily="34" charset="0"/>
              </a:rPr>
              <a:t>If an MCIO investigation is not opened, FAPM can convey relevant updates as they occur and LE/MCIO can stand by for consultation and continue to provide updates to command, but MCIO is not required to continue to attend MDT meetings.</a:t>
            </a:r>
          </a:p>
          <a:p>
            <a:pPr marL="514350" indent="-514350">
              <a:lnSpc>
                <a:spcPct val="120000"/>
              </a:lnSpc>
              <a:buFont typeface="+mj-lt"/>
              <a:buAutoNum type="arabicPeriod" startAt="6"/>
            </a:pPr>
            <a:r>
              <a:rPr lang="en-US" sz="8000" dirty="0">
                <a:latin typeface="Calibri" panose="020F0502020204030204" pitchFamily="34" charset="0"/>
                <a:cs typeface="Calibri" panose="020F0502020204030204" pitchFamily="34" charset="0"/>
              </a:rPr>
              <a:t>When should MDT members be notified about expanded/ad hoc members attending a meeting?</a:t>
            </a:r>
          </a:p>
          <a:p>
            <a:pPr marL="1014984" lvl="1" indent="-331470">
              <a:lnSpc>
                <a:spcPct val="120000"/>
              </a:lnSpc>
              <a:spcBef>
                <a:spcPts val="0"/>
              </a:spcBef>
              <a:spcAft>
                <a:spcPts val="600"/>
              </a:spcAft>
            </a:pPr>
            <a:r>
              <a:rPr lang="en-US" sz="8000" dirty="0">
                <a:latin typeface="Calibri" panose="020F0502020204030204" pitchFamily="34" charset="0"/>
                <a:cs typeface="Calibri" panose="020F0502020204030204" pitchFamily="34" charset="0"/>
              </a:rPr>
              <a:t>All MDT members should be notified prior to the MDT meeting regarding the participation of expanded/ad hoc members.</a:t>
            </a:r>
            <a:endParaRPr lang="en-US" sz="6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540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09CF-A5DC-E3D8-D231-D18799038BF1}"/>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Frequently Asked Questions — 4 of 5</a:t>
            </a:r>
            <a:endParaRPr lang="en-US" dirty="0"/>
          </a:p>
        </p:txBody>
      </p:sp>
      <p:sp>
        <p:nvSpPr>
          <p:cNvPr id="3" name="Content Placeholder 2">
            <a:extLst>
              <a:ext uri="{FF2B5EF4-FFF2-40B4-BE49-F238E27FC236}">
                <a16:creationId xmlns:a16="http://schemas.microsoft.com/office/drawing/2014/main" id="{D35748E4-83B0-F4A3-DFA1-671F701C7B5F}"/>
              </a:ext>
            </a:extLst>
          </p:cNvPr>
          <p:cNvSpPr>
            <a:spLocks noGrp="1"/>
          </p:cNvSpPr>
          <p:nvPr>
            <p:ph sz="half" idx="1"/>
          </p:nvPr>
        </p:nvSpPr>
        <p:spPr>
          <a:xfrm>
            <a:off x="398190" y="1361872"/>
            <a:ext cx="8415069" cy="4531943"/>
          </a:xfrm>
        </p:spPr>
        <p:txBody>
          <a:bodyPr>
            <a:noAutofit/>
          </a:bodyPr>
          <a:lstStyle/>
          <a:p>
            <a:pPr lvl="0">
              <a:lnSpc>
                <a:spcPct val="100000"/>
              </a:lnSpc>
              <a:spcBef>
                <a:spcPts val="0"/>
              </a:spcBef>
            </a:pPr>
            <a:r>
              <a:rPr lang="en-US" sz="1800" dirty="0">
                <a:solidFill>
                  <a:prstClr val="black"/>
                </a:solidFill>
                <a:latin typeface="Calibri" panose="020F0502020204030204" pitchFamily="34" charset="0"/>
                <a:cs typeface="Calibri" panose="020F0502020204030204" pitchFamily="34" charset="0"/>
              </a:rPr>
              <a:t>7.      Do PSB-CY incidents managed by the MDT go to the installation </a:t>
            </a:r>
            <a:br>
              <a:rPr lang="en-US" sz="1800" dirty="0">
                <a:solidFill>
                  <a:prstClr val="black"/>
                </a:solidFill>
                <a:latin typeface="Calibri" panose="020F0502020204030204" pitchFamily="34" charset="0"/>
                <a:cs typeface="Calibri" panose="020F0502020204030204" pitchFamily="34" charset="0"/>
              </a:rPr>
            </a:br>
            <a:r>
              <a:rPr lang="en-US" sz="1800" dirty="0">
                <a:solidFill>
                  <a:prstClr val="black"/>
                </a:solidFill>
                <a:latin typeface="Calibri" panose="020F0502020204030204" pitchFamily="34" charset="0"/>
                <a:cs typeface="Calibri" panose="020F0502020204030204" pitchFamily="34" charset="0"/>
              </a:rPr>
              <a:t>          determination committee?</a:t>
            </a:r>
          </a:p>
          <a:p>
            <a:pPr marL="914400" lvl="1" indent="-457200">
              <a:lnSpc>
                <a:spcPct val="100000"/>
              </a:lnSpc>
              <a:spcBef>
                <a:spcPts val="0"/>
              </a:spcBef>
            </a:pPr>
            <a:r>
              <a:rPr lang="en-US" sz="1800" dirty="0">
                <a:solidFill>
                  <a:prstClr val="black"/>
                </a:solidFill>
                <a:latin typeface="Calibri" panose="020F0502020204030204" pitchFamily="34" charset="0"/>
                <a:cs typeface="Calibri" panose="020F0502020204030204" pitchFamily="34" charset="0"/>
              </a:rPr>
              <a:t>To guard against the merging of adult-initiated and</a:t>
            </a:r>
            <a:br>
              <a:rPr lang="en-US" sz="1800" dirty="0">
                <a:solidFill>
                  <a:prstClr val="black"/>
                </a:solidFill>
                <a:latin typeface="Calibri" panose="020F0502020204030204" pitchFamily="34" charset="0"/>
                <a:cs typeface="Calibri" panose="020F0502020204030204" pitchFamily="34" charset="0"/>
              </a:rPr>
            </a:br>
            <a:r>
              <a:rPr lang="en-US" sz="1800" dirty="0">
                <a:solidFill>
                  <a:prstClr val="black"/>
                </a:solidFill>
                <a:latin typeface="Calibri" panose="020F0502020204030204" pitchFamily="34" charset="0"/>
                <a:cs typeface="Calibri" panose="020F0502020204030204" pitchFamily="34" charset="0"/>
              </a:rPr>
              <a:t>child-initiated behaviors, PSB-CY incidents </a:t>
            </a:r>
            <a:r>
              <a:rPr lang="en-US" sz="1800" b="1" u="sng" dirty="0">
                <a:solidFill>
                  <a:prstClr val="black"/>
                </a:solidFill>
                <a:latin typeface="Calibri" panose="020F0502020204030204" pitchFamily="34" charset="0"/>
                <a:cs typeface="Calibri" panose="020F0502020204030204" pitchFamily="34" charset="0"/>
              </a:rPr>
              <a:t>do not</a:t>
            </a:r>
            <a:r>
              <a:rPr lang="en-US" sz="1800" b="1" dirty="0">
                <a:solidFill>
                  <a:prstClr val="black"/>
                </a:solidFill>
                <a:latin typeface="Calibri" panose="020F0502020204030204" pitchFamily="34" charset="0"/>
                <a:cs typeface="Calibri" panose="020F0502020204030204" pitchFamily="34" charset="0"/>
              </a:rPr>
              <a:t> </a:t>
            </a:r>
            <a:r>
              <a:rPr lang="en-US" sz="1800" dirty="0">
                <a:solidFill>
                  <a:prstClr val="black"/>
                </a:solidFill>
                <a:latin typeface="Calibri" panose="020F0502020204030204" pitchFamily="34" charset="0"/>
                <a:cs typeface="Calibri" panose="020F0502020204030204" pitchFamily="34" charset="0"/>
              </a:rPr>
              <a:t>go to the installation determination committee. </a:t>
            </a:r>
          </a:p>
          <a:p>
            <a:pPr marL="914400" lvl="1" indent="-457200">
              <a:lnSpc>
                <a:spcPct val="100000"/>
              </a:lnSpc>
              <a:spcBef>
                <a:spcPts val="0"/>
              </a:spcBef>
            </a:pPr>
            <a:r>
              <a:rPr lang="en-US" sz="1800" dirty="0">
                <a:solidFill>
                  <a:prstClr val="black"/>
                </a:solidFill>
                <a:latin typeface="Calibri" panose="020F0502020204030204" pitchFamily="34" charset="0"/>
                <a:cs typeface="Calibri" panose="020F0502020204030204" pitchFamily="34" charset="0"/>
              </a:rPr>
              <a:t>Children and youth who engage in PSB are vastly different from adults who engage in the sexual abuse of children. Therefore, children and youth require different guidelines with respect to response, safety/supervision planning, assessment, evaluation and intervention.</a:t>
            </a:r>
          </a:p>
          <a:p>
            <a:pPr marL="457200" lvl="0" indent="-457200">
              <a:lnSpc>
                <a:spcPct val="100000"/>
              </a:lnSpc>
              <a:spcBef>
                <a:spcPts val="0"/>
              </a:spcBef>
              <a:buFontTx/>
              <a:buAutoNum type="arabicPeriod" startAt="8"/>
            </a:pPr>
            <a:r>
              <a:rPr lang="en-US" sz="1800" dirty="0">
                <a:solidFill>
                  <a:prstClr val="black"/>
                </a:solidFill>
                <a:latin typeface="Calibri" panose="020F0502020204030204" pitchFamily="34" charset="0"/>
                <a:cs typeface="Calibri" panose="020F0502020204030204" pitchFamily="34" charset="0"/>
              </a:rPr>
              <a:t>When should an installation commander be immediately contacted?</a:t>
            </a:r>
          </a:p>
          <a:p>
            <a:pPr marL="914400" lvl="1" indent="-457200">
              <a:lnSpc>
                <a:spcPct val="100000"/>
              </a:lnSpc>
              <a:spcBef>
                <a:spcPts val="0"/>
              </a:spcBef>
            </a:pPr>
            <a:r>
              <a:rPr lang="en-US" sz="1800" dirty="0">
                <a:solidFill>
                  <a:prstClr val="black"/>
                </a:solidFill>
                <a:latin typeface="Calibri" panose="020F0502020204030204"/>
                <a:cs typeface="Calibri" panose="020F0502020204030204" pitchFamily="34" charset="0"/>
              </a:rPr>
              <a:t>When there exists the likelihood of negative media attention or a threat of possible escalatory actions by community members in response to an incident; when a significant injury is sustained by a party or when significant action must be taken by one or more community agencies to safeguard the community and the service branch; or when civilian or other federal law enforcement agencies are involved.</a:t>
            </a:r>
          </a:p>
        </p:txBody>
      </p:sp>
    </p:spTree>
    <p:extLst>
      <p:ext uri="{BB962C8B-B14F-4D97-AF65-F5344CB8AC3E}">
        <p14:creationId xmlns:p14="http://schemas.microsoft.com/office/powerpoint/2010/main" val="3885466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F007-1B02-4DC2-9CA9-BBE24E87D472}"/>
              </a:ext>
            </a:extLst>
          </p:cNvPr>
          <p:cNvSpPr>
            <a:spLocks noGrp="1"/>
          </p:cNvSpPr>
          <p:nvPr>
            <p:ph type="title"/>
          </p:nvPr>
        </p:nvSpPr>
        <p:spPr/>
        <p:txBody>
          <a:bodyPr/>
          <a:lstStyle/>
          <a:p>
            <a:r>
              <a:rPr lang="en-US" dirty="0"/>
              <a:t>Frequently Asked Questions </a:t>
            </a:r>
            <a:r>
              <a:rPr lang="en-US" b="1" dirty="0">
                <a:latin typeface="Calibri" panose="020F0502020204030204" pitchFamily="34" charset="0"/>
                <a:cs typeface="Calibri" panose="020F0502020204030204" pitchFamily="34" charset="0"/>
              </a:rPr>
              <a:t>—</a:t>
            </a:r>
            <a:r>
              <a:rPr lang="en-US" dirty="0"/>
              <a:t> 5 of 5</a:t>
            </a:r>
          </a:p>
        </p:txBody>
      </p:sp>
      <p:sp>
        <p:nvSpPr>
          <p:cNvPr id="3" name="Content Placeholder 2">
            <a:extLst>
              <a:ext uri="{FF2B5EF4-FFF2-40B4-BE49-F238E27FC236}">
                <a16:creationId xmlns:a16="http://schemas.microsoft.com/office/drawing/2014/main" id="{8A2ED332-E783-4773-8E66-A7B2ED688BEA}"/>
              </a:ext>
            </a:extLst>
          </p:cNvPr>
          <p:cNvSpPr>
            <a:spLocks noGrp="1"/>
          </p:cNvSpPr>
          <p:nvPr>
            <p:ph idx="1"/>
          </p:nvPr>
        </p:nvSpPr>
        <p:spPr/>
        <p:txBody>
          <a:bodyPr/>
          <a:lstStyle/>
          <a:p>
            <a:pPr marL="457200" marR="0" lvl="0" indent="-457200">
              <a:spcBef>
                <a:spcPts val="0"/>
              </a:spcBef>
              <a:spcAft>
                <a:spcPts val="0"/>
              </a:spcAft>
            </a:pPr>
            <a:r>
              <a:rPr lang="en-US" sz="2000" dirty="0">
                <a:latin typeface="+mn-lt"/>
                <a:cs typeface="Calibri" panose="020F0502020204030204" pitchFamily="34" charset="0"/>
              </a:rPr>
              <a:t>9.     What are steps an installation commander can take when there are elevated or immediate community safety issues at play?</a:t>
            </a:r>
          </a:p>
          <a:p>
            <a:pPr marL="800100" lvl="1" indent="-457200">
              <a:spcBef>
                <a:spcPts val="0"/>
              </a:spcBef>
            </a:pPr>
            <a:r>
              <a:rPr lang="en-US" sz="2000" dirty="0">
                <a:latin typeface="+mn-lt"/>
                <a:cs typeface="Calibri" panose="020F0502020204030204" pitchFamily="34" charset="0"/>
              </a:rPr>
              <a:t>Removal of residents from installation housing</a:t>
            </a:r>
          </a:p>
          <a:p>
            <a:pPr marL="800100" lvl="1" indent="-457200">
              <a:spcBef>
                <a:spcPts val="0"/>
              </a:spcBef>
            </a:pPr>
            <a:r>
              <a:rPr lang="en-US" sz="2000" dirty="0">
                <a:latin typeface="+mn-lt"/>
                <a:cs typeface="Calibri" panose="020F0502020204030204" pitchFamily="34" charset="0"/>
              </a:rPr>
              <a:t>Involvement of subordinate commands to coordinate action</a:t>
            </a:r>
          </a:p>
          <a:p>
            <a:pPr marL="800100" lvl="1" indent="-457200">
              <a:spcBef>
                <a:spcPts val="0"/>
              </a:spcBef>
            </a:pPr>
            <a:r>
              <a:rPr lang="en-US" sz="2000" dirty="0">
                <a:latin typeface="+mn-lt"/>
                <a:cs typeface="Calibri" panose="020F0502020204030204" pitchFamily="34" charset="0"/>
              </a:rPr>
              <a:t>Enlist other relevant agencies to provide support to families and children.</a:t>
            </a:r>
          </a:p>
        </p:txBody>
      </p:sp>
    </p:spTree>
    <p:extLst>
      <p:ext uri="{BB962C8B-B14F-4D97-AF65-F5344CB8AC3E}">
        <p14:creationId xmlns:p14="http://schemas.microsoft.com/office/powerpoint/2010/main" val="487171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A216-BA02-8340-A397-66154618E7D4}"/>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Primary Managing Authority</a:t>
            </a:r>
            <a:endParaRPr lang="en-US" b="1" dirty="0">
              <a:solidFill>
                <a:srgbClr val="92D050"/>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FBA126C3-3D05-2B4F-A161-899B2A612444}"/>
              </a:ext>
            </a:extLst>
          </p:cNvPr>
          <p:cNvSpPr>
            <a:spLocks noGrp="1"/>
          </p:cNvSpPr>
          <p:nvPr>
            <p:ph sz="half" idx="13"/>
          </p:nvPr>
        </p:nvSpPr>
        <p:spPr>
          <a:xfrm>
            <a:off x="398191" y="1607420"/>
            <a:ext cx="8608193" cy="4087527"/>
          </a:xfrm>
        </p:spPr>
        <p:txBody>
          <a:bodyPr>
            <a:normAutofit/>
          </a:bodyPr>
          <a:lstStyle/>
          <a:p>
            <a:pPr marL="342900" indent="-342900">
              <a:buFont typeface="Arial" panose="020B0604020202020204" pitchFamily="34" charset="0"/>
              <a:buChar char="•"/>
            </a:pPr>
            <a:r>
              <a:rPr lang="en-US" sz="2000" dirty="0">
                <a:latin typeface="+mn-lt"/>
              </a:rPr>
              <a:t>The PMA is the installation FAP that is responsible for coordinating and communicating with the MDT throughout the duration of the PSB case.</a:t>
            </a:r>
          </a:p>
          <a:p>
            <a:pPr marL="342900" indent="-342900">
              <a:buFont typeface="Arial" panose="020B0604020202020204" pitchFamily="34" charset="0"/>
              <a:buChar char="•"/>
            </a:pPr>
            <a:r>
              <a:rPr lang="en-US" sz="2000" dirty="0">
                <a:latin typeface="+mn-lt"/>
              </a:rPr>
              <a:t>If multiple service branches are located nearby and children from multiple services are involved, the FAPM with PMA will coordinate across all branches to ensure everyone is included, as necessary. </a:t>
            </a:r>
          </a:p>
          <a:p>
            <a:pPr marL="342900" indent="-342900">
              <a:buFont typeface="Arial" panose="020B0604020202020204" pitchFamily="34" charset="0"/>
              <a:buChar char="•"/>
            </a:pPr>
            <a:r>
              <a:rPr lang="en-US" sz="2000" dirty="0">
                <a:latin typeface="+mn-lt"/>
              </a:rPr>
              <a:t>MDT representatives from all the services should be present and should collaborate and participate as they would in an MDT chaired by their service.</a:t>
            </a:r>
          </a:p>
          <a:p>
            <a:r>
              <a:rPr lang="en-US" sz="2000" dirty="0">
                <a:latin typeface="+mn-lt"/>
              </a:rPr>
              <a:t>The PMA does not come into play on joint installations. If the incident occurs on a joint installation, the lead service will stand up and chair the MDT.</a:t>
            </a:r>
          </a:p>
          <a:p>
            <a:r>
              <a:rPr lang="en-US" sz="2000" b="1" dirty="0">
                <a:latin typeface="+mn-lt"/>
              </a:rPr>
              <a:t>Best practice for joint installations: </a:t>
            </a:r>
            <a:r>
              <a:rPr lang="en-US" sz="2000" dirty="0">
                <a:latin typeface="+mn-lt"/>
              </a:rPr>
              <a:t>FAPMs meet and discuss their installations’ approach to PSB MDTs before an incident occurs.</a:t>
            </a:r>
          </a:p>
        </p:txBody>
      </p:sp>
    </p:spTree>
    <p:extLst>
      <p:ext uri="{BB962C8B-B14F-4D97-AF65-F5344CB8AC3E}">
        <p14:creationId xmlns:p14="http://schemas.microsoft.com/office/powerpoint/2010/main" val="3071207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6AA5-EDE3-D146-A81D-E78E1E0E1B26}"/>
              </a:ext>
            </a:extLst>
          </p:cNvPr>
          <p:cNvSpPr>
            <a:spLocks noGrp="1"/>
          </p:cNvSpPr>
          <p:nvPr>
            <p:ph type="title"/>
          </p:nvPr>
        </p:nvSpPr>
        <p:spPr>
          <a:xfrm>
            <a:off x="1765299" y="205717"/>
            <a:ext cx="7034143" cy="981057"/>
          </a:xfrm>
        </p:spPr>
        <p:txBody>
          <a:bodyPr/>
          <a:lstStyle/>
          <a:p>
            <a:r>
              <a:rPr lang="en-US" b="1" dirty="0">
                <a:latin typeface="Calibri" panose="020F0502020204030204" pitchFamily="34" charset="0"/>
                <a:cs typeface="Calibri" panose="020F0502020204030204" pitchFamily="34" charset="0"/>
              </a:rPr>
              <a:t>How to Determine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Primary Managing Authority </a:t>
            </a:r>
          </a:p>
        </p:txBody>
      </p:sp>
      <p:sp>
        <p:nvSpPr>
          <p:cNvPr id="3" name="Content Placeholder 2">
            <a:extLst>
              <a:ext uri="{FF2B5EF4-FFF2-40B4-BE49-F238E27FC236}">
                <a16:creationId xmlns:a16="http://schemas.microsoft.com/office/drawing/2014/main" id="{2C8ED71E-F5E4-5845-944A-3D9B1A3F25A0}"/>
              </a:ext>
            </a:extLst>
          </p:cNvPr>
          <p:cNvSpPr>
            <a:spLocks noGrp="1"/>
          </p:cNvSpPr>
          <p:nvPr>
            <p:ph sz="half" idx="1"/>
          </p:nvPr>
        </p:nvSpPr>
        <p:spPr>
          <a:xfrm>
            <a:off x="415525" y="1782913"/>
            <a:ext cx="8312949" cy="3292174"/>
          </a:xfrm>
        </p:spPr>
        <p:txBody>
          <a:bodyPr>
            <a:normAutofit lnSpcReduction="10000"/>
          </a:bodyPr>
          <a:lstStyle/>
          <a:p>
            <a:pPr>
              <a:lnSpc>
                <a:spcPct val="120000"/>
              </a:lnSpc>
            </a:pPr>
            <a:r>
              <a:rPr lang="en-US" sz="2000" dirty="0">
                <a:latin typeface="+mn-lt"/>
              </a:rPr>
              <a:t>When the child or youth exhibiting PSB has:</a:t>
            </a:r>
          </a:p>
          <a:p>
            <a:pPr marL="1143000" lvl="1" indent="-457200">
              <a:lnSpc>
                <a:spcPct val="120000"/>
              </a:lnSpc>
            </a:pPr>
            <a:r>
              <a:rPr lang="en-US" sz="2000" dirty="0">
                <a:latin typeface="+mn-lt"/>
              </a:rPr>
              <a:t>A family member eligible to receive treatment at a military treatment facility</a:t>
            </a:r>
          </a:p>
          <a:p>
            <a:pPr marL="1143000" lvl="1" indent="-457200">
              <a:lnSpc>
                <a:spcPct val="120000"/>
              </a:lnSpc>
            </a:pPr>
            <a:r>
              <a:rPr lang="en-US" sz="2000" dirty="0">
                <a:latin typeface="+mn-lt"/>
              </a:rPr>
              <a:t>A nonsponsored extra-familial member eligible to receive treatment at an MTF</a:t>
            </a:r>
          </a:p>
          <a:p>
            <a:pPr marL="1143000" lvl="1" indent="-457200">
              <a:lnSpc>
                <a:spcPct val="120000"/>
              </a:lnSpc>
            </a:pPr>
            <a:r>
              <a:rPr lang="en-US" sz="2000" dirty="0">
                <a:latin typeface="+mn-lt"/>
              </a:rPr>
              <a:t>An extra-familial member not eligible for treatment in an MTF</a:t>
            </a:r>
          </a:p>
          <a:p>
            <a:pPr marL="1143000" lvl="1" indent="-457200">
              <a:lnSpc>
                <a:spcPct val="120000"/>
              </a:lnSpc>
            </a:pPr>
            <a:r>
              <a:rPr lang="en-US" sz="2000" dirty="0">
                <a:latin typeface="+mn-lt"/>
              </a:rPr>
              <a:t>Is the only child involved</a:t>
            </a:r>
          </a:p>
          <a:p>
            <a:pPr marL="457200" indent="-457200">
              <a:lnSpc>
                <a:spcPct val="120000"/>
              </a:lnSpc>
            </a:pPr>
            <a:r>
              <a:rPr lang="en-US" sz="2000" b="1" dirty="0">
                <a:latin typeface="+mn-lt"/>
              </a:rPr>
              <a:t>The PMA is the FAP that services their sponsor.</a:t>
            </a:r>
            <a:endParaRPr lang="en-US" sz="7600" dirty="0">
              <a:latin typeface="+mn-lt"/>
            </a:endParaRPr>
          </a:p>
        </p:txBody>
      </p:sp>
    </p:spTree>
    <p:extLst>
      <p:ext uri="{BB962C8B-B14F-4D97-AF65-F5344CB8AC3E}">
        <p14:creationId xmlns:p14="http://schemas.microsoft.com/office/powerpoint/2010/main" val="2478093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6AA5-EDE3-D146-A81D-E78E1E0E1B26}"/>
              </a:ext>
            </a:extLst>
          </p:cNvPr>
          <p:cNvSpPr>
            <a:spLocks noGrp="1"/>
          </p:cNvSpPr>
          <p:nvPr>
            <p:ph type="title"/>
          </p:nvPr>
        </p:nvSpPr>
        <p:spPr>
          <a:xfrm>
            <a:off x="1739899" y="205717"/>
            <a:ext cx="7059543" cy="981057"/>
          </a:xfrm>
        </p:spPr>
        <p:txBody>
          <a:bodyPr/>
          <a:lstStyle/>
          <a:p>
            <a:r>
              <a:rPr lang="en-US" b="1" dirty="0">
                <a:latin typeface="Calibri" panose="020F0502020204030204" pitchFamily="34" charset="0"/>
                <a:cs typeface="Calibri" panose="020F0502020204030204" pitchFamily="34" charset="0"/>
              </a:rPr>
              <a:t>How to Determine the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Primary Managing Authority </a:t>
            </a:r>
          </a:p>
        </p:txBody>
      </p:sp>
      <p:sp>
        <p:nvSpPr>
          <p:cNvPr id="3" name="Content Placeholder 2">
            <a:extLst>
              <a:ext uri="{FF2B5EF4-FFF2-40B4-BE49-F238E27FC236}">
                <a16:creationId xmlns:a16="http://schemas.microsoft.com/office/drawing/2014/main" id="{2C8ED71E-F5E4-5845-944A-3D9B1A3F25A0}"/>
              </a:ext>
            </a:extLst>
          </p:cNvPr>
          <p:cNvSpPr>
            <a:spLocks noGrp="1"/>
          </p:cNvSpPr>
          <p:nvPr>
            <p:ph sz="half" idx="1"/>
          </p:nvPr>
        </p:nvSpPr>
        <p:spPr>
          <a:xfrm>
            <a:off x="419456" y="1854544"/>
            <a:ext cx="8118487" cy="3686252"/>
          </a:xfrm>
        </p:spPr>
        <p:txBody>
          <a:bodyPr>
            <a:normAutofit/>
          </a:bodyPr>
          <a:lstStyle/>
          <a:p>
            <a:pPr>
              <a:lnSpc>
                <a:spcPct val="120000"/>
              </a:lnSpc>
            </a:pPr>
            <a:r>
              <a:rPr lang="en-US" sz="2000" dirty="0">
                <a:latin typeface="+mn-lt"/>
              </a:rPr>
              <a:t>When the children or youth exhibiting and impacted by PSB are either:</a:t>
            </a:r>
          </a:p>
          <a:p>
            <a:pPr marL="1143000" lvl="1" indent="-457200">
              <a:lnSpc>
                <a:spcPct val="120000"/>
              </a:lnSpc>
            </a:pPr>
            <a:r>
              <a:rPr lang="en-US" sz="2000" dirty="0">
                <a:latin typeface="+mn-lt"/>
              </a:rPr>
              <a:t>Affiliated with the same service branch or</a:t>
            </a:r>
          </a:p>
          <a:p>
            <a:pPr marL="1143000" lvl="1" indent="-457200">
              <a:lnSpc>
                <a:spcPct val="120000"/>
              </a:lnSpc>
            </a:pPr>
            <a:r>
              <a:rPr lang="en-US" sz="2000" dirty="0">
                <a:latin typeface="+mn-lt"/>
              </a:rPr>
              <a:t>Affiliated with different service branches</a:t>
            </a:r>
          </a:p>
          <a:p>
            <a:pPr indent="-457200">
              <a:lnSpc>
                <a:spcPct val="120000"/>
              </a:lnSpc>
            </a:pPr>
            <a:r>
              <a:rPr lang="en-US" sz="2000" b="1" dirty="0">
                <a:latin typeface="+mn-lt"/>
              </a:rPr>
              <a:t>The PMA is the FAP that services the sponsor of the child or youth exhibiting PSB.</a:t>
            </a:r>
            <a:endParaRPr lang="en-US" sz="2000" dirty="0">
              <a:latin typeface="+mn-lt"/>
            </a:endParaRPr>
          </a:p>
          <a:p>
            <a:r>
              <a:rPr lang="en-US" sz="2000" b="1" u="sng" dirty="0">
                <a:latin typeface="+mn-lt"/>
              </a:rPr>
              <a:t>When the impacted child is the only child known or involved with a sponsor, the PMA is the FAP that services that child’s sponsor.</a:t>
            </a:r>
          </a:p>
        </p:txBody>
      </p:sp>
    </p:spTree>
    <p:extLst>
      <p:ext uri="{BB962C8B-B14F-4D97-AF65-F5344CB8AC3E}">
        <p14:creationId xmlns:p14="http://schemas.microsoft.com/office/powerpoint/2010/main" val="288468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s the impacted child: &#10;the only child involved with a sponsor&#10;the only child known or named&#10;Then the PMA is the installation FAP of the impacted child's sponsor&#10;&#10;Is the exhibiting child:&#10;the only child involved&#10;a family member eligible to receive service at a military treatment facility or installation Family Advocacy Program&#10;a nonsponsored extra-family member eligible to receive services at an MTF or installation FAP&#10;an extra-familial member and not eligible to receive services through an MTF or installation FAP&#10;Then the PMA is the installation FAP of the exhibiting child's sponsor&#10;&#10;Are the impacted child's and exhibiting child's sponsors part of:&#10;different service branches&#10;the same service branch&#10;Then the PMA is the installation FAP of the sponsor of the exhibiting child.">
            <a:extLst>
              <a:ext uri="{FF2B5EF4-FFF2-40B4-BE49-F238E27FC236}">
                <a16:creationId xmlns:a16="http://schemas.microsoft.com/office/drawing/2014/main" id="{881DBFA6-75AF-D240-8679-770BDEA2950D}"/>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Primary Managing Authority Summary</a:t>
            </a:r>
          </a:p>
        </p:txBody>
      </p:sp>
      <p:pic>
        <p:nvPicPr>
          <p:cNvPr id="5" name="Picture 4" descr="Is the impacted child: &#10;the only child involved with a sponsor&#10;the only child known or named&#10;Then the PMA is the installation FAP of the impacted child's sponsor&#10;&#10;Is the exhibiting child:&#10;the only child involved&#10;a family member eligible to receive service at a military treatment facility or installation Family Advocacy Program&#10;a nonsponsored extra-family member eligible to receive services at an MTF or installation FAP&#10;an extra-familial member and not eligible to receive services through an MTF or installation FAP&#10;Then the PMA is the installation FAP of the exhibiting child's sponsor&#10;&#10;Are the impacted child's and exhibiting child's sponsors part of:&#10;different service branches&#10;the same service branch&#10;Then the PMA is the installation FAP of the sponsor of the exhibiting child.">
            <a:extLst>
              <a:ext uri="{FF2B5EF4-FFF2-40B4-BE49-F238E27FC236}">
                <a16:creationId xmlns:a16="http://schemas.microsoft.com/office/drawing/2014/main" id="{FC70A43B-F5B7-F940-B789-6367E3896D6B}"/>
              </a:ext>
            </a:extLst>
          </p:cNvPr>
          <p:cNvPicPr>
            <a:picLocks noChangeAspect="1"/>
          </p:cNvPicPr>
          <p:nvPr/>
        </p:nvPicPr>
        <p:blipFill rotWithShape="1">
          <a:blip r:embed="rId3"/>
          <a:srcRect l="9247" t="19655" r="9318" b="10613"/>
          <a:stretch/>
        </p:blipFill>
        <p:spPr>
          <a:xfrm>
            <a:off x="1012787" y="1213683"/>
            <a:ext cx="7272104" cy="4834056"/>
          </a:xfrm>
          <a:prstGeom prst="rect">
            <a:avLst/>
          </a:prstGeom>
        </p:spPr>
      </p:pic>
    </p:spTree>
    <p:extLst>
      <p:ext uri="{BB962C8B-B14F-4D97-AF65-F5344CB8AC3E}">
        <p14:creationId xmlns:p14="http://schemas.microsoft.com/office/powerpoint/2010/main" val="439898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F026F-0AE7-491E-9F30-A2C752FDD4B2}"/>
              </a:ext>
            </a:extLst>
          </p:cNvPr>
          <p:cNvSpPr>
            <a:spLocks noGrp="1"/>
          </p:cNvSpPr>
          <p:nvPr>
            <p:ph type="title"/>
          </p:nvPr>
        </p:nvSpPr>
        <p:spPr/>
        <p:txBody>
          <a:bodyPr/>
          <a:lstStyle/>
          <a:p>
            <a:r>
              <a:rPr lang="en-US" dirty="0"/>
              <a:t>Process Map For School Liaison MDT Participation </a:t>
            </a:r>
          </a:p>
        </p:txBody>
      </p:sp>
      <p:graphicFrame>
        <p:nvGraphicFramePr>
          <p:cNvPr id="15" name="Diagram 14" descr="Core MDT meets to create a safety supervision plan&#10;&#10;then&#10;&#10;Safety supervision plan is implemented&#10;&#10;then &#10;&#10;Core MDT/families identify need to connect with external stakeholders&#10;&#10;then&#10;&#10;Core MDT meets to discuss the needs of families&#10;&#10;then&#10;&#10;Core MDT shares needs of families with the school liaison&#10;&#10;then&#10;&#10;school liaison provides connection with external stakeholders&#10;&#10;then&#10;&#10;families are provided with connections&#10;&#10;then Core MDT continues to meet until case closure&#10;&#10;and finally&#10;&#10;Case is closed">
            <a:extLst>
              <a:ext uri="{FF2B5EF4-FFF2-40B4-BE49-F238E27FC236}">
                <a16:creationId xmlns:a16="http://schemas.microsoft.com/office/drawing/2014/main" id="{79AACC7B-15A2-4C00-A686-254D2E5E33BD}"/>
              </a:ext>
            </a:extLst>
          </p:cNvPr>
          <p:cNvGraphicFramePr/>
          <p:nvPr>
            <p:extLst>
              <p:ext uri="{D42A27DB-BD31-4B8C-83A1-F6EECF244321}">
                <p14:modId xmlns:p14="http://schemas.microsoft.com/office/powerpoint/2010/main" val="1793127635"/>
              </p:ext>
            </p:extLst>
          </p:nvPr>
        </p:nvGraphicFramePr>
        <p:xfrm>
          <a:off x="464695" y="1436913"/>
          <a:ext cx="8238434" cy="4523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98548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1" id="{3DEACB64-AB08-3C41-B5F0-22B42754CC6C}" vid="{FBEC2323-24DC-2640-B21C-8B35E72BAD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12902 MP&amp;FC PP Template 10-10-2018 (1)</Template>
  <TotalTime>16739</TotalTime>
  <Words>4172</Words>
  <Application>Microsoft Office PowerPoint</Application>
  <PresentationFormat>On-screen Show (4:3)</PresentationFormat>
  <Paragraphs>362</Paragraphs>
  <Slides>32</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Myriad Pro</vt:lpstr>
      <vt:lpstr>Myriad Pro Light</vt:lpstr>
      <vt:lpstr>Symbol</vt:lpstr>
      <vt:lpstr>Times New Roman</vt:lpstr>
      <vt:lpstr>Office Theme</vt:lpstr>
      <vt:lpstr>Multidisciplinary Team Roles, Responsibilities and Primary Managing Authority</vt:lpstr>
      <vt:lpstr>MDT Process</vt:lpstr>
      <vt:lpstr>Problematic Sexual Behavior in Children and Youth  Multidisciplinary Team</vt:lpstr>
      <vt:lpstr>PSB-CY MDT Shared Responsibility</vt:lpstr>
      <vt:lpstr>MDT Members</vt:lpstr>
      <vt:lpstr>Family Advocacy Program</vt:lpstr>
      <vt:lpstr>Military Law Enforcement Agencies</vt:lpstr>
      <vt:lpstr>Military Criminal Investigative Organizations</vt:lpstr>
      <vt:lpstr>Expanded/Ad Hoc MDT Members </vt:lpstr>
      <vt:lpstr>Child Development Program/Youth Program</vt:lpstr>
      <vt:lpstr>Role of the School Liaison </vt:lpstr>
      <vt:lpstr>Role of the School Liaison as Expanded MDT Member</vt:lpstr>
      <vt:lpstr>Department of Defense Education Activity</vt:lpstr>
      <vt:lpstr>Child-Focused Advocacy for Parents/Guardians Coordinated by the FAP</vt:lpstr>
      <vt:lpstr>FAP Clinical Provider</vt:lpstr>
      <vt:lpstr>Parents’ Unique Role in the MDT</vt:lpstr>
      <vt:lpstr>Parents as Ad Hoc Members of the MDT</vt:lpstr>
      <vt:lpstr>How to Include Parents  as Ad Hoc Members of MDT</vt:lpstr>
      <vt:lpstr>Command Assets; Public Affairs Office  and Staff Judge Advocate; Housing Office</vt:lpstr>
      <vt:lpstr>Engaging the Installation Commander</vt:lpstr>
      <vt:lpstr>Active-Duty Member’s Command</vt:lpstr>
      <vt:lpstr>MDT Case Review</vt:lpstr>
      <vt:lpstr>Frequently Asked Questions — 1 of 5</vt:lpstr>
      <vt:lpstr>Frequently Asked Questions — 2 of 5</vt:lpstr>
      <vt:lpstr>Frequently Asked Questions — 3 of 5</vt:lpstr>
      <vt:lpstr>Frequently Asked Questions — 4 of 5</vt:lpstr>
      <vt:lpstr>Frequently Asked Questions — 5 of 5</vt:lpstr>
      <vt:lpstr>Primary Managing Authority</vt:lpstr>
      <vt:lpstr>How to Determine  Primary Managing Authority </vt:lpstr>
      <vt:lpstr>How to Determine the  Primary Managing Authority </vt:lpstr>
      <vt:lpstr>Primary Managing Authority Summary</vt:lpstr>
      <vt:lpstr>Process Map For School Liaison MDT Participation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Multidisciplinary Team Roles, Responsibilities and Primary Managing Authority</dc:title>
  <dc:subject>Multidisciplinary Team Roles, Responsibilities and Primary Managing Authority</dc:subject>
  <dc:creator>Military Community and Family Policy</dc:creator>
  <cp:keywords>Multidisciplinary Team Roles, Responsibilities and Primary Managing Authority</cp:keywords>
  <cp:lastModifiedBy>Meghan Sedlak</cp:lastModifiedBy>
  <cp:revision>387</cp:revision>
  <cp:lastPrinted>2022-08-26T18:32:53Z</cp:lastPrinted>
  <dcterms:created xsi:type="dcterms:W3CDTF">2018-10-10T18:36:19Z</dcterms:created>
  <dcterms:modified xsi:type="dcterms:W3CDTF">2023-05-05T14:10:54Z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