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71" r:id="rId4"/>
    <p:sldId id="269" r:id="rId5"/>
    <p:sldId id="286" r:id="rId6"/>
    <p:sldId id="288" r:id="rId7"/>
    <p:sldId id="290" r:id="rId8"/>
    <p:sldId id="276" r:id="rId9"/>
    <p:sldId id="284" r:id="rId10"/>
    <p:sldId id="285" r:id="rId11"/>
    <p:sldId id="279" r:id="rId12"/>
    <p:sldId id="280" r:id="rId13"/>
    <p:sldId id="28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8">
          <p15:clr>
            <a:srgbClr val="A4A3A4"/>
          </p15:clr>
        </p15:guide>
        <p15:guide id="2" pos="277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FAFE5A-08BA-2C54-CED3-E8DAB03B6ACE}" name="Francine Puckly" initials="FP" userId="S::fpuckly@thebowengroup.com::5184f047-58ce-4745-9edf-3079687c914b" providerId="AD"/>
  <p188:author id="{582E248D-B3E2-97DD-EC25-3C42A5EA9552}" name="Paul Bone" initials="PB" userId="S::pbone@thebowengroup.com::6663c4f8-7008-4069-849e-db549de851cf" providerId="AD"/>
  <p188:author id="{75583B92-031E-9A7B-C1F7-699D0CD1367A}" name="Lopez, Lena T CIV OSD OUSD P-R (USA)" initials="LLTCOOPR(" userId="S::lena.t.lopez.civ@mail.mil::40a9ddd1-be05-4671-bff2-36ff83df035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Powers" initials="CP" lastIdx="14" clrIdx="0"/>
  <p:cmAuthor id="2" name="Victoria N. Child" initials="VNC" lastIdx="1" clrIdx="1">
    <p:extLst>
      <p:ext uri="{19B8F6BF-5375-455C-9EA6-DF929625EA0E}">
        <p15:presenceInfo xmlns:p15="http://schemas.microsoft.com/office/powerpoint/2012/main" userId="S::vchild@crosbymarketing.com::6f931752-6811-41f4-b8e5-cfbb4d13dfa2" providerId="AD"/>
      </p:ext>
    </p:extLst>
  </p:cmAuthor>
  <p:cmAuthor id="3" name="Young, Stacey K CIV USAF AF-A1 (USA)" initials="YSKCUA(" lastIdx="8" clrIdx="2">
    <p:extLst>
      <p:ext uri="{19B8F6BF-5375-455C-9EA6-DF929625EA0E}">
        <p15:presenceInfo xmlns:p15="http://schemas.microsoft.com/office/powerpoint/2012/main" userId="S-1-5-21-412667653-668731278-4213794525-844071" providerId="AD"/>
      </p:ext>
    </p:extLst>
  </p:cmAuthor>
  <p:cmAuthor id="4" name="Annie Harpe" initials="AH" lastIdx="1" clrIdx="3">
    <p:extLst>
      <p:ext uri="{19B8F6BF-5375-455C-9EA6-DF929625EA0E}">
        <p15:presenceInfo xmlns:p15="http://schemas.microsoft.com/office/powerpoint/2012/main" userId="S-1-5-21-2871528693-4081628328-2113024643-28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65B"/>
    <a:srgbClr val="1F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6" autoAdjust="0"/>
    <p:restoredTop sz="86395"/>
  </p:normalViewPr>
  <p:slideViewPr>
    <p:cSldViewPr snapToGrid="0" snapToObjects="1" showGuides="1">
      <p:cViewPr varScale="1">
        <p:scale>
          <a:sx n="110" d="100"/>
          <a:sy n="110" d="100"/>
        </p:scale>
        <p:origin x="392" y="168"/>
      </p:cViewPr>
      <p:guideLst>
        <p:guide orient="horz" pos="1758"/>
        <p:guide pos="27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0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9A9C2-C29B-401A-83E2-3B98AC9B7427}" type="datetimeFigureOut">
              <a:rPr lang="en-US" smtClean="0"/>
              <a:t>4/26/24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FBE0A-67ED-4294-968F-9FDD1B3C44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84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740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688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381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094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39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06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270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38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72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12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698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36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FBE0A-67ED-4294-968F-9FDD1B3C44C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4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B3F3A-102A-45F4-A44B-5931E991DBD9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44172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61392" y="125526"/>
            <a:ext cx="893876" cy="893876"/>
            <a:chOff x="504290" y="4463591"/>
            <a:chExt cx="1743330" cy="1743330"/>
          </a:xfrm>
        </p:grpSpPr>
        <p:sp>
          <p:nvSpPr>
            <p:cNvPr id="11" name="Oval 10"/>
            <p:cNvSpPr/>
            <p:nvPr/>
          </p:nvSpPr>
          <p:spPr>
            <a:xfrm>
              <a:off x="504290" y="4463591"/>
              <a:ext cx="1743330" cy="17433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12" name="Picture 11" descr="MCFP_seal_cmyk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96" y="4545996"/>
              <a:ext cx="1578519" cy="1578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668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10" y="499723"/>
            <a:ext cx="8229600" cy="87029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9777"/>
            <a:ext cx="8229600" cy="1060224"/>
          </a:xfrm>
        </p:spPr>
        <p:txBody>
          <a:bodyPr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F2F0-2A2E-45E9-BFBB-6150B939709B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BEEF53-160D-4C7F-AA22-53656CF5063E}"/>
              </a:ext>
            </a:extLst>
          </p:cNvPr>
          <p:cNvSpPr/>
          <p:nvPr userDrawn="1"/>
        </p:nvSpPr>
        <p:spPr>
          <a:xfrm>
            <a:off x="0" y="0"/>
            <a:ext cx="9144000" cy="44172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FFFC27-79E0-48E0-BBE2-B36EB7C01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61392" y="125526"/>
            <a:ext cx="893876" cy="893876"/>
            <a:chOff x="504290" y="4463591"/>
            <a:chExt cx="1743330" cy="174333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D0DA64D-4043-4560-BE86-0F3AAFE4A4F1}"/>
                </a:ext>
              </a:extLst>
            </p:cNvPr>
            <p:cNvSpPr/>
            <p:nvPr/>
          </p:nvSpPr>
          <p:spPr>
            <a:xfrm>
              <a:off x="504290" y="4463591"/>
              <a:ext cx="1743330" cy="17433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9" descr="MCFP_seal_cmyk.eps">
              <a:extLst>
                <a:ext uri="{FF2B5EF4-FFF2-40B4-BE49-F238E27FC236}">
                  <a16:creationId xmlns:a16="http://schemas.microsoft.com/office/drawing/2014/main" id="{825ACE5D-41D8-44BD-B910-F6CFBE8FE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96" y="4545996"/>
              <a:ext cx="1578519" cy="1578521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189F32E-A221-4F42-9F2C-EED5A9114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8710" y="6356350"/>
            <a:ext cx="1525241" cy="395364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D458072-BD16-B4DF-04BA-C21F4EC80CE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2649765"/>
            <a:ext cx="8229600" cy="984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8922A4-EEA5-8751-8006-48C6462B603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8300" y="3767138"/>
            <a:ext cx="8318500" cy="338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F9DBB9-5426-7C97-D0A6-1DA3D7EC51D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8300" y="4257675"/>
            <a:ext cx="8318500" cy="39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3B751AD-98F2-C5B4-6AD6-28871526B3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8300" y="4791075"/>
            <a:ext cx="8318500" cy="587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641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5550-9A9C-45E3-8945-367343BFB4F9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2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000CB-3B45-490C-B91E-4452AA5587AD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07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8817-7813-4B9C-9173-765F47C62264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997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0728-A6D4-422A-A6A3-DCFD8F2A1502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844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9374-8052-4F87-BBDC-84D1942A70A8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89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B5BC-D6DA-4441-BD87-0BA03C22C742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8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64E2-8218-4FBD-A68A-ADB9934BF340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74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0F52-0761-4E8C-8738-94524A3CED00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2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5A37-67C3-4105-89C2-75FDB65DB526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5F011-CF6C-4A71-AD91-6EFA1BBA8198}" type="datetime1">
              <a:rPr lang="en-US" smtClean="0"/>
              <a:t>4/26/24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5DEE5-3222-2B4F-B860-22D7D6E499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8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litaryfamilies.psu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hrive.psu.ed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rive.psu.edu/about/research-and-public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en-US" sz="4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Thrive Program Introduction</a:t>
            </a:r>
            <a:endParaRPr lang="en-US" dirty="0">
              <a:effectLst/>
            </a:endParaRPr>
          </a:p>
          <a:p>
            <a:pPr rtl="0" eaLnBrk="1" latinLnBrk="0" hangingPunct="1"/>
            <a:r>
              <a:rPr 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Briefing Slides From the Office of Child &amp; Youth Programs</a:t>
            </a:r>
            <a:endParaRPr lang="en-US" dirty="0">
              <a:effectLst/>
            </a:endParaRPr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24530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Smiling Military Family"/>
          <p:cNvPicPr>
            <a:picLocks noChangeAspect="1"/>
          </p:cNvPicPr>
          <p:nvPr/>
        </p:nvPicPr>
        <p:blipFill rotWithShape="1">
          <a:blip r:embed="rId3"/>
          <a:srcRect t="10831" b="3124"/>
          <a:stretch/>
        </p:blipFill>
        <p:spPr>
          <a:xfrm>
            <a:off x="0" y="0"/>
            <a:ext cx="9144000" cy="5245302"/>
          </a:xfrm>
          <a:prstGeom prst="rect">
            <a:avLst/>
          </a:prstGeom>
        </p:spPr>
      </p:pic>
      <p:grpSp>
        <p:nvGrpSpPr>
          <p:cNvPr id="18" name="Group 17" descr="Military Community &amp; Family Policy Seal"/>
          <p:cNvGrpSpPr/>
          <p:nvPr/>
        </p:nvGrpSpPr>
        <p:grpSpPr>
          <a:xfrm>
            <a:off x="504290" y="4463591"/>
            <a:ext cx="1743330" cy="1743330"/>
            <a:chOff x="504290" y="4463591"/>
            <a:chExt cx="1743330" cy="1743330"/>
          </a:xfrm>
        </p:grpSpPr>
        <p:sp>
          <p:nvSpPr>
            <p:cNvPr id="15" name="Oval 14"/>
            <p:cNvSpPr/>
            <p:nvPr/>
          </p:nvSpPr>
          <p:spPr>
            <a:xfrm>
              <a:off x="504290" y="4463591"/>
              <a:ext cx="1743330" cy="17433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16" name="Picture 15" descr="MCFP_seal_cmyk.ep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96" y="4545996"/>
              <a:ext cx="1578519" cy="1578521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393924" y="5355384"/>
            <a:ext cx="66220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Thrive Program Introduction</a:t>
            </a:r>
          </a:p>
          <a:p>
            <a:r>
              <a:rPr lang="en-US" dirty="0"/>
              <a:t>Briefing Slides From the Office of Child &amp; Youth Programs</a:t>
            </a:r>
          </a:p>
        </p:txBody>
      </p:sp>
    </p:spTree>
    <p:extLst>
      <p:ext uri="{BB962C8B-B14F-4D97-AF65-F5344CB8AC3E}">
        <p14:creationId xmlns:p14="http://schemas.microsoft.com/office/powerpoint/2010/main" val="797145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D213-AD77-4661-AA56-090B2346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575923"/>
            <a:ext cx="8229600" cy="870290"/>
          </a:xfrm>
        </p:spPr>
        <p:txBody>
          <a:bodyPr>
            <a:normAutofit/>
          </a:bodyPr>
          <a:lstStyle/>
          <a:p>
            <a:r>
              <a:rPr lang="en-US" b="1" dirty="0"/>
              <a:t>Introducing Thrive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4DC35-DFEA-4F57-9F1C-5CE1969A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75" y="1645509"/>
            <a:ext cx="8638655" cy="2958022"/>
          </a:xfrm>
        </p:spPr>
        <p:txBody>
          <a:bodyPr>
            <a:normAutofit/>
          </a:bodyPr>
          <a:lstStyle/>
          <a:p>
            <a:pPr marL="82296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Thrive is a parenting-education program for parents of children ages 0-18. 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The Defense Department’s Office of the Deputy Assistant Secretary of Defense for Military Community and Family Policy developed it in collaboration with the 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Clearinghouse for Military Family Readiness at Penn State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It is no cost and available online.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It is an evidence-informed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AA04A-3078-4E1B-BC2B-72B9EA7B5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3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ECA2-4F2E-304D-8CA1-755056B8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575923"/>
            <a:ext cx="8229600" cy="870290"/>
          </a:xfrm>
        </p:spPr>
        <p:txBody>
          <a:bodyPr>
            <a:normAutofit/>
          </a:bodyPr>
          <a:lstStyle/>
          <a:p>
            <a:r>
              <a:rPr lang="en-US" b="1" dirty="0"/>
              <a:t>Thrive Supports Parents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E4973-7720-674E-BE65-9CE3CE7A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10" y="1651000"/>
            <a:ext cx="8318090" cy="198199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Thrive was developed because: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The Defense Department is committed to supporting the health and well-being of all military-connected children and families. 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Military parents face a range of challenges and often have different parenting needs because of military-life factors.</a:t>
            </a:r>
          </a:p>
        </p:txBody>
      </p:sp>
      <p:pic>
        <p:nvPicPr>
          <p:cNvPr id="6" name="Picture 5" descr="Smiling Military Parents in Uniform with their kids">
            <a:extLst>
              <a:ext uri="{FF2B5EF4-FFF2-40B4-BE49-F238E27FC236}">
                <a16:creationId xmlns:a16="http://schemas.microsoft.com/office/drawing/2014/main" id="{17EAD8B8-FE35-784E-BEB4-40851B7EA5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05" r="20614"/>
          <a:stretch/>
        </p:blipFill>
        <p:spPr>
          <a:xfrm>
            <a:off x="4840415" y="3707264"/>
            <a:ext cx="2780001" cy="25748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1B37A-BCA4-4D40-8E31-434A3C505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73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7285-3D32-8649-B815-8FE4AD92B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Thrive Has Four Age-Level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1DDE8-C685-B44B-9F29-F47C34756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597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Each module provides parents with evidence-informed, developmentally appropriate information: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		</a:t>
            </a:r>
            <a:r>
              <a:rPr lang="en-US" sz="2000" b="1" dirty="0">
                <a:solidFill>
                  <a:schemeClr val="tx1"/>
                </a:solidFill>
              </a:rPr>
              <a:t>take root</a:t>
            </a:r>
            <a:r>
              <a:rPr lang="en-US" sz="2000" dirty="0">
                <a:solidFill>
                  <a:schemeClr val="tx1"/>
                </a:solidFill>
              </a:rPr>
              <a:t>: for children ages 0-3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		</a:t>
            </a:r>
            <a:r>
              <a:rPr lang="en-US" sz="2000" b="1" dirty="0">
                <a:solidFill>
                  <a:schemeClr val="tx1"/>
                </a:solidFill>
              </a:rPr>
              <a:t>sprout</a:t>
            </a:r>
            <a:r>
              <a:rPr lang="en-US" sz="2000" dirty="0">
                <a:solidFill>
                  <a:schemeClr val="tx1"/>
                </a:solidFill>
              </a:rPr>
              <a:t>: for children ages 3-5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		</a:t>
            </a:r>
            <a:r>
              <a:rPr lang="en-US" sz="2000" b="1" dirty="0">
                <a:solidFill>
                  <a:schemeClr val="tx1"/>
                </a:solidFill>
              </a:rPr>
              <a:t>grow</a:t>
            </a:r>
            <a:r>
              <a:rPr lang="en-US" sz="2000" dirty="0">
                <a:solidFill>
                  <a:schemeClr val="tx1"/>
                </a:solidFill>
              </a:rPr>
              <a:t>: for children ages 5-10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		</a:t>
            </a:r>
            <a:r>
              <a:rPr lang="en-US" sz="2000" b="1" dirty="0">
                <a:solidFill>
                  <a:schemeClr val="tx1"/>
                </a:solidFill>
              </a:rPr>
              <a:t>branch out</a:t>
            </a:r>
            <a:r>
              <a:rPr lang="en-US" sz="2000" dirty="0">
                <a:solidFill>
                  <a:schemeClr val="tx1"/>
                </a:solidFill>
              </a:rPr>
              <a:t>: for children ages 10-18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E2B51-50DA-0D4F-BCA6-0B40E935E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830224-9730-674D-8B05-9D1698178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73" y="2660134"/>
            <a:ext cx="679031" cy="673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46DFF-AA1E-DF41-A10F-0ED3FDC6E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6872" y="3348889"/>
            <a:ext cx="679031" cy="6711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AFECE0-9B28-5C44-AC44-8FFC24918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872" y="4041044"/>
            <a:ext cx="676398" cy="671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847FC9-BA76-1741-A233-B6AD1EF82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26872" y="4700950"/>
            <a:ext cx="676398" cy="66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8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8FEA3-A38E-4149-E76F-69F5D0201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Thrive’s</a:t>
            </a:r>
            <a:r>
              <a:rPr lang="en-US" b="1" dirty="0"/>
              <a:t> Approach Focuses on Parents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3E891-7E21-BF0E-ADD2-E57E37D6D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9776"/>
            <a:ext cx="8374284" cy="2123460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0" dirty="0">
                <a:solidFill>
                  <a:schemeClr val="tx1"/>
                </a:solidFill>
              </a:rPr>
              <a:t>Thrive modules are designed to: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</a:pPr>
            <a:r>
              <a:rPr lang="en-US" sz="5000" dirty="0">
                <a:solidFill>
                  <a:schemeClr val="tx1"/>
                </a:solidFill>
              </a:rPr>
              <a:t>Give parents information they need in a way they are likely to understand based on a child’s age and developmental stage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</a:pPr>
            <a:r>
              <a:rPr lang="en-US" sz="5000" dirty="0">
                <a:solidFill>
                  <a:schemeClr val="tx1"/>
                </a:solidFill>
              </a:rPr>
              <a:t>Help parents use the strengths they have while building additional skills </a:t>
            </a:r>
          </a:p>
          <a:p>
            <a:pPr marL="822960">
              <a:lnSpc>
                <a:spcPct val="120000"/>
              </a:lnSpc>
              <a:spcBef>
                <a:spcPts val="0"/>
              </a:spcBef>
            </a:pPr>
            <a:r>
              <a:rPr lang="en-US" sz="5000" dirty="0">
                <a:solidFill>
                  <a:schemeClr val="tx1"/>
                </a:solidFill>
              </a:rPr>
              <a:t>Allow parents to feel supported using a strengths-based approach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Graphic 5" descr="Closed quotation mark">
            <a:extLst>
              <a:ext uri="{FF2B5EF4-FFF2-40B4-BE49-F238E27FC236}">
                <a16:creationId xmlns:a16="http://schemas.microsoft.com/office/drawing/2014/main" id="{1BEFEC8F-0633-D860-D3FE-9E8A89964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22216" y="3636652"/>
            <a:ext cx="843807" cy="84380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5FF061-0000-A4D8-1408-C33E246568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71577" y="3866754"/>
            <a:ext cx="5800846" cy="1966887"/>
          </a:xfrm>
        </p:spPr>
        <p:txBody>
          <a:bodyPr>
            <a:normAutofit fontScale="47500" lnSpcReduction="20000"/>
          </a:bodyPr>
          <a:lstStyle/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feel like things will continue to get better when applying these strategies. We are trying some new learning things, and I am waiting for him to give me signs that he wants to learn more/try more. </a:t>
            </a:r>
          </a:p>
          <a:p>
            <a:pPr marR="0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4200" i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— Military parent and Thrive user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Graphic 6" descr="Closed quotation mark">
            <a:extLst>
              <a:ext uri="{FF2B5EF4-FFF2-40B4-BE49-F238E27FC236}">
                <a16:creationId xmlns:a16="http://schemas.microsoft.com/office/drawing/2014/main" id="{CA66B68B-11A0-4368-6B35-A26C6AD43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1296" y="4726316"/>
            <a:ext cx="843807" cy="84380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48232-286D-A888-F08B-85DB6D20B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749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2D5A-00E6-50E8-F68F-EDCBDCC8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There Are Three Areas of Education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D5A2B-9BA5-C11D-63E0-610AEBB2D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Each Thrive module focuses on three areas of education: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D69E616-4EB7-5040-01E2-17D9003D1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389644" y="2571659"/>
            <a:ext cx="3802812" cy="3198321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9135B6-E850-9BFC-1580-D552B3124EB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34452" y="2974694"/>
            <a:ext cx="1342662" cy="89145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solidFill>
                  <a:sysClr val="windowText" lastClr="000000"/>
                </a:solidFill>
              </a:rPr>
              <a:t>Positive parenting practices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31F257-9E96-C477-569F-DE9AD693BE9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78973" y="4318409"/>
            <a:ext cx="1211117" cy="89145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900" dirty="0"/>
              <a:t>Physical health promotion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E20485-4424-A6D8-5418-79D24E483AB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2581" y="4298171"/>
            <a:ext cx="1342662" cy="93192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300" dirty="0"/>
              <a:t>Parent and child stress management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07DF5-9E8D-4C6B-3945-73F9BC98D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04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9C7E-AB4D-8D7C-1B04-6796C3F46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Thrive Meets Military Parents’ Needs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D1F8F9-5528-0688-A75B-9CC9B5619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4700" y="1778000"/>
            <a:ext cx="28829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BF019-8444-ED5E-4F6A-F04B0D793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518" y="1797478"/>
            <a:ext cx="2794000" cy="392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Military Parents Face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C52BE9-9BE5-8E63-606A-FF1B0C0B08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5118" y="2525385"/>
            <a:ext cx="3580800" cy="383205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300" dirty="0"/>
              <a:t>Experiences that can be associated with elevated mental and behavioral health issues in children:</a:t>
            </a:r>
          </a:p>
          <a:p>
            <a:pPr marL="822960">
              <a:lnSpc>
                <a:spcPct val="140000"/>
              </a:lnSpc>
              <a:spcBef>
                <a:spcPts val="0"/>
              </a:spcBef>
            </a:pPr>
            <a:r>
              <a:rPr lang="en-US" sz="2300" dirty="0"/>
              <a:t>Frequent moves</a:t>
            </a:r>
          </a:p>
          <a:p>
            <a:pPr marL="822960">
              <a:lnSpc>
                <a:spcPct val="140000"/>
              </a:lnSpc>
              <a:spcBef>
                <a:spcPts val="0"/>
              </a:spcBef>
            </a:pPr>
            <a:r>
              <a:rPr lang="en-US" sz="2300" dirty="0"/>
              <a:t>Family separations</a:t>
            </a:r>
          </a:p>
          <a:p>
            <a:pPr marL="822960">
              <a:lnSpc>
                <a:spcPct val="140000"/>
              </a:lnSpc>
              <a:spcBef>
                <a:spcPts val="0"/>
              </a:spcBef>
            </a:pPr>
            <a:r>
              <a:rPr lang="en-US" sz="2300" dirty="0"/>
              <a:t>Living 30 minutes or more from a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/>
              <a:t>military installation, which may limit access to resources and support of others who understand the culture of military life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8433-C941-36FD-F898-49B96A798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97500" y="1778000"/>
            <a:ext cx="28829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B36DC-AB96-1BAE-CCFE-E5BE9F9E452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19236" y="1825047"/>
            <a:ext cx="2076049" cy="3337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600" dirty="0"/>
              <a:t>Thrive Provides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EA7010-1451-791A-E796-B8E4748C75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51331" y="2525385"/>
            <a:ext cx="3246979" cy="336714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dirty="0"/>
              <a:t>Strategies and information that support child mental health:</a:t>
            </a:r>
          </a:p>
          <a:p>
            <a:pPr marL="822960" indent="-347472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Higher family communication</a:t>
            </a:r>
          </a:p>
          <a:p>
            <a:pPr marL="822960" indent="-347472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Family satisfaction</a:t>
            </a:r>
          </a:p>
          <a:p>
            <a:pPr marL="822960" indent="-347472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Spousal/parent social functioning</a:t>
            </a:r>
          </a:p>
          <a:p>
            <a:pPr marL="822960" indent="-347472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Flexible</a:t>
            </a:r>
            <a:r>
              <a:rPr lang="en-US" sz="2600" strike="sngStrike" dirty="0">
                <a:solidFill>
                  <a:srgbClr val="FF0000"/>
                </a:solidFill>
              </a:rPr>
              <a:t>,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/>
              <a:t>online access to parenting education </a:t>
            </a:r>
            <a:endParaRPr lang="en-US" sz="2600" baseline="30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863F5-A3F9-69A3-2EB2-1F223FFA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2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1D9E-DB17-924B-8D66-2B2DF03F4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685686"/>
            <a:ext cx="7766153" cy="870290"/>
          </a:xfrm>
        </p:spPr>
        <p:txBody>
          <a:bodyPr>
            <a:noAutofit/>
          </a:bodyPr>
          <a:lstStyle/>
          <a:p>
            <a:r>
              <a:rPr lang="en-US" b="1" dirty="0"/>
              <a:t>Thrive Can Supplement Your </a:t>
            </a:r>
            <a:br>
              <a:rPr lang="en-US" b="1" dirty="0"/>
            </a:br>
            <a:r>
              <a:rPr lang="en-US" b="1" dirty="0"/>
              <a:t>Existing Parent-Support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528DA-84A0-814C-8DB2-BB4FBCDEE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12" y="2113867"/>
            <a:ext cx="4872422" cy="3881819"/>
          </a:xfrm>
        </p:spPr>
        <p:txBody>
          <a:bodyPr>
            <a:normAutofit/>
          </a:bodyPr>
          <a:lstStyle/>
          <a:p>
            <a:pPr marL="2286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Thrive can work with or replace other parent-education programs and services that might be contracted. Benefits include:</a:t>
            </a:r>
          </a:p>
          <a:p>
            <a:pPr marL="82296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No cost to parents</a:t>
            </a:r>
          </a:p>
          <a:p>
            <a:pPr marL="82296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Convenient, high-quality modules</a:t>
            </a:r>
          </a:p>
          <a:p>
            <a:pPr marL="82296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Comprehensive coverage, ages 0-18</a:t>
            </a:r>
          </a:p>
          <a:p>
            <a:pPr marL="82296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Content shareable with family members, caregivers and friends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79B6D-D462-C940-BD26-8BB88AD9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2A47F-49A2-48DC-9F13-616309A9E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29" t="11833" r="21564"/>
          <a:stretch/>
        </p:blipFill>
        <p:spPr>
          <a:xfrm>
            <a:off x="5561289" y="2113867"/>
            <a:ext cx="281113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0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1D9E-DB17-924B-8D66-2B2DF03F4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789039"/>
            <a:ext cx="7766153" cy="870290"/>
          </a:xfrm>
        </p:spPr>
        <p:txBody>
          <a:bodyPr>
            <a:noAutofit/>
          </a:bodyPr>
          <a:lstStyle/>
          <a:p>
            <a:r>
              <a:rPr lang="en-US" b="1" dirty="0"/>
              <a:t>Supplemental Modules Benefit Families and Assist With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528DA-84A0-814C-8DB2-BB4FBCDEE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12" y="1950720"/>
            <a:ext cx="7214828" cy="4044966"/>
          </a:xfrm>
        </p:spPr>
        <p:txBody>
          <a:bodyPr>
            <a:normAutofit fontScale="92500" lnSpcReduction="20000"/>
          </a:bodyPr>
          <a:lstStyle/>
          <a:p>
            <a:pPr marL="2286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Supplemental modules are added regularly and address a number of parenting challenges, including: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Adolescent mental health 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Anger and conflict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management</a:t>
            </a:r>
            <a:endParaRPr lang="en-US" sz="2200" strike="sngStrike" dirty="0">
              <a:solidFill>
                <a:srgbClr val="FF0000"/>
              </a:solidFill>
            </a:endParaRP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Co-parenting 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Families with exceptional needs</a:t>
            </a:r>
            <a:endParaRPr lang="en-US" sz="2200" strike="sngStrike" dirty="0">
              <a:solidFill>
                <a:srgbClr val="FF0000"/>
              </a:solidFill>
            </a:endParaRP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Grandfamilies for grandparents raising children ages 10-14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Unwanted or harmful behaviors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Parental absence 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Sibling relationships 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Stepfamilies 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And more!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79B6D-D462-C940-BD26-8BB88AD9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78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1D9E-DB17-924B-8D66-2B2DF03F4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789039"/>
            <a:ext cx="7766153" cy="870290"/>
          </a:xfrm>
        </p:spPr>
        <p:txBody>
          <a:bodyPr>
            <a:noAutofit/>
          </a:bodyPr>
          <a:lstStyle/>
          <a:p>
            <a:r>
              <a:rPr lang="en-US" b="1" dirty="0"/>
              <a:t>Thrive Offers Supplemental Resources to Support Parenting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528DA-84A0-814C-8DB2-BB4FBCDEE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12" y="2001520"/>
            <a:ext cx="7214828" cy="3994166"/>
          </a:xfrm>
        </p:spPr>
        <p:txBody>
          <a:bodyPr>
            <a:normAutofit/>
          </a:bodyPr>
          <a:lstStyle/>
          <a:p>
            <a:pPr marL="2286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Find valuable downloadable resources, including: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Age-specific and supplemental program overviews 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Newsletters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Resources and services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Physical activity and playtime guides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Healthy eating, menu planning and recipes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Mindful strategies for parents and children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Blogs</a:t>
            </a:r>
          </a:p>
          <a:p>
            <a:pPr marL="822960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And more!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79B6D-D462-C940-BD26-8BB88AD9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27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52D2F-33B6-7A43-9F15-BFE4E1727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563223"/>
            <a:ext cx="8229600" cy="870290"/>
          </a:xfrm>
        </p:spPr>
        <p:txBody>
          <a:bodyPr>
            <a:normAutofit/>
          </a:bodyPr>
          <a:lstStyle/>
          <a:p>
            <a:r>
              <a:rPr lang="en-US" b="1" dirty="0"/>
              <a:t>Spread the Word About Thrive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42A83-0C47-254E-9536-DD7639832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074" y="1555977"/>
            <a:ext cx="8350469" cy="2010216"/>
          </a:xfrm>
        </p:spPr>
        <p:txBody>
          <a:bodyPr>
            <a:normAutofit/>
          </a:bodyPr>
          <a:lstStyle/>
          <a:p>
            <a:pPr marL="822960"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Provide Thrive flyers and information cards to parents on installations.</a:t>
            </a:r>
          </a:p>
          <a:p>
            <a:pPr marL="822960"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Expand your parenting resources by accessing the Thrive library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of downloads.</a:t>
            </a:r>
          </a:p>
          <a:p>
            <a:pPr marL="822960"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Promote Thrive on your social media using the MC&amp;FP social media toolkit.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E1CBF-A63E-443D-9FFB-9C5C53653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3931316"/>
            <a:ext cx="2876550" cy="160588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9" name="Group 8" descr="Information card example">
            <a:extLst>
              <a:ext uri="{FF2B5EF4-FFF2-40B4-BE49-F238E27FC236}">
                <a16:creationId xmlns:a16="http://schemas.microsoft.com/office/drawing/2014/main" id="{DF50EA23-EE2F-7549-A28A-AD84E0C4DA16}"/>
              </a:ext>
            </a:extLst>
          </p:cNvPr>
          <p:cNvGrpSpPr/>
          <p:nvPr/>
        </p:nvGrpSpPr>
        <p:grpSpPr>
          <a:xfrm>
            <a:off x="4730752" y="3447823"/>
            <a:ext cx="1585984" cy="2425033"/>
            <a:chOff x="4730752" y="3447823"/>
            <a:chExt cx="1585984" cy="2425033"/>
          </a:xfrm>
        </p:grpSpPr>
        <p:pic>
          <p:nvPicPr>
            <p:cNvPr id="6" name="Picture 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E95ABFE0-3B8E-44D2-92DD-998F049CB987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52" y="3447823"/>
              <a:ext cx="1585984" cy="2425033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1DC275-A8B6-774D-9042-9A4B0F17E92A}"/>
                </a:ext>
              </a:extLst>
            </p:cNvPr>
            <p:cNvSpPr/>
            <p:nvPr/>
          </p:nvSpPr>
          <p:spPr>
            <a:xfrm>
              <a:off x="4845050" y="5310080"/>
              <a:ext cx="1390650" cy="258869"/>
            </a:xfrm>
            <a:prstGeom prst="rect">
              <a:avLst/>
            </a:prstGeom>
            <a:solidFill>
              <a:srgbClr val="2236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2DD2B8-B0CA-744A-AC0C-6AD9FA79ADE8}"/>
                </a:ext>
              </a:extLst>
            </p:cNvPr>
            <p:cNvSpPr txBox="1"/>
            <p:nvPr/>
          </p:nvSpPr>
          <p:spPr>
            <a:xfrm>
              <a:off x="4730752" y="5267098"/>
              <a:ext cx="15859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Learn more about Thrive from Penn State.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5F6F7-7E8E-0946-950B-30DBDE79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690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75C07-2EEE-714C-B781-8E332496A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575923"/>
            <a:ext cx="8229600" cy="870290"/>
          </a:xfrm>
        </p:spPr>
        <p:txBody>
          <a:bodyPr>
            <a:normAutofit/>
          </a:bodyPr>
          <a:lstStyle/>
          <a:p>
            <a:r>
              <a:rPr lang="en-US" b="1" dirty="0"/>
              <a:t>Thrive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D92AE-2106-9E42-A215-5F645E02B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45" y="1555977"/>
            <a:ext cx="8318090" cy="2826838"/>
          </a:xfrm>
        </p:spPr>
        <p:txBody>
          <a:bodyPr>
            <a:normAutofit/>
          </a:bodyPr>
          <a:lstStyle/>
          <a:p>
            <a:pPr marL="822960" lvl="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The Defense Department is committed to supporting military-connected children and parents. </a:t>
            </a:r>
          </a:p>
          <a:p>
            <a:pPr marL="822960" lvl="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The no-cost, online programs are delivered in an engaging multimedia and self-directed format. They are evidence-informed and designed to tap into parents’ own strengths.</a:t>
            </a:r>
          </a:p>
          <a:p>
            <a:pPr marL="822960" lvl="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Thrive’s design has the military family in mind. We hope you encourage your military parents to check out Thrive.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04D78-38CD-7440-B384-3B5AB1BBA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95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E70E-CD59-834B-91E1-6566DB19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74446-3F18-904C-827D-381AA9B7D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8" y="1576997"/>
            <a:ext cx="8534402" cy="1418452"/>
          </a:xfrm>
        </p:spPr>
        <p:txBody>
          <a:bodyPr>
            <a:normAutofit/>
          </a:bodyPr>
          <a:lstStyle/>
          <a:p>
            <a:pPr marL="822960"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For more information, visit the Thrive website at </a:t>
            </a:r>
            <a:r>
              <a:rPr lang="en-US" sz="2000" u="sng" dirty="0">
                <a:solidFill>
                  <a:schemeClr val="tx1"/>
                </a:solidFill>
                <a:hlinkClick r:id="rId3"/>
              </a:rPr>
              <a:t>https://thrive.psu.edu/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822960"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For research and publications see </a:t>
            </a:r>
            <a:r>
              <a:rPr lang="en-US" sz="2000" u="sng" dirty="0">
                <a:solidFill>
                  <a:schemeClr val="tx1"/>
                </a:solidFill>
                <a:hlinkClick r:id="rId4"/>
              </a:rPr>
              <a:t>https://thrive.psu.edu/about/research-and-publications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0DA83-1E90-6740-91BC-D6ADB843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DEE5-3222-2B4F-B860-22D7D6E499C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49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e9faa6-9fe1-49b3-9a08-227a296b54a6}" enabled="1" method="Privileged" siteId="{d5fe813e-0caa-432a-b2ac-d555aa91bd1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2078</TotalTime>
  <Words>716</Words>
  <Application>Microsoft Macintosh PowerPoint</Application>
  <PresentationFormat>On-screen Show (4:3)</PresentationFormat>
  <Paragraphs>110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Thrive Program Introduction Briefing Slides From the Office of Child &amp; Youth Programs</vt:lpstr>
      <vt:lpstr>Introducing Thrive</vt:lpstr>
      <vt:lpstr>Thrive Supports Parents</vt:lpstr>
      <vt:lpstr>Thrive Has Four Age-Level Modules</vt:lpstr>
      <vt:lpstr>Thrive’s Approach Focuses on Parents</vt:lpstr>
      <vt:lpstr>There Are Three Areas of Education</vt:lpstr>
      <vt:lpstr>Thrive Meets Military Parents’ Needs</vt:lpstr>
      <vt:lpstr>Thrive Can Supplement Your  Existing Parent-Support Services</vt:lpstr>
      <vt:lpstr>Supplemental Modules Benefit Families and Assist With Challenges</vt:lpstr>
      <vt:lpstr>Thrive Offers Supplemental Resources to Support Parenting</vt:lpstr>
      <vt:lpstr>Spread the Word About Thrive</vt:lpstr>
      <vt:lpstr>Thrive Takeaways</vt:lpstr>
      <vt:lpstr>Resources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Thrive Program </dc:title>
  <dc:subject>Thrive Program </dc:subject>
  <dc:creator>Military Community &amp; Family Policy</dc:creator>
  <cp:keywords>Thrive Program </cp:keywords>
  <dc:description/>
  <cp:lastModifiedBy>Brown, Andre [USA]</cp:lastModifiedBy>
  <cp:revision>237</cp:revision>
  <dcterms:created xsi:type="dcterms:W3CDTF">2017-10-20T13:08:05Z</dcterms:created>
  <dcterms:modified xsi:type="dcterms:W3CDTF">2024-04-26T18:11:44Z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