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1"/>
  </p:notesMasterIdLst>
  <p:sldIdLst>
    <p:sldId id="454" r:id="rId5"/>
    <p:sldId id="455" r:id="rId6"/>
    <p:sldId id="444" r:id="rId7"/>
    <p:sldId id="433" r:id="rId8"/>
    <p:sldId id="423" r:id="rId9"/>
    <p:sldId id="445" r:id="rId10"/>
    <p:sldId id="451" r:id="rId11"/>
    <p:sldId id="456" r:id="rId12"/>
    <p:sldId id="449" r:id="rId13"/>
    <p:sldId id="370" r:id="rId14"/>
    <p:sldId id="465" r:id="rId15"/>
    <p:sldId id="464" r:id="rId16"/>
    <p:sldId id="437" r:id="rId17"/>
    <p:sldId id="441" r:id="rId18"/>
    <p:sldId id="442" r:id="rId19"/>
    <p:sldId id="462" r:id="rId2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Mohar, Kathleen B [US] (TS)" initials="MKB[(" lastIdx="6" clrIdx="6">
    <p:extLst/>
  </p:cmAuthor>
  <p:cmAuthor id="1" name="Osborn.Marie CTR DMDC" initials="MMO" lastIdx="40" clrIdx="0"/>
  <p:cmAuthor id="8" name="Hunter, Adele M [US] (TS)" initials="H(" lastIdx="8" clrIdx="7">
    <p:extLst/>
  </p:cmAuthor>
  <p:cmAuthor id="2" name="Osborn.Marie CTR DMDC" initials="OCD" lastIdx="7" clrIdx="1">
    <p:extLst/>
  </p:cmAuthor>
  <p:cmAuthor id="9" name="Taylor, Carolyn [US] (TS)" initials="TC[(" lastIdx="11" clrIdx="8"/>
  <p:cmAuthor id="3" name="Scott, Donna L [US] (TS)" initials="DLMS" lastIdx="15" clrIdx="2">
    <p:extLst/>
  </p:cmAuthor>
  <p:cmAuthor id="4" name="Schneider, Kristin G [US] (TS)" initials="SKG[(" lastIdx="1" clrIdx="3"/>
  <p:cmAuthor id="5" name="Hunter, Adele M [US] (TS)" initials="HAM[(" lastIdx="1" clrIdx="4">
    <p:extLst/>
  </p:cmAuthor>
  <p:cmAuthor id="6" name="Siebuhr, Laversa A [US] (TS)" initials="SLA[(" lastIdx="1" clrIdx="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9E90"/>
    <a:srgbClr val="339E90"/>
    <a:srgbClr val="976A6E"/>
    <a:srgbClr val="8D3572"/>
    <a:srgbClr val="7E5C8D"/>
    <a:srgbClr val="A22B1E"/>
    <a:srgbClr val="2F6B64"/>
    <a:srgbClr val="BFA100"/>
    <a:srgbClr val="6196AA"/>
    <a:srgbClr val="4EAF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7" autoAdjust="0"/>
    <p:restoredTop sz="86387" autoAdjust="0"/>
  </p:normalViewPr>
  <p:slideViewPr>
    <p:cSldViewPr snapToGrid="0" snapToObjects="1">
      <p:cViewPr varScale="1">
        <p:scale>
          <a:sx n="60" d="100"/>
          <a:sy n="60" d="100"/>
        </p:scale>
        <p:origin x="732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07" d="100"/>
          <a:sy n="107" d="100"/>
        </p:scale>
        <p:origin x="259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E298D4F-5805-7B43-AB8D-DEEA39DD3E9E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66C3636-6932-D14E-A484-552240E62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4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800" kern="1200">
        <a:solidFill>
          <a:schemeClr val="tx1">
            <a:lumMod val="75000"/>
            <a:lumOff val="25000"/>
          </a:schemeClr>
        </a:solidFill>
        <a:latin typeface="+mn-lt"/>
        <a:ea typeface="+mn-ea"/>
        <a:cs typeface="+mn-cs"/>
      </a:defRPr>
    </a:lvl1pPr>
    <a:lvl2pPr marL="120650" indent="0" algn="l" defTabSz="914400" rtl="0" eaLnBrk="1" latinLnBrk="0" hangingPunct="1">
      <a:tabLst/>
      <a:defRPr sz="800" kern="1200">
        <a:solidFill>
          <a:schemeClr val="tx1">
            <a:lumMod val="75000"/>
            <a:lumOff val="25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C3636-6932-D14E-A484-552240E624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66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C3636-6932-D14E-A484-552240E624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5702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REPLACES SLIDE 11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C3636-6932-D14E-A484-552240E624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213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C3636-6932-D14E-A484-552240E6247C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242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C3636-6932-D14E-A484-552240E6247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7607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C3636-6932-D14E-A484-552240E6247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6288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C3636-6932-D14E-A484-552240E624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2034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C3636-6932-D14E-A484-552240E6247C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87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b="0" u="none" baseline="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C3636-6932-D14E-A484-552240E624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050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C3636-6932-D14E-A484-552240E624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269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="0" kern="1200" baseline="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C3636-6932-D14E-A484-552240E624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869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C3636-6932-D14E-A484-552240E624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64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C3636-6932-D14E-A484-552240E624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96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/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C3636-6932-D14E-A484-552240E624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202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C3636-6932-D14E-A484-552240E624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770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C3636-6932-D14E-A484-552240E624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3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7365" y="711189"/>
            <a:ext cx="7997932" cy="2387600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7365" y="3325877"/>
            <a:ext cx="6858000" cy="1655762"/>
          </a:xfrm>
        </p:spPr>
        <p:txBody>
          <a:bodyPr>
            <a:normAutofit/>
          </a:bodyPr>
          <a:lstStyle>
            <a:lvl1pPr marL="231775" indent="-231775" algn="l">
              <a:spcBef>
                <a:spcPts val="0"/>
              </a:spcBef>
              <a:spcAft>
                <a:spcPts val="600"/>
              </a:spcAft>
              <a:buClr>
                <a:srgbClr val="3B857C"/>
              </a:buClr>
              <a:buFont typeface="Wingdings" charset="2"/>
              <a:buChar char="§"/>
              <a:tabLst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034F-2372-F340-9990-D90A4B84BC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3B857C"/>
              </a:buClr>
              <a:defRPr/>
            </a:lvl1pPr>
            <a:lvl2pPr>
              <a:lnSpc>
                <a:spcPct val="90000"/>
              </a:lnSpc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720CD40-028C-2446-B0BE-931C2D5496B9}" type="datetime1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 b="1">
                <a:solidFill>
                  <a:schemeClr val="tx1"/>
                </a:solidFill>
              </a:defRPr>
            </a:lvl1pPr>
          </a:lstStyle>
          <a:p>
            <a:fld id="{6637034F-2372-F340-9990-D90A4B84BCC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1106" y="2624140"/>
            <a:ext cx="6577460" cy="510909"/>
          </a:xfrm>
        </p:spPr>
        <p:txBody>
          <a:bodyPr wrap="square" anchor="ctr" anchorCtr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5EF20E4-6468-1F4B-99B1-3782A2B47695}" type="datetime1">
              <a:rPr lang="en-US" smtClean="0"/>
              <a:t>8/3/2021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 b="1">
                <a:solidFill>
                  <a:schemeClr val="tx1"/>
                </a:solidFill>
              </a:defRPr>
            </a:lvl1pPr>
          </a:lstStyle>
          <a:p>
            <a:fld id="{6637034F-2372-F340-9990-D90A4B84BCC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1B416B4-17D2-1042-8E35-654C87DF6C4B}" type="datetime1">
              <a:rPr lang="en-US" smtClean="0"/>
              <a:t>8/3/2021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 b="1">
                <a:solidFill>
                  <a:schemeClr val="tx1"/>
                </a:solidFill>
              </a:defRPr>
            </a:lvl1pPr>
          </a:lstStyle>
          <a:p>
            <a:fld id="{6637034F-2372-F340-9990-D90A4B84BCC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1" y="6550223"/>
            <a:ext cx="9143999" cy="307777"/>
          </a:xfrm>
          <a:prstGeom prst="rect">
            <a:avLst/>
          </a:prstGeom>
          <a:solidFill>
            <a:srgbClr val="339E90"/>
          </a:solidFill>
        </p:spPr>
        <p:txBody>
          <a:bodyPr wrap="square" rIns="91440" rtlCol="0">
            <a:spAutoFit/>
          </a:bodyPr>
          <a:lstStyle/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8136732" y="6550222"/>
            <a:ext cx="1007268" cy="307777"/>
          </a:xfrm>
          <a:prstGeom prst="rect">
            <a:avLst/>
          </a:prstGeom>
          <a:solidFill>
            <a:srgbClr val="000000">
              <a:alpha val="34902"/>
            </a:srgbClr>
          </a:solidFill>
        </p:spPr>
        <p:txBody>
          <a:bodyPr wrap="square" rIns="91440" rtlCol="0">
            <a:spAutoFit/>
          </a:bodyPr>
          <a:lstStyle/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0" name="Picture 19" title="Logo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9984" y="6658472"/>
            <a:ext cx="720762" cy="91275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0" y="6550220"/>
            <a:ext cx="9144000" cy="73019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</p:spPr>
        <p:txBody>
          <a:bodyPr wrap="square" rIns="182880" rtlCol="0">
            <a:no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8847" y="85917"/>
            <a:ext cx="7886700" cy="95122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8847" y="1261029"/>
            <a:ext cx="7490485" cy="5109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8410" y="6623241"/>
            <a:ext cx="650513" cy="185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CDC2DF"/>
                </a:solidFill>
              </a:defRPr>
            </a:lvl1pPr>
          </a:lstStyle>
          <a:p>
            <a:fld id="{6637034F-2372-F340-9990-D90A4B84BCC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037140"/>
            <a:ext cx="9144000" cy="0"/>
          </a:xfrm>
          <a:prstGeom prst="line">
            <a:avLst/>
          </a:prstGeom>
          <a:ln w="12700">
            <a:solidFill>
              <a:srgbClr val="614F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315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400" kern="1200" spc="-3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176213" indent="-176213" algn="l" defTabSz="914400" rtl="0" eaLnBrk="1" latinLnBrk="0" hangingPunct="1">
        <a:lnSpc>
          <a:spcPct val="90000"/>
        </a:lnSpc>
        <a:spcBef>
          <a:spcPts val="1000"/>
        </a:spcBef>
        <a:buClr>
          <a:srgbClr val="3B857C"/>
        </a:buClr>
        <a:buFont typeface="Wingdings" charset="2"/>
        <a:buChar char="§"/>
        <a:tabLst/>
        <a:defRPr sz="1800" kern="1200" spc="-3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17525" indent="-169863" algn="l" defTabSz="914400" rtl="0" eaLnBrk="1" latinLnBrk="0" hangingPunct="1">
        <a:lnSpc>
          <a:spcPct val="85000"/>
        </a:lnSpc>
        <a:spcBef>
          <a:spcPts val="600"/>
        </a:spcBef>
        <a:buClr>
          <a:schemeClr val="tx1">
            <a:lumMod val="50000"/>
            <a:lumOff val="50000"/>
          </a:schemeClr>
        </a:buClr>
        <a:buFont typeface="Wingdings" charset="2"/>
        <a:buChar char="§"/>
        <a:tabLst/>
        <a:defRPr sz="1600" kern="1200" spc="-3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744538" indent="-171450" algn="l" defTabSz="914400" rtl="0" eaLnBrk="1" latinLnBrk="0" hangingPunct="1">
        <a:lnSpc>
          <a:spcPct val="90000"/>
        </a:lnSpc>
        <a:spcBef>
          <a:spcPts val="500"/>
        </a:spcBef>
        <a:buClr>
          <a:srgbClr val="A4A4A4"/>
        </a:buClr>
        <a:buFont typeface="Arial" panose="020B0604020202020204" pitchFamily="34" charset="0"/>
        <a:buChar char="•"/>
        <a:tabLst/>
        <a:defRPr sz="1400" kern="1200" spc="-3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914400" indent="-109538" algn="l" defTabSz="914400" rtl="0" eaLnBrk="1" latinLnBrk="0" hangingPunct="1">
        <a:lnSpc>
          <a:spcPct val="90000"/>
        </a:lnSpc>
        <a:spcBef>
          <a:spcPts val="500"/>
        </a:spcBef>
        <a:buClr>
          <a:srgbClr val="A4A4A4"/>
        </a:buClr>
        <a:buFont typeface="Arial" panose="020B0604020202020204" pitchFamily="34" charset="0"/>
        <a:buChar char="•"/>
        <a:tabLst/>
        <a:defRPr sz="1400" kern="1200" spc="-3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085850" indent="-109538" algn="l" defTabSz="914400" rtl="0" eaLnBrk="1" latinLnBrk="0" hangingPunct="1">
        <a:lnSpc>
          <a:spcPct val="90000"/>
        </a:lnSpc>
        <a:spcBef>
          <a:spcPts val="500"/>
        </a:spcBef>
        <a:buClr>
          <a:srgbClr val="A4A4A4"/>
        </a:buClr>
        <a:buFont typeface="Arial" panose="020B0604020202020204" pitchFamily="34" charset="0"/>
        <a:buChar char="•"/>
        <a:tabLst/>
        <a:defRPr sz="1400" kern="1200" spc="-3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tiff"/><Relationship Id="rId5" Type="http://schemas.openxmlformats.org/officeDocument/2006/relationships/image" Target="../media/image38.tiff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lfcareforum.org/about-us/what-do-we-mean-by-self-care-and-why-is-good-for-peopl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tiff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title="decorative box"/>
          <p:cNvSpPr/>
          <p:nvPr/>
        </p:nvSpPr>
        <p:spPr>
          <a:xfrm>
            <a:off x="0" y="0"/>
            <a:ext cx="9144000" cy="2490716"/>
          </a:xfrm>
          <a:prstGeom prst="rect">
            <a:avLst/>
          </a:prstGeom>
          <a:solidFill>
            <a:srgbClr val="319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title="reach log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57" y="203243"/>
            <a:ext cx="2683115" cy="15515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49" y="1454618"/>
            <a:ext cx="4443903" cy="751661"/>
          </a:xfrm>
        </p:spPr>
        <p:txBody>
          <a:bodyPr>
            <a:normAutofit/>
          </a:bodyPr>
          <a:lstStyle/>
          <a:p>
            <a:pPr algn="ctr">
              <a:lnSpc>
                <a:spcPct val="75000"/>
              </a:lnSpc>
            </a:pPr>
            <a:r>
              <a:rPr lang="en-US" sz="2000" dirty="0" smtClean="0">
                <a:latin typeface="+mn-lt"/>
              </a:rPr>
              <a:t>Resources Exist, Asking </a:t>
            </a:r>
            <a:r>
              <a:rPr lang="en-US" sz="2000" dirty="0">
                <a:latin typeface="+mn-lt"/>
              </a:rPr>
              <a:t>Can </a:t>
            </a:r>
            <a:r>
              <a:rPr lang="en-US" sz="2000" dirty="0" smtClean="0">
                <a:latin typeface="+mn-lt"/>
              </a:rPr>
              <a:t>Help – Spouse</a:t>
            </a:r>
            <a:endParaRPr lang="en-US" sz="2000" dirty="0">
              <a:latin typeface="+mn-lt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0" y="2505600"/>
            <a:ext cx="9144000" cy="40819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dist="266700" dir="10800000">
              <a:prstClr val="black">
                <a:alpha val="13000"/>
              </a:prstClr>
            </a:innerShdw>
          </a:effectLst>
        </p:spPr>
        <p:txBody>
          <a:bodyPr vert="horz" wrap="square" lIns="457200" tIns="45720" rIns="91440" bIns="45720" rtlCol="0" anchor="ctr" anchorCtr="0">
            <a:noAutofit/>
          </a:bodyPr>
          <a:lstStyle>
            <a:lvl1pPr marL="231775" indent="-2317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D43E50"/>
              </a:buClr>
              <a:buFont typeface="Wingdings" charset="2"/>
              <a:buChar char="§"/>
              <a:tabLst/>
              <a:defRPr sz="20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None/>
              <a:tabLst/>
              <a:defRPr sz="20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None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None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None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i="1" dirty="0" smtClean="0"/>
              <a:t>REACH OUT, GET HELP AND THRIVE</a:t>
            </a:r>
            <a:endParaRPr lang="en-US" sz="1400" i="1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227482" y="3096584"/>
            <a:ext cx="4352066" cy="3139321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/>
              <a:t>Session </a:t>
            </a:r>
            <a:r>
              <a:rPr lang="en-US" b="1" dirty="0" smtClean="0"/>
              <a:t>2: </a:t>
            </a:r>
            <a:endParaRPr lang="en-US" b="1" dirty="0"/>
          </a:p>
          <a:p>
            <a:pPr marL="0" indent="0">
              <a:spcAft>
                <a:spcPts val="1800"/>
              </a:spcAft>
              <a:buNone/>
            </a:pPr>
            <a:r>
              <a:rPr lang="en-US" b="1" dirty="0"/>
              <a:t>Supporting Your Service Member’s Mental Health and Well-Being</a:t>
            </a:r>
          </a:p>
          <a:p>
            <a:r>
              <a:rPr lang="en-US" dirty="0"/>
              <a:t>Facilitator Name</a:t>
            </a:r>
          </a:p>
          <a:p>
            <a:r>
              <a:rPr lang="en-US" dirty="0"/>
              <a:t>Location</a:t>
            </a:r>
          </a:p>
          <a:p>
            <a:r>
              <a:rPr lang="en-US" dirty="0" smtClean="0"/>
              <a:t>Date</a:t>
            </a:r>
          </a:p>
          <a:p>
            <a:endParaRPr lang="en-US" sz="1000" dirty="0"/>
          </a:p>
          <a:p>
            <a:pPr marL="0" indent="0">
              <a:buNone/>
            </a:pPr>
            <a:r>
              <a:rPr lang="en-US" sz="1500" dirty="0" smtClean="0"/>
              <a:t>Active Duty; Version </a:t>
            </a:r>
            <a:r>
              <a:rPr lang="en-US" sz="1500" dirty="0"/>
              <a:t>1 (May 2021)</a:t>
            </a:r>
          </a:p>
          <a:p>
            <a:endParaRPr lang="en-US" dirty="0"/>
          </a:p>
        </p:txBody>
      </p:sp>
      <p:pic>
        <p:nvPicPr>
          <p:cNvPr id="40" name="Picture 39" descr="various military personnel" title="decorative 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953" y="1163707"/>
            <a:ext cx="2178633" cy="1418905"/>
          </a:xfrm>
          <a:prstGeom prst="rect">
            <a:avLst/>
          </a:prstGeom>
          <a:ln w="3175">
            <a:solidFill>
              <a:schemeClr val="bg1">
                <a:alpha val="42000"/>
              </a:schemeClr>
            </a:solidFill>
          </a:ln>
          <a:effectLst>
            <a:outerShdw blurRad="38100" dist="38100" dir="2700000" algn="tl" rotWithShape="0">
              <a:prstClr val="black">
                <a:alpha val="15000"/>
              </a:prstClr>
            </a:outerShdw>
          </a:effectLst>
        </p:spPr>
      </p:pic>
      <p:pic>
        <p:nvPicPr>
          <p:cNvPr id="38" name="Picture 37" descr="military family" title="decorative image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6685" y="1163695"/>
            <a:ext cx="2171794" cy="2595875"/>
          </a:xfrm>
          <a:prstGeom prst="rect">
            <a:avLst/>
          </a:prstGeom>
          <a:ln w="3175">
            <a:solidFill>
              <a:schemeClr val="bg1">
                <a:alpha val="42000"/>
              </a:schemeClr>
            </a:solidFill>
          </a:ln>
          <a:effectLst>
            <a:outerShdw blurRad="38100" dist="38100" dir="2700000" algn="tl" rotWithShape="0">
              <a:prstClr val="black">
                <a:alpha val="15000"/>
              </a:prstClr>
            </a:outerShdw>
          </a:effectLst>
        </p:spPr>
      </p:pic>
      <p:pic>
        <p:nvPicPr>
          <p:cNvPr id="41" name="Picture 40" descr="military family" title="decorative 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3186" y="2654101"/>
            <a:ext cx="2175319" cy="2715336"/>
          </a:xfrm>
          <a:prstGeom prst="rect">
            <a:avLst/>
          </a:prstGeom>
          <a:ln w="3175">
            <a:solidFill>
              <a:schemeClr val="bg1">
                <a:alpha val="42000"/>
              </a:schemeClr>
            </a:solidFill>
          </a:ln>
          <a:effectLst>
            <a:outerShdw blurRad="38100" dist="38100" dir="2700000" algn="tl" rotWithShape="0">
              <a:prstClr val="black">
                <a:alpha val="15000"/>
              </a:prstClr>
            </a:outerShdw>
          </a:effectLst>
        </p:spPr>
      </p:pic>
      <p:pic>
        <p:nvPicPr>
          <p:cNvPr id="20" name="Picture 19" descr="military couple" title="decorative image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2" t="6949" r="3996"/>
          <a:stretch/>
        </p:blipFill>
        <p:spPr>
          <a:xfrm>
            <a:off x="6766685" y="3831186"/>
            <a:ext cx="2163282" cy="1538825"/>
          </a:xfrm>
          <a:prstGeom prst="rect">
            <a:avLst/>
          </a:prstGeom>
          <a:ln w="3175">
            <a:solidFill>
              <a:schemeClr val="bg1">
                <a:alpha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 title="decorative box"/>
          <p:cNvSpPr/>
          <p:nvPr/>
        </p:nvSpPr>
        <p:spPr>
          <a:xfrm>
            <a:off x="0" y="5931462"/>
            <a:ext cx="9144000" cy="9265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 title="decorative box"/>
          <p:cNvSpPr/>
          <p:nvPr/>
        </p:nvSpPr>
        <p:spPr>
          <a:xfrm>
            <a:off x="0" y="5878918"/>
            <a:ext cx="9144000" cy="45719"/>
          </a:xfrm>
          <a:prstGeom prst="rect">
            <a:avLst/>
          </a:prstGeom>
          <a:solidFill>
            <a:srgbClr val="319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U.S. Department of Defense" title="logo"/>
          <p:cNvPicPr>
            <a:picLocks noChangeAspect="1"/>
          </p:cNvPicPr>
          <p:nvPr/>
        </p:nvPicPr>
        <p:blipFill rotWithShape="1">
          <a:blip r:embed="rId8"/>
          <a:srcRect r="73469"/>
          <a:stretch/>
        </p:blipFill>
        <p:spPr>
          <a:xfrm>
            <a:off x="1509609" y="6071310"/>
            <a:ext cx="1607967" cy="646182"/>
          </a:xfrm>
          <a:prstGeom prst="rect">
            <a:avLst/>
          </a:prstGeom>
        </p:spPr>
      </p:pic>
      <p:pic>
        <p:nvPicPr>
          <p:cNvPr id="27" name="Picture 26" descr="U.S. Department of the Army" title="logo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495" y="6071310"/>
            <a:ext cx="640080" cy="640080"/>
          </a:xfrm>
          <a:prstGeom prst="rect">
            <a:avLst/>
          </a:prstGeom>
        </p:spPr>
      </p:pic>
      <p:pic>
        <p:nvPicPr>
          <p:cNvPr id="28" name="Picture 27" descr="U.S. Department of the Navy United States Marine Corps" title="logo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049" y="6071310"/>
            <a:ext cx="640080" cy="640080"/>
          </a:xfrm>
          <a:prstGeom prst="rect">
            <a:avLst/>
          </a:prstGeom>
        </p:spPr>
      </p:pic>
      <p:pic>
        <p:nvPicPr>
          <p:cNvPr id="30" name="Picture 29" descr="U.S. Department of the Navy" title="logo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7" t="8868" r="8740" b="8873"/>
          <a:stretch/>
        </p:blipFill>
        <p:spPr>
          <a:xfrm>
            <a:off x="4738459" y="6071310"/>
            <a:ext cx="649224" cy="646841"/>
          </a:xfrm>
          <a:prstGeom prst="rect">
            <a:avLst/>
          </a:prstGeom>
        </p:spPr>
      </p:pic>
      <p:pic>
        <p:nvPicPr>
          <p:cNvPr id="24" name="Picture 23" descr="U.S. Department of the Air Force" title="logo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157" y="6071310"/>
            <a:ext cx="640080" cy="640080"/>
          </a:xfrm>
          <a:prstGeom prst="rect">
            <a:avLst/>
          </a:prstGeom>
        </p:spPr>
      </p:pic>
      <p:pic>
        <p:nvPicPr>
          <p:cNvPr id="25" name="Picture 24" descr="U.S. Space Force" title="logo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711" y="6071310"/>
            <a:ext cx="640080" cy="640080"/>
          </a:xfrm>
          <a:prstGeom prst="rect">
            <a:avLst/>
          </a:prstGeom>
        </p:spPr>
      </p:pic>
      <p:pic>
        <p:nvPicPr>
          <p:cNvPr id="26" name="Picture 25" descr="U.S. Coast Guard" title="logo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263" y="6071310"/>
            <a:ext cx="640080" cy="640080"/>
          </a:xfrm>
          <a:prstGeom prst="rect">
            <a:avLst/>
          </a:prstGeom>
        </p:spPr>
      </p:pic>
      <p:sp>
        <p:nvSpPr>
          <p:cNvPr id="21" name="Subtitle 2"/>
          <p:cNvSpPr txBox="1">
            <a:spLocks/>
          </p:cNvSpPr>
          <p:nvPr/>
        </p:nvSpPr>
        <p:spPr>
          <a:xfrm>
            <a:off x="6181455" y="5509285"/>
            <a:ext cx="4352066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31775" indent="-2317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3B857C"/>
              </a:buClr>
              <a:buFont typeface="Wingdings" charset="2"/>
              <a:buChar char="§"/>
              <a:tabLst/>
              <a:defRPr sz="20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None/>
              <a:tabLst/>
              <a:defRPr sz="20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None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None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None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dirty="0"/>
              <a:t>(OPA-2021-035, PERSEREC-PA-20-01)</a:t>
            </a:r>
            <a:endParaRPr lang="en-US" sz="1500" dirty="0" smtClean="0"/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67143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Military OneSource: 24/7 Support for the Military Community 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43666" y="1200863"/>
            <a:ext cx="8492863" cy="643025"/>
          </a:xfrm>
          <a:prstGeom prst="rect">
            <a:avLst/>
          </a:prstGeom>
          <a:solidFill>
            <a:srgbClr val="319E90"/>
          </a:solidFill>
          <a:ln>
            <a:noFill/>
          </a:ln>
          <a:effectLst>
            <a:outerShdw dist="76200" dir="2700000" algn="tl" rotWithShape="0">
              <a:prstClr val="black">
                <a:alpha val="10000"/>
              </a:prstClr>
            </a:outerShdw>
          </a:effectLst>
        </p:spPr>
        <p:txBody>
          <a:bodyPr vert="horz" lIns="731520" tIns="45720" rIns="91440" bIns="45720" rtlCol="0" anchor="ctr" anchorCtr="0">
            <a:no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 dirty="0" smtClean="0">
                <a:solidFill>
                  <a:schemeClr val="bg1"/>
                </a:solidFill>
              </a:rPr>
              <a:t>Which of these resources would your service member be most likely to use? </a:t>
            </a:r>
            <a:endParaRPr lang="en-US" b="1" i="1" dirty="0">
              <a:solidFill>
                <a:schemeClr val="bg1"/>
              </a:solidFill>
            </a:endParaRPr>
          </a:p>
        </p:txBody>
      </p:sp>
      <p:grpSp>
        <p:nvGrpSpPr>
          <p:cNvPr id="3" name="Group 2" descr="question mark" title="decorative image"/>
          <p:cNvGrpSpPr/>
          <p:nvPr/>
        </p:nvGrpSpPr>
        <p:grpSpPr>
          <a:xfrm>
            <a:off x="343668" y="1200863"/>
            <a:ext cx="576770" cy="643025"/>
            <a:chOff x="343668" y="1200863"/>
            <a:chExt cx="576770" cy="643025"/>
          </a:xfrm>
        </p:grpSpPr>
        <p:sp>
          <p:nvSpPr>
            <p:cNvPr id="9" name="Content Placeholder 2" title="decorative box"/>
            <p:cNvSpPr txBox="1">
              <a:spLocks/>
            </p:cNvSpPr>
            <p:nvPr/>
          </p:nvSpPr>
          <p:spPr>
            <a:xfrm>
              <a:off x="343668" y="1200863"/>
              <a:ext cx="576770" cy="643025"/>
            </a:xfrm>
            <a:prstGeom prst="rect">
              <a:avLst/>
            </a:prstGeom>
            <a:solidFill>
              <a:srgbClr val="2F6B64"/>
            </a:solidFill>
            <a:ln>
              <a:noFill/>
            </a:ln>
          </p:spPr>
          <p:txBody>
            <a:bodyPr vert="horz" lIns="91440" tIns="45720" rIns="91440" bIns="45720" rtlCol="0" anchor="ctr" anchorCtr="0">
              <a:noAutofit/>
            </a:bodyPr>
            <a:lstStyle>
              <a:lvl1pPr marL="176213" indent="-176213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5D418C"/>
                </a:buClr>
                <a:buFont typeface="Wingdings" charset="2"/>
                <a:buChar char="§"/>
                <a:tabLst/>
                <a:defRPr sz="18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17525" indent="-169863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Wingdings" charset="2"/>
                <a:buChar char="§"/>
                <a:tabLst/>
                <a:defRPr sz="16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44538" indent="-1714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914400" indent="-1095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085850" indent="-1095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b="1" i="1" dirty="0">
                <a:solidFill>
                  <a:schemeClr val="bg1"/>
                </a:solidFill>
              </a:endParaRPr>
            </a:p>
          </p:txBody>
        </p:sp>
        <p:pic>
          <p:nvPicPr>
            <p:cNvPr id="7" name="Picture 6" descr="question mark" title="decorative ico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86" y="1322868"/>
              <a:ext cx="388676" cy="388676"/>
            </a:xfrm>
            <a:prstGeom prst="rect">
              <a:avLst/>
            </a:prstGeom>
          </p:spPr>
        </p:pic>
      </p:grpSp>
      <p:pic>
        <p:nvPicPr>
          <p:cNvPr id="21" name="main picture" descr="Military One Source offers a wide range of individualized consultations, coaching and counseling for many aspects of Military Life. This infographic shows 15 categories of support that are provided. The 15 ares are:&#10;Confidential Non-Medical Counseling&#10;Spouse Education and Career Opportunities&#10;Health and Wellness Coaching&#10;Wounded Warrior and Caregivers&#10;Education&#10;New MilParent&#10;Adoption&#10;Document Translation &amp;#38; Language Interpretation&#10;Peer-to-Peer Support&#10;Special Needs&#10;Spouse Relocation and Transition&#10;Elder Care&#10;Building Healthy Relationships&#10;Transitioning Veterans&#10;Financial and Tax Consultation">
            <a:extLst>
              <a:ext uri="{FF2B5EF4-FFF2-40B4-BE49-F238E27FC236}">
                <a16:creationId xmlns="" xmlns:a16="http://schemas.microsoft.com/office/drawing/2014/main" id="{3E0C0D58-1FDD-4E5D-B1DC-84E906D354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69" r="-130" b="1760"/>
          <a:stretch/>
        </p:blipFill>
        <p:spPr>
          <a:xfrm>
            <a:off x="1372340" y="1967345"/>
            <a:ext cx="6087237" cy="455550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034F-2372-F340-9990-D90A4B84BCC3}" type="slidenum">
              <a:rPr lang="en-US" smtClean="0">
                <a:solidFill>
                  <a:schemeClr val="bg1"/>
                </a:solidFill>
              </a:rPr>
              <a:pPr/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95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Military OneSource Testimonials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485" y="1202012"/>
            <a:ext cx="4893228" cy="341632"/>
          </a:xfrm>
          <a:solidFill>
            <a:srgbClr val="319E90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</a:rPr>
              <a:t>Building </a:t>
            </a:r>
            <a:r>
              <a:rPr lang="en-US" b="1" dirty="0" smtClean="0">
                <a:solidFill>
                  <a:schemeClr val="bg1"/>
                </a:solidFill>
              </a:rPr>
              <a:t>a Strong Relationship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18485" y="1543644"/>
            <a:ext cx="4893228" cy="223828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dist="50800" dir="10800000">
              <a:prstClr val="black">
                <a:alpha val="10000"/>
              </a:prstClr>
            </a:innerShdw>
          </a:effectLst>
        </p:spPr>
        <p:txBody>
          <a:bodyPr vert="horz" wrap="square" lIns="182880" tIns="137160" rIns="137160" bIns="109728" rtlCol="0" anchor="t" anchorCtr="0">
            <a:no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400" spc="-20" dirty="0">
                <a:solidFill>
                  <a:prstClr val="black">
                    <a:lumMod val="75000"/>
                    <a:lumOff val="25000"/>
                  </a:prstClr>
                </a:solidFill>
              </a:rPr>
              <a:t>“We were arguing a lot and just not getting along. At the advice of a friend, I called Military OneSource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and they referred us to the Building Healthy Relationships program. The consultant that worked with us gave us some great </a:t>
            </a:r>
            <a:r>
              <a:rPr lang="en-US" sz="1400" spc="-20" dirty="0">
                <a:solidFill>
                  <a:prstClr val="black">
                    <a:lumMod val="75000"/>
                    <a:lumOff val="25000"/>
                  </a:prstClr>
                </a:solidFill>
              </a:rPr>
              <a:t>tools for how to </a:t>
            </a:r>
            <a:r>
              <a:rPr lang="en-US" sz="1400" spc="-2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address our </a:t>
            </a:r>
            <a:r>
              <a:rPr lang="en-US" sz="1400" spc="-20" dirty="0">
                <a:solidFill>
                  <a:prstClr val="black">
                    <a:lumMod val="75000"/>
                    <a:lumOff val="25000"/>
                  </a:prstClr>
                </a:solidFill>
              </a:rPr>
              <a:t>issues. We also got to attend </a:t>
            </a:r>
            <a:r>
              <a:rPr lang="en-US" sz="1400" spc="-2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12 </a:t>
            </a:r>
            <a:r>
              <a:rPr lang="en-US" sz="1400" spc="-20" dirty="0">
                <a:solidFill>
                  <a:prstClr val="black">
                    <a:lumMod val="75000"/>
                    <a:lumOff val="25000"/>
                  </a:prstClr>
                </a:solidFill>
              </a:rPr>
              <a:t>non-medical counseling sessions. Those were key for us, because they really helped us improve our communication. Looking back at how things were then and how they are now, I feel much more confident about our relationship.”</a:t>
            </a:r>
          </a:p>
          <a:p>
            <a:pPr marL="0" lvl="0" indent="0" algn="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400" spc="-2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– Air Force </a:t>
            </a:r>
            <a:r>
              <a:rPr lang="en-US" sz="1400" spc="-20" dirty="0">
                <a:solidFill>
                  <a:prstClr val="black">
                    <a:lumMod val="75000"/>
                    <a:lumOff val="25000"/>
                  </a:prstClr>
                </a:solidFill>
              </a:rPr>
              <a:t>Wife</a:t>
            </a:r>
          </a:p>
        </p:txBody>
      </p:sp>
      <p:pic>
        <p:nvPicPr>
          <p:cNvPr id="9" name="Picture 8" descr="military couple " title="decorative imag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1713" y="1202013"/>
            <a:ext cx="3543988" cy="2579918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18485" y="3956490"/>
            <a:ext cx="4893228" cy="341632"/>
          </a:xfrm>
          <a:prstGeom prst="rect">
            <a:avLst/>
          </a:prstGeom>
          <a:solidFill>
            <a:srgbClr val="319E90"/>
          </a:solidFill>
        </p:spPr>
        <p:txBody>
          <a:bodyPr vert="horz" wrap="square" lIns="91440" tIns="45720" rIns="91440" bIns="45720" rtlCol="0">
            <a:sp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857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b="1" dirty="0" smtClean="0">
                <a:solidFill>
                  <a:schemeClr val="bg1"/>
                </a:solidFill>
              </a:rPr>
              <a:t>Finding Purpose after the Military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18485" y="4298122"/>
            <a:ext cx="4893228" cy="206474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dist="50800" dir="10800000">
              <a:prstClr val="black">
                <a:alpha val="10000"/>
              </a:prstClr>
            </a:innerShdw>
          </a:effectLst>
        </p:spPr>
        <p:txBody>
          <a:bodyPr vert="horz" wrap="square" lIns="182880" tIns="137160" rIns="137160" bIns="109728" rtlCol="0" anchor="t" anchorCtr="0">
            <a:no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400" spc="-20" dirty="0">
                <a:solidFill>
                  <a:prstClr val="black">
                    <a:lumMod val="75000"/>
                    <a:lumOff val="25000"/>
                  </a:prstClr>
                </a:solidFill>
              </a:rPr>
              <a:t>“My wife was nearing her retirement from the military and was very stressed about what to do </a:t>
            </a:r>
            <a:r>
              <a:rPr lang="en-US" sz="1400" spc="-2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next at this new stage of her life. </a:t>
            </a:r>
            <a:r>
              <a:rPr lang="en-US" sz="1400" spc="-20" dirty="0">
                <a:solidFill>
                  <a:prstClr val="black">
                    <a:lumMod val="75000"/>
                    <a:lumOff val="25000"/>
                  </a:prstClr>
                </a:solidFill>
              </a:rPr>
              <a:t>We called Military OneSource and learned about a few programs for transitioning </a:t>
            </a:r>
            <a:r>
              <a:rPr lang="en-US" sz="1400" spc="-2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service </a:t>
            </a:r>
            <a:r>
              <a:rPr lang="en-US" sz="1400" spc="-20" dirty="0">
                <a:solidFill>
                  <a:prstClr val="black">
                    <a:lumMod val="75000"/>
                    <a:lumOff val="25000"/>
                  </a:prstClr>
                </a:solidFill>
              </a:rPr>
              <a:t>members. They also connected us with non-medical counseling. We haven’t gone through too many sessions yet, but I can see that she’s getting some perspective on all the changes and we’re getting along better. I think she’s feeling hopeful about her future and what lies ahead.”</a:t>
            </a:r>
          </a:p>
          <a:p>
            <a:pPr marL="0" lvl="0" indent="0" algn="r">
              <a:spcBef>
                <a:spcPts val="0"/>
              </a:spcBef>
              <a:buNone/>
              <a:defRPr/>
            </a:pPr>
            <a:r>
              <a:rPr lang="en-US" sz="1400" spc="-2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– Army Husband</a:t>
            </a:r>
            <a:endParaRPr lang="en-US" sz="1400" spc="-2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5" name="Picture 4" descr="woman hugging her spouse" title="decorative 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713" y="3958768"/>
            <a:ext cx="3543988" cy="24018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67157" y="6335970"/>
            <a:ext cx="376256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dirty="0" smtClean="0"/>
              <a:t>*The images shown here do not correspond to their respective testimonials.</a:t>
            </a:r>
            <a:endParaRPr lang="en-US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37034F-2372-F340-9990-D90A4B84BCC3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03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881" y="85917"/>
            <a:ext cx="7886700" cy="951223"/>
          </a:xfrm>
        </p:spPr>
        <p:txBody>
          <a:bodyPr/>
          <a:lstStyle/>
          <a:p>
            <a:r>
              <a:rPr lang="en-US" dirty="0" smtClean="0"/>
              <a:t>Practice Call</a:t>
            </a:r>
            <a:endParaRPr lang="en-US" dirty="0"/>
          </a:p>
        </p:txBody>
      </p:sp>
      <p:pic>
        <p:nvPicPr>
          <p:cNvPr id="13" name="Left Picture" descr="woman on phone" title="decorative imag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213" y="1153409"/>
            <a:ext cx="3741296" cy="1832680"/>
          </a:xfrm>
          <a:prstGeom prst="rect">
            <a:avLst/>
          </a:prstGeom>
          <a:ln>
            <a:noFill/>
          </a:ln>
        </p:spPr>
      </p:pic>
      <p:sp>
        <p:nvSpPr>
          <p:cNvPr id="16" name="Left Title"/>
          <p:cNvSpPr txBox="1">
            <a:spLocks/>
          </p:cNvSpPr>
          <p:nvPr/>
        </p:nvSpPr>
        <p:spPr>
          <a:xfrm>
            <a:off x="731212" y="2994676"/>
            <a:ext cx="3741297" cy="474686"/>
          </a:xfrm>
          <a:prstGeom prst="rect">
            <a:avLst/>
          </a:prstGeom>
          <a:solidFill>
            <a:srgbClr val="826FBF"/>
          </a:solidFill>
          <a:ln w="6350"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Wingdings" charset="2"/>
              <a:buNone/>
            </a:pPr>
            <a:r>
              <a:rPr lang="en-US" sz="1600" b="1" spc="-20" dirty="0">
                <a:solidFill>
                  <a:prstClr val="white"/>
                </a:solidFill>
              </a:rPr>
              <a:t>Practice Making </a:t>
            </a:r>
            <a:r>
              <a:rPr lang="en-US" sz="1600" b="1" spc="-20" dirty="0" smtClean="0">
                <a:solidFill>
                  <a:prstClr val="white"/>
                </a:solidFill>
              </a:rPr>
              <a:t>a Military </a:t>
            </a:r>
            <a:r>
              <a:rPr lang="en-US" sz="1600" b="1" spc="-20" dirty="0">
                <a:solidFill>
                  <a:prstClr val="white"/>
                </a:solidFill>
              </a:rPr>
              <a:t>OneSource Call </a:t>
            </a:r>
          </a:p>
        </p:txBody>
      </p:sp>
      <p:sp>
        <p:nvSpPr>
          <p:cNvPr id="11" name="Left Content"/>
          <p:cNvSpPr txBox="1">
            <a:spLocks/>
          </p:cNvSpPr>
          <p:nvPr/>
        </p:nvSpPr>
        <p:spPr>
          <a:xfrm>
            <a:off x="731212" y="3469362"/>
            <a:ext cx="3741297" cy="2148655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  <a:effectLst>
            <a:innerShdw dist="76200" dir="5400000">
              <a:prstClr val="black">
                <a:alpha val="10000"/>
              </a:prstClr>
            </a:innerShdw>
          </a:effectLst>
        </p:spPr>
        <p:txBody>
          <a:bodyPr vert="horz" lIns="91440" tIns="91440" rIns="91440" bIns="45720" rtlCol="0">
            <a:norm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3B857C"/>
              </a:buClr>
              <a:buFont typeface="Wingdings" panose="05000000000000000000" pitchFamily="2" charset="2"/>
              <a:buChar char="§"/>
            </a:pPr>
            <a:r>
              <a:rPr lang="en-US" spc="-20" dirty="0"/>
              <a:t>What did you notice about the call?</a:t>
            </a:r>
          </a:p>
          <a:p>
            <a:pPr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3B857C"/>
              </a:buClr>
              <a:buFont typeface="Wingdings" panose="05000000000000000000" pitchFamily="2" charset="2"/>
              <a:buChar char="§"/>
            </a:pPr>
            <a:r>
              <a:rPr lang="en-US" spc="-20" dirty="0"/>
              <a:t>How would you </a:t>
            </a:r>
            <a:r>
              <a:rPr lang="en-US" spc="-20" dirty="0" smtClean="0"/>
              <a:t>feel about </a:t>
            </a:r>
            <a:r>
              <a:rPr lang="en-US" spc="-20" dirty="0"/>
              <a:t>making a similar call if you were in that situation</a:t>
            </a:r>
            <a:r>
              <a:rPr lang="en-US" spc="-20" dirty="0" smtClean="0"/>
              <a:t>?</a:t>
            </a:r>
            <a:endParaRPr lang="en-US" spc="-20" dirty="0"/>
          </a:p>
        </p:txBody>
      </p:sp>
      <p:pic>
        <p:nvPicPr>
          <p:cNvPr id="5" name="Right Picture" descr="distressed man on phone" title="decorative imag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3048" y="1153408"/>
            <a:ext cx="3732412" cy="1832680"/>
          </a:xfrm>
          <a:prstGeom prst="rect">
            <a:avLst/>
          </a:prstGeom>
          <a:ln>
            <a:noFill/>
          </a:ln>
        </p:spPr>
      </p:pic>
      <p:sp>
        <p:nvSpPr>
          <p:cNvPr id="14" name="Right Title"/>
          <p:cNvSpPr txBox="1">
            <a:spLocks/>
          </p:cNvSpPr>
          <p:nvPr/>
        </p:nvSpPr>
        <p:spPr>
          <a:xfrm>
            <a:off x="4623048" y="2994676"/>
            <a:ext cx="3732412" cy="474686"/>
          </a:xfrm>
          <a:prstGeom prst="rect">
            <a:avLst/>
          </a:prstGeom>
          <a:solidFill>
            <a:srgbClr val="9A4771"/>
          </a:solidFill>
          <a:ln w="6350"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600" b="1" spc="-20" dirty="0" smtClean="0">
                <a:solidFill>
                  <a:prstClr val="white"/>
                </a:solidFill>
              </a:rPr>
              <a:t>Commit </a:t>
            </a:r>
            <a:r>
              <a:rPr lang="en-US" sz="1600" b="1" spc="-20" dirty="0">
                <a:solidFill>
                  <a:prstClr val="white"/>
                </a:solidFill>
              </a:rPr>
              <a:t>to </a:t>
            </a:r>
            <a:r>
              <a:rPr lang="en-US" sz="1600" b="1" spc="-20" dirty="0" smtClean="0">
                <a:solidFill>
                  <a:prstClr val="white"/>
                </a:solidFill>
              </a:rPr>
              <a:t>Seeking Help in </a:t>
            </a:r>
            <a:r>
              <a:rPr lang="en-US" sz="1600" b="1" spc="-20" dirty="0">
                <a:solidFill>
                  <a:prstClr val="white"/>
                </a:solidFill>
              </a:rPr>
              <a:t>the </a:t>
            </a:r>
            <a:r>
              <a:rPr lang="en-US" sz="1600" b="1" spc="-20" dirty="0" smtClean="0">
                <a:solidFill>
                  <a:prstClr val="white"/>
                </a:solidFill>
              </a:rPr>
              <a:t>Future</a:t>
            </a:r>
            <a:endParaRPr lang="en-US" sz="1600" b="1" spc="-20" dirty="0">
              <a:solidFill>
                <a:prstClr val="white"/>
              </a:solidFill>
            </a:endParaRPr>
          </a:p>
        </p:txBody>
      </p:sp>
      <p:sp>
        <p:nvSpPr>
          <p:cNvPr id="12" name="Right Content"/>
          <p:cNvSpPr txBox="1">
            <a:spLocks/>
          </p:cNvSpPr>
          <p:nvPr/>
        </p:nvSpPr>
        <p:spPr>
          <a:xfrm>
            <a:off x="4623049" y="3469362"/>
            <a:ext cx="3732412" cy="2148655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  <a:effectLst>
            <a:innerShdw dist="76200" dir="5400000">
              <a:prstClr val="black">
                <a:alpha val="10000"/>
              </a:prstClr>
            </a:innerShdw>
          </a:effectLst>
        </p:spPr>
        <p:txBody>
          <a:bodyPr vert="horz" lIns="91440" tIns="91440" rIns="91440" bIns="45720" rtlCol="0">
            <a:norm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3B857C"/>
              </a:buClr>
            </a:pPr>
            <a:r>
              <a:rPr lang="en-US" spc="-20" dirty="0" smtClean="0"/>
              <a:t>Save these numbers in your phone:</a:t>
            </a:r>
            <a:endParaRPr lang="en-US" sz="1600" spc="-20" dirty="0" smtClean="0"/>
          </a:p>
        </p:txBody>
      </p:sp>
      <p:pic>
        <p:nvPicPr>
          <p:cNvPr id="8" name="Picture 7" descr="Military One Source logo" title="Military One Source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151"/>
          <a:stretch/>
        </p:blipFill>
        <p:spPr>
          <a:xfrm>
            <a:off x="4827980" y="3917025"/>
            <a:ext cx="1529840" cy="82296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761306" y="4835506"/>
            <a:ext cx="1661865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300" dirty="0" smtClean="0"/>
              <a:t>800-342-9647</a:t>
            </a:r>
          </a:p>
          <a:p>
            <a:pPr algn="ctr">
              <a:spcAft>
                <a:spcPts val="600"/>
              </a:spcAft>
            </a:pPr>
            <a:r>
              <a:rPr lang="en-US" sz="1300" u="sng" dirty="0" smtClean="0"/>
              <a:t>militaryonesource.mil</a:t>
            </a:r>
            <a:endParaRPr lang="en-US" sz="1300" u="sng" dirty="0"/>
          </a:p>
        </p:txBody>
      </p:sp>
      <p:pic>
        <p:nvPicPr>
          <p:cNvPr id="7" name="Picture 6" title="Veteran and Military Crisis Line logo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134"/>
          <a:stretch/>
        </p:blipFill>
        <p:spPr>
          <a:xfrm>
            <a:off x="6591289" y="3915913"/>
            <a:ext cx="1475374" cy="83684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6536543" y="4822071"/>
            <a:ext cx="1697324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300" dirty="0" smtClean="0"/>
              <a:t>800-273-8255, Press 1</a:t>
            </a:r>
          </a:p>
          <a:p>
            <a:pPr algn="ctr">
              <a:spcAft>
                <a:spcPts val="600"/>
              </a:spcAft>
            </a:pPr>
            <a:r>
              <a:rPr lang="en-US" sz="1300" u="sng" dirty="0"/>
              <a:t>v</a:t>
            </a:r>
            <a:r>
              <a:rPr lang="en-US" sz="1300" u="sng" dirty="0" smtClean="0"/>
              <a:t>eteranscrisisline.net</a:t>
            </a:r>
            <a:endParaRPr lang="en-US" sz="1300" u="sng" dirty="0"/>
          </a:p>
        </p:txBody>
      </p:sp>
      <p:sp>
        <p:nvSpPr>
          <p:cNvPr id="17" name="Lightbulb words"/>
          <p:cNvSpPr txBox="1">
            <a:spLocks/>
          </p:cNvSpPr>
          <p:nvPr/>
        </p:nvSpPr>
        <p:spPr>
          <a:xfrm>
            <a:off x="316364" y="5734285"/>
            <a:ext cx="8454312" cy="643025"/>
          </a:xfrm>
          <a:prstGeom prst="rect">
            <a:avLst/>
          </a:prstGeom>
          <a:solidFill>
            <a:srgbClr val="339E90"/>
          </a:solidFill>
          <a:ln>
            <a:noFill/>
          </a:ln>
          <a:effectLst>
            <a:outerShdw dist="76200" dir="2700000" algn="tl" rotWithShape="0">
              <a:prstClr val="black">
                <a:alpha val="10000"/>
              </a:prstClr>
            </a:outerShdw>
          </a:effectLst>
        </p:spPr>
        <p:txBody>
          <a:bodyPr vert="horz" lIns="731520" tIns="45720" rIns="91440" bIns="45720" rtlCol="0" anchor="ctr" anchorCtr="0">
            <a:no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 dirty="0">
                <a:solidFill>
                  <a:schemeClr val="bg1"/>
                </a:solidFill>
              </a:rPr>
              <a:t>When in need, use these resources and share them with </a:t>
            </a:r>
            <a:r>
              <a:rPr lang="en-US" b="1" i="1" dirty="0" smtClean="0">
                <a:solidFill>
                  <a:schemeClr val="bg1"/>
                </a:solidFill>
              </a:rPr>
              <a:t>your family members and </a:t>
            </a:r>
            <a:r>
              <a:rPr lang="en-US" b="1" i="1" dirty="0">
                <a:solidFill>
                  <a:schemeClr val="bg1"/>
                </a:solidFill>
              </a:rPr>
              <a:t>military friends!</a:t>
            </a:r>
          </a:p>
        </p:txBody>
      </p:sp>
      <p:grpSp>
        <p:nvGrpSpPr>
          <p:cNvPr id="18" name="Group 17" descr="light bulb" title="decorative image"/>
          <p:cNvGrpSpPr/>
          <p:nvPr/>
        </p:nvGrpSpPr>
        <p:grpSpPr>
          <a:xfrm>
            <a:off x="316364" y="5734284"/>
            <a:ext cx="576770" cy="643025"/>
            <a:chOff x="325569" y="1293301"/>
            <a:chExt cx="576770" cy="643025"/>
          </a:xfrm>
        </p:grpSpPr>
        <p:sp>
          <p:nvSpPr>
            <p:cNvPr id="19" name="Content Placeholder 2" title="decorative box"/>
            <p:cNvSpPr txBox="1">
              <a:spLocks/>
            </p:cNvSpPr>
            <p:nvPr/>
          </p:nvSpPr>
          <p:spPr>
            <a:xfrm>
              <a:off x="325569" y="1293301"/>
              <a:ext cx="576770" cy="643025"/>
            </a:xfrm>
            <a:prstGeom prst="rect">
              <a:avLst/>
            </a:prstGeom>
            <a:solidFill>
              <a:srgbClr val="2F6B64"/>
            </a:solidFill>
            <a:ln>
              <a:noFill/>
            </a:ln>
          </p:spPr>
          <p:txBody>
            <a:bodyPr vert="horz" lIns="91440" tIns="45720" rIns="91440" bIns="45720" rtlCol="0" anchor="ctr" anchorCtr="0">
              <a:noAutofit/>
            </a:bodyPr>
            <a:lstStyle>
              <a:lvl1pPr marL="176213" indent="-176213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5D418C"/>
                </a:buClr>
                <a:buFont typeface="Wingdings" charset="2"/>
                <a:buChar char="§"/>
                <a:tabLst/>
                <a:defRPr sz="18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17525" indent="-169863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Wingdings" charset="2"/>
                <a:buChar char="§"/>
                <a:tabLst/>
                <a:defRPr sz="16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44538" indent="-1714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914400" indent="-1095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085850" indent="-1095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b="1" i="1" dirty="0">
                <a:solidFill>
                  <a:schemeClr val="bg1"/>
                </a:solidFill>
              </a:endParaRPr>
            </a:p>
          </p:txBody>
        </p:sp>
        <p:pic>
          <p:nvPicPr>
            <p:cNvPr id="20" name="Picture 19" descr="light bulb" title="decoratve image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768" y="1330668"/>
              <a:ext cx="506914" cy="5567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5444" y="6623241"/>
            <a:ext cx="650513" cy="185664"/>
          </a:xfrm>
        </p:spPr>
        <p:txBody>
          <a:bodyPr/>
          <a:lstStyle/>
          <a:p>
            <a:fld id="{6637034F-2372-F340-9990-D90A4B84BCC3}" type="slidenum">
              <a:rPr lang="en-US" smtClean="0">
                <a:solidFill>
                  <a:schemeClr val="bg1"/>
                </a:solidFill>
              </a:rPr>
              <a:pPr/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97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3" grpId="0"/>
      <p:bldP spid="22" grpId="0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Suicide Prevention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Sometimes, despite our best efforts, we are still unable to prevent a mental health crisis from occurring. </a:t>
            </a:r>
          </a:p>
          <a:p>
            <a:r>
              <a:rPr lang="en-US" dirty="0" smtClean="0"/>
              <a:t>If you or your service member aren’t able to get to get a handle on a mental health issue, you may need to look for signs and symptoms of suicide risk using the </a:t>
            </a:r>
            <a:r>
              <a:rPr lang="en-US" b="1" dirty="0" smtClean="0"/>
              <a:t>Question, Persuade and Refer </a:t>
            </a:r>
            <a:r>
              <a:rPr lang="en-US" dirty="0" smtClean="0"/>
              <a:t>technique.</a:t>
            </a:r>
            <a:endParaRPr lang="en-US" dirty="0"/>
          </a:p>
        </p:txBody>
      </p:sp>
      <p:pic>
        <p:nvPicPr>
          <p:cNvPr id="9" name="Picture 8" descr="woman consoling her spouse" title="decorative 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" y="2857727"/>
            <a:ext cx="9138904" cy="369540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034F-2372-F340-9990-D90A4B84BCC3}" type="slidenum">
              <a:rPr lang="en-US" smtClean="0">
                <a:solidFill>
                  <a:schemeClr val="bg1"/>
                </a:solidFill>
              </a:rPr>
              <a:pPr/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77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Signs and Symptoms of </a:t>
            </a:r>
            <a:r>
              <a:rPr lang="en-US" dirty="0"/>
              <a:t>S</a:t>
            </a:r>
            <a:r>
              <a:rPr lang="en-US" dirty="0" smtClean="0"/>
              <a:t>uicide Risk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25569" y="1175997"/>
            <a:ext cx="8492863" cy="643025"/>
          </a:xfrm>
          <a:prstGeom prst="rect">
            <a:avLst/>
          </a:prstGeom>
          <a:solidFill>
            <a:srgbClr val="319E90"/>
          </a:solidFill>
          <a:effectLst>
            <a:outerShdw dist="76200" dir="2700000" algn="tl" rotWithShape="0">
              <a:prstClr val="black">
                <a:alpha val="10000"/>
              </a:prstClr>
            </a:outerShdw>
          </a:effectLst>
        </p:spPr>
        <p:txBody>
          <a:bodyPr vert="horz" lIns="731520" tIns="45720" rIns="91440" bIns="45720" rtlCol="0" anchor="ctr" anchorCtr="0">
            <a:no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418C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1800" b="1" i="1" u="none" strike="noStrike" kern="1200" cap="none" spc="-3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Signs of suicide risk may include verbal or written statements, changes</a:t>
            </a:r>
            <a:br>
              <a:rPr kumimoji="0" lang="en-US" sz="1800" b="1" i="1" u="none" strike="noStrike" kern="1200" cap="none" spc="-3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1" i="1" u="none" strike="noStrike" kern="1200" cap="none" spc="-3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behavior</a:t>
            </a:r>
            <a:r>
              <a:rPr kumimoji="0" lang="en-US" sz="1800" b="1" i="1" u="none" strike="noStrike" kern="1200" cap="none" spc="-3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-3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 inappropriate displays of emotion.</a:t>
            </a:r>
            <a:endParaRPr kumimoji="0" lang="en-US" sz="1800" b="1" i="1" u="none" strike="noStrike" kern="1200" cap="none" spc="-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 descr="light bulb" title="decorative image"/>
          <p:cNvGrpSpPr/>
          <p:nvPr/>
        </p:nvGrpSpPr>
        <p:grpSpPr>
          <a:xfrm>
            <a:off x="325571" y="1175997"/>
            <a:ext cx="576770" cy="643025"/>
            <a:chOff x="325571" y="1175997"/>
            <a:chExt cx="576770" cy="643025"/>
          </a:xfrm>
        </p:grpSpPr>
        <p:sp>
          <p:nvSpPr>
            <p:cNvPr id="8" name="Content Placeholder 2" title="decorative box"/>
            <p:cNvSpPr txBox="1">
              <a:spLocks/>
            </p:cNvSpPr>
            <p:nvPr/>
          </p:nvSpPr>
          <p:spPr>
            <a:xfrm>
              <a:off x="325571" y="1175997"/>
              <a:ext cx="576770" cy="643025"/>
            </a:xfrm>
            <a:prstGeom prst="rect">
              <a:avLst/>
            </a:prstGeom>
            <a:solidFill>
              <a:srgbClr val="2F6B64"/>
            </a:solidFill>
          </p:spPr>
          <p:txBody>
            <a:bodyPr vert="horz" lIns="91440" tIns="45720" rIns="91440" bIns="45720" rtlCol="0" anchor="ctr" anchorCtr="0">
              <a:noAutofit/>
            </a:bodyPr>
            <a:lstStyle>
              <a:lvl1pPr marL="176213" indent="-176213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5D418C"/>
                </a:buClr>
                <a:buFont typeface="Wingdings" charset="2"/>
                <a:buChar char="§"/>
                <a:tabLst/>
                <a:defRPr sz="18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17525" indent="-169863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Wingdings" charset="2"/>
                <a:buChar char="§"/>
                <a:tabLst/>
                <a:defRPr sz="16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44538" indent="-1714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914400" indent="-1095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085850" indent="-1095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D418C"/>
                </a:buClr>
                <a:buSzTx/>
                <a:buFont typeface="Wingdings" charset="2"/>
                <a:buNone/>
                <a:tabLst/>
                <a:defRPr/>
              </a:pPr>
              <a:endParaRPr kumimoji="0" lang="en-US" sz="1800" b="1" i="1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18" descr="light bulb" title="decorative image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770" y="1213364"/>
              <a:ext cx="506914" cy="556772"/>
            </a:xfrm>
            <a:prstGeom prst="rect">
              <a:avLst/>
            </a:prstGeom>
            <a:noFill/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569" y="2009924"/>
            <a:ext cx="4135596" cy="4597481"/>
          </a:xfrm>
        </p:spPr>
        <p:txBody>
          <a:bodyPr numCol="1">
            <a:normAutofit/>
          </a:bodyPr>
          <a:lstStyle/>
          <a:p>
            <a:pPr marL="173736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/>
              <a:t>Expresses a desire to die or wants to kill oneself</a:t>
            </a:r>
          </a:p>
          <a:p>
            <a:pPr marL="173736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/>
              <a:t>Makes a plan or looks for a way to kill oneself </a:t>
            </a:r>
          </a:p>
          <a:p>
            <a:pPr marL="173736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/>
              <a:t>Uses alcohol or drugs more often</a:t>
            </a:r>
          </a:p>
          <a:p>
            <a:pPr marL="173736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/>
              <a:t>Withdraws from family and friends</a:t>
            </a:r>
          </a:p>
          <a:p>
            <a:pPr marL="173736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/>
              <a:t>Changes eating and/or sleeping habits</a:t>
            </a:r>
          </a:p>
          <a:p>
            <a:pPr marL="173736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/>
              <a:t>Takes great risks that could lead to death, such as driving too fast</a:t>
            </a:r>
          </a:p>
          <a:p>
            <a:pPr marL="173736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/>
              <a:t>Gives away important possessions, puts affairs in order, suddenly makes a will</a:t>
            </a:r>
          </a:p>
          <a:p>
            <a:pPr marL="173736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/>
              <a:t>Expresses feelings of emptiness, anxiety, hopelessness, </a:t>
            </a:r>
            <a:r>
              <a:rPr lang="en-US" sz="1900" dirty="0" smtClean="0"/>
              <a:t>agitation </a:t>
            </a:r>
            <a:r>
              <a:rPr lang="en-US" sz="1900" dirty="0"/>
              <a:t>or having no reason to live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85868" y="2009924"/>
            <a:ext cx="4232563" cy="4597481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857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736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 smtClean="0"/>
              <a:t>Feels unbearable pain (emotional or physical)</a:t>
            </a:r>
          </a:p>
          <a:p>
            <a:pPr marL="173736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 smtClean="0"/>
              <a:t>Displays extreme mood swings</a:t>
            </a:r>
          </a:p>
          <a:p>
            <a:pPr marL="173736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 smtClean="0"/>
              <a:t>Expresses great guilt or shame</a:t>
            </a:r>
          </a:p>
          <a:p>
            <a:pPr marL="173736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 smtClean="0"/>
              <a:t>Expresses feelings of being trapped or feeling that there are no solutions</a:t>
            </a:r>
          </a:p>
          <a:p>
            <a:pPr marL="173736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 smtClean="0"/>
              <a:t>Expresses the feeling of being a burden to others</a:t>
            </a:r>
          </a:p>
          <a:p>
            <a:pPr marL="173736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 smtClean="0"/>
              <a:t>Shows rage or talks about seeking revenge</a:t>
            </a:r>
          </a:p>
          <a:p>
            <a:pPr marL="173736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 smtClean="0"/>
              <a:t>Talks or thinks about death often</a:t>
            </a:r>
          </a:p>
          <a:p>
            <a:pPr marL="173736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 smtClean="0"/>
              <a:t>Says goodbye to friends and family</a:t>
            </a:r>
          </a:p>
          <a:p>
            <a:pPr marL="173736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 smtClean="0"/>
              <a:t>Suddenly seems relieved or happy after feeling down</a:t>
            </a:r>
          </a:p>
          <a:p>
            <a:pPr marL="341312"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 marL="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endParaRPr lang="en-US" sz="1600" dirty="0" smtClean="0"/>
          </a:p>
          <a:p>
            <a:pPr marL="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endParaRPr lang="en-US" sz="1600" dirty="0" smtClean="0"/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034F-2372-F340-9990-D90A4B84BCC3}" type="slidenum">
              <a:rPr lang="en-US" smtClean="0">
                <a:solidFill>
                  <a:schemeClr val="bg1"/>
                </a:solidFill>
              </a:rPr>
              <a:pPr/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9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Question, Persuade, Refer</a:t>
            </a:r>
            <a:endParaRPr lang="en-US" dirty="0"/>
          </a:p>
        </p:txBody>
      </p:sp>
      <p:sp>
        <p:nvSpPr>
          <p:cNvPr id="42" name="Rectangle 41" title="decorative box"/>
          <p:cNvSpPr/>
          <p:nvPr/>
        </p:nvSpPr>
        <p:spPr>
          <a:xfrm>
            <a:off x="0" y="2213793"/>
            <a:ext cx="9144000" cy="732816"/>
          </a:xfrm>
          <a:prstGeom prst="rect">
            <a:avLst/>
          </a:prstGeom>
          <a:solidFill>
            <a:srgbClr val="C9D4D8"/>
          </a:solidFill>
          <a:ln>
            <a:noFill/>
          </a:ln>
          <a:effectLst>
            <a:innerShdw blurRad="114300">
              <a:prstClr val="black">
                <a:alpha val="2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473413" y="1419514"/>
            <a:ext cx="2603386" cy="2116923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 w="3175">
            <a:solidFill>
              <a:schemeClr val="tx1">
                <a:alpha val="25000"/>
              </a:schemeClr>
            </a:solidFill>
          </a:ln>
          <a:effectLst>
            <a:outerShdw blurRad="50800" dist="762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548640" rIns="182880" bIns="182880" rtlCol="0" anchor="b"/>
          <a:lstStyle/>
          <a:p>
            <a:r>
              <a:rPr lang="en-US" sz="1400" dirty="0" smtClean="0">
                <a:solidFill>
                  <a:schemeClr val="tx1"/>
                </a:solidFill>
              </a:rPr>
              <a:t>If </a:t>
            </a:r>
            <a:r>
              <a:rPr lang="en-US" sz="1400" dirty="0">
                <a:solidFill>
                  <a:schemeClr val="tx1"/>
                </a:solidFill>
              </a:rPr>
              <a:t>you believe someone is struggling and may be at risk, ask them directly "Are you having any thoughts about suicide or hurting yourself?”</a:t>
            </a:r>
          </a:p>
        </p:txBody>
      </p:sp>
      <p:sp>
        <p:nvSpPr>
          <p:cNvPr id="47" name="Down Arrow 46"/>
          <p:cNvSpPr/>
          <p:nvPr/>
        </p:nvSpPr>
        <p:spPr>
          <a:xfrm>
            <a:off x="473413" y="1419514"/>
            <a:ext cx="2603386" cy="710608"/>
          </a:xfrm>
          <a:prstGeom prst="downArrow">
            <a:avLst>
              <a:gd name="adj1" fmla="val 100000"/>
              <a:gd name="adj2" fmla="val 16045"/>
            </a:avLst>
          </a:prstGeom>
          <a:solidFill>
            <a:srgbClr val="3F30A0"/>
          </a:solidFill>
          <a:ln w="3175">
            <a:solidFill>
              <a:schemeClr val="tx1">
                <a:alpha val="25000"/>
              </a:schemeClr>
            </a:solidFill>
          </a:ln>
          <a:effectLst>
            <a:outerShdw dist="101600" dir="5400000" algn="t" rotWithShape="0">
              <a:schemeClr val="tx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/>
            <a:r>
              <a:rPr lang="en-US" sz="2000" dirty="0" smtClean="0"/>
              <a:t>QUESTION</a:t>
            </a:r>
            <a:endParaRPr lang="en-US" sz="2000" dirty="0"/>
          </a:p>
        </p:txBody>
      </p:sp>
      <p:sp>
        <p:nvSpPr>
          <p:cNvPr id="45" name="Rectangle 44"/>
          <p:cNvSpPr/>
          <p:nvPr/>
        </p:nvSpPr>
        <p:spPr>
          <a:xfrm>
            <a:off x="3282898" y="1419514"/>
            <a:ext cx="2603386" cy="2116923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 w="3175">
            <a:solidFill>
              <a:schemeClr val="tx1">
                <a:alpha val="25000"/>
              </a:schemeClr>
            </a:solidFill>
          </a:ln>
          <a:effectLst>
            <a:outerShdw blurRad="50800" dist="762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0" rIns="182880" bIns="274320" rtlCol="0" anchor="b"/>
          <a:lstStyle/>
          <a:p>
            <a:r>
              <a:rPr lang="en-US" sz="1400" dirty="0">
                <a:solidFill>
                  <a:schemeClr val="tx1"/>
                </a:solidFill>
              </a:rPr>
              <a:t>Say, “I care about you and I want to help. Will you go with me or let me </a:t>
            </a:r>
            <a:r>
              <a:rPr lang="en-US" sz="1400" dirty="0" smtClean="0">
                <a:solidFill>
                  <a:schemeClr val="tx1"/>
                </a:solidFill>
              </a:rPr>
              <a:t>help you </a:t>
            </a:r>
            <a:r>
              <a:rPr lang="en-US" sz="1400" dirty="0">
                <a:solidFill>
                  <a:schemeClr val="tx1"/>
                </a:solidFill>
              </a:rPr>
              <a:t>get help?” </a:t>
            </a:r>
          </a:p>
        </p:txBody>
      </p:sp>
      <p:sp>
        <p:nvSpPr>
          <p:cNvPr id="48" name="Down Arrow 47"/>
          <p:cNvSpPr/>
          <p:nvPr/>
        </p:nvSpPr>
        <p:spPr>
          <a:xfrm>
            <a:off x="3282898" y="1419514"/>
            <a:ext cx="2603386" cy="710608"/>
          </a:xfrm>
          <a:prstGeom prst="downArrow">
            <a:avLst>
              <a:gd name="adj1" fmla="val 100000"/>
              <a:gd name="adj2" fmla="val 16045"/>
            </a:avLst>
          </a:prstGeom>
          <a:solidFill>
            <a:srgbClr val="7030A0"/>
          </a:solidFill>
          <a:ln w="3175">
            <a:solidFill>
              <a:schemeClr val="tx1">
                <a:alpha val="25000"/>
              </a:schemeClr>
            </a:solidFill>
          </a:ln>
          <a:effectLst>
            <a:outerShdw dist="101600" dir="5400000" algn="t" rotWithShape="0">
              <a:schemeClr val="tx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/>
            <a:r>
              <a:rPr lang="en-US" sz="2000" dirty="0" smtClean="0"/>
              <a:t>PERSUADE</a:t>
            </a:r>
            <a:endParaRPr lang="en-US" sz="2000" dirty="0"/>
          </a:p>
        </p:txBody>
      </p:sp>
      <p:sp>
        <p:nvSpPr>
          <p:cNvPr id="46" name="Rectangle 45"/>
          <p:cNvSpPr/>
          <p:nvPr/>
        </p:nvSpPr>
        <p:spPr>
          <a:xfrm>
            <a:off x="6067201" y="1419514"/>
            <a:ext cx="2603386" cy="2116923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 w="3175">
            <a:solidFill>
              <a:schemeClr val="tx1">
                <a:alpha val="25000"/>
              </a:schemeClr>
            </a:solidFill>
          </a:ln>
          <a:effectLst>
            <a:outerShdw blurRad="50800" dist="762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548640" rIns="182880" bIns="182880" rtlCol="0" anchor="b"/>
          <a:lstStyle/>
          <a:p>
            <a:r>
              <a:rPr lang="en-US" sz="1400" dirty="0">
                <a:solidFill>
                  <a:schemeClr val="tx1"/>
                </a:solidFill>
              </a:rPr>
              <a:t>Refer the person to an appropriate resource for assistance. If at all possible, personally escort them to see a health care professional.</a:t>
            </a:r>
          </a:p>
        </p:txBody>
      </p:sp>
      <p:sp>
        <p:nvSpPr>
          <p:cNvPr id="49" name="Down Arrow 48"/>
          <p:cNvSpPr/>
          <p:nvPr/>
        </p:nvSpPr>
        <p:spPr>
          <a:xfrm>
            <a:off x="6067201" y="1419514"/>
            <a:ext cx="2603386" cy="710608"/>
          </a:xfrm>
          <a:prstGeom prst="downArrow">
            <a:avLst>
              <a:gd name="adj1" fmla="val 100000"/>
              <a:gd name="adj2" fmla="val 16045"/>
            </a:avLst>
          </a:prstGeom>
          <a:solidFill>
            <a:srgbClr val="A03086"/>
          </a:solidFill>
          <a:ln w="3175">
            <a:solidFill>
              <a:schemeClr val="tx1">
                <a:alpha val="25000"/>
              </a:schemeClr>
            </a:solidFill>
          </a:ln>
          <a:effectLst>
            <a:outerShdw dist="101600" dir="5400000" algn="t" rotWithShape="0">
              <a:schemeClr val="tx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/>
            <a:r>
              <a:rPr lang="en-US" sz="2000" dirty="0" smtClean="0"/>
              <a:t>REFER</a:t>
            </a:r>
            <a:endParaRPr lang="en-US" sz="2000" dirty="0"/>
          </a:p>
        </p:txBody>
      </p:sp>
      <p:sp>
        <p:nvSpPr>
          <p:cNvPr id="43" name="grey box"/>
          <p:cNvSpPr txBox="1">
            <a:spLocks/>
          </p:cNvSpPr>
          <p:nvPr/>
        </p:nvSpPr>
        <p:spPr>
          <a:xfrm>
            <a:off x="473412" y="3758252"/>
            <a:ext cx="8197175" cy="6714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857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 smtClean="0"/>
              <a:t>You may need to repeat these steps.</a:t>
            </a:r>
            <a:br>
              <a:rPr lang="en-US" sz="1600" b="1" dirty="0" smtClean="0"/>
            </a:br>
            <a:r>
              <a:rPr lang="en-US" sz="1600" b="1" dirty="0" smtClean="0"/>
              <a:t>Don’t give up! Keep questioning, persuading and referring.</a:t>
            </a:r>
          </a:p>
        </p:txBody>
      </p:sp>
      <p:sp>
        <p:nvSpPr>
          <p:cNvPr id="39" name="Content Placeholder 2" descr="&quot; &quot;" title="decorative box"/>
          <p:cNvSpPr txBox="1">
            <a:spLocks/>
          </p:cNvSpPr>
          <p:nvPr/>
        </p:nvSpPr>
        <p:spPr>
          <a:xfrm>
            <a:off x="325569" y="4593455"/>
            <a:ext cx="8492863" cy="643025"/>
          </a:xfrm>
          <a:prstGeom prst="rect">
            <a:avLst/>
          </a:prstGeom>
          <a:solidFill>
            <a:srgbClr val="319E90"/>
          </a:solidFill>
          <a:effectLst>
            <a:outerShdw dist="76200" dir="2700000" algn="tl" rotWithShape="0">
              <a:prstClr val="black">
                <a:alpha val="10000"/>
              </a:prstClr>
            </a:outerShdw>
          </a:effectLst>
        </p:spPr>
        <p:txBody>
          <a:bodyPr vert="horz" lIns="731520" tIns="45720" rIns="91440" bIns="45720" rtlCol="0" anchor="ctr" anchorCtr="0">
            <a:no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418C"/>
              </a:buClr>
              <a:buSzTx/>
              <a:buFont typeface="Wingdings" charset="2"/>
              <a:buNone/>
              <a:tabLst/>
              <a:defRPr/>
            </a:pPr>
            <a:endParaRPr kumimoji="0" lang="en-US" sz="1800" b="1" i="1" u="none" strike="noStrike" kern="1200" cap="none" spc="-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 descr="light bulb" title="decorative graphic"/>
          <p:cNvGrpSpPr/>
          <p:nvPr/>
        </p:nvGrpSpPr>
        <p:grpSpPr>
          <a:xfrm>
            <a:off x="325571" y="4593455"/>
            <a:ext cx="576770" cy="643025"/>
            <a:chOff x="325571" y="4475691"/>
            <a:chExt cx="576770" cy="643025"/>
          </a:xfrm>
          <a:solidFill>
            <a:srgbClr val="2F6B64"/>
          </a:solidFill>
        </p:grpSpPr>
        <p:sp>
          <p:nvSpPr>
            <p:cNvPr id="40" name="Content Placeholder 2"/>
            <p:cNvSpPr txBox="1">
              <a:spLocks/>
            </p:cNvSpPr>
            <p:nvPr/>
          </p:nvSpPr>
          <p:spPr>
            <a:xfrm>
              <a:off x="325571" y="4475691"/>
              <a:ext cx="576770" cy="643025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 anchorCtr="0">
              <a:noAutofit/>
            </a:bodyPr>
            <a:lstStyle>
              <a:lvl1pPr marL="176213" indent="-176213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5D418C"/>
                </a:buClr>
                <a:buFont typeface="Wingdings" charset="2"/>
                <a:buChar char="§"/>
                <a:tabLst/>
                <a:defRPr sz="18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17525" indent="-169863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Wingdings" charset="2"/>
                <a:buChar char="§"/>
                <a:tabLst/>
                <a:defRPr sz="16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44538" indent="-1714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914400" indent="-1095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085850" indent="-1095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D418C"/>
                </a:buClr>
                <a:buSzTx/>
                <a:buFont typeface="Wingdings" charset="2"/>
                <a:buNone/>
                <a:tabLst/>
                <a:defRPr/>
              </a:pPr>
              <a:endParaRPr kumimoji="0" lang="en-US" sz="1800" b="1" i="1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" name="Picture 18" descr="light bulb" title="decorative image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770" y="4513058"/>
              <a:ext cx="506914" cy="556772"/>
            </a:xfrm>
            <a:prstGeom prst="rect">
              <a:avLst/>
            </a:prstGeom>
            <a:grpFill/>
          </p:spPr>
        </p:pic>
      </p:grpSp>
      <p:sp>
        <p:nvSpPr>
          <p:cNvPr id="7" name="Rectangle 6" descr="Use the Columbia-Suicide Severity Rating Scale included in the Resources handout to help guide your questioning. It explains how to screen for suicide risk.&#10;"/>
          <p:cNvSpPr/>
          <p:nvPr/>
        </p:nvSpPr>
        <p:spPr>
          <a:xfrm>
            <a:off x="939540" y="4635510"/>
            <a:ext cx="7932109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defRPr/>
            </a:pPr>
            <a:r>
              <a:rPr lang="en-US" b="1" i="1" spc="-30" dirty="0">
                <a:solidFill>
                  <a:prstClr val="white"/>
                </a:solidFill>
              </a:rPr>
              <a:t>Use the Columbia-Suicide Severity Rating Scale </a:t>
            </a:r>
            <a:r>
              <a:rPr lang="en-US" b="1" i="1" spc="-30" dirty="0" smtClean="0">
                <a:solidFill>
                  <a:prstClr val="white"/>
                </a:solidFill>
              </a:rPr>
              <a:t>included </a:t>
            </a:r>
            <a:r>
              <a:rPr lang="en-US" b="1" i="1" spc="-30" dirty="0">
                <a:solidFill>
                  <a:prstClr val="white"/>
                </a:solidFill>
              </a:rPr>
              <a:t>in the Resources </a:t>
            </a:r>
            <a:r>
              <a:rPr lang="en-US" b="1" i="1" spc="-30" dirty="0" smtClean="0">
                <a:solidFill>
                  <a:prstClr val="white"/>
                </a:solidFill>
              </a:rPr>
              <a:t>h</a:t>
            </a:r>
            <a:r>
              <a:rPr lang="en-US" b="1" i="1" dirty="0" smtClean="0">
                <a:solidFill>
                  <a:prstClr val="white"/>
                </a:solidFill>
              </a:rPr>
              <a:t>a</a:t>
            </a:r>
            <a:r>
              <a:rPr lang="en-US" b="1" i="1" spc="-30" dirty="0" smtClean="0">
                <a:solidFill>
                  <a:prstClr val="white"/>
                </a:solidFill>
              </a:rPr>
              <a:t>ndout </a:t>
            </a:r>
            <a:r>
              <a:rPr lang="en-US" b="1" i="1" spc="-30" dirty="0">
                <a:solidFill>
                  <a:prstClr val="white"/>
                </a:solidFill>
              </a:rPr>
              <a:t>to help guide your questioning. It explains how to screen for suicide risk.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0" y="5550408"/>
            <a:ext cx="9144000" cy="99981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dist="63500" dir="16200000">
              <a:schemeClr val="bg1">
                <a:lumMod val="85000"/>
              </a:schemeClr>
            </a:innerShdw>
          </a:effectLst>
        </p:spPr>
        <p:txBody>
          <a:bodyPr vert="horz" wrap="square" lIns="182880" tIns="91440" rIns="91440" bIns="45720" rtlCol="0" anchor="ctr" anchorCtr="0">
            <a:no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b="1" dirty="0" smtClean="0"/>
              <a:t>On </a:t>
            </a:r>
            <a:r>
              <a:rPr lang="en-US" b="1" dirty="0"/>
              <a:t>a scale </a:t>
            </a:r>
            <a:r>
              <a:rPr lang="en-US" b="1" dirty="0" smtClean="0"/>
              <a:t>from </a:t>
            </a:r>
            <a:r>
              <a:rPr lang="en-US" b="1" dirty="0"/>
              <a:t>1</a:t>
            </a:r>
            <a:r>
              <a:rPr lang="en-US" b="1" dirty="0" smtClean="0"/>
              <a:t>-10</a:t>
            </a:r>
            <a:r>
              <a:rPr lang="en-US" dirty="0"/>
              <a:t>, </a:t>
            </a:r>
            <a:r>
              <a:rPr lang="en-US" dirty="0" smtClean="0"/>
              <a:t>if your service member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was in distress, how comfortable would you</a:t>
            </a:r>
            <a:br>
              <a:rPr lang="en-US" dirty="0" smtClean="0"/>
            </a:br>
            <a:r>
              <a:rPr lang="en-US" dirty="0" smtClean="0"/>
              <a:t>be</a:t>
            </a:r>
            <a:r>
              <a:rPr lang="en-US" dirty="0"/>
              <a:t> </a:t>
            </a:r>
            <a:r>
              <a:rPr lang="en-US" dirty="0" smtClean="0"/>
              <a:t>to use QPR with him or her? </a:t>
            </a:r>
            <a:endParaRPr lang="en-US" dirty="0"/>
          </a:p>
        </p:txBody>
      </p:sp>
      <p:grpSp>
        <p:nvGrpSpPr>
          <p:cNvPr id="3" name="Group 2" descr="meter showing from red to blue" title="decorative image"/>
          <p:cNvGrpSpPr/>
          <p:nvPr/>
        </p:nvGrpSpPr>
        <p:grpSpPr>
          <a:xfrm>
            <a:off x="4561747" y="5876572"/>
            <a:ext cx="4343352" cy="509914"/>
            <a:chOff x="4561747" y="5876572"/>
            <a:chExt cx="4343352" cy="509914"/>
          </a:xfrm>
        </p:grpSpPr>
        <p:grpSp>
          <p:nvGrpSpPr>
            <p:cNvPr id="13" name="Group 12"/>
            <p:cNvGrpSpPr/>
            <p:nvPr/>
          </p:nvGrpSpPr>
          <p:grpSpPr>
            <a:xfrm>
              <a:off x="4561747" y="5876574"/>
              <a:ext cx="4343352" cy="289558"/>
              <a:chOff x="5615873" y="339864"/>
              <a:chExt cx="5826250" cy="388418"/>
            </a:xfrm>
            <a:effectLst>
              <a:innerShdw blurRad="63500" dist="101600" dir="13500000">
                <a:prstClr val="black">
                  <a:alpha val="50000"/>
                </a:prstClr>
              </a:innerShdw>
            </a:effectLst>
          </p:grpSpPr>
          <p:sp>
            <p:nvSpPr>
              <p:cNvPr id="26" name="Freeform 25"/>
              <p:cNvSpPr/>
              <p:nvPr/>
            </p:nvSpPr>
            <p:spPr>
              <a:xfrm>
                <a:off x="5615873" y="339864"/>
                <a:ext cx="582625" cy="388418"/>
              </a:xfrm>
              <a:custGeom>
                <a:avLst/>
                <a:gdLst>
                  <a:gd name="connsiteX0" fmla="*/ 194208 w 582625"/>
                  <a:gd name="connsiteY0" fmla="*/ 0 h 388418"/>
                  <a:gd name="connsiteX1" fmla="*/ 194209 w 582625"/>
                  <a:gd name="connsiteY1" fmla="*/ 0 h 388418"/>
                  <a:gd name="connsiteX2" fmla="*/ 582625 w 582625"/>
                  <a:gd name="connsiteY2" fmla="*/ 0 h 388418"/>
                  <a:gd name="connsiteX3" fmla="*/ 582625 w 582625"/>
                  <a:gd name="connsiteY3" fmla="*/ 388417 h 388418"/>
                  <a:gd name="connsiteX4" fmla="*/ 194219 w 582625"/>
                  <a:gd name="connsiteY4" fmla="*/ 388417 h 388418"/>
                  <a:gd name="connsiteX5" fmla="*/ 194209 w 582625"/>
                  <a:gd name="connsiteY5" fmla="*/ 388418 h 388418"/>
                  <a:gd name="connsiteX6" fmla="*/ 0 w 582625"/>
                  <a:gd name="connsiteY6" fmla="*/ 194209 h 388418"/>
                  <a:gd name="connsiteX7" fmla="*/ 155069 w 582625"/>
                  <a:gd name="connsiteY7" fmla="*/ 3946 h 388418"/>
                  <a:gd name="connsiteX8" fmla="*/ 194208 w 582625"/>
                  <a:gd name="connsiteY8" fmla="*/ 0 h 388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2625" h="388418">
                    <a:moveTo>
                      <a:pt x="194208" y="0"/>
                    </a:moveTo>
                    <a:lnTo>
                      <a:pt x="194209" y="0"/>
                    </a:lnTo>
                    <a:lnTo>
                      <a:pt x="582625" y="0"/>
                    </a:lnTo>
                    <a:lnTo>
                      <a:pt x="582625" y="388417"/>
                    </a:lnTo>
                    <a:lnTo>
                      <a:pt x="194219" y="388417"/>
                    </a:lnTo>
                    <a:lnTo>
                      <a:pt x="194209" y="388418"/>
                    </a:lnTo>
                    <a:cubicBezTo>
                      <a:pt x="86950" y="388418"/>
                      <a:pt x="0" y="301468"/>
                      <a:pt x="0" y="194209"/>
                    </a:cubicBezTo>
                    <a:cubicBezTo>
                      <a:pt x="0" y="100357"/>
                      <a:pt x="66571" y="22055"/>
                      <a:pt x="155069" y="3946"/>
                    </a:cubicBezTo>
                    <a:lnTo>
                      <a:pt x="194208" y="0"/>
                    </a:lnTo>
                    <a:close/>
                  </a:path>
                </a:pathLst>
              </a:custGeom>
              <a:solidFill>
                <a:srgbClr val="B934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7" name="Group 26"/>
              <p:cNvGrpSpPr/>
              <p:nvPr/>
            </p:nvGrpSpPr>
            <p:grpSpPr>
              <a:xfrm>
                <a:off x="6198498" y="339864"/>
                <a:ext cx="4661000" cy="388417"/>
                <a:chOff x="6198498" y="339864"/>
                <a:chExt cx="4661000" cy="388417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6198498" y="339864"/>
                  <a:ext cx="582625" cy="388417"/>
                </a:xfrm>
                <a:prstGeom prst="rect">
                  <a:avLst/>
                </a:prstGeom>
                <a:solidFill>
                  <a:srgbClr val="DD29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6781123" y="339864"/>
                  <a:ext cx="582625" cy="388417"/>
                </a:xfrm>
                <a:prstGeom prst="rect">
                  <a:avLst/>
                </a:prstGeom>
                <a:solidFill>
                  <a:srgbClr val="FF67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7363748" y="339864"/>
                  <a:ext cx="582625" cy="388417"/>
                </a:xfrm>
                <a:prstGeom prst="rect">
                  <a:avLst/>
                </a:prstGeom>
                <a:solidFill>
                  <a:srgbClr val="FF92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7946373" y="339864"/>
                  <a:ext cx="582625" cy="388417"/>
                </a:xfrm>
                <a:prstGeom prst="rect">
                  <a:avLst/>
                </a:prstGeom>
                <a:solidFill>
                  <a:srgbClr val="FFBC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8528998" y="339864"/>
                  <a:ext cx="582625" cy="388417"/>
                </a:xfrm>
                <a:prstGeom prst="rect">
                  <a:avLst/>
                </a:prstGeom>
                <a:solidFill>
                  <a:srgbClr val="FFDA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9111623" y="339864"/>
                  <a:ext cx="582625" cy="388417"/>
                </a:xfrm>
                <a:prstGeom prst="rect">
                  <a:avLst/>
                </a:prstGeom>
                <a:solidFill>
                  <a:srgbClr val="C8EF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9694248" y="339864"/>
                  <a:ext cx="582625" cy="388417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10276873" y="339864"/>
                  <a:ext cx="582625" cy="388417"/>
                </a:xfrm>
                <a:prstGeom prst="rect">
                  <a:avLst/>
                </a:prstGeom>
                <a:solidFill>
                  <a:srgbClr val="50D09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8" name="Freeform 27"/>
              <p:cNvSpPr/>
              <p:nvPr/>
            </p:nvSpPr>
            <p:spPr>
              <a:xfrm rot="10800000">
                <a:off x="10859498" y="339864"/>
                <a:ext cx="582625" cy="388418"/>
              </a:xfrm>
              <a:custGeom>
                <a:avLst/>
                <a:gdLst>
                  <a:gd name="connsiteX0" fmla="*/ 194208 w 582625"/>
                  <a:gd name="connsiteY0" fmla="*/ 0 h 388418"/>
                  <a:gd name="connsiteX1" fmla="*/ 194209 w 582625"/>
                  <a:gd name="connsiteY1" fmla="*/ 0 h 388418"/>
                  <a:gd name="connsiteX2" fmla="*/ 582625 w 582625"/>
                  <a:gd name="connsiteY2" fmla="*/ 0 h 388418"/>
                  <a:gd name="connsiteX3" fmla="*/ 582625 w 582625"/>
                  <a:gd name="connsiteY3" fmla="*/ 388417 h 388418"/>
                  <a:gd name="connsiteX4" fmla="*/ 194219 w 582625"/>
                  <a:gd name="connsiteY4" fmla="*/ 388417 h 388418"/>
                  <a:gd name="connsiteX5" fmla="*/ 194209 w 582625"/>
                  <a:gd name="connsiteY5" fmla="*/ 388418 h 388418"/>
                  <a:gd name="connsiteX6" fmla="*/ 0 w 582625"/>
                  <a:gd name="connsiteY6" fmla="*/ 194209 h 388418"/>
                  <a:gd name="connsiteX7" fmla="*/ 155069 w 582625"/>
                  <a:gd name="connsiteY7" fmla="*/ 3946 h 388418"/>
                  <a:gd name="connsiteX8" fmla="*/ 194208 w 582625"/>
                  <a:gd name="connsiteY8" fmla="*/ 0 h 388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2625" h="388418">
                    <a:moveTo>
                      <a:pt x="194208" y="0"/>
                    </a:moveTo>
                    <a:lnTo>
                      <a:pt x="194209" y="0"/>
                    </a:lnTo>
                    <a:lnTo>
                      <a:pt x="582625" y="0"/>
                    </a:lnTo>
                    <a:lnTo>
                      <a:pt x="582625" y="388417"/>
                    </a:lnTo>
                    <a:lnTo>
                      <a:pt x="194219" y="388417"/>
                    </a:lnTo>
                    <a:lnTo>
                      <a:pt x="194209" y="388418"/>
                    </a:lnTo>
                    <a:cubicBezTo>
                      <a:pt x="86950" y="388418"/>
                      <a:pt x="0" y="301468"/>
                      <a:pt x="0" y="194209"/>
                    </a:cubicBezTo>
                    <a:cubicBezTo>
                      <a:pt x="0" y="100357"/>
                      <a:pt x="66571" y="22055"/>
                      <a:pt x="155069" y="3946"/>
                    </a:cubicBezTo>
                    <a:lnTo>
                      <a:pt x="194208" y="0"/>
                    </a:lnTo>
                    <a:close/>
                  </a:path>
                </a:pathLst>
              </a:custGeom>
              <a:solidFill>
                <a:srgbClr val="50AF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4588183" y="6109487"/>
              <a:ext cx="4283466" cy="276999"/>
              <a:chOff x="4531538" y="6166131"/>
              <a:chExt cx="4283466" cy="276999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4531538" y="6166131"/>
                <a:ext cx="36743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1</a:t>
                </a:r>
                <a:endPara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966652" y="6166131"/>
                <a:ext cx="36743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2</a:t>
                </a:r>
                <a:endPara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401766" y="6166131"/>
                <a:ext cx="36743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3</a:t>
                </a:r>
                <a:endPara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836880" y="6166131"/>
                <a:ext cx="36743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4</a:t>
                </a:r>
                <a:endPara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271994" y="6166131"/>
                <a:ext cx="36743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5</a:t>
                </a:r>
                <a:endPara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707108" y="6166131"/>
                <a:ext cx="36743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6</a:t>
                </a:r>
                <a:endPara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142222" y="6166131"/>
                <a:ext cx="36743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7</a:t>
                </a:r>
                <a:endPara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7577336" y="6166131"/>
                <a:ext cx="36743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8</a:t>
                </a:r>
                <a:endPara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8012450" y="6166131"/>
                <a:ext cx="36743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9</a:t>
                </a:r>
                <a:endPara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8447567" y="6166131"/>
                <a:ext cx="36743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10</a:t>
                </a:r>
                <a:endPara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15" name="Freeform 14" title="supporting image"/>
            <p:cNvSpPr/>
            <p:nvPr/>
          </p:nvSpPr>
          <p:spPr>
            <a:xfrm rot="10800000">
              <a:off x="4561747" y="5876572"/>
              <a:ext cx="4343352" cy="289558"/>
            </a:xfrm>
            <a:custGeom>
              <a:avLst/>
              <a:gdLst>
                <a:gd name="connsiteX0" fmla="*/ 3040346 w 4343352"/>
                <a:gd name="connsiteY0" fmla="*/ 289558 h 289558"/>
                <a:gd name="connsiteX1" fmla="*/ 2606011 w 4343352"/>
                <a:gd name="connsiteY1" fmla="*/ 289558 h 289558"/>
                <a:gd name="connsiteX2" fmla="*/ 2171676 w 4343352"/>
                <a:gd name="connsiteY2" fmla="*/ 289558 h 289558"/>
                <a:gd name="connsiteX3" fmla="*/ 1737341 w 4343352"/>
                <a:gd name="connsiteY3" fmla="*/ 289558 h 289558"/>
                <a:gd name="connsiteX4" fmla="*/ 1303006 w 4343352"/>
                <a:gd name="connsiteY4" fmla="*/ 289558 h 289558"/>
                <a:gd name="connsiteX5" fmla="*/ 1303006 w 4343352"/>
                <a:gd name="connsiteY5" fmla="*/ 1 h 289558"/>
                <a:gd name="connsiteX6" fmla="*/ 1737341 w 4343352"/>
                <a:gd name="connsiteY6" fmla="*/ 1 h 289558"/>
                <a:gd name="connsiteX7" fmla="*/ 2171676 w 4343352"/>
                <a:gd name="connsiteY7" fmla="*/ 1 h 289558"/>
                <a:gd name="connsiteX8" fmla="*/ 2606011 w 4343352"/>
                <a:gd name="connsiteY8" fmla="*/ 1 h 289558"/>
                <a:gd name="connsiteX9" fmla="*/ 3040346 w 4343352"/>
                <a:gd name="connsiteY9" fmla="*/ 1 h 289558"/>
                <a:gd name="connsiteX10" fmla="*/ 4198574 w 4343352"/>
                <a:gd name="connsiteY10" fmla="*/ 289558 h 289558"/>
                <a:gd name="connsiteX11" fmla="*/ 4198573 w 4343352"/>
                <a:gd name="connsiteY11" fmla="*/ 289558 h 289558"/>
                <a:gd name="connsiteX12" fmla="*/ 3909017 w 4343352"/>
                <a:gd name="connsiteY12" fmla="*/ 289558 h 289558"/>
                <a:gd name="connsiteX13" fmla="*/ 3474682 w 4343352"/>
                <a:gd name="connsiteY13" fmla="*/ 289558 h 289558"/>
                <a:gd name="connsiteX14" fmla="*/ 3040347 w 4343352"/>
                <a:gd name="connsiteY14" fmla="*/ 289558 h 289558"/>
                <a:gd name="connsiteX15" fmla="*/ 3040347 w 4343352"/>
                <a:gd name="connsiteY15" fmla="*/ 1 h 289558"/>
                <a:gd name="connsiteX16" fmla="*/ 3474682 w 4343352"/>
                <a:gd name="connsiteY16" fmla="*/ 1 h 289558"/>
                <a:gd name="connsiteX17" fmla="*/ 3909017 w 4343352"/>
                <a:gd name="connsiteY17" fmla="*/ 1 h 289558"/>
                <a:gd name="connsiteX18" fmla="*/ 3909017 w 4343352"/>
                <a:gd name="connsiteY18" fmla="*/ 1 h 289558"/>
                <a:gd name="connsiteX19" fmla="*/ 4198566 w 4343352"/>
                <a:gd name="connsiteY19" fmla="*/ 1 h 289558"/>
                <a:gd name="connsiteX20" fmla="*/ 4198573 w 4343352"/>
                <a:gd name="connsiteY20" fmla="*/ 0 h 289558"/>
                <a:gd name="connsiteX21" fmla="*/ 4343352 w 4343352"/>
                <a:gd name="connsiteY21" fmla="*/ 144779 h 289558"/>
                <a:gd name="connsiteX22" fmla="*/ 4227751 w 4343352"/>
                <a:gd name="connsiteY22" fmla="*/ 286616 h 289558"/>
                <a:gd name="connsiteX23" fmla="*/ 868670 w 4343352"/>
                <a:gd name="connsiteY23" fmla="*/ 289558 h 289558"/>
                <a:gd name="connsiteX24" fmla="*/ 434335 w 4343352"/>
                <a:gd name="connsiteY24" fmla="*/ 289558 h 289558"/>
                <a:gd name="connsiteX25" fmla="*/ 434335 w 4343352"/>
                <a:gd name="connsiteY25" fmla="*/ 289557 h 289558"/>
                <a:gd name="connsiteX26" fmla="*/ 144786 w 4343352"/>
                <a:gd name="connsiteY26" fmla="*/ 289557 h 289558"/>
                <a:gd name="connsiteX27" fmla="*/ 144779 w 4343352"/>
                <a:gd name="connsiteY27" fmla="*/ 289558 h 289558"/>
                <a:gd name="connsiteX28" fmla="*/ 0 w 4343352"/>
                <a:gd name="connsiteY28" fmla="*/ 144779 h 289558"/>
                <a:gd name="connsiteX29" fmla="*/ 115601 w 4343352"/>
                <a:gd name="connsiteY29" fmla="*/ 2942 h 289558"/>
                <a:gd name="connsiteX30" fmla="*/ 144778 w 4343352"/>
                <a:gd name="connsiteY30" fmla="*/ 0 h 289558"/>
                <a:gd name="connsiteX31" fmla="*/ 144779 w 4343352"/>
                <a:gd name="connsiteY31" fmla="*/ 0 h 289558"/>
                <a:gd name="connsiteX32" fmla="*/ 434335 w 4343352"/>
                <a:gd name="connsiteY32" fmla="*/ 0 h 289558"/>
                <a:gd name="connsiteX33" fmla="*/ 434335 w 4343352"/>
                <a:gd name="connsiteY33" fmla="*/ 1 h 289558"/>
                <a:gd name="connsiteX34" fmla="*/ 868670 w 4343352"/>
                <a:gd name="connsiteY34" fmla="*/ 1 h 289558"/>
                <a:gd name="connsiteX35" fmla="*/ 1303005 w 4343352"/>
                <a:gd name="connsiteY35" fmla="*/ 1 h 289558"/>
                <a:gd name="connsiteX36" fmla="*/ 1303005 w 4343352"/>
                <a:gd name="connsiteY36" fmla="*/ 289558 h 289558"/>
                <a:gd name="connsiteX37" fmla="*/ 868670 w 4343352"/>
                <a:gd name="connsiteY37" fmla="*/ 289558 h 289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343352" h="289558">
                  <a:moveTo>
                    <a:pt x="3040346" y="289558"/>
                  </a:moveTo>
                  <a:lnTo>
                    <a:pt x="2606011" y="289558"/>
                  </a:lnTo>
                  <a:lnTo>
                    <a:pt x="2171676" y="289558"/>
                  </a:lnTo>
                  <a:lnTo>
                    <a:pt x="1737341" y="289558"/>
                  </a:lnTo>
                  <a:lnTo>
                    <a:pt x="1303006" y="289558"/>
                  </a:lnTo>
                  <a:lnTo>
                    <a:pt x="1303006" y="1"/>
                  </a:lnTo>
                  <a:lnTo>
                    <a:pt x="1737341" y="1"/>
                  </a:lnTo>
                  <a:lnTo>
                    <a:pt x="2171676" y="1"/>
                  </a:lnTo>
                  <a:lnTo>
                    <a:pt x="2606011" y="1"/>
                  </a:lnTo>
                  <a:lnTo>
                    <a:pt x="3040346" y="1"/>
                  </a:lnTo>
                  <a:close/>
                  <a:moveTo>
                    <a:pt x="4198574" y="289558"/>
                  </a:moveTo>
                  <a:lnTo>
                    <a:pt x="4198573" y="289558"/>
                  </a:lnTo>
                  <a:lnTo>
                    <a:pt x="3909017" y="289558"/>
                  </a:lnTo>
                  <a:lnTo>
                    <a:pt x="3474682" y="289558"/>
                  </a:lnTo>
                  <a:lnTo>
                    <a:pt x="3040347" y="289558"/>
                  </a:lnTo>
                  <a:lnTo>
                    <a:pt x="3040347" y="1"/>
                  </a:lnTo>
                  <a:lnTo>
                    <a:pt x="3474682" y="1"/>
                  </a:lnTo>
                  <a:lnTo>
                    <a:pt x="3909017" y="1"/>
                  </a:lnTo>
                  <a:lnTo>
                    <a:pt x="3909017" y="1"/>
                  </a:lnTo>
                  <a:lnTo>
                    <a:pt x="4198566" y="1"/>
                  </a:lnTo>
                  <a:lnTo>
                    <a:pt x="4198573" y="0"/>
                  </a:lnTo>
                  <a:cubicBezTo>
                    <a:pt x="4278533" y="0"/>
                    <a:pt x="4343352" y="64820"/>
                    <a:pt x="4343352" y="144779"/>
                  </a:cubicBezTo>
                  <a:cubicBezTo>
                    <a:pt x="4343352" y="214744"/>
                    <a:pt x="4293725" y="273116"/>
                    <a:pt x="4227751" y="286616"/>
                  </a:cubicBezTo>
                  <a:close/>
                  <a:moveTo>
                    <a:pt x="868670" y="289558"/>
                  </a:moveTo>
                  <a:lnTo>
                    <a:pt x="434335" y="289558"/>
                  </a:lnTo>
                  <a:lnTo>
                    <a:pt x="434335" y="289557"/>
                  </a:lnTo>
                  <a:lnTo>
                    <a:pt x="144786" y="289557"/>
                  </a:lnTo>
                  <a:lnTo>
                    <a:pt x="144779" y="289558"/>
                  </a:lnTo>
                  <a:cubicBezTo>
                    <a:pt x="64819" y="289558"/>
                    <a:pt x="0" y="224738"/>
                    <a:pt x="0" y="144779"/>
                  </a:cubicBezTo>
                  <a:cubicBezTo>
                    <a:pt x="0" y="74814"/>
                    <a:pt x="49627" y="16442"/>
                    <a:pt x="115601" y="2942"/>
                  </a:cubicBezTo>
                  <a:lnTo>
                    <a:pt x="144778" y="0"/>
                  </a:lnTo>
                  <a:lnTo>
                    <a:pt x="144779" y="0"/>
                  </a:lnTo>
                  <a:lnTo>
                    <a:pt x="434335" y="0"/>
                  </a:lnTo>
                  <a:lnTo>
                    <a:pt x="434335" y="1"/>
                  </a:lnTo>
                  <a:lnTo>
                    <a:pt x="868670" y="1"/>
                  </a:lnTo>
                  <a:lnTo>
                    <a:pt x="1303005" y="1"/>
                  </a:lnTo>
                  <a:lnTo>
                    <a:pt x="1303005" y="289558"/>
                  </a:lnTo>
                  <a:lnTo>
                    <a:pt x="868670" y="289558"/>
                  </a:lnTo>
                  <a:close/>
                </a:path>
              </a:pathLst>
            </a:custGeom>
            <a:gradFill>
              <a:gsLst>
                <a:gs pos="70000">
                  <a:srgbClr val="000000">
                    <a:alpha val="0"/>
                  </a:srgbClr>
                </a:gs>
                <a:gs pos="30000">
                  <a:srgbClr val="000000">
                    <a:alpha val="0"/>
                  </a:srgbClr>
                </a:gs>
                <a:gs pos="0">
                  <a:schemeClr val="tx1">
                    <a:alpha val="25000"/>
                  </a:schemeClr>
                </a:gs>
                <a:gs pos="100000">
                  <a:schemeClr val="tx1">
                    <a:alpha val="25000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034F-2372-F340-9990-D90A4B84BCC3}" type="slidenum">
              <a:rPr lang="en-US" smtClean="0">
                <a:solidFill>
                  <a:schemeClr val="bg1"/>
                </a:solidFill>
              </a:rPr>
              <a:pPr/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99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8" grpId="0" animBg="1"/>
      <p:bldP spid="46" grpId="0" animBg="1"/>
      <p:bldP spid="49" grpId="0" animBg="1"/>
      <p:bldP spid="43" grpId="0" animBg="1"/>
      <p:bldP spid="39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Takeaways</a:t>
            </a:r>
            <a:endParaRPr lang="en-US" dirty="0"/>
          </a:p>
        </p:txBody>
      </p:sp>
      <p:sp>
        <p:nvSpPr>
          <p:cNvPr id="9" name="Red"/>
          <p:cNvSpPr/>
          <p:nvPr/>
        </p:nvSpPr>
        <p:spPr>
          <a:xfrm>
            <a:off x="329187" y="1164314"/>
            <a:ext cx="2213094" cy="2126777"/>
          </a:xfrm>
          <a:prstGeom prst="rect">
            <a:avLst/>
          </a:prstGeom>
          <a:solidFill>
            <a:srgbClr val="9A477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182880" rIns="182880" bIns="182880" rtlCol="0"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dirty="0"/>
              <a:t>Military life is demanding, but </a:t>
            </a:r>
            <a:r>
              <a:rPr lang="en-US" dirty="0" smtClean="0"/>
              <a:t>my service member has the knowledge and resources to rise above. </a:t>
            </a:r>
            <a:endParaRPr lang="en-US" dirty="0"/>
          </a:p>
        </p:txBody>
      </p:sp>
      <p:sp>
        <p:nvSpPr>
          <p:cNvPr id="8" name="Blue"/>
          <p:cNvSpPr/>
          <p:nvPr/>
        </p:nvSpPr>
        <p:spPr>
          <a:xfrm>
            <a:off x="2688336" y="1164314"/>
            <a:ext cx="2212848" cy="2126777"/>
          </a:xfrm>
          <a:prstGeom prst="rect">
            <a:avLst/>
          </a:prstGeom>
          <a:solidFill>
            <a:srgbClr val="4E7CA9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182880" rIns="91440" bIns="182880" rtlCol="0"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dirty="0"/>
              <a:t>Reaching </a:t>
            </a:r>
            <a:r>
              <a:rPr lang="en-US" dirty="0" smtClean="0"/>
              <a:t>out</a:t>
            </a:r>
            <a:br>
              <a:rPr lang="en-US" dirty="0" smtClean="0"/>
            </a:br>
            <a:r>
              <a:rPr lang="en-US" dirty="0" smtClean="0"/>
              <a:t>for help early will increase my service member’s rate of success.</a:t>
            </a:r>
            <a:endParaRPr lang="en-US" dirty="0"/>
          </a:p>
        </p:txBody>
      </p:sp>
      <p:sp>
        <p:nvSpPr>
          <p:cNvPr id="10" name="Purple"/>
          <p:cNvSpPr/>
          <p:nvPr/>
        </p:nvSpPr>
        <p:spPr>
          <a:xfrm>
            <a:off x="329186" y="3473247"/>
            <a:ext cx="2212848" cy="2130552"/>
          </a:xfrm>
          <a:prstGeom prst="rect">
            <a:avLst/>
          </a:prstGeom>
          <a:solidFill>
            <a:srgbClr val="826FBF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182880" rIns="182880" bIns="182880" rtlCol="0"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pc="-30" dirty="0">
                <a:solidFill>
                  <a:prstClr val="white"/>
                </a:solidFill>
              </a:rPr>
              <a:t>I know </a:t>
            </a:r>
            <a:r>
              <a:rPr lang="en-US" spc="-30" dirty="0" smtClean="0">
                <a:solidFill>
                  <a:prstClr val="white"/>
                </a:solidFill>
              </a:rPr>
              <a:t>how to help my service member call a resource </a:t>
            </a:r>
            <a:r>
              <a:rPr lang="en-US" spc="-30" dirty="0">
                <a:solidFill>
                  <a:prstClr val="white"/>
                </a:solidFill>
              </a:rPr>
              <a:t>line.</a:t>
            </a:r>
          </a:p>
        </p:txBody>
      </p:sp>
      <p:sp>
        <p:nvSpPr>
          <p:cNvPr id="12" name="Yellow"/>
          <p:cNvSpPr/>
          <p:nvPr/>
        </p:nvSpPr>
        <p:spPr>
          <a:xfrm>
            <a:off x="2688336" y="3473247"/>
            <a:ext cx="2212848" cy="2130552"/>
          </a:xfrm>
          <a:prstGeom prst="rect">
            <a:avLst/>
          </a:prstGeom>
          <a:solidFill>
            <a:schemeClr val="accent4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182880" rIns="182880" bIns="182880" rtlCol="0"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pc="-30" dirty="0" smtClean="0">
                <a:solidFill>
                  <a:prstClr val="white"/>
                </a:solidFill>
              </a:rPr>
              <a:t>I know how to use the QPR approach to screen for                suicide risk.</a:t>
            </a:r>
            <a:endParaRPr lang="en-US" spc="-30" dirty="0">
              <a:solidFill>
                <a:prstClr val="white"/>
              </a:solidFill>
            </a:endParaRPr>
          </a:p>
        </p:txBody>
      </p:sp>
      <p:pic>
        <p:nvPicPr>
          <p:cNvPr id="16" name="Famlily Picture" descr="family holding hands" title="decorative image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7488" y="1164313"/>
            <a:ext cx="3745263" cy="2126777"/>
          </a:xfrm>
          <a:prstGeom prst="rect">
            <a:avLst/>
          </a:prstGeom>
        </p:spPr>
      </p:pic>
      <p:pic>
        <p:nvPicPr>
          <p:cNvPr id="4" name="Picture 3" descr="couple holding hands" title="decorative 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7486" y="3473247"/>
            <a:ext cx="3745263" cy="2126938"/>
          </a:xfrm>
          <a:prstGeom prst="rect">
            <a:avLst/>
          </a:prstGeom>
        </p:spPr>
      </p:pic>
      <p:sp>
        <p:nvSpPr>
          <p:cNvPr id="21" name="Content Placeholder 2"/>
          <p:cNvSpPr txBox="1">
            <a:spLocks/>
          </p:cNvSpPr>
          <p:nvPr/>
        </p:nvSpPr>
        <p:spPr>
          <a:xfrm>
            <a:off x="329185" y="5757950"/>
            <a:ext cx="8463564" cy="643025"/>
          </a:xfrm>
          <a:prstGeom prst="rect">
            <a:avLst/>
          </a:prstGeom>
          <a:solidFill>
            <a:srgbClr val="339E90"/>
          </a:solidFill>
          <a:ln>
            <a:noFill/>
          </a:ln>
          <a:effectLst>
            <a:outerShdw dist="76200" dir="2700000" algn="tl" rotWithShape="0">
              <a:prstClr val="black">
                <a:alpha val="10000"/>
              </a:prstClr>
            </a:outerShdw>
          </a:effectLst>
        </p:spPr>
        <p:txBody>
          <a:bodyPr vert="horz" lIns="731520" tIns="45720" rIns="91440" bIns="45720" rtlCol="0" anchor="ctr" anchorCtr="0">
            <a:no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 dirty="0" smtClean="0">
                <a:solidFill>
                  <a:schemeClr val="bg1"/>
                </a:solidFill>
              </a:rPr>
              <a:t>What did you find most helpful about today’s session?</a:t>
            </a:r>
            <a:endParaRPr lang="en-US" b="1" i="1" dirty="0">
              <a:solidFill>
                <a:schemeClr val="bg1"/>
              </a:solidFill>
            </a:endParaRPr>
          </a:p>
        </p:txBody>
      </p:sp>
      <p:grpSp>
        <p:nvGrpSpPr>
          <p:cNvPr id="3" name="Group 2" descr="question mark" title="decorative image"/>
          <p:cNvGrpSpPr/>
          <p:nvPr/>
        </p:nvGrpSpPr>
        <p:grpSpPr>
          <a:xfrm>
            <a:off x="329185" y="5757950"/>
            <a:ext cx="590504" cy="643025"/>
            <a:chOff x="329185" y="5757950"/>
            <a:chExt cx="590504" cy="643025"/>
          </a:xfrm>
        </p:grpSpPr>
        <p:sp>
          <p:nvSpPr>
            <p:cNvPr id="23" name="Content Placeholder 2" title="decorative box"/>
            <p:cNvSpPr txBox="1">
              <a:spLocks/>
            </p:cNvSpPr>
            <p:nvPr/>
          </p:nvSpPr>
          <p:spPr>
            <a:xfrm>
              <a:off x="329185" y="5757950"/>
              <a:ext cx="590504" cy="643025"/>
            </a:xfrm>
            <a:prstGeom prst="rect">
              <a:avLst/>
            </a:prstGeom>
            <a:solidFill>
              <a:srgbClr val="2F6B64"/>
            </a:solidFill>
            <a:ln>
              <a:noFill/>
            </a:ln>
          </p:spPr>
          <p:txBody>
            <a:bodyPr vert="horz" lIns="91440" tIns="45720" rIns="91440" bIns="45720" rtlCol="0" anchor="ctr" anchorCtr="0">
              <a:noAutofit/>
            </a:bodyPr>
            <a:lstStyle>
              <a:lvl1pPr marL="176213" indent="-176213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5D418C"/>
                </a:buClr>
                <a:buFont typeface="Wingdings" charset="2"/>
                <a:buChar char="§"/>
                <a:tabLst/>
                <a:defRPr sz="18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17525" indent="-169863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Wingdings" charset="2"/>
                <a:buChar char="§"/>
                <a:tabLst/>
                <a:defRPr sz="16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44538" indent="-1714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914400" indent="-1095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085850" indent="-1095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b="1" i="1" dirty="0">
                <a:solidFill>
                  <a:schemeClr val="bg1"/>
                </a:solidFill>
              </a:endParaRPr>
            </a:p>
          </p:txBody>
        </p:sp>
        <p:pic>
          <p:nvPicPr>
            <p:cNvPr id="24" name="Picture 23" descr="question mark" title="decorative ico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933" y="5885124"/>
              <a:ext cx="397931" cy="38867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034F-2372-F340-9990-D90A4B84BCC3}" type="slidenum">
              <a:rPr lang="en-US" smtClean="0">
                <a:solidFill>
                  <a:schemeClr val="bg1"/>
                </a:solidFill>
              </a:rPr>
              <a:pPr/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09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322182" y="85917"/>
            <a:ext cx="8499636" cy="951223"/>
          </a:xfrm>
        </p:spPr>
        <p:txBody>
          <a:bodyPr/>
          <a:lstStyle/>
          <a:p>
            <a:r>
              <a:rPr lang="en-US" dirty="0" smtClean="0"/>
              <a:t>Session 2 Roadmap</a:t>
            </a:r>
            <a:endParaRPr lang="en-US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325567" y="1293301"/>
            <a:ext cx="8492863" cy="643025"/>
          </a:xfrm>
          <a:prstGeom prst="rect">
            <a:avLst/>
          </a:prstGeom>
          <a:solidFill>
            <a:srgbClr val="319E90"/>
          </a:solidFill>
          <a:ln>
            <a:noFill/>
          </a:ln>
          <a:effectLst>
            <a:outerShdw dist="76200" dir="2700000" algn="tl" rotWithShape="0">
              <a:prstClr val="black">
                <a:alpha val="10000"/>
              </a:prstClr>
            </a:outerShdw>
          </a:effectLst>
        </p:spPr>
        <p:txBody>
          <a:bodyPr vert="horz" lIns="731520" tIns="45720" rIns="91440" bIns="45720" rtlCol="0" anchor="ctr" anchorCtr="0">
            <a:no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 dirty="0">
                <a:solidFill>
                  <a:schemeClr val="bg1"/>
                </a:solidFill>
              </a:rPr>
              <a:t>Supporting your </a:t>
            </a:r>
            <a:r>
              <a:rPr lang="en-US" b="1" i="1" dirty="0" smtClean="0">
                <a:solidFill>
                  <a:schemeClr val="bg1"/>
                </a:solidFill>
              </a:rPr>
              <a:t>service </a:t>
            </a:r>
            <a:r>
              <a:rPr lang="en-US" b="1" i="1" dirty="0">
                <a:solidFill>
                  <a:schemeClr val="bg1"/>
                </a:solidFill>
              </a:rPr>
              <a:t>member in their journey to self-care and wellness!</a:t>
            </a:r>
          </a:p>
        </p:txBody>
      </p:sp>
      <p:grpSp>
        <p:nvGrpSpPr>
          <p:cNvPr id="3" name="Group 2" descr="light bulb" title="decorative image"/>
          <p:cNvGrpSpPr/>
          <p:nvPr/>
        </p:nvGrpSpPr>
        <p:grpSpPr>
          <a:xfrm>
            <a:off x="325569" y="1293301"/>
            <a:ext cx="576770" cy="643025"/>
            <a:chOff x="325569" y="1293301"/>
            <a:chExt cx="576770" cy="643025"/>
          </a:xfrm>
          <a:solidFill>
            <a:srgbClr val="2F6B64"/>
          </a:solidFill>
        </p:grpSpPr>
        <p:sp>
          <p:nvSpPr>
            <p:cNvPr id="28" name="Content Placeholder 2" title="decorative box"/>
            <p:cNvSpPr txBox="1">
              <a:spLocks/>
            </p:cNvSpPr>
            <p:nvPr/>
          </p:nvSpPr>
          <p:spPr>
            <a:xfrm>
              <a:off x="325569" y="1293301"/>
              <a:ext cx="576770" cy="6430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91440" tIns="45720" rIns="91440" bIns="45720" rtlCol="0" anchor="ctr" anchorCtr="0">
              <a:noAutofit/>
            </a:bodyPr>
            <a:lstStyle>
              <a:lvl1pPr marL="176213" indent="-176213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5D418C"/>
                </a:buClr>
                <a:buFont typeface="Wingdings" charset="2"/>
                <a:buChar char="§"/>
                <a:tabLst/>
                <a:defRPr sz="18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17525" indent="-169863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Wingdings" charset="2"/>
                <a:buChar char="§"/>
                <a:tabLst/>
                <a:defRPr sz="16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44538" indent="-1714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914400" indent="-1095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085850" indent="-1095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b="1" i="1" dirty="0">
                <a:solidFill>
                  <a:schemeClr val="bg1"/>
                </a:solidFill>
              </a:endParaRPr>
            </a:p>
          </p:txBody>
        </p:sp>
        <p:pic>
          <p:nvPicPr>
            <p:cNvPr id="30" name="Picture 29" descr="light bulb" title="decoratve image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768" y="1330668"/>
              <a:ext cx="506914" cy="556772"/>
            </a:xfrm>
            <a:prstGeom prst="rect">
              <a:avLst/>
            </a:prstGeom>
            <a:grpFill/>
          </p:spPr>
        </p:pic>
      </p:grpSp>
      <p:pic>
        <p:nvPicPr>
          <p:cNvPr id="11" name="Picture 10" descr="highway" title="decorative imag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25327"/>
            <a:ext cx="9144000" cy="3771108"/>
          </a:xfrm>
          <a:prstGeom prst="rect">
            <a:avLst/>
          </a:prstGeom>
        </p:spPr>
      </p:pic>
      <p:pic>
        <p:nvPicPr>
          <p:cNvPr id="38" name="Hands" descr="holding hands" title="decorative image"/>
          <p:cNvPicPr>
            <a:picLocks noChangeAspect="1"/>
          </p:cNvPicPr>
          <p:nvPr/>
        </p:nvPicPr>
        <p:blipFill>
          <a:blip r:embed="rId5">
            <a:lum bright="70000" contrast="-70000"/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" y="2125326"/>
            <a:ext cx="1578890" cy="3771108"/>
          </a:xfrm>
          <a:prstGeom prst="rect">
            <a:avLst/>
          </a:prstGeom>
        </p:spPr>
      </p:pic>
      <p:sp>
        <p:nvSpPr>
          <p:cNvPr id="7" name="Purpose of the Training" title="Purpose of the training"/>
          <p:cNvSpPr txBox="1">
            <a:spLocks/>
          </p:cNvSpPr>
          <p:nvPr/>
        </p:nvSpPr>
        <p:spPr>
          <a:xfrm>
            <a:off x="1533002" y="2332586"/>
            <a:ext cx="7538399" cy="480131"/>
          </a:xfrm>
          <a:prstGeom prst="rect">
            <a:avLst/>
          </a:prstGeom>
          <a:noFill/>
          <a:ln w="6350">
            <a:noFill/>
          </a:ln>
          <a:effectLst/>
        </p:spPr>
        <p:txBody>
          <a:bodyPr wrap="square" lIns="91440" anchor="t" anchorCtr="0">
            <a:sp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Purpose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of REACH–S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Content of the training" title="Content of the training"/>
          <p:cNvSpPr txBox="1">
            <a:spLocks/>
          </p:cNvSpPr>
          <p:nvPr/>
        </p:nvSpPr>
        <p:spPr>
          <a:xfrm>
            <a:off x="1533002" y="2793967"/>
            <a:ext cx="7538399" cy="480131"/>
          </a:xfrm>
          <a:prstGeom prst="rect">
            <a:avLst/>
          </a:prstGeom>
          <a:noFill/>
          <a:ln w="6350">
            <a:noFill/>
          </a:ln>
          <a:effectLst/>
        </p:spPr>
        <p:txBody>
          <a:bodyPr wrap="square" lIns="91440" anchor="t" anchorCtr="0">
            <a:sp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Content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of </a:t>
            </a:r>
            <a:r>
              <a:rPr lang="en-US" sz="2800" dirty="0" smtClean="0">
                <a:solidFill>
                  <a:schemeClr val="bg1"/>
                </a:solidFill>
              </a:rPr>
              <a:t>REACH–S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1" name="Your Goals" title="Your Goals"/>
          <p:cNvSpPr txBox="1">
            <a:spLocks/>
          </p:cNvSpPr>
          <p:nvPr/>
        </p:nvSpPr>
        <p:spPr>
          <a:xfrm>
            <a:off x="1629837" y="3440605"/>
            <a:ext cx="1326641" cy="1332748"/>
          </a:xfrm>
          <a:prstGeom prst="rect">
            <a:avLst/>
          </a:prstGeom>
          <a:solidFill>
            <a:srgbClr val="319E90"/>
          </a:solidFill>
          <a:ln w="6350">
            <a:solidFill>
              <a:srgbClr val="419187"/>
            </a:solidFill>
          </a:ln>
          <a:effectLst>
            <a:outerShdw dist="76200" dir="2700000" algn="tl" rotWithShape="0">
              <a:prstClr val="black">
                <a:alpha val="63000"/>
              </a:prstClr>
            </a:outerShdw>
          </a:effectLst>
        </p:spPr>
        <p:txBody>
          <a:bodyPr vert="horz" lIns="0" tIns="45720" rIns="0" bIns="45720" rtlCol="0" anchor="ctr" anchorCtr="0">
            <a:norm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5000"/>
              </a:lnSpc>
              <a:buNone/>
            </a:pPr>
            <a:r>
              <a:rPr lang="en-US" sz="1600" b="1" dirty="0">
                <a:solidFill>
                  <a:schemeClr val="bg1"/>
                </a:solidFill>
              </a:rPr>
              <a:t>Service  Member Challenges</a:t>
            </a:r>
          </a:p>
        </p:txBody>
      </p:sp>
      <p:sp>
        <p:nvSpPr>
          <p:cNvPr id="23" name="Barriers to Help Seeking" title="Barriers to Help Seeking"/>
          <p:cNvSpPr txBox="1">
            <a:spLocks/>
          </p:cNvSpPr>
          <p:nvPr/>
        </p:nvSpPr>
        <p:spPr>
          <a:xfrm>
            <a:off x="3095324" y="3440605"/>
            <a:ext cx="1326641" cy="1332748"/>
          </a:xfrm>
          <a:prstGeom prst="rect">
            <a:avLst/>
          </a:prstGeom>
          <a:solidFill>
            <a:srgbClr val="319E90"/>
          </a:solidFill>
          <a:ln w="6350">
            <a:solidFill>
              <a:srgbClr val="419187"/>
            </a:solidFill>
          </a:ln>
          <a:effectLst>
            <a:outerShdw dist="76200" dir="2700000" algn="tl" rotWithShape="0">
              <a:prstClr val="black">
                <a:alpha val="63000"/>
              </a:prst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5000"/>
              </a:lnSpc>
              <a:buNone/>
            </a:pPr>
            <a:endParaRPr lang="en-US" sz="1600" i="1" dirty="0">
              <a:solidFill>
                <a:schemeClr val="bg1"/>
              </a:solidFill>
            </a:endParaRPr>
          </a:p>
          <a:p>
            <a:pPr marL="0" indent="0" algn="ctr">
              <a:lnSpc>
                <a:spcPct val="85000"/>
              </a:lnSpc>
              <a:buNone/>
            </a:pPr>
            <a:r>
              <a:rPr lang="en-US" sz="1600" b="1" dirty="0">
                <a:solidFill>
                  <a:schemeClr val="bg1"/>
                </a:solidFill>
              </a:rPr>
              <a:t>Barriers </a:t>
            </a:r>
            <a:r>
              <a:rPr lang="en-US" sz="1600" b="1" dirty="0" smtClean="0">
                <a:solidFill>
                  <a:schemeClr val="bg1"/>
                </a:solidFill>
              </a:rPr>
              <a:t>to Help Seeking</a:t>
            </a:r>
            <a:endParaRPr lang="en-US" sz="1600" b="1" dirty="0">
              <a:solidFill>
                <a:schemeClr val="bg1"/>
              </a:solidFill>
            </a:endParaRPr>
          </a:p>
          <a:p>
            <a:pPr marL="0" indent="0" algn="ctr">
              <a:lnSpc>
                <a:spcPct val="85000"/>
              </a:lnSpc>
              <a:buNone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5" name="Education" title="Education"/>
          <p:cNvSpPr txBox="1">
            <a:spLocks/>
          </p:cNvSpPr>
          <p:nvPr/>
        </p:nvSpPr>
        <p:spPr>
          <a:xfrm>
            <a:off x="4560812" y="3440605"/>
            <a:ext cx="1326641" cy="1332748"/>
          </a:xfrm>
          <a:prstGeom prst="rect">
            <a:avLst/>
          </a:prstGeom>
          <a:solidFill>
            <a:srgbClr val="319E90"/>
          </a:solidFill>
          <a:ln w="6350">
            <a:solidFill>
              <a:srgbClr val="419187"/>
            </a:solidFill>
          </a:ln>
          <a:effectLst>
            <a:outerShdw dist="76200" dir="2700000" algn="tl" rotWithShape="0">
              <a:prstClr val="black">
                <a:alpha val="63000"/>
              </a:prst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5000"/>
              </a:lnSpc>
              <a:buNone/>
            </a:pPr>
            <a:r>
              <a:rPr lang="en-US" sz="1600" b="1" dirty="0">
                <a:solidFill>
                  <a:schemeClr val="bg1"/>
                </a:solidFill>
              </a:rPr>
              <a:t>Practice Call to Military OneSource</a:t>
            </a:r>
          </a:p>
        </p:txBody>
      </p:sp>
      <p:sp>
        <p:nvSpPr>
          <p:cNvPr id="27" name="Practice" title="Practice"/>
          <p:cNvSpPr txBox="1">
            <a:spLocks/>
          </p:cNvSpPr>
          <p:nvPr/>
        </p:nvSpPr>
        <p:spPr>
          <a:xfrm>
            <a:off x="6026300" y="3440605"/>
            <a:ext cx="1326641" cy="1332748"/>
          </a:xfrm>
          <a:prstGeom prst="rect">
            <a:avLst/>
          </a:prstGeom>
          <a:solidFill>
            <a:srgbClr val="319E90"/>
          </a:solidFill>
          <a:ln w="6350">
            <a:solidFill>
              <a:srgbClr val="419187"/>
            </a:solidFill>
          </a:ln>
          <a:effectLst>
            <a:outerShdw dist="76200" dir="2700000" algn="tl" rotWithShape="0">
              <a:prstClr val="black">
                <a:alpha val="63000"/>
              </a:prst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5000"/>
              </a:lnSpc>
              <a:buNone/>
            </a:pPr>
            <a:r>
              <a:rPr lang="en-US" sz="1600" b="1" dirty="0">
                <a:solidFill>
                  <a:schemeClr val="bg1"/>
                </a:solidFill>
              </a:rPr>
              <a:t>Suicide Prevention Skills</a:t>
            </a:r>
          </a:p>
        </p:txBody>
      </p:sp>
      <p:sp>
        <p:nvSpPr>
          <p:cNvPr id="29" name="Wrap-Up" title="Wrap-Up"/>
          <p:cNvSpPr txBox="1">
            <a:spLocks/>
          </p:cNvSpPr>
          <p:nvPr/>
        </p:nvSpPr>
        <p:spPr>
          <a:xfrm>
            <a:off x="7491789" y="3440605"/>
            <a:ext cx="1326641" cy="1332748"/>
          </a:xfrm>
          <a:prstGeom prst="rect">
            <a:avLst/>
          </a:prstGeom>
          <a:solidFill>
            <a:srgbClr val="319E90"/>
          </a:solidFill>
          <a:ln w="6350">
            <a:solidFill>
              <a:srgbClr val="419187"/>
            </a:solidFill>
          </a:ln>
          <a:effectLst>
            <a:outerShdw dist="76200" dir="2700000" algn="tl" rotWithShape="0">
              <a:prstClr val="black">
                <a:alpha val="63000"/>
              </a:prst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5000"/>
              </a:lnSpc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Wrap-Up and</a:t>
            </a:r>
            <a:r>
              <a:rPr lang="en-US" sz="1600" b="1" dirty="0">
                <a:solidFill>
                  <a:schemeClr val="bg1"/>
                </a:solidFill>
              </a:rPr>
              <a:t/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Resource List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2" name="Privacy of what we discuss" title="Privacy of what we discuss"/>
          <p:cNvSpPr txBox="1">
            <a:spLocks/>
          </p:cNvSpPr>
          <p:nvPr/>
        </p:nvSpPr>
        <p:spPr>
          <a:xfrm>
            <a:off x="1533002" y="4957165"/>
            <a:ext cx="7538399" cy="480131"/>
          </a:xfrm>
          <a:prstGeom prst="rect">
            <a:avLst/>
          </a:prstGeom>
          <a:noFill/>
          <a:ln w="6350">
            <a:noFill/>
          </a:ln>
          <a:effectLst/>
        </p:spPr>
        <p:txBody>
          <a:bodyPr wrap="square" lIns="91440" anchor="t" anchorCtr="0">
            <a:sp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chemeClr val="bg1"/>
                </a:solidFill>
              </a:rPr>
              <a:t>Privacy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of what we discuss </a:t>
            </a:r>
          </a:p>
        </p:txBody>
      </p:sp>
      <p:grpSp>
        <p:nvGrpSpPr>
          <p:cNvPr id="22" name="Group 21" descr="opa perserec " title="logo"/>
          <p:cNvGrpSpPr/>
          <p:nvPr/>
        </p:nvGrpSpPr>
        <p:grpSpPr>
          <a:xfrm>
            <a:off x="166278" y="5955981"/>
            <a:ext cx="2258140" cy="477591"/>
            <a:chOff x="166278" y="5653386"/>
            <a:chExt cx="3055026" cy="704685"/>
          </a:xfrm>
        </p:grpSpPr>
        <p:sp>
          <p:nvSpPr>
            <p:cNvPr id="24" name="The REACH training was developed"/>
            <p:cNvSpPr txBox="1"/>
            <p:nvPr/>
          </p:nvSpPr>
          <p:spPr>
            <a:xfrm>
              <a:off x="166278" y="5653386"/>
              <a:ext cx="2658313" cy="38600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prstClr val="black"/>
                  </a:solidFill>
                </a:rPr>
                <a:t>REACH–S </a:t>
              </a:r>
              <a:r>
                <a:rPr lang="en-US" sz="1100" dirty="0">
                  <a:solidFill>
                    <a:prstClr val="black"/>
                  </a:solidFill>
                </a:rPr>
                <a:t>was developed </a:t>
              </a:r>
              <a:r>
                <a:rPr lang="en-US" sz="1100" dirty="0" smtClean="0">
                  <a:solidFill>
                    <a:prstClr val="black"/>
                  </a:solidFill>
                </a:rPr>
                <a:t>by</a:t>
              </a:r>
              <a:endParaRPr lang="en-US" sz="1100" dirty="0">
                <a:solidFill>
                  <a:prstClr val="black"/>
                </a:solidFill>
              </a:endParaRPr>
            </a:p>
          </p:txBody>
        </p:sp>
        <p:pic>
          <p:nvPicPr>
            <p:cNvPr id="26" name="Picture 25" title="perserec logo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577" y="6004386"/>
              <a:ext cx="2994727" cy="353685"/>
            </a:xfrm>
            <a:prstGeom prst="rect">
              <a:avLst/>
            </a:prstGeom>
          </p:spPr>
        </p:pic>
      </p:grpSp>
      <p:sp>
        <p:nvSpPr>
          <p:cNvPr id="6" name="Slid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034F-2372-F340-9990-D90A4B84BCC3}" type="slidenum">
              <a:rPr lang="en-US" smtClean="0">
                <a:solidFill>
                  <a:schemeClr val="bg1"/>
                </a:solidFill>
              </a:rPr>
              <a:pPr/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58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Service Member Challenges</a:t>
            </a:r>
            <a:endParaRPr lang="en-US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329184" y="1289304"/>
            <a:ext cx="8492863" cy="643025"/>
          </a:xfrm>
          <a:prstGeom prst="rect">
            <a:avLst/>
          </a:prstGeom>
          <a:solidFill>
            <a:srgbClr val="319E90"/>
          </a:solidFill>
          <a:ln>
            <a:noFill/>
          </a:ln>
          <a:effectLst>
            <a:outerShdw dist="76200" dir="2700000" algn="tl" rotWithShape="0">
              <a:prstClr val="black">
                <a:alpha val="10000"/>
              </a:prstClr>
            </a:outerShdw>
          </a:effectLst>
        </p:spPr>
        <p:txBody>
          <a:bodyPr vert="horz" lIns="731520" tIns="45720" rIns="91440" bIns="45720" rtlCol="0" anchor="ctr" anchorCtr="0">
            <a:no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 dirty="0" smtClean="0">
                <a:solidFill>
                  <a:schemeClr val="bg1"/>
                </a:solidFill>
              </a:rPr>
              <a:t>Why do service members report </a:t>
            </a:r>
            <a:r>
              <a:rPr lang="en-US" b="1" i="1" dirty="0">
                <a:solidFill>
                  <a:schemeClr val="bg1"/>
                </a:solidFill>
              </a:rPr>
              <a:t>having </a:t>
            </a:r>
            <a:r>
              <a:rPr lang="en-US" b="1" i="1" dirty="0" smtClean="0">
                <a:solidFill>
                  <a:schemeClr val="bg1"/>
                </a:solidFill>
              </a:rPr>
              <a:t>more mental </a:t>
            </a:r>
            <a:r>
              <a:rPr lang="en-US" b="1" i="1" dirty="0">
                <a:solidFill>
                  <a:schemeClr val="bg1"/>
                </a:solidFill>
              </a:rPr>
              <a:t>health </a:t>
            </a:r>
            <a:r>
              <a:rPr lang="en-US" b="1" i="1" dirty="0" smtClean="0">
                <a:solidFill>
                  <a:schemeClr val="bg1"/>
                </a:solidFill>
              </a:rPr>
              <a:t>concerns than their civilian counterparts?</a:t>
            </a:r>
            <a:endParaRPr lang="en-US" b="1" i="1" dirty="0">
              <a:solidFill>
                <a:schemeClr val="bg1"/>
              </a:solidFill>
            </a:endParaRPr>
          </a:p>
        </p:txBody>
      </p:sp>
      <p:grpSp>
        <p:nvGrpSpPr>
          <p:cNvPr id="5" name="Group 4" descr="question mark" title="decorative image"/>
          <p:cNvGrpSpPr/>
          <p:nvPr/>
        </p:nvGrpSpPr>
        <p:grpSpPr>
          <a:xfrm>
            <a:off x="329186" y="1289304"/>
            <a:ext cx="576770" cy="643025"/>
            <a:chOff x="329186" y="1289304"/>
            <a:chExt cx="576770" cy="643025"/>
          </a:xfrm>
        </p:grpSpPr>
        <p:sp>
          <p:nvSpPr>
            <p:cNvPr id="24" name="Question Mark line" title="decorative box"/>
            <p:cNvSpPr txBox="1">
              <a:spLocks/>
            </p:cNvSpPr>
            <p:nvPr/>
          </p:nvSpPr>
          <p:spPr>
            <a:xfrm>
              <a:off x="329186" y="1289304"/>
              <a:ext cx="576770" cy="643025"/>
            </a:xfrm>
            <a:prstGeom prst="rect">
              <a:avLst/>
            </a:prstGeom>
            <a:solidFill>
              <a:srgbClr val="2F6B64"/>
            </a:solidFill>
            <a:ln>
              <a:noFill/>
            </a:ln>
          </p:spPr>
          <p:txBody>
            <a:bodyPr vert="horz" lIns="91440" tIns="45720" rIns="91440" bIns="45720" rtlCol="0" anchor="ctr" anchorCtr="0">
              <a:noAutofit/>
            </a:bodyPr>
            <a:lstStyle>
              <a:lvl1pPr marL="176213" indent="-176213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5D418C"/>
                </a:buClr>
                <a:buFont typeface="Wingdings" charset="2"/>
                <a:buChar char="§"/>
                <a:tabLst/>
                <a:defRPr sz="18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17525" indent="-169863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Wingdings" charset="2"/>
                <a:buChar char="§"/>
                <a:tabLst/>
                <a:defRPr sz="16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44538" indent="-1714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914400" indent="-1095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085850" indent="-1095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b="1" i="1" dirty="0">
                <a:solidFill>
                  <a:schemeClr val="bg1"/>
                </a:solidFill>
              </a:endParaRPr>
            </a:p>
          </p:txBody>
        </p:sp>
        <p:pic>
          <p:nvPicPr>
            <p:cNvPr id="25" name="Question Mark icon" descr="Question mark" title="decorative image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106" y="1411309"/>
              <a:ext cx="388676" cy="388676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185" y="2105731"/>
            <a:ext cx="3535583" cy="3330142"/>
          </a:xfrm>
        </p:spPr>
        <p:txBody>
          <a:bodyPr wrap="square" numCol="1">
            <a:spAutoFit/>
          </a:bodyPr>
          <a:lstStyle/>
          <a:p>
            <a:pPr marL="6350" lv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Service members have to deal with:</a:t>
            </a:r>
          </a:p>
          <a:p>
            <a:pPr lvl="0">
              <a:spcBef>
                <a:spcPts val="0"/>
              </a:spcBef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 wide range of military-related responsibilities and expectations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prstClr val="black">
                  <a:lumMod val="50000"/>
                  <a:lumOff val="50000"/>
                </a:prstClr>
              </a:buClr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Unpredictability</a:t>
            </a:r>
          </a:p>
          <a:p>
            <a:pPr lvl="0">
              <a:spcBef>
                <a:spcPts val="0"/>
              </a:spcBef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Frequent relocations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prstClr val="black">
                  <a:lumMod val="50000"/>
                  <a:lumOff val="50000"/>
                </a:prstClr>
              </a:buClr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Emotional Stress</a:t>
            </a:r>
          </a:p>
          <a:p>
            <a:pPr lvl="0">
              <a:spcBef>
                <a:spcPts val="0"/>
              </a:spcBef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Separation from immediate family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prstClr val="black">
                  <a:lumMod val="50000"/>
                  <a:lumOff val="50000"/>
                </a:prstClr>
              </a:buClr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Long days, trainings, extended time in the field</a:t>
            </a:r>
          </a:p>
          <a:p>
            <a:pPr lvl="0">
              <a:spcBef>
                <a:spcPts val="0"/>
              </a:spcBef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Deployment and reintegration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prstClr val="black">
                  <a:lumMod val="50000"/>
                  <a:lumOff val="50000"/>
                </a:prstClr>
              </a:buClr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Combat-related trauma </a:t>
            </a:r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Access to care issues</a:t>
            </a:r>
          </a:p>
        </p:txBody>
      </p:sp>
      <p:pic>
        <p:nvPicPr>
          <p:cNvPr id="19" name="Picture 18" descr="soldiers deploying" title="decorative imag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1967" y="2105731"/>
            <a:ext cx="4920080" cy="3480422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309327" y="5720792"/>
            <a:ext cx="8492863" cy="643025"/>
          </a:xfrm>
          <a:prstGeom prst="rect">
            <a:avLst/>
          </a:prstGeom>
          <a:solidFill>
            <a:srgbClr val="319E90"/>
          </a:solidFill>
          <a:ln>
            <a:noFill/>
          </a:ln>
          <a:effectLst>
            <a:outerShdw dist="76200" dir="2700000" algn="tl" rotWithShape="0">
              <a:prstClr val="black">
                <a:alpha val="10000"/>
              </a:prstClr>
            </a:outerShdw>
          </a:effectLst>
        </p:spPr>
        <p:txBody>
          <a:bodyPr vert="horz" lIns="731520" tIns="45720" rIns="91440" bIns="45720" rtlCol="0" anchor="ctr" anchorCtr="0">
            <a:no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 dirty="0" smtClean="0">
                <a:solidFill>
                  <a:schemeClr val="bg1"/>
                </a:solidFill>
              </a:rPr>
              <a:t>You can help your service member overcome these challenges by encouraging</a:t>
            </a:r>
            <a:br>
              <a:rPr lang="en-US" b="1" i="1" dirty="0" smtClean="0">
                <a:solidFill>
                  <a:schemeClr val="bg1"/>
                </a:solidFill>
              </a:rPr>
            </a:br>
            <a:r>
              <a:rPr lang="en-US" b="1" i="1" dirty="0" smtClean="0">
                <a:solidFill>
                  <a:schemeClr val="bg1"/>
                </a:solidFill>
              </a:rPr>
              <a:t>them to reach out for help when they need it.</a:t>
            </a:r>
            <a:endParaRPr lang="en-US" b="1" i="1" dirty="0">
              <a:solidFill>
                <a:schemeClr val="bg1"/>
              </a:solidFill>
            </a:endParaRPr>
          </a:p>
        </p:txBody>
      </p:sp>
      <p:grpSp>
        <p:nvGrpSpPr>
          <p:cNvPr id="6" name="Group 5" descr="light bulb" title="decorative image"/>
          <p:cNvGrpSpPr/>
          <p:nvPr/>
        </p:nvGrpSpPr>
        <p:grpSpPr>
          <a:xfrm>
            <a:off x="309327" y="5720792"/>
            <a:ext cx="576770" cy="643025"/>
            <a:chOff x="309327" y="5720792"/>
            <a:chExt cx="576770" cy="643025"/>
          </a:xfrm>
        </p:grpSpPr>
        <p:sp>
          <p:nvSpPr>
            <p:cNvPr id="22" name="Content Placeholder 2" title="decorative box"/>
            <p:cNvSpPr txBox="1">
              <a:spLocks/>
            </p:cNvSpPr>
            <p:nvPr/>
          </p:nvSpPr>
          <p:spPr>
            <a:xfrm>
              <a:off x="309327" y="5720792"/>
              <a:ext cx="576770" cy="643025"/>
            </a:xfrm>
            <a:prstGeom prst="rect">
              <a:avLst/>
            </a:prstGeom>
            <a:solidFill>
              <a:srgbClr val="2F6B64"/>
            </a:solidFill>
            <a:ln>
              <a:noFill/>
            </a:ln>
          </p:spPr>
          <p:txBody>
            <a:bodyPr vert="horz" lIns="91440" tIns="45720" rIns="91440" bIns="45720" rtlCol="0" anchor="ctr" anchorCtr="0">
              <a:noAutofit/>
            </a:bodyPr>
            <a:lstStyle>
              <a:lvl1pPr marL="176213" indent="-176213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5D418C"/>
                </a:buClr>
                <a:buFont typeface="Wingdings" charset="2"/>
                <a:buChar char="§"/>
                <a:tabLst/>
                <a:defRPr sz="18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17525" indent="-169863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Wingdings" charset="2"/>
                <a:buChar char="§"/>
                <a:tabLst/>
                <a:defRPr sz="16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44538" indent="-1714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914400" indent="-1095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085850" indent="-1095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b="1" i="1" dirty="0">
                <a:solidFill>
                  <a:schemeClr val="bg1"/>
                </a:solidFill>
              </a:endParaRPr>
            </a:p>
          </p:txBody>
        </p:sp>
        <p:pic>
          <p:nvPicPr>
            <p:cNvPr id="23" name="Picture 22" descr="light bulb" title="decoratve image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6526" y="5758159"/>
              <a:ext cx="506914" cy="556772"/>
            </a:xfrm>
            <a:prstGeom prst="rect">
              <a:avLst/>
            </a:prstGeom>
            <a:noFill/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034F-2372-F340-9990-D90A4B84BCC3}" type="slidenum">
              <a:rPr lang="en-US" smtClean="0">
                <a:solidFill>
                  <a:schemeClr val="bg1"/>
                </a:solidFill>
              </a:rPr>
              <a:pPr/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5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Service Member Barriers to Help Seeking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210619" y="1204371"/>
            <a:ext cx="8514281" cy="54148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Why are service members</a:t>
            </a:r>
            <a:r>
              <a:rPr lang="en-US" sz="2000" b="1" dirty="0" smtClean="0"/>
              <a:t> </a:t>
            </a:r>
            <a:r>
              <a:rPr lang="en-US" sz="2000" dirty="0" smtClean="0"/>
              <a:t>reluctant to seek help for mental health concerns?</a:t>
            </a:r>
            <a:endParaRPr lang="en-US" sz="2000" dirty="0"/>
          </a:p>
        </p:txBody>
      </p:sp>
      <p:sp>
        <p:nvSpPr>
          <p:cNvPr id="64" name="Content Placeholder 11"/>
          <p:cNvSpPr txBox="1">
            <a:spLocks/>
          </p:cNvSpPr>
          <p:nvPr/>
        </p:nvSpPr>
        <p:spPr>
          <a:xfrm>
            <a:off x="566440" y="1824152"/>
            <a:ext cx="8251991" cy="705366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</p:spPr>
        <p:txBody>
          <a:bodyPr vert="horz" wrap="none" lIns="822960" tIns="45720" rIns="91440" bIns="45720" rtlCol="0" anchor="ctr" anchorCtr="0">
            <a:no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Barrier to Care</a:t>
            </a:r>
            <a:r>
              <a:rPr lang="en-US" sz="2000" dirty="0" smtClean="0">
                <a:solidFill>
                  <a:schemeClr val="tx1"/>
                </a:solidFill>
              </a:rPr>
              <a:t>: </a:t>
            </a:r>
            <a:r>
              <a:rPr lang="en-US" sz="2000" dirty="0">
                <a:solidFill>
                  <a:schemeClr val="tx1"/>
                </a:solidFill>
              </a:rPr>
              <a:t>A </a:t>
            </a:r>
            <a:r>
              <a:rPr lang="en-US" sz="2000" dirty="0" smtClean="0">
                <a:solidFill>
                  <a:schemeClr val="tx1"/>
                </a:solidFill>
              </a:rPr>
              <a:t>barrier or obstacle, real or perceived, that prevents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a person from accessing needed help.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65" name="Picture 64" descr="book" title="decoratve 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54" y="1631301"/>
            <a:ext cx="1018440" cy="1074882"/>
          </a:xfrm>
          <a:prstGeom prst="rect">
            <a:avLst/>
          </a:prstGeom>
        </p:spPr>
      </p:pic>
      <p:sp>
        <p:nvSpPr>
          <p:cNvPr id="61" name="Content Placeholder 2"/>
          <p:cNvSpPr txBox="1">
            <a:spLocks/>
          </p:cNvSpPr>
          <p:nvPr/>
        </p:nvSpPr>
        <p:spPr>
          <a:xfrm>
            <a:off x="325569" y="2850784"/>
            <a:ext cx="8492862" cy="768680"/>
          </a:xfrm>
          <a:prstGeom prst="rect">
            <a:avLst/>
          </a:prstGeom>
          <a:solidFill>
            <a:srgbClr val="319E90"/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vert="horz" lIns="91440" tIns="91440" rIns="91440" bIns="91440" rtlCol="0" anchor="ctr" anchorCtr="0">
            <a:no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5000"/>
              </a:lnSpc>
              <a:buNone/>
            </a:pPr>
            <a:r>
              <a:rPr lang="en-US" dirty="0" smtClean="0">
                <a:solidFill>
                  <a:schemeClr val="bg1"/>
                </a:solidFill>
              </a:rPr>
              <a:t>Based on the 2018 DOD Status of Forces Survey and published literature, the most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frequently identified </a:t>
            </a:r>
            <a:r>
              <a:rPr lang="en-US" b="1" dirty="0" smtClean="0">
                <a:solidFill>
                  <a:schemeClr val="bg1"/>
                </a:solidFill>
              </a:rPr>
              <a:t>barriers to seeking help </a:t>
            </a:r>
            <a:r>
              <a:rPr lang="en-US" dirty="0" smtClean="0">
                <a:solidFill>
                  <a:schemeClr val="bg1"/>
                </a:solidFill>
              </a:rPr>
              <a:t>with a personal problem were: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Content Placeholder 2" title="decorative box"/>
          <p:cNvSpPr txBox="1">
            <a:spLocks/>
          </p:cNvSpPr>
          <p:nvPr/>
        </p:nvSpPr>
        <p:spPr>
          <a:xfrm>
            <a:off x="325569" y="3619464"/>
            <a:ext cx="8492862" cy="263596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/>
          </a:p>
        </p:txBody>
      </p:sp>
      <p:sp>
        <p:nvSpPr>
          <p:cNvPr id="17" name="Freeform 16"/>
          <p:cNvSpPr/>
          <p:nvPr/>
        </p:nvSpPr>
        <p:spPr>
          <a:xfrm>
            <a:off x="562139" y="4832075"/>
            <a:ext cx="1923071" cy="1280160"/>
          </a:xfrm>
          <a:custGeom>
            <a:avLst/>
            <a:gdLst>
              <a:gd name="connsiteX0" fmla="*/ 625761 w 1251522"/>
              <a:gd name="connsiteY0" fmla="*/ 0 h 1792224"/>
              <a:gd name="connsiteX1" fmla="*/ 1251520 w 1251522"/>
              <a:gd name="connsiteY1" fmla="*/ 231251 h 1792224"/>
              <a:gd name="connsiteX2" fmla="*/ 1251522 w 1251522"/>
              <a:gd name="connsiteY2" fmla="*/ 231251 h 1792224"/>
              <a:gd name="connsiteX3" fmla="*/ 1251522 w 1251522"/>
              <a:gd name="connsiteY3" fmla="*/ 231252 h 1792224"/>
              <a:gd name="connsiteX4" fmla="*/ 1251522 w 1251522"/>
              <a:gd name="connsiteY4" fmla="*/ 1792224 h 1792224"/>
              <a:gd name="connsiteX5" fmla="*/ 0 w 1251522"/>
              <a:gd name="connsiteY5" fmla="*/ 1792224 h 1792224"/>
              <a:gd name="connsiteX6" fmla="*/ 0 w 1251522"/>
              <a:gd name="connsiteY6" fmla="*/ 231252 h 1792224"/>
              <a:gd name="connsiteX7" fmla="*/ 0 w 1251522"/>
              <a:gd name="connsiteY7" fmla="*/ 231251 h 1792224"/>
              <a:gd name="connsiteX8" fmla="*/ 3 w 1251522"/>
              <a:gd name="connsiteY8" fmla="*/ 231251 h 1792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1522" h="1792224">
                <a:moveTo>
                  <a:pt x="625761" y="0"/>
                </a:moveTo>
                <a:lnTo>
                  <a:pt x="1251520" y="231251"/>
                </a:lnTo>
                <a:lnTo>
                  <a:pt x="1251522" y="231251"/>
                </a:lnTo>
                <a:lnTo>
                  <a:pt x="1251522" y="231252"/>
                </a:lnTo>
                <a:lnTo>
                  <a:pt x="1251522" y="1792224"/>
                </a:lnTo>
                <a:lnTo>
                  <a:pt x="0" y="1792224"/>
                </a:lnTo>
                <a:lnTo>
                  <a:pt x="0" y="231252"/>
                </a:lnTo>
                <a:lnTo>
                  <a:pt x="0" y="231251"/>
                </a:lnTo>
                <a:lnTo>
                  <a:pt x="3" y="231251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innerShdw dist="76200" dir="5400000">
              <a:srgbClr val="D6A83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182880" rIns="91440" rtlCol="0" anchor="ctr"/>
          <a:lstStyle/>
          <a:p>
            <a:pPr algn="ctr">
              <a:lnSpc>
                <a:spcPct val="85000"/>
              </a:lnSpc>
            </a:pPr>
            <a:r>
              <a:rPr lang="en-US" b="1" spc="-1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Preference</a:t>
            </a:r>
            <a:br>
              <a:rPr lang="en-US" b="1" spc="-1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b="1" spc="-1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for Self-Reliance</a:t>
            </a:r>
            <a:endParaRPr lang="en-US" b="1" spc="-10" dirty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4" name="Group 3" descr="graphic depicting percentages" title="decorative graphic"/>
          <p:cNvGrpSpPr/>
          <p:nvPr/>
        </p:nvGrpSpPr>
        <p:grpSpPr>
          <a:xfrm>
            <a:off x="894862" y="3787538"/>
            <a:ext cx="1261872" cy="1261872"/>
            <a:chOff x="894862" y="3787538"/>
            <a:chExt cx="1261872" cy="1261872"/>
          </a:xfrm>
        </p:grpSpPr>
        <p:sp>
          <p:nvSpPr>
            <p:cNvPr id="19" name="Oval 18" descr="graphic depicting percentages" title="decorative image"/>
            <p:cNvSpPr>
              <a:spLocks noChangeAspect="1"/>
            </p:cNvSpPr>
            <p:nvPr/>
          </p:nvSpPr>
          <p:spPr>
            <a:xfrm>
              <a:off x="894862" y="3787538"/>
              <a:ext cx="1261872" cy="126187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</a:ln>
            <a:effectLst>
              <a:outerShdw dist="381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" rIns="18288" rtlCol="0" anchor="ctr"/>
            <a:lstStyle/>
            <a:p>
              <a:pPr algn="ctr"/>
              <a:endParaRPr lang="en-US" spc="-100"/>
            </a:p>
          </p:txBody>
        </p:sp>
        <p:sp>
          <p:nvSpPr>
            <p:cNvPr id="20" name="Pie 19" descr="graphic depicting percentages" title="decorative image"/>
            <p:cNvSpPr>
              <a:spLocks noChangeAspect="1"/>
            </p:cNvSpPr>
            <p:nvPr/>
          </p:nvSpPr>
          <p:spPr>
            <a:xfrm>
              <a:off x="894862" y="3787538"/>
              <a:ext cx="1261872" cy="1261872"/>
            </a:xfrm>
            <a:prstGeom prst="pie">
              <a:avLst>
                <a:gd name="adj1" fmla="val 20975077"/>
                <a:gd name="adj2" fmla="val 16200000"/>
              </a:avLst>
            </a:prstGeom>
            <a:solidFill>
              <a:srgbClr val="BFA100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" rIns="18288" rtlCol="0" anchor="ctr"/>
            <a:lstStyle/>
            <a:p>
              <a:pPr algn="ctr"/>
              <a:endParaRPr lang="en-US" spc="-100"/>
            </a:p>
          </p:txBody>
        </p:sp>
        <p:sp>
          <p:nvSpPr>
            <p:cNvPr id="21" name="Oval 20" descr="graphic depicting percentages" title="decorative image"/>
            <p:cNvSpPr/>
            <p:nvPr/>
          </p:nvSpPr>
          <p:spPr>
            <a:xfrm>
              <a:off x="1079761" y="3988825"/>
              <a:ext cx="892074" cy="85929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1"/>
              </a:solidFill>
            </a:ln>
            <a:effectLst>
              <a:innerShdw dist="38100" dir="13500000">
                <a:prstClr val="black">
                  <a:alpha val="1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" rIns="18288" rtlCol="0" anchor="ctr"/>
            <a:lstStyle/>
            <a:p>
              <a:pPr algn="ctr"/>
              <a:endParaRPr lang="en-US" spc="-100" dirty="0"/>
            </a:p>
          </p:txBody>
        </p:sp>
      </p:grpSp>
      <p:sp>
        <p:nvSpPr>
          <p:cNvPr id="22" name="Content Placeholder 4"/>
          <p:cNvSpPr txBox="1">
            <a:spLocks/>
          </p:cNvSpPr>
          <p:nvPr/>
        </p:nvSpPr>
        <p:spPr>
          <a:xfrm>
            <a:off x="1229439" y="4154064"/>
            <a:ext cx="620426" cy="523220"/>
          </a:xfrm>
          <a:prstGeom prst="rect">
            <a:avLst/>
          </a:prstGeom>
        </p:spPr>
        <p:txBody>
          <a:bodyPr vert="horz" wrap="none" lIns="18288" tIns="45720" rIns="18288" bIns="45720" rtlCol="0">
            <a:sp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06AA0"/>
              </a:buClr>
              <a:buFont typeface="Wingdings" charset="2"/>
              <a:buChar char="§"/>
              <a:tabLst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spc="-100" dirty="0" smtClean="0"/>
              <a:t>77%</a:t>
            </a:r>
            <a:endParaRPr lang="en-US" sz="2800" spc="-100" dirty="0"/>
          </a:p>
        </p:txBody>
      </p:sp>
      <p:sp>
        <p:nvSpPr>
          <p:cNvPr id="25" name="Freeform 24"/>
          <p:cNvSpPr/>
          <p:nvPr/>
        </p:nvSpPr>
        <p:spPr>
          <a:xfrm>
            <a:off x="2600761" y="4832075"/>
            <a:ext cx="1923071" cy="1280160"/>
          </a:xfrm>
          <a:custGeom>
            <a:avLst/>
            <a:gdLst>
              <a:gd name="connsiteX0" fmla="*/ 625761 w 1251522"/>
              <a:gd name="connsiteY0" fmla="*/ 0 h 1792224"/>
              <a:gd name="connsiteX1" fmla="*/ 1251520 w 1251522"/>
              <a:gd name="connsiteY1" fmla="*/ 231251 h 1792224"/>
              <a:gd name="connsiteX2" fmla="*/ 1251522 w 1251522"/>
              <a:gd name="connsiteY2" fmla="*/ 231251 h 1792224"/>
              <a:gd name="connsiteX3" fmla="*/ 1251522 w 1251522"/>
              <a:gd name="connsiteY3" fmla="*/ 231252 h 1792224"/>
              <a:gd name="connsiteX4" fmla="*/ 1251522 w 1251522"/>
              <a:gd name="connsiteY4" fmla="*/ 1792224 h 1792224"/>
              <a:gd name="connsiteX5" fmla="*/ 0 w 1251522"/>
              <a:gd name="connsiteY5" fmla="*/ 1792224 h 1792224"/>
              <a:gd name="connsiteX6" fmla="*/ 0 w 1251522"/>
              <a:gd name="connsiteY6" fmla="*/ 231252 h 1792224"/>
              <a:gd name="connsiteX7" fmla="*/ 0 w 1251522"/>
              <a:gd name="connsiteY7" fmla="*/ 231251 h 1792224"/>
              <a:gd name="connsiteX8" fmla="*/ 3 w 1251522"/>
              <a:gd name="connsiteY8" fmla="*/ 231251 h 1792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1522" h="1792224">
                <a:moveTo>
                  <a:pt x="625761" y="0"/>
                </a:moveTo>
                <a:lnTo>
                  <a:pt x="1251520" y="231251"/>
                </a:lnTo>
                <a:lnTo>
                  <a:pt x="1251522" y="231251"/>
                </a:lnTo>
                <a:lnTo>
                  <a:pt x="1251522" y="231252"/>
                </a:lnTo>
                <a:lnTo>
                  <a:pt x="1251522" y="1792224"/>
                </a:lnTo>
                <a:lnTo>
                  <a:pt x="0" y="1792224"/>
                </a:lnTo>
                <a:lnTo>
                  <a:pt x="0" y="231252"/>
                </a:lnTo>
                <a:lnTo>
                  <a:pt x="0" y="231251"/>
                </a:lnTo>
                <a:lnTo>
                  <a:pt x="3" y="231251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innerShdw dist="76200" dir="5400000">
              <a:srgbClr val="6196AA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182880" rIns="91440" rtlCol="0" anchor="ctr"/>
          <a:lstStyle/>
          <a:p>
            <a:pPr algn="ctr">
              <a:lnSpc>
                <a:spcPct val="85000"/>
              </a:lnSpc>
            </a:pPr>
            <a:r>
              <a:rPr lang="en-US" b="1" spc="-1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Perception</a:t>
            </a:r>
            <a:br>
              <a:rPr lang="en-US" b="1" spc="-1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b="1" spc="-1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of </a:t>
            </a:r>
            <a:r>
              <a:rPr lang="en-US" b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Being “Broken</a:t>
            </a:r>
            <a:r>
              <a:rPr lang="en-US" b="1" spc="-1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”</a:t>
            </a:r>
            <a:endParaRPr lang="en-US" b="1" spc="-10" dirty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5" name="Group 4" descr="graphic depicting percentages" title="decorative graphic"/>
          <p:cNvGrpSpPr/>
          <p:nvPr/>
        </p:nvGrpSpPr>
        <p:grpSpPr>
          <a:xfrm>
            <a:off x="2929366" y="3781942"/>
            <a:ext cx="1261872" cy="1261872"/>
            <a:chOff x="2929366" y="3781942"/>
            <a:chExt cx="1261872" cy="1261872"/>
          </a:xfrm>
        </p:grpSpPr>
        <p:sp>
          <p:nvSpPr>
            <p:cNvPr id="27" name="Oval 26" descr="graphic depicting percentages" title="decorative image"/>
            <p:cNvSpPr>
              <a:spLocks noChangeAspect="1"/>
            </p:cNvSpPr>
            <p:nvPr/>
          </p:nvSpPr>
          <p:spPr>
            <a:xfrm>
              <a:off x="2929366" y="3781942"/>
              <a:ext cx="1261872" cy="126187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</a:ln>
            <a:effectLst>
              <a:outerShdw dist="381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pc="-100"/>
            </a:p>
          </p:txBody>
        </p:sp>
        <p:sp>
          <p:nvSpPr>
            <p:cNvPr id="28" name="Pie 27" descr="graphic depicting percentages" title="decorative image"/>
            <p:cNvSpPr>
              <a:spLocks noChangeAspect="1"/>
            </p:cNvSpPr>
            <p:nvPr/>
          </p:nvSpPr>
          <p:spPr>
            <a:xfrm>
              <a:off x="2929366" y="3781942"/>
              <a:ext cx="1261872" cy="1261872"/>
            </a:xfrm>
            <a:prstGeom prst="pie">
              <a:avLst>
                <a:gd name="adj1" fmla="val 1862504"/>
                <a:gd name="adj2" fmla="val 16200000"/>
              </a:avLst>
            </a:prstGeom>
            <a:solidFill>
              <a:srgbClr val="6196AA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pc="-100"/>
            </a:p>
          </p:txBody>
        </p:sp>
        <p:sp>
          <p:nvSpPr>
            <p:cNvPr id="29" name="Oval 28" descr="graphic depicting percentages" title="decorative image"/>
            <p:cNvSpPr/>
            <p:nvPr/>
          </p:nvSpPr>
          <p:spPr>
            <a:xfrm>
              <a:off x="3126132" y="3988746"/>
              <a:ext cx="848264" cy="84826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1"/>
              </a:solidFill>
            </a:ln>
            <a:effectLst>
              <a:innerShdw dist="38100" dir="13500000">
                <a:prstClr val="black">
                  <a:alpha val="1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pc="-100"/>
            </a:p>
          </p:txBody>
        </p:sp>
      </p:grpSp>
      <p:sp>
        <p:nvSpPr>
          <p:cNvPr id="30" name="Content Placeholder 4"/>
          <p:cNvSpPr txBox="1">
            <a:spLocks/>
          </p:cNvSpPr>
          <p:nvPr/>
        </p:nvSpPr>
        <p:spPr>
          <a:xfrm>
            <a:off x="3180039" y="4154064"/>
            <a:ext cx="768159" cy="52322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06AA0"/>
              </a:buClr>
              <a:buFont typeface="Wingdings" charset="2"/>
              <a:buChar char="§"/>
              <a:tabLst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spc="-100" dirty="0" smtClean="0"/>
              <a:t>67%</a:t>
            </a:r>
            <a:endParaRPr lang="en-US" sz="2800" spc="-100" dirty="0"/>
          </a:p>
        </p:txBody>
      </p:sp>
      <p:sp>
        <p:nvSpPr>
          <p:cNvPr id="32" name="Freeform 31"/>
          <p:cNvSpPr/>
          <p:nvPr/>
        </p:nvSpPr>
        <p:spPr>
          <a:xfrm>
            <a:off x="4639383" y="4832075"/>
            <a:ext cx="1923071" cy="1280160"/>
          </a:xfrm>
          <a:custGeom>
            <a:avLst/>
            <a:gdLst>
              <a:gd name="connsiteX0" fmla="*/ 625761 w 1251522"/>
              <a:gd name="connsiteY0" fmla="*/ 0 h 1792224"/>
              <a:gd name="connsiteX1" fmla="*/ 1251520 w 1251522"/>
              <a:gd name="connsiteY1" fmla="*/ 231251 h 1792224"/>
              <a:gd name="connsiteX2" fmla="*/ 1251522 w 1251522"/>
              <a:gd name="connsiteY2" fmla="*/ 231251 h 1792224"/>
              <a:gd name="connsiteX3" fmla="*/ 1251522 w 1251522"/>
              <a:gd name="connsiteY3" fmla="*/ 231252 h 1792224"/>
              <a:gd name="connsiteX4" fmla="*/ 1251522 w 1251522"/>
              <a:gd name="connsiteY4" fmla="*/ 1792224 h 1792224"/>
              <a:gd name="connsiteX5" fmla="*/ 0 w 1251522"/>
              <a:gd name="connsiteY5" fmla="*/ 1792224 h 1792224"/>
              <a:gd name="connsiteX6" fmla="*/ 0 w 1251522"/>
              <a:gd name="connsiteY6" fmla="*/ 231252 h 1792224"/>
              <a:gd name="connsiteX7" fmla="*/ 0 w 1251522"/>
              <a:gd name="connsiteY7" fmla="*/ 231251 h 1792224"/>
              <a:gd name="connsiteX8" fmla="*/ 3 w 1251522"/>
              <a:gd name="connsiteY8" fmla="*/ 231251 h 1792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1522" h="1792224">
                <a:moveTo>
                  <a:pt x="625761" y="0"/>
                </a:moveTo>
                <a:lnTo>
                  <a:pt x="1251520" y="231251"/>
                </a:lnTo>
                <a:lnTo>
                  <a:pt x="1251522" y="231251"/>
                </a:lnTo>
                <a:lnTo>
                  <a:pt x="1251522" y="231252"/>
                </a:lnTo>
                <a:lnTo>
                  <a:pt x="1251522" y="1792224"/>
                </a:lnTo>
                <a:lnTo>
                  <a:pt x="0" y="1792224"/>
                </a:lnTo>
                <a:lnTo>
                  <a:pt x="0" y="231252"/>
                </a:lnTo>
                <a:lnTo>
                  <a:pt x="0" y="231251"/>
                </a:lnTo>
                <a:lnTo>
                  <a:pt x="3" y="231251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innerShdw dist="76200" dir="5400000">
              <a:srgbClr val="7E5C8D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182880" rIns="91440" rtlCol="0" anchor="ctr"/>
          <a:lstStyle/>
          <a:p>
            <a:pPr lvl="0" algn="ctr">
              <a:lnSpc>
                <a:spcPct val="85000"/>
              </a:lnSpc>
            </a:pPr>
            <a:r>
              <a:rPr lang="en-US" b="1" spc="-1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Negative</a:t>
            </a:r>
            <a:br>
              <a:rPr lang="en-US" b="1" spc="-1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b="1" spc="-1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Career</a:t>
            </a:r>
            <a:r>
              <a:rPr lang="en-US" b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b="1" spc="-1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Impact</a:t>
            </a:r>
            <a:endParaRPr lang="en-US" b="1" spc="-10" dirty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9" name="Group 8" descr="graphic depicting percentages" title="decorative graphic"/>
          <p:cNvGrpSpPr/>
          <p:nvPr/>
        </p:nvGrpSpPr>
        <p:grpSpPr>
          <a:xfrm>
            <a:off x="4969982" y="3842472"/>
            <a:ext cx="1261872" cy="1261872"/>
            <a:chOff x="4969982" y="3842472"/>
            <a:chExt cx="1261872" cy="1261872"/>
          </a:xfrm>
        </p:grpSpPr>
        <p:sp>
          <p:nvSpPr>
            <p:cNvPr id="34" name="Oval 33" descr="graphic depicting percentages" title="decorative image"/>
            <p:cNvSpPr>
              <a:spLocks noChangeAspect="1"/>
            </p:cNvSpPr>
            <p:nvPr/>
          </p:nvSpPr>
          <p:spPr>
            <a:xfrm>
              <a:off x="4969982" y="3842472"/>
              <a:ext cx="1261872" cy="126187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</a:ln>
            <a:effectLst>
              <a:outerShdw dist="381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pc="-100"/>
            </a:p>
          </p:txBody>
        </p:sp>
        <p:sp>
          <p:nvSpPr>
            <p:cNvPr id="35" name="Pie 34" descr="graphic depicting percentages" title="decorative image"/>
            <p:cNvSpPr>
              <a:spLocks noChangeAspect="1"/>
            </p:cNvSpPr>
            <p:nvPr/>
          </p:nvSpPr>
          <p:spPr>
            <a:xfrm>
              <a:off x="4969982" y="3842472"/>
              <a:ext cx="1261872" cy="1261872"/>
            </a:xfrm>
            <a:prstGeom prst="pie">
              <a:avLst>
                <a:gd name="adj1" fmla="val 2447632"/>
                <a:gd name="adj2" fmla="val 16200000"/>
              </a:avLst>
            </a:prstGeom>
            <a:solidFill>
              <a:srgbClr val="7E5C8D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pc="-100"/>
            </a:p>
          </p:txBody>
        </p:sp>
        <p:sp>
          <p:nvSpPr>
            <p:cNvPr id="36" name="Oval 35" descr="graphic depicting percentages" title="decorative image"/>
            <p:cNvSpPr/>
            <p:nvPr/>
          </p:nvSpPr>
          <p:spPr>
            <a:xfrm>
              <a:off x="5166748" y="4049276"/>
              <a:ext cx="848264" cy="84826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1"/>
              </a:solidFill>
            </a:ln>
            <a:effectLst>
              <a:innerShdw dist="38100" dir="13500000">
                <a:prstClr val="black">
                  <a:alpha val="1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pc="-100"/>
            </a:p>
          </p:txBody>
        </p:sp>
      </p:grpSp>
      <p:sp>
        <p:nvSpPr>
          <p:cNvPr id="37" name="Content Placeholder 4"/>
          <p:cNvSpPr txBox="1">
            <a:spLocks/>
          </p:cNvSpPr>
          <p:nvPr/>
        </p:nvSpPr>
        <p:spPr>
          <a:xfrm>
            <a:off x="5220655" y="4154064"/>
            <a:ext cx="768159" cy="52322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06AA0"/>
              </a:buClr>
              <a:buFont typeface="Wingdings" charset="2"/>
              <a:buChar char="§"/>
              <a:tabLst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spc="-100" dirty="0" smtClean="0"/>
              <a:t>65%</a:t>
            </a:r>
            <a:endParaRPr lang="en-US" sz="2800" spc="-100" dirty="0"/>
          </a:p>
        </p:txBody>
      </p:sp>
      <p:sp>
        <p:nvSpPr>
          <p:cNvPr id="39" name="Freeform 38"/>
          <p:cNvSpPr/>
          <p:nvPr/>
        </p:nvSpPr>
        <p:spPr>
          <a:xfrm>
            <a:off x="6678004" y="4832075"/>
            <a:ext cx="1923071" cy="1280160"/>
          </a:xfrm>
          <a:custGeom>
            <a:avLst/>
            <a:gdLst>
              <a:gd name="connsiteX0" fmla="*/ 625761 w 1251522"/>
              <a:gd name="connsiteY0" fmla="*/ 0 h 1792224"/>
              <a:gd name="connsiteX1" fmla="*/ 1251520 w 1251522"/>
              <a:gd name="connsiteY1" fmla="*/ 231251 h 1792224"/>
              <a:gd name="connsiteX2" fmla="*/ 1251522 w 1251522"/>
              <a:gd name="connsiteY2" fmla="*/ 231251 h 1792224"/>
              <a:gd name="connsiteX3" fmla="*/ 1251522 w 1251522"/>
              <a:gd name="connsiteY3" fmla="*/ 231252 h 1792224"/>
              <a:gd name="connsiteX4" fmla="*/ 1251522 w 1251522"/>
              <a:gd name="connsiteY4" fmla="*/ 1792224 h 1792224"/>
              <a:gd name="connsiteX5" fmla="*/ 0 w 1251522"/>
              <a:gd name="connsiteY5" fmla="*/ 1792224 h 1792224"/>
              <a:gd name="connsiteX6" fmla="*/ 0 w 1251522"/>
              <a:gd name="connsiteY6" fmla="*/ 231252 h 1792224"/>
              <a:gd name="connsiteX7" fmla="*/ 0 w 1251522"/>
              <a:gd name="connsiteY7" fmla="*/ 231251 h 1792224"/>
              <a:gd name="connsiteX8" fmla="*/ 3 w 1251522"/>
              <a:gd name="connsiteY8" fmla="*/ 231251 h 1792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1522" h="1792224">
                <a:moveTo>
                  <a:pt x="625761" y="0"/>
                </a:moveTo>
                <a:lnTo>
                  <a:pt x="1251520" y="231251"/>
                </a:lnTo>
                <a:lnTo>
                  <a:pt x="1251522" y="231251"/>
                </a:lnTo>
                <a:lnTo>
                  <a:pt x="1251522" y="231252"/>
                </a:lnTo>
                <a:lnTo>
                  <a:pt x="1251522" y="1792224"/>
                </a:lnTo>
                <a:lnTo>
                  <a:pt x="0" y="1792224"/>
                </a:lnTo>
                <a:lnTo>
                  <a:pt x="0" y="231252"/>
                </a:lnTo>
                <a:lnTo>
                  <a:pt x="0" y="231251"/>
                </a:lnTo>
                <a:lnTo>
                  <a:pt x="3" y="231251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innerShdw dist="76200" dir="5400000">
              <a:srgbClr val="877C58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182880" rIns="91440" rtlCol="0" anchor="ctr"/>
          <a:lstStyle/>
          <a:p>
            <a:pPr algn="ctr">
              <a:lnSpc>
                <a:spcPct val="85000"/>
              </a:lnSpc>
            </a:pPr>
            <a:r>
              <a:rPr lang="en-US" b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Not Knowing </a:t>
            </a:r>
            <a:r>
              <a:rPr lang="en-US" b="1" spc="-1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Which Resource</a:t>
            </a:r>
            <a:r>
              <a:rPr lang="en-US" b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b="1" spc="-1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To Use</a:t>
            </a:r>
            <a:endParaRPr lang="en-US" b="1" spc="-10" dirty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10" name="Group 9" descr="graphic depicting percentages" title="decorative graphic"/>
          <p:cNvGrpSpPr/>
          <p:nvPr/>
        </p:nvGrpSpPr>
        <p:grpSpPr>
          <a:xfrm>
            <a:off x="7008604" y="3809366"/>
            <a:ext cx="1261872" cy="1261872"/>
            <a:chOff x="7008604" y="3809366"/>
            <a:chExt cx="1261872" cy="1261872"/>
          </a:xfrm>
        </p:grpSpPr>
        <p:sp>
          <p:nvSpPr>
            <p:cNvPr id="41" name="Oval 40" descr="graphic depicting percentages" title="decorative image"/>
            <p:cNvSpPr>
              <a:spLocks noChangeAspect="1"/>
            </p:cNvSpPr>
            <p:nvPr/>
          </p:nvSpPr>
          <p:spPr>
            <a:xfrm>
              <a:off x="7008604" y="3809366"/>
              <a:ext cx="1261872" cy="126187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</a:ln>
            <a:effectLst>
              <a:outerShdw dist="381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pc="-100"/>
            </a:p>
          </p:txBody>
        </p:sp>
        <p:sp>
          <p:nvSpPr>
            <p:cNvPr id="42" name="Pie 41" descr="graphic depicting percentages" title="decorative image"/>
            <p:cNvSpPr>
              <a:spLocks noChangeAspect="1"/>
            </p:cNvSpPr>
            <p:nvPr/>
          </p:nvSpPr>
          <p:spPr>
            <a:xfrm>
              <a:off x="7008604" y="3809366"/>
              <a:ext cx="1261872" cy="1261872"/>
            </a:xfrm>
            <a:prstGeom prst="pie">
              <a:avLst>
                <a:gd name="adj1" fmla="val 5394552"/>
                <a:gd name="adj2" fmla="val 16200000"/>
              </a:avLst>
            </a:prstGeom>
            <a:solidFill>
              <a:srgbClr val="877C58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pc="-100"/>
            </a:p>
          </p:txBody>
        </p:sp>
        <p:sp>
          <p:nvSpPr>
            <p:cNvPr id="43" name="Oval 42" descr="graphic depicting percentages" title="decorative image"/>
            <p:cNvSpPr/>
            <p:nvPr/>
          </p:nvSpPr>
          <p:spPr>
            <a:xfrm>
              <a:off x="7205370" y="4016170"/>
              <a:ext cx="848264" cy="84826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1"/>
              </a:solidFill>
            </a:ln>
            <a:effectLst>
              <a:innerShdw dist="38100" dir="13500000">
                <a:prstClr val="black">
                  <a:alpha val="1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pc="-100"/>
            </a:p>
          </p:txBody>
        </p:sp>
      </p:grpSp>
      <p:sp>
        <p:nvSpPr>
          <p:cNvPr id="44" name="Content Placeholder 4"/>
          <p:cNvSpPr txBox="1">
            <a:spLocks/>
          </p:cNvSpPr>
          <p:nvPr/>
        </p:nvSpPr>
        <p:spPr>
          <a:xfrm>
            <a:off x="7259277" y="4154064"/>
            <a:ext cx="768159" cy="52322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06AA0"/>
              </a:buClr>
              <a:buFont typeface="Wingdings" charset="2"/>
              <a:buChar char="§"/>
              <a:tabLst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spc="-100" dirty="0" smtClean="0"/>
              <a:t>50%</a:t>
            </a:r>
            <a:endParaRPr lang="en-US" sz="2800" spc="-1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034F-2372-F340-9990-D90A4B84BCC3}" type="slidenum">
              <a:rPr lang="en-US" smtClean="0">
                <a:solidFill>
                  <a:schemeClr val="bg1"/>
                </a:solidFill>
              </a:rPr>
              <a:pPr/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3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1" grpId="0" animBg="1"/>
      <p:bldP spid="8" grpId="0" animBg="1"/>
      <p:bldP spid="17" grpId="0" animBg="1"/>
      <p:bldP spid="22" grpId="0"/>
      <p:bldP spid="25" grpId="0" animBg="1"/>
      <p:bldP spid="30" grpId="0"/>
      <p:bldP spid="32" grpId="0" animBg="1"/>
      <p:bldP spid="37" grpId="0"/>
      <p:bldP spid="39" grpId="0" animBg="1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Handling Things on Their Own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7449001" y="-7376"/>
            <a:ext cx="1371600" cy="13716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innerShdw dist="76200" dir="5400000">
              <a:srgbClr val="BFA10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182880" rtlCol="0" anchor="b" anchorCtr="0"/>
          <a:lstStyle/>
          <a:p>
            <a:pPr algn="ctr">
              <a:lnSpc>
                <a:spcPct val="75000"/>
              </a:lnSpc>
            </a:pPr>
            <a:r>
              <a:rPr lang="en-US" sz="1400" b="1" spc="-1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Preference for</a:t>
            </a:r>
            <a:br>
              <a:rPr lang="en-US" sz="1400" b="1" spc="-1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400" b="1" spc="-1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Self-Reliance</a:t>
            </a:r>
            <a:endParaRPr lang="en-US" sz="1400" b="1" spc="-10" dirty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83" name="Barrier Icon" descr="graphic depicting 77%" title="decorative"/>
          <p:cNvGrpSpPr/>
          <p:nvPr/>
        </p:nvGrpSpPr>
        <p:grpSpPr>
          <a:xfrm>
            <a:off x="7783854" y="37986"/>
            <a:ext cx="701895" cy="701893"/>
            <a:chOff x="7933667" y="37986"/>
            <a:chExt cx="701895" cy="701893"/>
          </a:xfrm>
        </p:grpSpPr>
        <p:sp>
          <p:nvSpPr>
            <p:cNvPr id="85" name="Oval 84"/>
            <p:cNvSpPr/>
            <p:nvPr/>
          </p:nvSpPr>
          <p:spPr>
            <a:xfrm>
              <a:off x="7933667" y="37986"/>
              <a:ext cx="701895" cy="701893"/>
            </a:xfrm>
            <a:prstGeom prst="ellipse">
              <a:avLst/>
            </a:prstGeom>
            <a:solidFill>
              <a:srgbClr val="D9D9D9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" rIns="18288" rtlCol="0" anchor="ctr"/>
            <a:lstStyle/>
            <a:p>
              <a:pPr algn="ctr"/>
              <a:endParaRPr lang="en-US" spc="-100" dirty="0"/>
            </a:p>
          </p:txBody>
        </p:sp>
        <p:sp>
          <p:nvSpPr>
            <p:cNvPr id="86" name="Pie 85"/>
            <p:cNvSpPr>
              <a:spLocks noChangeAspect="1"/>
            </p:cNvSpPr>
            <p:nvPr/>
          </p:nvSpPr>
          <p:spPr>
            <a:xfrm rot="7200000">
              <a:off x="7933668" y="37985"/>
              <a:ext cx="701893" cy="701895"/>
            </a:xfrm>
            <a:prstGeom prst="pie">
              <a:avLst>
                <a:gd name="adj1" fmla="val 13865293"/>
                <a:gd name="adj2" fmla="val 8883874"/>
              </a:avLst>
            </a:prstGeom>
            <a:solidFill>
              <a:srgbClr val="BFA10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" rIns="18288" rtlCol="0" anchor="ctr"/>
            <a:lstStyle/>
            <a:p>
              <a:pPr algn="ctr"/>
              <a:endParaRPr lang="en-US" sz="1600" spc="-100"/>
            </a:p>
          </p:txBody>
        </p:sp>
        <p:sp>
          <p:nvSpPr>
            <p:cNvPr id="87" name="Oval 86"/>
            <p:cNvSpPr/>
            <p:nvPr/>
          </p:nvSpPr>
          <p:spPr>
            <a:xfrm>
              <a:off x="8024010" y="128328"/>
              <a:ext cx="521208" cy="521208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" rIns="18288" rtlCol="0" anchor="ctr"/>
            <a:lstStyle/>
            <a:p>
              <a:pPr algn="ctr"/>
              <a:endParaRPr lang="en-US" spc="-100" dirty="0"/>
            </a:p>
          </p:txBody>
        </p:sp>
      </p:grpSp>
      <p:sp>
        <p:nvSpPr>
          <p:cNvPr id="84" name="77%"/>
          <p:cNvSpPr txBox="1">
            <a:spLocks/>
          </p:cNvSpPr>
          <p:nvPr/>
        </p:nvSpPr>
        <p:spPr>
          <a:xfrm>
            <a:off x="7920800" y="229022"/>
            <a:ext cx="428002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06AA0"/>
              </a:buClr>
              <a:buFont typeface="Wingdings" charset="2"/>
              <a:buChar char="§"/>
              <a:tabLst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spc="-50" dirty="0" smtClean="0"/>
              <a:t>77%</a:t>
            </a:r>
            <a:endParaRPr lang="en-US" sz="2000" b="1" spc="-50" dirty="0"/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F5E3C140-F588-F348-89E9-10B4E8895227}"/>
              </a:ext>
            </a:extLst>
          </p:cNvPr>
          <p:cNvSpPr txBox="1"/>
          <p:nvPr/>
        </p:nvSpPr>
        <p:spPr>
          <a:xfrm>
            <a:off x="628115" y="1573959"/>
            <a:ext cx="7887770" cy="435534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b="1" dirty="0" smtClean="0">
                <a:solidFill>
                  <a:srgbClr val="225273"/>
                </a:solidFill>
              </a:rPr>
              <a:t>SELF-</a:t>
            </a:r>
            <a:r>
              <a:rPr lang="en-US" b="1" dirty="0" smtClean="0">
                <a:solidFill>
                  <a:srgbClr val="7030A0"/>
                </a:solidFill>
              </a:rPr>
              <a:t>CARE </a:t>
            </a:r>
            <a:r>
              <a:rPr lang="en-US" b="1" dirty="0" smtClean="0">
                <a:solidFill>
                  <a:srgbClr val="AF3240"/>
                </a:solidFill>
              </a:rPr>
              <a:t>CONTINUUM</a:t>
            </a:r>
            <a:endParaRPr lang="en-US" dirty="0">
              <a:solidFill>
                <a:srgbClr val="AF324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F5E3C140-F588-F348-89E9-10B4E8895227}"/>
              </a:ext>
            </a:extLst>
          </p:cNvPr>
          <p:cNvSpPr txBox="1"/>
          <p:nvPr/>
        </p:nvSpPr>
        <p:spPr>
          <a:xfrm>
            <a:off x="628115" y="2119960"/>
            <a:ext cx="2547828" cy="1009143"/>
          </a:xfrm>
          <a:prstGeom prst="rect">
            <a:avLst/>
          </a:prstGeom>
          <a:solidFill>
            <a:srgbClr val="225373"/>
          </a:solidFill>
          <a:ln w="57150">
            <a:noFill/>
          </a:ln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85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Pure Self-Care</a:t>
            </a:r>
            <a:endParaRPr lang="en-US" b="1" dirty="0">
              <a:solidFill>
                <a:schemeClr val="bg1"/>
              </a:solidFill>
            </a:endParaRPr>
          </a:p>
          <a:p>
            <a:pPr algn="ctr">
              <a:lnSpc>
                <a:spcPct val="85000"/>
              </a:lnSpc>
            </a:pPr>
            <a:r>
              <a:rPr lang="en-US" sz="1100" dirty="0">
                <a:solidFill>
                  <a:schemeClr val="bg1"/>
                </a:solidFill>
              </a:rPr>
              <a:t>Responsible Individual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62E7CD26-631D-CA49-A223-5F5D8D219E9C}"/>
              </a:ext>
            </a:extLst>
          </p:cNvPr>
          <p:cNvSpPr txBox="1"/>
          <p:nvPr/>
        </p:nvSpPr>
        <p:spPr>
          <a:xfrm>
            <a:off x="3298086" y="2123527"/>
            <a:ext cx="2547828" cy="1005576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85000"/>
              </a:lnSpc>
            </a:pPr>
            <a:r>
              <a:rPr lang="en-US" b="1" dirty="0">
                <a:solidFill>
                  <a:schemeClr val="bg1"/>
                </a:solidFill>
              </a:rPr>
              <a:t>Shared Care</a:t>
            </a:r>
          </a:p>
          <a:p>
            <a:pPr algn="ctr">
              <a:lnSpc>
                <a:spcPct val="85000"/>
              </a:lnSpc>
            </a:pPr>
            <a:r>
              <a:rPr lang="en-US" sz="1100" dirty="0">
                <a:solidFill>
                  <a:schemeClr val="bg1"/>
                </a:solidFill>
              </a:rPr>
              <a:t>Shared Responsibility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7A3E5D66-B0FE-B843-A13B-5E4E29E33D9E}"/>
              </a:ext>
            </a:extLst>
          </p:cNvPr>
          <p:cNvSpPr txBox="1"/>
          <p:nvPr/>
        </p:nvSpPr>
        <p:spPr>
          <a:xfrm>
            <a:off x="5968057" y="2119960"/>
            <a:ext cx="2547828" cy="1009143"/>
          </a:xfrm>
          <a:prstGeom prst="rect">
            <a:avLst/>
          </a:prstGeom>
          <a:solidFill>
            <a:srgbClr val="AF3240"/>
          </a:solidFill>
          <a:ln w="57150">
            <a:noFill/>
          </a:ln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85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Medical </a:t>
            </a:r>
            <a:r>
              <a:rPr lang="en-US" b="1" dirty="0">
                <a:solidFill>
                  <a:schemeClr val="bg1"/>
                </a:solidFill>
              </a:rPr>
              <a:t>Care</a:t>
            </a:r>
          </a:p>
          <a:p>
            <a:pPr algn="ctr">
              <a:lnSpc>
                <a:spcPct val="85000"/>
              </a:lnSpc>
            </a:pPr>
            <a:r>
              <a:rPr lang="en-US" sz="1100" dirty="0">
                <a:solidFill>
                  <a:schemeClr val="bg1"/>
                </a:solidFill>
              </a:rPr>
              <a:t>Professional Responsibility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E7569942-069A-3747-BA52-C11F0932B67C}"/>
              </a:ext>
            </a:extLst>
          </p:cNvPr>
          <p:cNvSpPr txBox="1">
            <a:spLocks/>
          </p:cNvSpPr>
          <p:nvPr/>
        </p:nvSpPr>
        <p:spPr>
          <a:xfrm>
            <a:off x="316251" y="3358526"/>
            <a:ext cx="772696" cy="558294"/>
          </a:xfrm>
          <a:prstGeom prst="rect">
            <a:avLst/>
          </a:prstGeom>
          <a:noFill/>
          <a:ln>
            <a:noFill/>
          </a:ln>
        </p:spPr>
        <p:txBody>
          <a:bodyPr wrap="square" lIns="18288" tIns="18288" rIns="18288" bIns="18288" rtlCol="0" anchor="b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dirty="0" smtClean="0"/>
              <a:t>Reading Self-Help</a:t>
            </a:r>
            <a:br>
              <a:rPr lang="en-US" sz="1400" dirty="0" smtClean="0"/>
            </a:br>
            <a:r>
              <a:rPr lang="en-US" sz="1400" dirty="0" smtClean="0"/>
              <a:t>Literature</a:t>
            </a:r>
            <a:endParaRPr lang="en-US" sz="1400" dirty="0"/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E7569942-069A-3747-BA52-C11F0932B67C}"/>
              </a:ext>
            </a:extLst>
          </p:cNvPr>
          <p:cNvSpPr txBox="1">
            <a:spLocks/>
          </p:cNvSpPr>
          <p:nvPr/>
        </p:nvSpPr>
        <p:spPr>
          <a:xfrm>
            <a:off x="768957" y="4042596"/>
            <a:ext cx="1543424" cy="381643"/>
          </a:xfrm>
          <a:prstGeom prst="rect">
            <a:avLst/>
          </a:prstGeom>
          <a:noFill/>
          <a:ln>
            <a:noFill/>
          </a:ln>
        </p:spPr>
        <p:txBody>
          <a:bodyPr wrap="square" lIns="18288" tIns="18288" rIns="18288" bIns="18288" rtlCol="0" anchor="b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dirty="0" smtClean="0"/>
              <a:t>Maintaining  Physical Fitness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1697311" y="3475481"/>
            <a:ext cx="1404224" cy="441339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dirty="0" smtClean="0"/>
              <a:t>Talking to Your Spouse/Friend</a:t>
            </a:r>
            <a:endParaRPr lang="en-US" sz="1400" dirty="0"/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64505D00-6D71-874A-8F83-F73B68679DD4}"/>
              </a:ext>
            </a:extLst>
          </p:cNvPr>
          <p:cNvSpPr txBox="1">
            <a:spLocks/>
          </p:cNvSpPr>
          <p:nvPr/>
        </p:nvSpPr>
        <p:spPr>
          <a:xfrm>
            <a:off x="2626192" y="4042596"/>
            <a:ext cx="1165758" cy="385939"/>
          </a:xfrm>
          <a:prstGeom prst="rect">
            <a:avLst/>
          </a:prstGeom>
          <a:noFill/>
          <a:ln>
            <a:noFill/>
          </a:ln>
        </p:spPr>
        <p:txBody>
          <a:bodyPr wrap="square" lIns="18288" tIns="18288" rIns="18288" bIns="18288" rtlCol="0" anchor="b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dirty="0" smtClean="0"/>
              <a:t>Using Mental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 smtClean="0"/>
              <a:t>Health Apps</a:t>
            </a:r>
            <a:endParaRPr lang="en-US" sz="1400" dirty="0"/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8EC437E8-F77D-9B44-9004-D454F340A732}"/>
              </a:ext>
            </a:extLst>
          </p:cNvPr>
          <p:cNvSpPr txBox="1">
            <a:spLocks/>
          </p:cNvSpPr>
          <p:nvPr/>
        </p:nvSpPr>
        <p:spPr>
          <a:xfrm>
            <a:off x="3490059" y="3530881"/>
            <a:ext cx="1097063" cy="385939"/>
          </a:xfrm>
          <a:prstGeom prst="rect">
            <a:avLst/>
          </a:prstGeom>
          <a:noFill/>
          <a:ln>
            <a:noFill/>
          </a:ln>
        </p:spPr>
        <p:txBody>
          <a:bodyPr wrap="square" lIns="18288" tIns="18288" rIns="18288" bIns="18288" rtlCol="0" anchor="b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dirty="0" smtClean="0"/>
              <a:t>Speaking With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a Chaplain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BC20B267-3C00-B748-8882-EA77972409ED}"/>
              </a:ext>
            </a:extLst>
          </p:cNvPr>
          <p:cNvSpPr txBox="1">
            <a:spLocks/>
          </p:cNvSpPr>
          <p:nvPr/>
        </p:nvSpPr>
        <p:spPr>
          <a:xfrm>
            <a:off x="3867404" y="4042596"/>
            <a:ext cx="2014394" cy="381643"/>
          </a:xfrm>
          <a:prstGeom prst="rect">
            <a:avLst/>
          </a:prstGeom>
          <a:noFill/>
          <a:ln>
            <a:noFill/>
          </a:ln>
        </p:spPr>
        <p:txBody>
          <a:bodyPr wrap="square" lIns="18288" tIns="18288" rIns="18288" bIns="18288" rtlCol="0" anchor="b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dirty="0" smtClean="0"/>
              <a:t>Consulting a Health</a:t>
            </a:r>
            <a:br>
              <a:rPr lang="en-US" sz="1400" dirty="0" smtClean="0"/>
            </a:br>
            <a:r>
              <a:rPr lang="en-US" sz="1400" dirty="0" smtClean="0"/>
              <a:t>and Wellness Coach</a:t>
            </a:r>
            <a:endParaRPr lang="en-US" sz="1400" dirty="0"/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DB0904BC-DB62-6E45-8C53-9E53AA94120C}"/>
              </a:ext>
            </a:extLst>
          </p:cNvPr>
          <p:cNvSpPr txBox="1">
            <a:spLocks/>
          </p:cNvSpPr>
          <p:nvPr/>
        </p:nvSpPr>
        <p:spPr>
          <a:xfrm>
            <a:off x="5121716" y="3530881"/>
            <a:ext cx="1165758" cy="385939"/>
          </a:xfrm>
          <a:prstGeom prst="rect">
            <a:avLst/>
          </a:prstGeom>
          <a:noFill/>
          <a:ln>
            <a:noFill/>
          </a:ln>
        </p:spPr>
        <p:txBody>
          <a:bodyPr wrap="square" lIns="18288" tIns="18288" rIns="18288" bIns="18288" rtlCol="0" anchor="b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dirty="0" smtClean="0"/>
              <a:t>Talking to a</a:t>
            </a:r>
          </a:p>
          <a:p>
            <a:pPr algn="ctr">
              <a:lnSpc>
                <a:spcPct val="80000"/>
              </a:lnSpc>
            </a:pPr>
            <a:r>
              <a:rPr lang="en-US" sz="1400" dirty="0" smtClean="0"/>
              <a:t>Counselor</a:t>
            </a:r>
            <a:endParaRPr lang="en-US" sz="1400" dirty="0"/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7DDDADA1-51E2-7047-A057-2BEAC56F2003}"/>
              </a:ext>
            </a:extLst>
          </p:cNvPr>
          <p:cNvSpPr txBox="1">
            <a:spLocks/>
          </p:cNvSpPr>
          <p:nvPr/>
        </p:nvSpPr>
        <p:spPr>
          <a:xfrm>
            <a:off x="5886328" y="4042596"/>
            <a:ext cx="1320581" cy="385939"/>
          </a:xfrm>
          <a:prstGeom prst="rect">
            <a:avLst/>
          </a:prstGeom>
          <a:noFill/>
          <a:ln>
            <a:noFill/>
          </a:ln>
        </p:spPr>
        <p:txBody>
          <a:bodyPr wrap="square" lIns="18288" tIns="18288" rIns="18288" bIns="18288" rtlCol="0" anchor="b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dirty="0" smtClean="0"/>
              <a:t>Seeing a                             Therapist</a:t>
            </a:r>
            <a:endParaRPr lang="en-US" sz="1400" dirty="0"/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7DDDADA1-51E2-7047-A057-2BEAC56F2003}"/>
              </a:ext>
            </a:extLst>
          </p:cNvPr>
          <p:cNvSpPr txBox="1">
            <a:spLocks/>
          </p:cNvSpPr>
          <p:nvPr/>
        </p:nvSpPr>
        <p:spPr>
          <a:xfrm>
            <a:off x="6599710" y="3358526"/>
            <a:ext cx="1565838" cy="558294"/>
          </a:xfrm>
          <a:prstGeom prst="rect">
            <a:avLst/>
          </a:prstGeom>
          <a:noFill/>
          <a:ln>
            <a:noFill/>
          </a:ln>
        </p:spPr>
        <p:txBody>
          <a:bodyPr wrap="square" lIns="18288" tIns="18288" rIns="18288" bIns="18288" rtlCol="0" anchor="b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dirty="0" smtClean="0"/>
              <a:t>Managing Medication With</a:t>
            </a:r>
            <a:br>
              <a:rPr lang="en-US" sz="1400" dirty="0" smtClean="0"/>
            </a:br>
            <a:r>
              <a:rPr lang="en-US" sz="1400" dirty="0" smtClean="0"/>
              <a:t>a Psychiatrist </a:t>
            </a:r>
            <a:endParaRPr lang="en-US" sz="1200" dirty="0"/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A76C41FF-5BA3-5849-A86C-5D169C9DFC0F}"/>
              </a:ext>
            </a:extLst>
          </p:cNvPr>
          <p:cNvSpPr txBox="1">
            <a:spLocks/>
          </p:cNvSpPr>
          <p:nvPr/>
        </p:nvSpPr>
        <p:spPr>
          <a:xfrm>
            <a:off x="7344079" y="4042596"/>
            <a:ext cx="1749120" cy="381643"/>
          </a:xfrm>
          <a:prstGeom prst="rect">
            <a:avLst/>
          </a:prstGeom>
          <a:noFill/>
          <a:ln>
            <a:noFill/>
          </a:ln>
        </p:spPr>
        <p:txBody>
          <a:bodyPr wrap="square" lIns="18288" tIns="18288" rIns="18288" bIns="18288" rtlCol="0" anchor="b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dirty="0" smtClean="0"/>
              <a:t>Going </a:t>
            </a:r>
            <a:r>
              <a:rPr lang="en-US" sz="1400" smtClean="0"/>
              <a:t>to the</a:t>
            </a:r>
            <a:br>
              <a:rPr lang="en-US" sz="1400" smtClean="0"/>
            </a:br>
            <a:r>
              <a:rPr lang="en-US" sz="1400" smtClean="0"/>
              <a:t>Emergency</a:t>
            </a:r>
            <a:r>
              <a:rPr lang="en-US" sz="1400" dirty="0"/>
              <a:t> </a:t>
            </a:r>
            <a:r>
              <a:rPr lang="en-US" sz="1400" smtClean="0"/>
              <a:t>Room</a:t>
            </a:r>
            <a:endParaRPr lang="en-US" sz="1400" dirty="0"/>
          </a:p>
        </p:txBody>
      </p:sp>
      <p:cxnSp>
        <p:nvCxnSpPr>
          <p:cNvPr id="74" name="Straight Connector 73" title="continuum line"/>
          <p:cNvCxnSpPr/>
          <p:nvPr/>
        </p:nvCxnSpPr>
        <p:spPr>
          <a:xfrm>
            <a:off x="125019" y="4851741"/>
            <a:ext cx="3484285" cy="0"/>
          </a:xfrm>
          <a:prstGeom prst="line">
            <a:avLst/>
          </a:prstGeom>
          <a:ln w="76200">
            <a:solidFill>
              <a:srgbClr val="93A9B9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 title="continuum line"/>
          <p:cNvCxnSpPr/>
          <p:nvPr/>
        </p:nvCxnSpPr>
        <p:spPr>
          <a:xfrm>
            <a:off x="3609304" y="4851742"/>
            <a:ext cx="2493910" cy="0"/>
          </a:xfrm>
          <a:prstGeom prst="line">
            <a:avLst/>
          </a:prstGeom>
          <a:ln w="76200">
            <a:solidFill>
              <a:srgbClr val="7030A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 title="continuum line"/>
          <p:cNvCxnSpPr/>
          <p:nvPr/>
        </p:nvCxnSpPr>
        <p:spPr>
          <a:xfrm flipV="1">
            <a:off x="6103214" y="4851741"/>
            <a:ext cx="2789094" cy="1"/>
          </a:xfrm>
          <a:prstGeom prst="line">
            <a:avLst/>
          </a:prstGeom>
          <a:ln w="76200">
            <a:solidFill>
              <a:srgbClr val="AF324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 title="vertical lines"/>
          <p:cNvGrpSpPr/>
          <p:nvPr/>
        </p:nvGrpSpPr>
        <p:grpSpPr>
          <a:xfrm>
            <a:off x="693697" y="3925611"/>
            <a:ext cx="7522268" cy="914400"/>
            <a:chOff x="693697" y="4216518"/>
            <a:chExt cx="7522268" cy="914400"/>
          </a:xfrm>
        </p:grpSpPr>
        <p:cxnSp>
          <p:nvCxnSpPr>
            <p:cNvPr id="112" name="Straight Arrow Connector 111"/>
            <p:cNvCxnSpPr/>
            <p:nvPr/>
          </p:nvCxnSpPr>
          <p:spPr>
            <a:xfrm>
              <a:off x="4036929" y="4216518"/>
              <a:ext cx="0" cy="914400"/>
            </a:xfrm>
            <a:prstGeom prst="straightConnector1">
              <a:avLst/>
            </a:prstGeom>
            <a:ln w="12700">
              <a:solidFill>
                <a:srgbClr val="7030A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/>
            <p:nvPr/>
          </p:nvCxnSpPr>
          <p:spPr>
            <a:xfrm>
              <a:off x="5708545" y="4216518"/>
              <a:ext cx="0" cy="914400"/>
            </a:xfrm>
            <a:prstGeom prst="straightConnector1">
              <a:avLst/>
            </a:prstGeom>
            <a:ln w="12700">
              <a:solidFill>
                <a:srgbClr val="7030A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/>
            <p:cNvCxnSpPr/>
            <p:nvPr/>
          </p:nvCxnSpPr>
          <p:spPr>
            <a:xfrm>
              <a:off x="7380161" y="4216518"/>
              <a:ext cx="0" cy="914400"/>
            </a:xfrm>
            <a:prstGeom prst="straightConnector1">
              <a:avLst/>
            </a:prstGeom>
            <a:ln w="12700">
              <a:solidFill>
                <a:srgbClr val="AF324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>
              <a:off x="693697" y="4216518"/>
              <a:ext cx="0" cy="914400"/>
            </a:xfrm>
            <a:prstGeom prst="straightConnector1">
              <a:avLst/>
            </a:prstGeom>
            <a:ln w="12700">
              <a:solidFill>
                <a:srgbClr val="22537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>
              <a:off x="2365313" y="4216518"/>
              <a:ext cx="0" cy="914400"/>
            </a:xfrm>
            <a:prstGeom prst="straightConnector1">
              <a:avLst/>
            </a:prstGeom>
            <a:ln w="12700">
              <a:solidFill>
                <a:srgbClr val="22537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>
              <a:off x="4872737" y="4673718"/>
              <a:ext cx="0" cy="457200"/>
            </a:xfrm>
            <a:prstGeom prst="straightConnector1">
              <a:avLst/>
            </a:prstGeom>
            <a:ln w="12700">
              <a:solidFill>
                <a:srgbClr val="7030A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>
              <a:off x="8215965" y="4673718"/>
              <a:ext cx="0" cy="457200"/>
            </a:xfrm>
            <a:prstGeom prst="straightConnector1">
              <a:avLst/>
            </a:prstGeom>
            <a:ln w="12700">
              <a:solidFill>
                <a:srgbClr val="AF324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6544353" y="4673718"/>
              <a:ext cx="0" cy="457200"/>
            </a:xfrm>
            <a:prstGeom prst="straightConnector1">
              <a:avLst/>
            </a:prstGeom>
            <a:ln w="12700">
              <a:solidFill>
                <a:srgbClr val="AF324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3201121" y="4673718"/>
              <a:ext cx="0" cy="457200"/>
            </a:xfrm>
            <a:prstGeom prst="straightConnector1">
              <a:avLst/>
            </a:prstGeom>
            <a:ln w="12700">
              <a:solidFill>
                <a:srgbClr val="22537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1529505" y="4673718"/>
              <a:ext cx="0" cy="457200"/>
            </a:xfrm>
            <a:prstGeom prst="straightConnector1">
              <a:avLst/>
            </a:prstGeom>
            <a:ln w="12700">
              <a:solidFill>
                <a:srgbClr val="22537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68AFB0C4-D2B2-F141-85D5-E6623BC9E68C}"/>
              </a:ext>
            </a:extLst>
          </p:cNvPr>
          <p:cNvSpPr txBox="1"/>
          <p:nvPr/>
        </p:nvSpPr>
        <p:spPr>
          <a:xfrm>
            <a:off x="2724038" y="5276998"/>
            <a:ext cx="6123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/>
              <a:t>Visual </a:t>
            </a:r>
            <a:r>
              <a:rPr lang="en-US" sz="900" dirty="0" smtClean="0"/>
              <a:t>aid inspired by: </a:t>
            </a:r>
            <a:r>
              <a:rPr lang="en-US" sz="900" dirty="0">
                <a:hlinkClick r:id="rId3"/>
              </a:rPr>
              <a:t>http://www.selfcareforum.org/about-us/what-do-we-mean-by-self-care-and-why-is-good-for-people</a:t>
            </a:r>
            <a:endParaRPr lang="en-US" sz="900" dirty="0"/>
          </a:p>
          <a:p>
            <a:pPr algn="r"/>
            <a:endParaRPr lang="en-US" sz="900" dirty="0"/>
          </a:p>
        </p:txBody>
      </p:sp>
      <p:sp>
        <p:nvSpPr>
          <p:cNvPr id="80" name="Content Placeholder 2"/>
          <p:cNvSpPr txBox="1">
            <a:spLocks/>
          </p:cNvSpPr>
          <p:nvPr/>
        </p:nvSpPr>
        <p:spPr>
          <a:xfrm>
            <a:off x="309327" y="5557278"/>
            <a:ext cx="8492863" cy="643025"/>
          </a:xfrm>
          <a:prstGeom prst="rect">
            <a:avLst/>
          </a:prstGeom>
          <a:solidFill>
            <a:srgbClr val="319E90"/>
          </a:solidFill>
          <a:ln>
            <a:noFill/>
          </a:ln>
          <a:effectLst>
            <a:outerShdw dist="76200" dir="2700000" algn="tl" rotWithShape="0">
              <a:prstClr val="black">
                <a:alpha val="10000"/>
              </a:prstClr>
            </a:outerShdw>
          </a:effectLst>
        </p:spPr>
        <p:txBody>
          <a:bodyPr vert="horz" lIns="731520" tIns="45720" rIns="91440" bIns="45720" rtlCol="0" anchor="ctr" anchorCtr="0">
            <a:no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 dirty="0" smtClean="0">
                <a:solidFill>
                  <a:schemeClr val="bg1"/>
                </a:solidFill>
              </a:rPr>
              <a:t>Help your service member choose the optimal resource for each situation.</a:t>
            </a:r>
            <a:endParaRPr lang="en-US" b="1" i="1" dirty="0">
              <a:solidFill>
                <a:schemeClr val="bg1"/>
              </a:solidFill>
            </a:endParaRPr>
          </a:p>
        </p:txBody>
      </p:sp>
      <p:grpSp>
        <p:nvGrpSpPr>
          <p:cNvPr id="2" name="Group 1" descr="light bulb" title="decorative image"/>
          <p:cNvGrpSpPr/>
          <p:nvPr/>
        </p:nvGrpSpPr>
        <p:grpSpPr>
          <a:xfrm>
            <a:off x="309329" y="5557278"/>
            <a:ext cx="576770" cy="643025"/>
            <a:chOff x="309329" y="5557278"/>
            <a:chExt cx="576770" cy="643025"/>
          </a:xfrm>
        </p:grpSpPr>
        <p:sp>
          <p:nvSpPr>
            <p:cNvPr id="81" name="Content Placeholder 2" title="decorative box"/>
            <p:cNvSpPr txBox="1">
              <a:spLocks/>
            </p:cNvSpPr>
            <p:nvPr/>
          </p:nvSpPr>
          <p:spPr>
            <a:xfrm>
              <a:off x="309329" y="5557278"/>
              <a:ext cx="576770" cy="643025"/>
            </a:xfrm>
            <a:prstGeom prst="rect">
              <a:avLst/>
            </a:prstGeom>
            <a:solidFill>
              <a:srgbClr val="2F6B64"/>
            </a:solidFill>
            <a:ln>
              <a:noFill/>
            </a:ln>
          </p:spPr>
          <p:txBody>
            <a:bodyPr vert="horz" lIns="91440" tIns="45720" rIns="91440" bIns="45720" rtlCol="0" anchor="ctr" anchorCtr="0">
              <a:noAutofit/>
            </a:bodyPr>
            <a:lstStyle>
              <a:lvl1pPr marL="176213" indent="-176213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5D418C"/>
                </a:buClr>
                <a:buFont typeface="Wingdings" charset="2"/>
                <a:buChar char="§"/>
                <a:tabLst/>
                <a:defRPr sz="18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17525" indent="-169863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Wingdings" charset="2"/>
                <a:buChar char="§"/>
                <a:tabLst/>
                <a:defRPr sz="16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44538" indent="-1714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914400" indent="-1095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085850" indent="-1095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b="1" i="1" dirty="0">
                <a:solidFill>
                  <a:schemeClr val="bg1"/>
                </a:solidFill>
              </a:endParaRPr>
            </a:p>
          </p:txBody>
        </p:sp>
        <p:pic>
          <p:nvPicPr>
            <p:cNvPr id="82" name="Picture 81" descr="light bulb" title="decoratve image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6528" y="5594645"/>
              <a:ext cx="506914" cy="556772"/>
            </a:xfrm>
            <a:prstGeom prst="rect">
              <a:avLst/>
            </a:prstGeom>
            <a:solidFill>
              <a:srgbClr val="2F6B64"/>
            </a:solidFill>
          </p:spPr>
        </p:pic>
      </p:grpSp>
      <p:sp>
        <p:nvSpPr>
          <p:cNvPr id="90" name="Slide Number Placeholder 8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034F-2372-F340-9990-D90A4B84BCC3}" type="slidenum">
              <a:rPr lang="en-US" smtClean="0">
                <a:solidFill>
                  <a:schemeClr val="bg1"/>
                </a:solidFill>
              </a:rPr>
              <a:pPr/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93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847" y="85917"/>
            <a:ext cx="7259779" cy="951223"/>
          </a:xfrm>
        </p:spPr>
        <p:txBody>
          <a:bodyPr/>
          <a:lstStyle/>
          <a:p>
            <a:r>
              <a:rPr lang="en-US" dirty="0"/>
              <a:t>Fear of Being Perceived as </a:t>
            </a:r>
            <a:r>
              <a:rPr lang="en-US" dirty="0" smtClean="0"/>
              <a:t>Broken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7450120" y="-7376"/>
            <a:ext cx="1371600" cy="13716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innerShdw dist="76200" dir="5400000">
              <a:srgbClr val="6196AA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182880" rtlCol="0" anchor="b" anchorCtr="0"/>
          <a:lstStyle/>
          <a:p>
            <a:pPr algn="ctr">
              <a:lnSpc>
                <a:spcPct val="75000"/>
              </a:lnSpc>
            </a:pPr>
            <a:r>
              <a:rPr lang="en-US" sz="1400" b="1" spc="-1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Perception of</a:t>
            </a:r>
            <a:br>
              <a:rPr lang="en-US" sz="1400" b="1" spc="-1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400" b="1" spc="-1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Being “Broken”</a:t>
            </a:r>
            <a:endParaRPr lang="en-US" sz="1400" b="1" spc="-10" dirty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45" name="Barrier Icon" descr="graphic depicting 67%" title="decorative graphic"/>
          <p:cNvGrpSpPr/>
          <p:nvPr/>
        </p:nvGrpSpPr>
        <p:grpSpPr>
          <a:xfrm>
            <a:off x="7784973" y="37986"/>
            <a:ext cx="701895" cy="701893"/>
            <a:chOff x="7933667" y="37986"/>
            <a:chExt cx="701895" cy="701893"/>
          </a:xfrm>
        </p:grpSpPr>
        <p:sp>
          <p:nvSpPr>
            <p:cNvPr id="48" name="Oval 47"/>
            <p:cNvSpPr/>
            <p:nvPr/>
          </p:nvSpPr>
          <p:spPr>
            <a:xfrm>
              <a:off x="7933667" y="37986"/>
              <a:ext cx="701895" cy="701893"/>
            </a:xfrm>
            <a:prstGeom prst="ellipse">
              <a:avLst/>
            </a:prstGeom>
            <a:solidFill>
              <a:srgbClr val="D9D9D9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" rIns="18288" rtlCol="0" anchor="ctr"/>
            <a:lstStyle/>
            <a:p>
              <a:pPr algn="ctr"/>
              <a:endParaRPr lang="en-US" spc="-100" dirty="0"/>
            </a:p>
          </p:txBody>
        </p:sp>
        <p:sp>
          <p:nvSpPr>
            <p:cNvPr id="49" name="Pie 48"/>
            <p:cNvSpPr>
              <a:spLocks noChangeAspect="1"/>
            </p:cNvSpPr>
            <p:nvPr/>
          </p:nvSpPr>
          <p:spPr>
            <a:xfrm rot="7200000">
              <a:off x="7933668" y="37985"/>
              <a:ext cx="701893" cy="701895"/>
            </a:xfrm>
            <a:prstGeom prst="pie">
              <a:avLst>
                <a:gd name="adj1" fmla="val 17146888"/>
                <a:gd name="adj2" fmla="val 8883874"/>
              </a:avLst>
            </a:prstGeom>
            <a:solidFill>
              <a:srgbClr val="6196AA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" rIns="18288" rtlCol="0" anchor="ctr"/>
            <a:lstStyle/>
            <a:p>
              <a:pPr algn="ctr"/>
              <a:endParaRPr lang="en-US" sz="1600" spc="-100"/>
            </a:p>
          </p:txBody>
        </p:sp>
        <p:sp>
          <p:nvSpPr>
            <p:cNvPr id="50" name="Oval 49"/>
            <p:cNvSpPr/>
            <p:nvPr/>
          </p:nvSpPr>
          <p:spPr>
            <a:xfrm>
              <a:off x="8024010" y="128328"/>
              <a:ext cx="521208" cy="521208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" rIns="18288" rtlCol="0" anchor="ctr"/>
            <a:lstStyle/>
            <a:p>
              <a:pPr algn="ctr"/>
              <a:endParaRPr lang="en-US" spc="-100" dirty="0"/>
            </a:p>
          </p:txBody>
        </p:sp>
      </p:grpSp>
      <p:sp>
        <p:nvSpPr>
          <p:cNvPr id="47" name="67%"/>
          <p:cNvSpPr txBox="1">
            <a:spLocks/>
          </p:cNvSpPr>
          <p:nvPr/>
        </p:nvSpPr>
        <p:spPr>
          <a:xfrm>
            <a:off x="7921919" y="229022"/>
            <a:ext cx="428002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06AA0"/>
              </a:buClr>
              <a:buFont typeface="Wingdings" charset="2"/>
              <a:buChar char="§"/>
              <a:tabLst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spc="-50" dirty="0" smtClean="0"/>
              <a:t>67%</a:t>
            </a:r>
            <a:endParaRPr lang="en-US" sz="2000" b="1" spc="-50" dirty="0"/>
          </a:p>
        </p:txBody>
      </p:sp>
      <p:sp>
        <p:nvSpPr>
          <p:cNvPr id="40" name="Content Placeholder 2"/>
          <p:cNvSpPr txBox="1">
            <a:spLocks/>
          </p:cNvSpPr>
          <p:nvPr/>
        </p:nvSpPr>
        <p:spPr>
          <a:xfrm>
            <a:off x="309327" y="1453594"/>
            <a:ext cx="8492863" cy="643025"/>
          </a:xfrm>
          <a:prstGeom prst="rect">
            <a:avLst/>
          </a:prstGeom>
          <a:solidFill>
            <a:srgbClr val="319E90"/>
          </a:solidFill>
          <a:ln>
            <a:noFill/>
          </a:ln>
          <a:effectLst>
            <a:outerShdw dist="76200" dir="2700000" algn="tl" rotWithShape="0">
              <a:prstClr val="black">
                <a:alpha val="10000"/>
              </a:prstClr>
            </a:outerShdw>
          </a:effectLst>
        </p:spPr>
        <p:txBody>
          <a:bodyPr vert="horz" lIns="731520" tIns="45720" rIns="91440" bIns="45720" rtlCol="0" anchor="ctr" anchorCtr="0">
            <a:no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 dirty="0" smtClean="0">
                <a:solidFill>
                  <a:schemeClr val="bg1"/>
                </a:solidFill>
              </a:rPr>
              <a:t>Many service members equate mental illness with mental weakness.</a:t>
            </a:r>
            <a:endParaRPr lang="en-US" b="1" i="1" dirty="0">
              <a:solidFill>
                <a:schemeClr val="bg1"/>
              </a:solidFill>
            </a:endParaRPr>
          </a:p>
        </p:txBody>
      </p:sp>
      <p:grpSp>
        <p:nvGrpSpPr>
          <p:cNvPr id="3" name="Group 2" descr="light bulb" title="decorative image"/>
          <p:cNvGrpSpPr/>
          <p:nvPr/>
        </p:nvGrpSpPr>
        <p:grpSpPr>
          <a:xfrm>
            <a:off x="309329" y="1453594"/>
            <a:ext cx="576770" cy="643025"/>
            <a:chOff x="309329" y="1453594"/>
            <a:chExt cx="576770" cy="643025"/>
          </a:xfrm>
        </p:grpSpPr>
        <p:sp>
          <p:nvSpPr>
            <p:cNvPr id="41" name="Content Placeholder 2" title="decorative box"/>
            <p:cNvSpPr txBox="1">
              <a:spLocks/>
            </p:cNvSpPr>
            <p:nvPr/>
          </p:nvSpPr>
          <p:spPr>
            <a:xfrm>
              <a:off x="309329" y="1453594"/>
              <a:ext cx="576770" cy="643025"/>
            </a:xfrm>
            <a:prstGeom prst="rect">
              <a:avLst/>
            </a:prstGeom>
            <a:solidFill>
              <a:srgbClr val="2F6B64"/>
            </a:solidFill>
            <a:ln>
              <a:noFill/>
            </a:ln>
          </p:spPr>
          <p:txBody>
            <a:bodyPr vert="horz" lIns="91440" tIns="45720" rIns="91440" bIns="45720" rtlCol="0" anchor="ctr" anchorCtr="0">
              <a:noAutofit/>
            </a:bodyPr>
            <a:lstStyle>
              <a:lvl1pPr marL="176213" indent="-176213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5D418C"/>
                </a:buClr>
                <a:buFont typeface="Wingdings" charset="2"/>
                <a:buChar char="§"/>
                <a:tabLst/>
                <a:defRPr sz="18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17525" indent="-169863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Wingdings" charset="2"/>
                <a:buChar char="§"/>
                <a:tabLst/>
                <a:defRPr sz="16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44538" indent="-1714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914400" indent="-1095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085850" indent="-1095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b="1" i="1" dirty="0">
                <a:solidFill>
                  <a:schemeClr val="bg1"/>
                </a:solidFill>
              </a:endParaRPr>
            </a:p>
          </p:txBody>
        </p:sp>
        <p:pic>
          <p:nvPicPr>
            <p:cNvPr id="42" name="Picture 41" descr="light bulb" title="decoratve image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6528" y="1490961"/>
              <a:ext cx="506914" cy="556772"/>
            </a:xfrm>
            <a:prstGeom prst="rect">
              <a:avLst/>
            </a:prstGeom>
            <a:solidFill>
              <a:srgbClr val="2F6B64"/>
            </a:solidFill>
          </p:spPr>
        </p:pic>
      </p:grpSp>
      <p:sp>
        <p:nvSpPr>
          <p:cNvPr id="51" name="Content Placeholder 2"/>
          <p:cNvSpPr txBox="1">
            <a:spLocks/>
          </p:cNvSpPr>
          <p:nvPr/>
        </p:nvSpPr>
        <p:spPr>
          <a:xfrm>
            <a:off x="309327" y="2305209"/>
            <a:ext cx="4345800" cy="309110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857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Mental health is not a luxury</a:t>
            </a:r>
            <a:endParaRPr lang="en-US" dirty="0"/>
          </a:p>
          <a:p>
            <a:pPr marL="120651" indent="-166688"/>
            <a:r>
              <a:rPr lang="en-US" dirty="0" smtClean="0"/>
              <a:t>It affects your service member’s quality of life and their ability to accomplish the mission at hand.</a:t>
            </a:r>
          </a:p>
          <a:p>
            <a:pPr marL="461962" lvl="1" indent="-165100"/>
            <a:r>
              <a:rPr lang="en-US" sz="1800" dirty="0" smtClean="0"/>
              <a:t>If your service member breaks their leg, they wouldn’t be expected to run 10 miles. They would seek appropriate treatment.</a:t>
            </a:r>
          </a:p>
          <a:p>
            <a:pPr marL="461962" lvl="1" indent="-165100"/>
            <a:r>
              <a:rPr lang="en-US" sz="1800" dirty="0" smtClean="0"/>
              <a:t>Help your service member treat their mental health the same as they would treat their physical health.</a:t>
            </a:r>
          </a:p>
        </p:txBody>
      </p:sp>
      <p:pic>
        <p:nvPicPr>
          <p:cNvPr id="5" name="Picture 4" descr="soldier speaking to counselor" title="decorative image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1746" y="2272175"/>
            <a:ext cx="4240443" cy="3109428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0" y="5550408"/>
            <a:ext cx="9144000" cy="99981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dist="63500" dir="16200000">
              <a:schemeClr val="bg1">
                <a:lumMod val="85000"/>
              </a:schemeClr>
            </a:innerShdw>
          </a:effectLst>
        </p:spPr>
        <p:txBody>
          <a:bodyPr vert="horz" wrap="square" lIns="182880" tIns="91440" rIns="91440" bIns="45720" rtlCol="0" anchor="ctr" anchorCtr="0">
            <a:no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On </a:t>
            </a:r>
            <a:r>
              <a:rPr lang="en-US" b="1" dirty="0"/>
              <a:t>a scale </a:t>
            </a:r>
            <a:r>
              <a:rPr lang="en-US" b="1" dirty="0" smtClean="0"/>
              <a:t>from </a:t>
            </a:r>
            <a:r>
              <a:rPr lang="en-US" b="1" dirty="0"/>
              <a:t>1</a:t>
            </a:r>
            <a:r>
              <a:rPr lang="en-US" b="1" dirty="0" smtClean="0"/>
              <a:t>-10</a:t>
            </a:r>
            <a:r>
              <a:rPr lang="en-US" dirty="0"/>
              <a:t>, how </a:t>
            </a:r>
            <a:r>
              <a:rPr lang="en-US" dirty="0" smtClean="0"/>
              <a:t>likely would you</a:t>
            </a:r>
            <a:br>
              <a:rPr lang="en-US" dirty="0" smtClean="0"/>
            </a:br>
            <a:r>
              <a:rPr lang="en-US" dirty="0" smtClean="0"/>
              <a:t>be to encourage your service member to</a:t>
            </a:r>
            <a:br>
              <a:rPr lang="en-US" dirty="0" smtClean="0"/>
            </a:br>
            <a:r>
              <a:rPr lang="en-US" dirty="0" smtClean="0"/>
              <a:t>get</a:t>
            </a:r>
            <a:r>
              <a:rPr lang="en-US" dirty="0"/>
              <a:t> </a:t>
            </a:r>
            <a:r>
              <a:rPr lang="en-US" dirty="0" smtClean="0"/>
              <a:t>help early on? </a:t>
            </a:r>
            <a:endParaRPr lang="en-US" dirty="0"/>
          </a:p>
        </p:txBody>
      </p:sp>
      <p:grpSp>
        <p:nvGrpSpPr>
          <p:cNvPr id="6" name="Group 5" descr="meter showing red to blue" title="decorative image"/>
          <p:cNvGrpSpPr/>
          <p:nvPr/>
        </p:nvGrpSpPr>
        <p:grpSpPr>
          <a:xfrm>
            <a:off x="4561747" y="5876572"/>
            <a:ext cx="4343352" cy="509914"/>
            <a:chOff x="4561747" y="5876572"/>
            <a:chExt cx="4343352" cy="509914"/>
          </a:xfrm>
        </p:grpSpPr>
        <p:grpSp>
          <p:nvGrpSpPr>
            <p:cNvPr id="14" name="Group 13" descr="Scale from red to blue" title="decorative graphic"/>
            <p:cNvGrpSpPr/>
            <p:nvPr/>
          </p:nvGrpSpPr>
          <p:grpSpPr>
            <a:xfrm>
              <a:off x="4561747" y="5876574"/>
              <a:ext cx="4343352" cy="289558"/>
              <a:chOff x="5615873" y="339864"/>
              <a:chExt cx="5826250" cy="388418"/>
            </a:xfrm>
            <a:effectLst>
              <a:innerShdw blurRad="63500" dist="101600" dir="13500000">
                <a:prstClr val="black">
                  <a:alpha val="50000"/>
                </a:prstClr>
              </a:innerShdw>
            </a:effectLst>
          </p:grpSpPr>
          <p:sp>
            <p:nvSpPr>
              <p:cNvPr id="27" name="Freeform 26"/>
              <p:cNvSpPr/>
              <p:nvPr/>
            </p:nvSpPr>
            <p:spPr>
              <a:xfrm>
                <a:off x="5615873" y="339864"/>
                <a:ext cx="582625" cy="388418"/>
              </a:xfrm>
              <a:custGeom>
                <a:avLst/>
                <a:gdLst>
                  <a:gd name="connsiteX0" fmla="*/ 194208 w 582625"/>
                  <a:gd name="connsiteY0" fmla="*/ 0 h 388418"/>
                  <a:gd name="connsiteX1" fmla="*/ 194209 w 582625"/>
                  <a:gd name="connsiteY1" fmla="*/ 0 h 388418"/>
                  <a:gd name="connsiteX2" fmla="*/ 582625 w 582625"/>
                  <a:gd name="connsiteY2" fmla="*/ 0 h 388418"/>
                  <a:gd name="connsiteX3" fmla="*/ 582625 w 582625"/>
                  <a:gd name="connsiteY3" fmla="*/ 388417 h 388418"/>
                  <a:gd name="connsiteX4" fmla="*/ 194219 w 582625"/>
                  <a:gd name="connsiteY4" fmla="*/ 388417 h 388418"/>
                  <a:gd name="connsiteX5" fmla="*/ 194209 w 582625"/>
                  <a:gd name="connsiteY5" fmla="*/ 388418 h 388418"/>
                  <a:gd name="connsiteX6" fmla="*/ 0 w 582625"/>
                  <a:gd name="connsiteY6" fmla="*/ 194209 h 388418"/>
                  <a:gd name="connsiteX7" fmla="*/ 155069 w 582625"/>
                  <a:gd name="connsiteY7" fmla="*/ 3946 h 388418"/>
                  <a:gd name="connsiteX8" fmla="*/ 194208 w 582625"/>
                  <a:gd name="connsiteY8" fmla="*/ 0 h 388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2625" h="388418">
                    <a:moveTo>
                      <a:pt x="194208" y="0"/>
                    </a:moveTo>
                    <a:lnTo>
                      <a:pt x="194209" y="0"/>
                    </a:lnTo>
                    <a:lnTo>
                      <a:pt x="582625" y="0"/>
                    </a:lnTo>
                    <a:lnTo>
                      <a:pt x="582625" y="388417"/>
                    </a:lnTo>
                    <a:lnTo>
                      <a:pt x="194219" y="388417"/>
                    </a:lnTo>
                    <a:lnTo>
                      <a:pt x="194209" y="388418"/>
                    </a:lnTo>
                    <a:cubicBezTo>
                      <a:pt x="86950" y="388418"/>
                      <a:pt x="0" y="301468"/>
                      <a:pt x="0" y="194209"/>
                    </a:cubicBezTo>
                    <a:cubicBezTo>
                      <a:pt x="0" y="100357"/>
                      <a:pt x="66571" y="22055"/>
                      <a:pt x="155069" y="3946"/>
                    </a:cubicBezTo>
                    <a:lnTo>
                      <a:pt x="194208" y="0"/>
                    </a:lnTo>
                    <a:close/>
                  </a:path>
                </a:pathLst>
              </a:custGeom>
              <a:solidFill>
                <a:srgbClr val="B934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" name="Group 27"/>
              <p:cNvGrpSpPr/>
              <p:nvPr/>
            </p:nvGrpSpPr>
            <p:grpSpPr>
              <a:xfrm>
                <a:off x="6198498" y="339864"/>
                <a:ext cx="4661000" cy="388417"/>
                <a:chOff x="6198498" y="339864"/>
                <a:chExt cx="4661000" cy="388417"/>
              </a:xfrm>
            </p:grpSpPr>
            <p:sp>
              <p:nvSpPr>
                <p:cNvPr id="30" name="Rectangle 29"/>
                <p:cNvSpPr/>
                <p:nvPr/>
              </p:nvSpPr>
              <p:spPr>
                <a:xfrm>
                  <a:off x="6198498" y="339864"/>
                  <a:ext cx="582625" cy="388417"/>
                </a:xfrm>
                <a:prstGeom prst="rect">
                  <a:avLst/>
                </a:prstGeom>
                <a:solidFill>
                  <a:srgbClr val="DD29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6781123" y="339864"/>
                  <a:ext cx="582625" cy="388417"/>
                </a:xfrm>
                <a:prstGeom prst="rect">
                  <a:avLst/>
                </a:prstGeom>
                <a:solidFill>
                  <a:srgbClr val="FF67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7363748" y="339864"/>
                  <a:ext cx="582625" cy="388417"/>
                </a:xfrm>
                <a:prstGeom prst="rect">
                  <a:avLst/>
                </a:prstGeom>
                <a:solidFill>
                  <a:srgbClr val="FF92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7946373" y="339864"/>
                  <a:ext cx="582625" cy="388417"/>
                </a:xfrm>
                <a:prstGeom prst="rect">
                  <a:avLst/>
                </a:prstGeom>
                <a:solidFill>
                  <a:srgbClr val="FFBC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8528998" y="339864"/>
                  <a:ext cx="582625" cy="388417"/>
                </a:xfrm>
                <a:prstGeom prst="rect">
                  <a:avLst/>
                </a:prstGeom>
                <a:solidFill>
                  <a:srgbClr val="FFDA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9111623" y="339864"/>
                  <a:ext cx="582625" cy="388417"/>
                </a:xfrm>
                <a:prstGeom prst="rect">
                  <a:avLst/>
                </a:prstGeom>
                <a:solidFill>
                  <a:srgbClr val="C8EF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9694248" y="339864"/>
                  <a:ext cx="582625" cy="388417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10276873" y="339864"/>
                  <a:ext cx="582625" cy="388417"/>
                </a:xfrm>
                <a:prstGeom prst="rect">
                  <a:avLst/>
                </a:prstGeom>
                <a:solidFill>
                  <a:srgbClr val="50D09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9" name="Freeform 28"/>
              <p:cNvSpPr/>
              <p:nvPr/>
            </p:nvSpPr>
            <p:spPr>
              <a:xfrm rot="10800000">
                <a:off x="10859498" y="339864"/>
                <a:ext cx="582625" cy="388418"/>
              </a:xfrm>
              <a:custGeom>
                <a:avLst/>
                <a:gdLst>
                  <a:gd name="connsiteX0" fmla="*/ 194208 w 582625"/>
                  <a:gd name="connsiteY0" fmla="*/ 0 h 388418"/>
                  <a:gd name="connsiteX1" fmla="*/ 194209 w 582625"/>
                  <a:gd name="connsiteY1" fmla="*/ 0 h 388418"/>
                  <a:gd name="connsiteX2" fmla="*/ 582625 w 582625"/>
                  <a:gd name="connsiteY2" fmla="*/ 0 h 388418"/>
                  <a:gd name="connsiteX3" fmla="*/ 582625 w 582625"/>
                  <a:gd name="connsiteY3" fmla="*/ 388417 h 388418"/>
                  <a:gd name="connsiteX4" fmla="*/ 194219 w 582625"/>
                  <a:gd name="connsiteY4" fmla="*/ 388417 h 388418"/>
                  <a:gd name="connsiteX5" fmla="*/ 194209 w 582625"/>
                  <a:gd name="connsiteY5" fmla="*/ 388418 h 388418"/>
                  <a:gd name="connsiteX6" fmla="*/ 0 w 582625"/>
                  <a:gd name="connsiteY6" fmla="*/ 194209 h 388418"/>
                  <a:gd name="connsiteX7" fmla="*/ 155069 w 582625"/>
                  <a:gd name="connsiteY7" fmla="*/ 3946 h 388418"/>
                  <a:gd name="connsiteX8" fmla="*/ 194208 w 582625"/>
                  <a:gd name="connsiteY8" fmla="*/ 0 h 388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2625" h="388418">
                    <a:moveTo>
                      <a:pt x="194208" y="0"/>
                    </a:moveTo>
                    <a:lnTo>
                      <a:pt x="194209" y="0"/>
                    </a:lnTo>
                    <a:lnTo>
                      <a:pt x="582625" y="0"/>
                    </a:lnTo>
                    <a:lnTo>
                      <a:pt x="582625" y="388417"/>
                    </a:lnTo>
                    <a:lnTo>
                      <a:pt x="194219" y="388417"/>
                    </a:lnTo>
                    <a:lnTo>
                      <a:pt x="194209" y="388418"/>
                    </a:lnTo>
                    <a:cubicBezTo>
                      <a:pt x="86950" y="388418"/>
                      <a:pt x="0" y="301468"/>
                      <a:pt x="0" y="194209"/>
                    </a:cubicBezTo>
                    <a:cubicBezTo>
                      <a:pt x="0" y="100357"/>
                      <a:pt x="66571" y="22055"/>
                      <a:pt x="155069" y="3946"/>
                    </a:cubicBezTo>
                    <a:lnTo>
                      <a:pt x="194208" y="0"/>
                    </a:lnTo>
                    <a:close/>
                  </a:path>
                </a:pathLst>
              </a:custGeom>
              <a:solidFill>
                <a:srgbClr val="50AF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4588183" y="6109487"/>
              <a:ext cx="367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</a:t>
              </a:r>
              <a:endParaRPr lang="en-US" sz="12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23297" y="6109487"/>
              <a:ext cx="367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458411" y="6109487"/>
              <a:ext cx="367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3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893525" y="6109487"/>
              <a:ext cx="367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4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328639" y="6109487"/>
              <a:ext cx="367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5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763753" y="6109487"/>
              <a:ext cx="367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6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198867" y="6109487"/>
              <a:ext cx="367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7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633981" y="6109487"/>
              <a:ext cx="367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8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069095" y="6109487"/>
              <a:ext cx="367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9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504212" y="6109487"/>
              <a:ext cx="367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10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6" name="Freeform 15" title="supporting image"/>
            <p:cNvSpPr/>
            <p:nvPr/>
          </p:nvSpPr>
          <p:spPr>
            <a:xfrm rot="10800000">
              <a:off x="4561747" y="5876572"/>
              <a:ext cx="4343352" cy="289558"/>
            </a:xfrm>
            <a:custGeom>
              <a:avLst/>
              <a:gdLst>
                <a:gd name="connsiteX0" fmla="*/ 3040346 w 4343352"/>
                <a:gd name="connsiteY0" fmla="*/ 289558 h 289558"/>
                <a:gd name="connsiteX1" fmla="*/ 2606011 w 4343352"/>
                <a:gd name="connsiteY1" fmla="*/ 289558 h 289558"/>
                <a:gd name="connsiteX2" fmla="*/ 2171676 w 4343352"/>
                <a:gd name="connsiteY2" fmla="*/ 289558 h 289558"/>
                <a:gd name="connsiteX3" fmla="*/ 1737341 w 4343352"/>
                <a:gd name="connsiteY3" fmla="*/ 289558 h 289558"/>
                <a:gd name="connsiteX4" fmla="*/ 1303006 w 4343352"/>
                <a:gd name="connsiteY4" fmla="*/ 289558 h 289558"/>
                <a:gd name="connsiteX5" fmla="*/ 1303006 w 4343352"/>
                <a:gd name="connsiteY5" fmla="*/ 1 h 289558"/>
                <a:gd name="connsiteX6" fmla="*/ 1737341 w 4343352"/>
                <a:gd name="connsiteY6" fmla="*/ 1 h 289558"/>
                <a:gd name="connsiteX7" fmla="*/ 2171676 w 4343352"/>
                <a:gd name="connsiteY7" fmla="*/ 1 h 289558"/>
                <a:gd name="connsiteX8" fmla="*/ 2606011 w 4343352"/>
                <a:gd name="connsiteY8" fmla="*/ 1 h 289558"/>
                <a:gd name="connsiteX9" fmla="*/ 3040346 w 4343352"/>
                <a:gd name="connsiteY9" fmla="*/ 1 h 289558"/>
                <a:gd name="connsiteX10" fmla="*/ 4198574 w 4343352"/>
                <a:gd name="connsiteY10" fmla="*/ 289558 h 289558"/>
                <a:gd name="connsiteX11" fmla="*/ 4198573 w 4343352"/>
                <a:gd name="connsiteY11" fmla="*/ 289558 h 289558"/>
                <a:gd name="connsiteX12" fmla="*/ 3909017 w 4343352"/>
                <a:gd name="connsiteY12" fmla="*/ 289558 h 289558"/>
                <a:gd name="connsiteX13" fmla="*/ 3474682 w 4343352"/>
                <a:gd name="connsiteY13" fmla="*/ 289558 h 289558"/>
                <a:gd name="connsiteX14" fmla="*/ 3040347 w 4343352"/>
                <a:gd name="connsiteY14" fmla="*/ 289558 h 289558"/>
                <a:gd name="connsiteX15" fmla="*/ 3040347 w 4343352"/>
                <a:gd name="connsiteY15" fmla="*/ 1 h 289558"/>
                <a:gd name="connsiteX16" fmla="*/ 3474682 w 4343352"/>
                <a:gd name="connsiteY16" fmla="*/ 1 h 289558"/>
                <a:gd name="connsiteX17" fmla="*/ 3909017 w 4343352"/>
                <a:gd name="connsiteY17" fmla="*/ 1 h 289558"/>
                <a:gd name="connsiteX18" fmla="*/ 3909017 w 4343352"/>
                <a:gd name="connsiteY18" fmla="*/ 1 h 289558"/>
                <a:gd name="connsiteX19" fmla="*/ 4198566 w 4343352"/>
                <a:gd name="connsiteY19" fmla="*/ 1 h 289558"/>
                <a:gd name="connsiteX20" fmla="*/ 4198573 w 4343352"/>
                <a:gd name="connsiteY20" fmla="*/ 0 h 289558"/>
                <a:gd name="connsiteX21" fmla="*/ 4343352 w 4343352"/>
                <a:gd name="connsiteY21" fmla="*/ 144779 h 289558"/>
                <a:gd name="connsiteX22" fmla="*/ 4227751 w 4343352"/>
                <a:gd name="connsiteY22" fmla="*/ 286616 h 289558"/>
                <a:gd name="connsiteX23" fmla="*/ 868670 w 4343352"/>
                <a:gd name="connsiteY23" fmla="*/ 289558 h 289558"/>
                <a:gd name="connsiteX24" fmla="*/ 434335 w 4343352"/>
                <a:gd name="connsiteY24" fmla="*/ 289558 h 289558"/>
                <a:gd name="connsiteX25" fmla="*/ 434335 w 4343352"/>
                <a:gd name="connsiteY25" fmla="*/ 289557 h 289558"/>
                <a:gd name="connsiteX26" fmla="*/ 144786 w 4343352"/>
                <a:gd name="connsiteY26" fmla="*/ 289557 h 289558"/>
                <a:gd name="connsiteX27" fmla="*/ 144779 w 4343352"/>
                <a:gd name="connsiteY27" fmla="*/ 289558 h 289558"/>
                <a:gd name="connsiteX28" fmla="*/ 0 w 4343352"/>
                <a:gd name="connsiteY28" fmla="*/ 144779 h 289558"/>
                <a:gd name="connsiteX29" fmla="*/ 115601 w 4343352"/>
                <a:gd name="connsiteY29" fmla="*/ 2942 h 289558"/>
                <a:gd name="connsiteX30" fmla="*/ 144778 w 4343352"/>
                <a:gd name="connsiteY30" fmla="*/ 0 h 289558"/>
                <a:gd name="connsiteX31" fmla="*/ 144779 w 4343352"/>
                <a:gd name="connsiteY31" fmla="*/ 0 h 289558"/>
                <a:gd name="connsiteX32" fmla="*/ 434335 w 4343352"/>
                <a:gd name="connsiteY32" fmla="*/ 0 h 289558"/>
                <a:gd name="connsiteX33" fmla="*/ 434335 w 4343352"/>
                <a:gd name="connsiteY33" fmla="*/ 1 h 289558"/>
                <a:gd name="connsiteX34" fmla="*/ 868670 w 4343352"/>
                <a:gd name="connsiteY34" fmla="*/ 1 h 289558"/>
                <a:gd name="connsiteX35" fmla="*/ 1303005 w 4343352"/>
                <a:gd name="connsiteY35" fmla="*/ 1 h 289558"/>
                <a:gd name="connsiteX36" fmla="*/ 1303005 w 4343352"/>
                <a:gd name="connsiteY36" fmla="*/ 289558 h 289558"/>
                <a:gd name="connsiteX37" fmla="*/ 868670 w 4343352"/>
                <a:gd name="connsiteY37" fmla="*/ 289558 h 289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343352" h="289558">
                  <a:moveTo>
                    <a:pt x="3040346" y="289558"/>
                  </a:moveTo>
                  <a:lnTo>
                    <a:pt x="2606011" y="289558"/>
                  </a:lnTo>
                  <a:lnTo>
                    <a:pt x="2171676" y="289558"/>
                  </a:lnTo>
                  <a:lnTo>
                    <a:pt x="1737341" y="289558"/>
                  </a:lnTo>
                  <a:lnTo>
                    <a:pt x="1303006" y="289558"/>
                  </a:lnTo>
                  <a:lnTo>
                    <a:pt x="1303006" y="1"/>
                  </a:lnTo>
                  <a:lnTo>
                    <a:pt x="1737341" y="1"/>
                  </a:lnTo>
                  <a:lnTo>
                    <a:pt x="2171676" y="1"/>
                  </a:lnTo>
                  <a:lnTo>
                    <a:pt x="2606011" y="1"/>
                  </a:lnTo>
                  <a:lnTo>
                    <a:pt x="3040346" y="1"/>
                  </a:lnTo>
                  <a:close/>
                  <a:moveTo>
                    <a:pt x="4198574" y="289558"/>
                  </a:moveTo>
                  <a:lnTo>
                    <a:pt x="4198573" y="289558"/>
                  </a:lnTo>
                  <a:lnTo>
                    <a:pt x="3909017" y="289558"/>
                  </a:lnTo>
                  <a:lnTo>
                    <a:pt x="3474682" y="289558"/>
                  </a:lnTo>
                  <a:lnTo>
                    <a:pt x="3040347" y="289558"/>
                  </a:lnTo>
                  <a:lnTo>
                    <a:pt x="3040347" y="1"/>
                  </a:lnTo>
                  <a:lnTo>
                    <a:pt x="3474682" y="1"/>
                  </a:lnTo>
                  <a:lnTo>
                    <a:pt x="3909017" y="1"/>
                  </a:lnTo>
                  <a:lnTo>
                    <a:pt x="3909017" y="1"/>
                  </a:lnTo>
                  <a:lnTo>
                    <a:pt x="4198566" y="1"/>
                  </a:lnTo>
                  <a:lnTo>
                    <a:pt x="4198573" y="0"/>
                  </a:lnTo>
                  <a:cubicBezTo>
                    <a:pt x="4278533" y="0"/>
                    <a:pt x="4343352" y="64820"/>
                    <a:pt x="4343352" y="144779"/>
                  </a:cubicBezTo>
                  <a:cubicBezTo>
                    <a:pt x="4343352" y="214744"/>
                    <a:pt x="4293725" y="273116"/>
                    <a:pt x="4227751" y="286616"/>
                  </a:cubicBezTo>
                  <a:close/>
                  <a:moveTo>
                    <a:pt x="868670" y="289558"/>
                  </a:moveTo>
                  <a:lnTo>
                    <a:pt x="434335" y="289558"/>
                  </a:lnTo>
                  <a:lnTo>
                    <a:pt x="434335" y="289557"/>
                  </a:lnTo>
                  <a:lnTo>
                    <a:pt x="144786" y="289557"/>
                  </a:lnTo>
                  <a:lnTo>
                    <a:pt x="144779" y="289558"/>
                  </a:lnTo>
                  <a:cubicBezTo>
                    <a:pt x="64819" y="289558"/>
                    <a:pt x="0" y="224738"/>
                    <a:pt x="0" y="144779"/>
                  </a:cubicBezTo>
                  <a:cubicBezTo>
                    <a:pt x="0" y="74814"/>
                    <a:pt x="49627" y="16442"/>
                    <a:pt x="115601" y="2942"/>
                  </a:cubicBezTo>
                  <a:lnTo>
                    <a:pt x="144778" y="0"/>
                  </a:lnTo>
                  <a:lnTo>
                    <a:pt x="144779" y="0"/>
                  </a:lnTo>
                  <a:lnTo>
                    <a:pt x="434335" y="0"/>
                  </a:lnTo>
                  <a:lnTo>
                    <a:pt x="434335" y="1"/>
                  </a:lnTo>
                  <a:lnTo>
                    <a:pt x="868670" y="1"/>
                  </a:lnTo>
                  <a:lnTo>
                    <a:pt x="1303005" y="1"/>
                  </a:lnTo>
                  <a:lnTo>
                    <a:pt x="1303005" y="289558"/>
                  </a:lnTo>
                  <a:lnTo>
                    <a:pt x="868670" y="289558"/>
                  </a:lnTo>
                  <a:close/>
                </a:path>
              </a:pathLst>
            </a:custGeom>
            <a:gradFill>
              <a:gsLst>
                <a:gs pos="70000">
                  <a:srgbClr val="000000">
                    <a:alpha val="0"/>
                  </a:srgbClr>
                </a:gs>
                <a:gs pos="30000">
                  <a:srgbClr val="000000">
                    <a:alpha val="0"/>
                  </a:srgbClr>
                </a:gs>
                <a:gs pos="0">
                  <a:schemeClr val="tx1">
                    <a:alpha val="25000"/>
                  </a:schemeClr>
                </a:gs>
                <a:gs pos="100000">
                  <a:schemeClr val="tx1">
                    <a:alpha val="25000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034F-2372-F340-9990-D90A4B84BCC3}" type="slidenum">
              <a:rPr lang="en-US" smtClean="0">
                <a:solidFill>
                  <a:schemeClr val="bg1"/>
                </a:solidFill>
              </a:rPr>
              <a:pPr/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Mental Health Treatment and Career Outcomes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7449909" y="-5138"/>
            <a:ext cx="1371600" cy="13716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innerShdw dist="76200" dir="5400000">
              <a:srgbClr val="7E5C8D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182880" rtlCol="0" anchor="b" anchorCtr="0"/>
          <a:lstStyle/>
          <a:p>
            <a:pPr algn="ctr">
              <a:lnSpc>
                <a:spcPct val="75000"/>
              </a:lnSpc>
            </a:pPr>
            <a:r>
              <a:rPr lang="en-US" sz="1400" b="1" spc="-1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Negative Impact</a:t>
            </a:r>
            <a:br>
              <a:rPr lang="en-US" sz="1400" b="1" spc="-1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400" b="1" spc="-1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on Career</a:t>
            </a:r>
            <a:endParaRPr lang="en-US" sz="1400" b="1" spc="-10" dirty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26" name="Barrier Icon" descr="graphic depicts 65%" title="decorative graphic"/>
          <p:cNvGrpSpPr/>
          <p:nvPr/>
        </p:nvGrpSpPr>
        <p:grpSpPr>
          <a:xfrm>
            <a:off x="7784762" y="40224"/>
            <a:ext cx="701895" cy="701893"/>
            <a:chOff x="7933667" y="37986"/>
            <a:chExt cx="701895" cy="701893"/>
          </a:xfrm>
        </p:grpSpPr>
        <p:sp>
          <p:nvSpPr>
            <p:cNvPr id="31" name="Oval 30"/>
            <p:cNvSpPr/>
            <p:nvPr/>
          </p:nvSpPr>
          <p:spPr>
            <a:xfrm>
              <a:off x="7933667" y="37986"/>
              <a:ext cx="701895" cy="701893"/>
            </a:xfrm>
            <a:prstGeom prst="ellipse">
              <a:avLst/>
            </a:prstGeom>
            <a:solidFill>
              <a:srgbClr val="D9D9D9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" rIns="18288" rtlCol="0" anchor="ctr"/>
            <a:lstStyle/>
            <a:p>
              <a:pPr algn="ctr"/>
              <a:endParaRPr lang="en-US" spc="-100" dirty="0"/>
            </a:p>
          </p:txBody>
        </p:sp>
        <p:sp>
          <p:nvSpPr>
            <p:cNvPr id="33" name="Pie 32"/>
            <p:cNvSpPr>
              <a:spLocks noChangeAspect="1"/>
            </p:cNvSpPr>
            <p:nvPr/>
          </p:nvSpPr>
          <p:spPr>
            <a:xfrm rot="7200000">
              <a:off x="7933668" y="37985"/>
              <a:ext cx="701893" cy="701895"/>
            </a:xfrm>
            <a:prstGeom prst="pie">
              <a:avLst>
                <a:gd name="adj1" fmla="val 17146888"/>
                <a:gd name="adj2" fmla="val 8883874"/>
              </a:avLst>
            </a:prstGeom>
            <a:solidFill>
              <a:srgbClr val="7E5C8D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" rIns="18288" rtlCol="0" anchor="ctr"/>
            <a:lstStyle/>
            <a:p>
              <a:pPr algn="ctr"/>
              <a:endParaRPr lang="en-US" sz="1600" spc="-100"/>
            </a:p>
          </p:txBody>
        </p:sp>
        <p:sp>
          <p:nvSpPr>
            <p:cNvPr id="39" name="Oval 38"/>
            <p:cNvSpPr/>
            <p:nvPr/>
          </p:nvSpPr>
          <p:spPr>
            <a:xfrm>
              <a:off x="8024010" y="128328"/>
              <a:ext cx="521208" cy="521208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" rIns="18288" rtlCol="0" anchor="ctr"/>
            <a:lstStyle/>
            <a:p>
              <a:pPr algn="ctr"/>
              <a:endParaRPr lang="en-US" spc="-100" dirty="0"/>
            </a:p>
          </p:txBody>
        </p:sp>
      </p:grpSp>
      <p:sp>
        <p:nvSpPr>
          <p:cNvPr id="40" name="65%"/>
          <p:cNvSpPr txBox="1">
            <a:spLocks/>
          </p:cNvSpPr>
          <p:nvPr/>
        </p:nvSpPr>
        <p:spPr>
          <a:xfrm>
            <a:off x="7921708" y="231260"/>
            <a:ext cx="428002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06AA0"/>
              </a:buClr>
              <a:buFont typeface="Wingdings" charset="2"/>
              <a:buChar char="§"/>
              <a:tabLst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spc="-50" dirty="0" smtClean="0"/>
              <a:t>65%</a:t>
            </a:r>
            <a:endParaRPr lang="en-US" sz="2000" b="1" spc="-50" dirty="0"/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309329" y="1453916"/>
            <a:ext cx="8539585" cy="643025"/>
          </a:xfrm>
          <a:prstGeom prst="rect">
            <a:avLst/>
          </a:prstGeom>
          <a:solidFill>
            <a:srgbClr val="319E90"/>
          </a:solidFill>
          <a:ln>
            <a:noFill/>
          </a:ln>
          <a:effectLst>
            <a:outerShdw dist="76200" dir="2700000" algn="tl" rotWithShape="0">
              <a:prstClr val="black">
                <a:alpha val="10000"/>
              </a:prstClr>
            </a:outerShdw>
          </a:effectLst>
        </p:spPr>
        <p:txBody>
          <a:bodyPr vert="horz" lIns="731520" tIns="45720" rIns="91440" bIns="45720" rtlCol="0" anchor="ctr" anchorCtr="0">
            <a:no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b="1" spc="-20" dirty="0">
                <a:solidFill>
                  <a:schemeClr val="bg1"/>
                </a:solidFill>
              </a:rPr>
              <a:t>What percentage of security clearances </a:t>
            </a:r>
            <a:r>
              <a:rPr lang="en-US" b="1" spc="-20" dirty="0" smtClean="0">
                <a:solidFill>
                  <a:schemeClr val="bg1"/>
                </a:solidFill>
              </a:rPr>
              <a:t>are </a:t>
            </a:r>
            <a:r>
              <a:rPr lang="en-US" b="1" spc="-20" dirty="0">
                <a:solidFill>
                  <a:schemeClr val="bg1"/>
                </a:solidFill>
              </a:rPr>
              <a:t>denied </a:t>
            </a:r>
            <a:endParaRPr lang="en-US" b="1" spc="-20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b="1" spc="-20" dirty="0" smtClean="0">
                <a:solidFill>
                  <a:schemeClr val="bg1"/>
                </a:solidFill>
              </a:rPr>
              <a:t>or revoked due </a:t>
            </a:r>
            <a:r>
              <a:rPr lang="en-US" b="1" spc="-20" dirty="0">
                <a:solidFill>
                  <a:schemeClr val="bg1"/>
                </a:solidFill>
              </a:rPr>
              <a:t>to reported mental health issues </a:t>
            </a:r>
            <a:r>
              <a:rPr lang="en-US" b="1" i="1" spc="-20" dirty="0">
                <a:solidFill>
                  <a:schemeClr val="bg1"/>
                </a:solidFill>
              </a:rPr>
              <a:t>only</a:t>
            </a:r>
            <a:r>
              <a:rPr lang="en-US" b="1" spc="-2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47" name="Content Placeholder 2"/>
          <p:cNvSpPr txBox="1">
            <a:spLocks/>
          </p:cNvSpPr>
          <p:nvPr/>
        </p:nvSpPr>
        <p:spPr>
          <a:xfrm>
            <a:off x="6276110" y="1457517"/>
            <a:ext cx="2572804" cy="632515"/>
          </a:xfrm>
          <a:prstGeom prst="rect">
            <a:avLst/>
          </a:prstGeom>
          <a:solidFill>
            <a:srgbClr val="2F6B64"/>
          </a:solidFill>
          <a:ln>
            <a:noFill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Answer: &lt;1%</a:t>
            </a:r>
            <a:endParaRPr lang="en-US" sz="2000" b="1" dirty="0">
              <a:solidFill>
                <a:schemeClr val="bg1"/>
              </a:solidFill>
            </a:endParaRPr>
          </a:p>
        </p:txBody>
      </p:sp>
      <p:grpSp>
        <p:nvGrpSpPr>
          <p:cNvPr id="6" name="Group 5" descr="question mark" title="decorative image"/>
          <p:cNvGrpSpPr/>
          <p:nvPr/>
        </p:nvGrpSpPr>
        <p:grpSpPr>
          <a:xfrm>
            <a:off x="309331" y="1453916"/>
            <a:ext cx="579943" cy="643025"/>
            <a:chOff x="309331" y="1453916"/>
            <a:chExt cx="579943" cy="643025"/>
          </a:xfrm>
        </p:grpSpPr>
        <p:sp>
          <p:nvSpPr>
            <p:cNvPr id="77" name="Content Placeholder 2" title="decorative box"/>
            <p:cNvSpPr txBox="1">
              <a:spLocks/>
            </p:cNvSpPr>
            <p:nvPr/>
          </p:nvSpPr>
          <p:spPr>
            <a:xfrm>
              <a:off x="309331" y="1453916"/>
              <a:ext cx="579943" cy="643025"/>
            </a:xfrm>
            <a:prstGeom prst="rect">
              <a:avLst/>
            </a:prstGeom>
            <a:solidFill>
              <a:srgbClr val="2F6B64"/>
            </a:solidFill>
            <a:ln>
              <a:noFill/>
            </a:ln>
          </p:spPr>
          <p:txBody>
            <a:bodyPr vert="horz" lIns="91440" tIns="45720" rIns="91440" bIns="45720" rtlCol="0" anchor="ctr" anchorCtr="0">
              <a:noAutofit/>
            </a:bodyPr>
            <a:lstStyle>
              <a:lvl1pPr marL="176213" indent="-176213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5D418C"/>
                </a:buClr>
                <a:buFont typeface="Wingdings" charset="2"/>
                <a:buChar char="§"/>
                <a:tabLst/>
                <a:defRPr sz="18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17525" indent="-169863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Wingdings" charset="2"/>
                <a:buChar char="§"/>
                <a:tabLst/>
                <a:defRPr sz="16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44538" indent="-1714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914400" indent="-1095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085850" indent="-1095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b="1" i="1" dirty="0">
                <a:solidFill>
                  <a:schemeClr val="bg1"/>
                </a:solidFill>
              </a:endParaRPr>
            </a:p>
          </p:txBody>
        </p:sp>
        <p:pic>
          <p:nvPicPr>
            <p:cNvPr id="75" name="Picture 74" descr="question mark" title="decorative ico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244" y="1575921"/>
              <a:ext cx="390814" cy="388676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848" y="2335891"/>
            <a:ext cx="3523232" cy="2768372"/>
          </a:xfrm>
        </p:spPr>
        <p:txBody>
          <a:bodyPr/>
          <a:lstStyle/>
          <a:p>
            <a:r>
              <a:rPr lang="en-US" dirty="0" smtClean="0"/>
              <a:t>Self-referrals: Going in on your own improves results</a:t>
            </a:r>
          </a:p>
          <a:p>
            <a:pPr lvl="1"/>
            <a:r>
              <a:rPr lang="en-US" dirty="0" smtClean="0"/>
              <a:t>Research shows that service members who </a:t>
            </a:r>
            <a:r>
              <a:rPr lang="en-US" b="1" dirty="0" smtClean="0"/>
              <a:t>seek mental health help on their own initiative</a:t>
            </a:r>
            <a:r>
              <a:rPr lang="en-US" dirty="0" smtClean="0"/>
              <a:t> are less likely to have the provider contact their command.</a:t>
            </a:r>
          </a:p>
          <a:p>
            <a:pPr lvl="1"/>
            <a:r>
              <a:rPr lang="en-US" dirty="0" smtClean="0"/>
              <a:t>Service members who </a:t>
            </a:r>
            <a:r>
              <a:rPr lang="en-US" b="1" dirty="0" smtClean="0"/>
              <a:t>seek mental health help on their own initiative </a:t>
            </a:r>
            <a:r>
              <a:rPr lang="en-US" dirty="0" smtClean="0"/>
              <a:t>tend to have more positive career outcomes.</a:t>
            </a:r>
            <a:endParaRPr lang="en-US" dirty="0"/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4005398" y="2342800"/>
            <a:ext cx="4813034" cy="328076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rtlCol="0">
            <a:no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857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2400" b="1" dirty="0"/>
              <a:t>You </a:t>
            </a:r>
            <a:r>
              <a:rPr lang="en-US" sz="2400" b="1" dirty="0" smtClean="0"/>
              <a:t>Know </a:t>
            </a:r>
            <a:r>
              <a:rPr lang="en-US" sz="2400" b="1" dirty="0"/>
              <a:t>Y</a:t>
            </a:r>
            <a:r>
              <a:rPr lang="en-US" sz="2400" b="1" dirty="0" smtClean="0"/>
              <a:t>our </a:t>
            </a:r>
            <a:r>
              <a:rPr lang="en-US" sz="2400" b="1" dirty="0"/>
              <a:t>S</a:t>
            </a:r>
            <a:r>
              <a:rPr lang="en-US" sz="2400" b="1" dirty="0" smtClean="0"/>
              <a:t>pouse </a:t>
            </a:r>
            <a:r>
              <a:rPr lang="en-US" sz="2400" b="1" dirty="0"/>
              <a:t>B</a:t>
            </a:r>
            <a:r>
              <a:rPr lang="en-US" sz="2400" b="1" dirty="0" smtClean="0"/>
              <a:t>est</a:t>
            </a:r>
            <a:r>
              <a:rPr lang="en-US" sz="2400" b="1" dirty="0"/>
              <a:t>! </a:t>
            </a:r>
          </a:p>
          <a:p>
            <a:pPr marL="0" indent="0" algn="ctr"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1600" dirty="0" smtClean="0"/>
              <a:t>Early symptoms of </a:t>
            </a:r>
            <a:r>
              <a:rPr lang="en-US" sz="1600" b="1" dirty="0" smtClean="0"/>
              <a:t>stress</a:t>
            </a:r>
            <a:r>
              <a:rPr lang="en-US" sz="1600" dirty="0" smtClean="0"/>
              <a:t> that you should                                     pay attention to include:</a:t>
            </a:r>
            <a:endParaRPr lang="en-US" sz="160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199337" y="3322320"/>
            <a:ext cx="2177941" cy="1037398"/>
          </a:xfrm>
          <a:prstGeom prst="rect">
            <a:avLst/>
          </a:prstGeom>
          <a:solidFill>
            <a:srgbClr val="8D3572"/>
          </a:solidFill>
        </p:spPr>
        <p:txBody>
          <a:bodyPr vert="horz" wrap="square" lIns="91440" tIns="45720" rIns="91440" bIns="45720" rtlCol="0" anchor="ctr" anchorCtr="0">
            <a:no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857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lvl="1" indent="0" algn="ctr">
              <a:lnSpc>
                <a:spcPct val="80000"/>
              </a:lnSpc>
              <a:spcBef>
                <a:spcPts val="0"/>
              </a:spcBef>
              <a:buNone/>
            </a:pPr>
            <a:r>
              <a:rPr lang="en-US" b="1" dirty="0" smtClean="0">
                <a:solidFill>
                  <a:schemeClr val="bg1"/>
                </a:solidFill>
              </a:rPr>
              <a:t>Having Trouble            Sleeping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6437172" y="3322320"/>
            <a:ext cx="2177941" cy="1037398"/>
          </a:xfrm>
          <a:prstGeom prst="rect">
            <a:avLst/>
          </a:prstGeom>
          <a:solidFill>
            <a:srgbClr val="8D3572"/>
          </a:solidFill>
        </p:spPr>
        <p:txBody>
          <a:bodyPr vert="horz" wrap="square" lIns="91440" tIns="45720" rIns="91440" bIns="45720" rtlCol="0" anchor="ctr" anchorCtr="0">
            <a:no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857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lvl="1" indent="0" algn="ctr">
              <a:lnSpc>
                <a:spcPct val="8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bg1"/>
                </a:solidFill>
              </a:rPr>
              <a:t>Feeling </a:t>
            </a:r>
            <a:r>
              <a:rPr lang="en-US" b="1" dirty="0" smtClean="0">
                <a:solidFill>
                  <a:schemeClr val="bg1"/>
                </a:solidFill>
              </a:rPr>
              <a:t>Tired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All the </a:t>
            </a:r>
            <a:r>
              <a:rPr lang="en-US" b="1" dirty="0">
                <a:solidFill>
                  <a:schemeClr val="bg1"/>
                </a:solidFill>
              </a:rPr>
              <a:t>Time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4199337" y="4464242"/>
            <a:ext cx="2177941" cy="1037398"/>
          </a:xfrm>
          <a:prstGeom prst="rect">
            <a:avLst/>
          </a:prstGeom>
          <a:solidFill>
            <a:srgbClr val="8D3572"/>
          </a:solidFill>
        </p:spPr>
        <p:txBody>
          <a:bodyPr vert="horz" wrap="square" lIns="91440" tIns="45720" rIns="91440" bIns="45720" rtlCol="0" anchor="ctr" anchorCtr="0">
            <a:no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857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lvl="1" indent="0" algn="ctr">
              <a:lnSpc>
                <a:spcPct val="80000"/>
              </a:lnSpc>
              <a:spcBef>
                <a:spcPts val="0"/>
              </a:spcBef>
              <a:buNone/>
            </a:pPr>
            <a:r>
              <a:rPr lang="en-US" b="1" dirty="0" smtClean="0">
                <a:solidFill>
                  <a:schemeClr val="bg1"/>
                </a:solidFill>
              </a:rPr>
              <a:t>Feeling Grumpy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6437172" y="4464242"/>
            <a:ext cx="2177941" cy="1037398"/>
          </a:xfrm>
          <a:prstGeom prst="rect">
            <a:avLst/>
          </a:prstGeom>
          <a:solidFill>
            <a:srgbClr val="8D3572"/>
          </a:solidFill>
        </p:spPr>
        <p:txBody>
          <a:bodyPr vert="horz" wrap="square" lIns="91440" tIns="45720" rIns="91440" bIns="45720" rtlCol="0" anchor="ctr" anchorCtr="0">
            <a:no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857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lvl="1" indent="0" algn="ctr">
              <a:lnSpc>
                <a:spcPct val="80000"/>
              </a:lnSpc>
              <a:spcBef>
                <a:spcPts val="0"/>
              </a:spcBef>
              <a:buNone/>
            </a:pPr>
            <a:r>
              <a:rPr lang="en-US" b="1" dirty="0" smtClean="0">
                <a:solidFill>
                  <a:schemeClr val="bg1"/>
                </a:solidFill>
              </a:rPr>
              <a:t>Having Frequent </a:t>
            </a:r>
            <a:r>
              <a:rPr lang="en-US" b="1" dirty="0">
                <a:solidFill>
                  <a:schemeClr val="bg1"/>
                </a:solidFill>
              </a:rPr>
              <a:t>Arguments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25569" y="5734356"/>
            <a:ext cx="8492863" cy="643025"/>
          </a:xfrm>
          <a:prstGeom prst="rect">
            <a:avLst/>
          </a:prstGeom>
          <a:solidFill>
            <a:srgbClr val="319E90"/>
          </a:solidFill>
          <a:effectLst>
            <a:outerShdw dist="76200" dir="2700000" algn="tl" rotWithShape="0">
              <a:prstClr val="black">
                <a:alpha val="10000"/>
              </a:prstClr>
            </a:outerShdw>
          </a:effectLst>
        </p:spPr>
        <p:txBody>
          <a:bodyPr vert="horz" lIns="731520" tIns="45720" rIns="91440" bIns="45720" rtlCol="0" anchor="ctr" anchorCtr="0">
            <a:no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418C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1800" b="1" i="1" u="none" strike="noStrike" kern="1200" cap="none" spc="-3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Encourage your service member</a:t>
            </a:r>
            <a:r>
              <a:rPr kumimoji="0" lang="en-US" sz="1800" b="1" i="1" u="none" strike="noStrike" kern="1200" cap="none" spc="-3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seek help early to reduce the possible impact            on their</a:t>
            </a:r>
            <a:r>
              <a:rPr kumimoji="0" lang="en-US" sz="1800" b="1" i="1" u="none" strike="noStrike" kern="1200" cap="none" spc="-3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career! </a:t>
            </a:r>
            <a:endParaRPr kumimoji="0" lang="en-US" sz="1800" b="1" i="1" u="none" strike="noStrike" kern="1200" cap="none" spc="-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 descr="light bulb" title="decorative image"/>
          <p:cNvGrpSpPr/>
          <p:nvPr/>
        </p:nvGrpSpPr>
        <p:grpSpPr>
          <a:xfrm>
            <a:off x="325571" y="5734356"/>
            <a:ext cx="576770" cy="643025"/>
            <a:chOff x="325571" y="5734356"/>
            <a:chExt cx="576770" cy="643025"/>
          </a:xfrm>
        </p:grpSpPr>
        <p:sp>
          <p:nvSpPr>
            <p:cNvPr id="12" name="Content Placeholder 2" title="decorative box"/>
            <p:cNvSpPr txBox="1">
              <a:spLocks/>
            </p:cNvSpPr>
            <p:nvPr/>
          </p:nvSpPr>
          <p:spPr>
            <a:xfrm>
              <a:off x="325571" y="5734356"/>
              <a:ext cx="576770" cy="643025"/>
            </a:xfrm>
            <a:prstGeom prst="rect">
              <a:avLst/>
            </a:prstGeom>
            <a:solidFill>
              <a:srgbClr val="2F6B64"/>
            </a:solidFill>
          </p:spPr>
          <p:txBody>
            <a:bodyPr vert="horz" lIns="91440" tIns="45720" rIns="91440" bIns="45720" rtlCol="0" anchor="ctr" anchorCtr="0">
              <a:noAutofit/>
            </a:bodyPr>
            <a:lstStyle>
              <a:lvl1pPr marL="176213" indent="-176213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5D418C"/>
                </a:buClr>
                <a:buFont typeface="Wingdings" charset="2"/>
                <a:buChar char="§"/>
                <a:tabLst/>
                <a:defRPr sz="18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17525" indent="-169863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Wingdings" charset="2"/>
                <a:buChar char="§"/>
                <a:tabLst/>
                <a:defRPr sz="16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44538" indent="-1714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914400" indent="-1095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085850" indent="-1095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D418C"/>
                </a:buClr>
                <a:buSzTx/>
                <a:buFont typeface="Wingdings" charset="2"/>
                <a:buNone/>
                <a:tabLst/>
                <a:defRPr/>
              </a:pPr>
              <a:endParaRPr kumimoji="0" lang="en-US" sz="1800" b="1" i="1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18" descr="light bulb" title="decorative image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770" y="5771723"/>
              <a:ext cx="506914" cy="556772"/>
            </a:xfrm>
            <a:prstGeom prst="rect">
              <a:avLst/>
            </a:prstGeom>
            <a:noFill/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637034F-2372-F340-9990-D90A4B84BCC3}" type="slidenum">
              <a:rPr lang="en-US" noProof="0" smtClean="0">
                <a:solidFill>
                  <a:schemeClr val="bg1"/>
                </a:solidFill>
              </a:rPr>
              <a:pPr lvl="0"/>
              <a:t>7</a:t>
            </a:fld>
            <a:endParaRPr lang="en-US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580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3" grpId="0" build="p"/>
      <p:bldP spid="41" grpId="0" animBg="1"/>
      <p:bldP spid="19" grpId="0" animBg="1"/>
      <p:bldP spid="20" grpId="0" animBg="1"/>
      <p:bldP spid="22" grpId="0" animBg="1"/>
      <p:bldP spid="23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742" y="73809"/>
            <a:ext cx="7886700" cy="951223"/>
          </a:xfrm>
        </p:spPr>
        <p:txBody>
          <a:bodyPr/>
          <a:lstStyle/>
          <a:p>
            <a:r>
              <a:rPr lang="en-US" dirty="0" smtClean="0"/>
              <a:t>Mental Health Resources for Military Members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7449909" y="-7376"/>
            <a:ext cx="1371600" cy="13716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innerShdw dist="76200" dir="5400000">
              <a:srgbClr val="877C58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b" anchorCtr="0"/>
          <a:lstStyle/>
          <a:p>
            <a:pPr algn="ctr">
              <a:lnSpc>
                <a:spcPct val="75000"/>
              </a:lnSpc>
            </a:pPr>
            <a:r>
              <a:rPr lang="en-US" sz="1400" b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Not Knowing Which Resource to Use</a:t>
            </a:r>
          </a:p>
        </p:txBody>
      </p:sp>
      <p:grpSp>
        <p:nvGrpSpPr>
          <p:cNvPr id="57" name="Barrier Icon" descr="graphic depicting 50%" title="decorative graphic"/>
          <p:cNvGrpSpPr/>
          <p:nvPr/>
        </p:nvGrpSpPr>
        <p:grpSpPr>
          <a:xfrm>
            <a:off x="7784762" y="37986"/>
            <a:ext cx="701895" cy="701893"/>
            <a:chOff x="7933667" y="37986"/>
            <a:chExt cx="701895" cy="701893"/>
          </a:xfrm>
        </p:grpSpPr>
        <p:sp>
          <p:nvSpPr>
            <p:cNvPr id="59" name="Oval 58"/>
            <p:cNvSpPr/>
            <p:nvPr/>
          </p:nvSpPr>
          <p:spPr>
            <a:xfrm>
              <a:off x="7933667" y="37986"/>
              <a:ext cx="701895" cy="701893"/>
            </a:xfrm>
            <a:prstGeom prst="ellipse">
              <a:avLst/>
            </a:prstGeom>
            <a:solidFill>
              <a:srgbClr val="D9D9D9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" rIns="18288" rtlCol="0" anchor="ctr"/>
            <a:lstStyle/>
            <a:p>
              <a:pPr algn="ctr"/>
              <a:endParaRPr lang="en-US" spc="-100" dirty="0"/>
            </a:p>
          </p:txBody>
        </p:sp>
        <p:sp>
          <p:nvSpPr>
            <p:cNvPr id="60" name="Pie 59"/>
            <p:cNvSpPr>
              <a:spLocks noChangeAspect="1"/>
            </p:cNvSpPr>
            <p:nvPr/>
          </p:nvSpPr>
          <p:spPr>
            <a:xfrm rot="7200000">
              <a:off x="7933668" y="37985"/>
              <a:ext cx="701893" cy="701895"/>
            </a:xfrm>
            <a:prstGeom prst="pie">
              <a:avLst>
                <a:gd name="adj1" fmla="val 19745038"/>
                <a:gd name="adj2" fmla="val 8883874"/>
              </a:avLst>
            </a:prstGeom>
            <a:solidFill>
              <a:srgbClr val="877C5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" rIns="18288" rtlCol="0" anchor="ctr"/>
            <a:lstStyle/>
            <a:p>
              <a:pPr algn="ctr"/>
              <a:endParaRPr lang="en-US" sz="1600" spc="-100"/>
            </a:p>
          </p:txBody>
        </p:sp>
        <p:sp>
          <p:nvSpPr>
            <p:cNvPr id="61" name="Oval 60"/>
            <p:cNvSpPr/>
            <p:nvPr/>
          </p:nvSpPr>
          <p:spPr>
            <a:xfrm>
              <a:off x="8024010" y="128328"/>
              <a:ext cx="521208" cy="521208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" rIns="18288" rtlCol="0" anchor="ctr"/>
            <a:lstStyle/>
            <a:p>
              <a:pPr algn="ctr"/>
              <a:endParaRPr lang="en-US" spc="-100" dirty="0"/>
            </a:p>
          </p:txBody>
        </p:sp>
      </p:grpSp>
      <p:sp>
        <p:nvSpPr>
          <p:cNvPr id="58" name="50%"/>
          <p:cNvSpPr txBox="1">
            <a:spLocks/>
          </p:cNvSpPr>
          <p:nvPr/>
        </p:nvSpPr>
        <p:spPr>
          <a:xfrm>
            <a:off x="7921708" y="229022"/>
            <a:ext cx="428002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06AA0"/>
              </a:buClr>
              <a:buFont typeface="Wingdings" charset="2"/>
              <a:buChar char="§"/>
              <a:tabLst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spc="-50" dirty="0" smtClean="0"/>
              <a:t>50%</a:t>
            </a:r>
            <a:endParaRPr lang="en-US" sz="2000" b="1" spc="-50" dirty="0"/>
          </a:p>
        </p:txBody>
      </p:sp>
      <p:sp>
        <p:nvSpPr>
          <p:cNvPr id="255" name="TextBox 254"/>
          <p:cNvSpPr txBox="1"/>
          <p:nvPr/>
        </p:nvSpPr>
        <p:spPr>
          <a:xfrm>
            <a:off x="2290159" y="1447800"/>
            <a:ext cx="1439205" cy="352560"/>
          </a:xfrm>
          <a:prstGeom prst="rect">
            <a:avLst/>
          </a:prstGeom>
          <a:solidFill>
            <a:srgbClr val="3B857C"/>
          </a:solidFill>
          <a:ln w="3175">
            <a:solidFill>
              <a:schemeClr val="tx1">
                <a:alpha val="20000"/>
              </a:schemeClr>
            </a:solidFill>
          </a:ln>
        </p:spPr>
        <p:txBody>
          <a:bodyPr wrap="none" lIns="91440" rtlCol="0" anchor="ctr" anchorCtr="0">
            <a:noAutofit/>
          </a:bodyPr>
          <a:lstStyle/>
          <a:p>
            <a:pPr algn="ctr"/>
            <a:r>
              <a:rPr lang="en-US" sz="1400" b="1" spc="-30" dirty="0" smtClean="0">
                <a:solidFill>
                  <a:schemeClr val="bg1"/>
                </a:solidFill>
              </a:rPr>
              <a:t>CONFIDENTIALITY</a:t>
            </a:r>
            <a:endParaRPr lang="en-US" sz="1200" b="1" spc="-30" dirty="0">
              <a:solidFill>
                <a:schemeClr val="bg1"/>
              </a:solidFill>
            </a:endParaRPr>
          </a:p>
        </p:txBody>
      </p:sp>
      <p:sp>
        <p:nvSpPr>
          <p:cNvPr id="254" name="TextBox 253"/>
          <p:cNvSpPr txBox="1"/>
          <p:nvPr/>
        </p:nvSpPr>
        <p:spPr>
          <a:xfrm>
            <a:off x="3768436" y="1447800"/>
            <a:ext cx="3335920" cy="352560"/>
          </a:xfrm>
          <a:prstGeom prst="rect">
            <a:avLst/>
          </a:prstGeom>
          <a:solidFill>
            <a:srgbClr val="3B857C"/>
          </a:solidFill>
          <a:ln w="3175">
            <a:solidFill>
              <a:schemeClr val="tx1">
                <a:alpha val="20000"/>
              </a:schemeClr>
            </a:solidFill>
          </a:ln>
        </p:spPr>
        <p:txBody>
          <a:bodyPr wrap="none" lIns="91440" rtlCol="0" anchor="ctr" anchorCtr="0">
            <a:noAutofit/>
          </a:bodyPr>
          <a:lstStyle/>
          <a:p>
            <a:pPr algn="ctr">
              <a:defRPr/>
            </a:pPr>
            <a:r>
              <a:rPr lang="en-US" sz="1400" b="1" spc="-30" dirty="0" smtClean="0">
                <a:solidFill>
                  <a:schemeClr val="bg1"/>
                </a:solidFill>
              </a:rPr>
              <a:t>EXCEPTIONS</a:t>
            </a:r>
            <a:endParaRPr lang="en-US" sz="1400" b="1" spc="-30" dirty="0">
              <a:solidFill>
                <a:schemeClr val="bg1"/>
              </a:solidFill>
            </a:endParaRPr>
          </a:p>
        </p:txBody>
      </p:sp>
      <p:sp>
        <p:nvSpPr>
          <p:cNvPr id="256" name="TextBox 22"/>
          <p:cNvSpPr txBox="1"/>
          <p:nvPr/>
        </p:nvSpPr>
        <p:spPr>
          <a:xfrm>
            <a:off x="7143428" y="1447800"/>
            <a:ext cx="1678082" cy="352560"/>
          </a:xfrm>
          <a:prstGeom prst="rect">
            <a:avLst/>
          </a:prstGeom>
          <a:solidFill>
            <a:srgbClr val="3B857C"/>
          </a:solidFill>
          <a:ln w="3175">
            <a:solidFill>
              <a:schemeClr val="tx1">
                <a:alpha val="20000"/>
              </a:schemeClr>
            </a:solidFill>
          </a:ln>
        </p:spPr>
        <p:txBody>
          <a:bodyPr wrap="none" lIns="91440" rtlCol="0" anchor="ctr" anchorCtr="0">
            <a:noAutofit/>
          </a:bodyPr>
          <a:lstStyle/>
          <a:p>
            <a:pPr lvl="0" algn="ctr">
              <a:defRPr/>
            </a:pPr>
            <a:r>
              <a:rPr lang="en-US" sz="1400" b="1" spc="-30" dirty="0">
                <a:solidFill>
                  <a:schemeClr val="bg1"/>
                </a:solidFill>
              </a:rPr>
              <a:t>FORMAT</a:t>
            </a:r>
          </a:p>
        </p:txBody>
      </p:sp>
      <p:sp>
        <p:nvSpPr>
          <p:cNvPr id="240" name="box 1"/>
          <p:cNvSpPr txBox="1"/>
          <p:nvPr/>
        </p:nvSpPr>
        <p:spPr>
          <a:xfrm>
            <a:off x="272271" y="1850090"/>
            <a:ext cx="2651800" cy="705300"/>
          </a:xfrm>
          <a:prstGeom prst="homePlate">
            <a:avLst>
              <a:gd name="adj" fmla="val 17632"/>
            </a:avLst>
          </a:prstGeom>
          <a:solidFill>
            <a:srgbClr val="4A5AAC"/>
          </a:solidFill>
          <a:ln w="3175">
            <a:solidFill>
              <a:schemeClr val="tx1">
                <a:alpha val="49000"/>
              </a:schemeClr>
            </a:solidFill>
          </a:ln>
        </p:spPr>
        <p:txBody>
          <a:bodyPr wrap="square" lIns="640080" rIns="91440" rtlCol="0" anchor="ctr" anchorCtr="0">
            <a:noAutofit/>
          </a:bodyPr>
          <a:lstStyle/>
          <a:p>
            <a:pPr>
              <a:lnSpc>
                <a:spcPct val="80000"/>
              </a:lnSpc>
              <a:spcAft>
                <a:spcPts val="200"/>
              </a:spcAft>
            </a:pPr>
            <a:r>
              <a:rPr lang="en-US" sz="1400" b="1" spc="-30" dirty="0">
                <a:solidFill>
                  <a:schemeClr val="bg1"/>
                </a:solidFill>
              </a:rPr>
              <a:t>Installation Chaplains or Local Religious Leaders</a:t>
            </a:r>
          </a:p>
        </p:txBody>
      </p:sp>
      <p:pic>
        <p:nvPicPr>
          <p:cNvPr id="241" name="icon 1" title="decorative icon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15" y="2006882"/>
            <a:ext cx="297212" cy="422329"/>
          </a:xfrm>
          <a:prstGeom prst="rect">
            <a:avLst/>
          </a:prstGeom>
          <a:ln w="3175">
            <a:noFill/>
          </a:ln>
        </p:spPr>
      </p:pic>
      <p:sp>
        <p:nvSpPr>
          <p:cNvPr id="48" name="Total"/>
          <p:cNvSpPr txBox="1"/>
          <p:nvPr/>
        </p:nvSpPr>
        <p:spPr>
          <a:xfrm>
            <a:off x="2796879" y="1850090"/>
            <a:ext cx="928020" cy="705300"/>
          </a:xfrm>
          <a:custGeom>
            <a:avLst/>
            <a:gdLst>
              <a:gd name="connsiteX0" fmla="*/ 0 w 928020"/>
              <a:gd name="connsiteY0" fmla="*/ 0 h 640080"/>
              <a:gd name="connsiteX1" fmla="*/ 928020 w 928020"/>
              <a:gd name="connsiteY1" fmla="*/ 0 h 640080"/>
              <a:gd name="connsiteX2" fmla="*/ 928020 w 928020"/>
              <a:gd name="connsiteY2" fmla="*/ 640080 h 640080"/>
              <a:gd name="connsiteX3" fmla="*/ 0 w 928020"/>
              <a:gd name="connsiteY3" fmla="*/ 640080 h 640080"/>
              <a:gd name="connsiteX4" fmla="*/ 112859 w 928020"/>
              <a:gd name="connsiteY4" fmla="*/ 32004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020" h="640080">
                <a:moveTo>
                  <a:pt x="0" y="0"/>
                </a:moveTo>
                <a:lnTo>
                  <a:pt x="928020" y="0"/>
                </a:lnTo>
                <a:lnTo>
                  <a:pt x="928020" y="640080"/>
                </a:lnTo>
                <a:lnTo>
                  <a:pt x="0" y="640080"/>
                </a:lnTo>
                <a:lnTo>
                  <a:pt x="112859" y="320040"/>
                </a:lnTo>
                <a:close/>
              </a:path>
            </a:pathLst>
          </a:custGeom>
          <a:solidFill>
            <a:srgbClr val="E6E6E6"/>
          </a:solidFill>
          <a:ln w="3175">
            <a:solidFill>
              <a:schemeClr val="tx1">
                <a:alpha val="20000"/>
              </a:schemeClr>
            </a:solidFill>
          </a:ln>
        </p:spPr>
        <p:txBody>
          <a:bodyPr wrap="square" lIns="91440" rtlCol="0" anchor="ctr" anchorCtr="0">
            <a:noAutofit/>
          </a:bodyPr>
          <a:lstStyle/>
          <a:p>
            <a:pPr algn="ctr">
              <a:lnSpc>
                <a:spcPct val="80000"/>
              </a:lnSpc>
              <a:spcAft>
                <a:spcPts val="200"/>
              </a:spcAft>
            </a:pPr>
            <a:endParaRPr lang="en-US" sz="1400" b="1" spc="-3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80000"/>
              </a:lnSpc>
              <a:spcAft>
                <a:spcPts val="200"/>
              </a:spcAft>
            </a:pPr>
            <a:r>
              <a:rPr lang="en-US" sz="1400" b="1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Total</a:t>
            </a:r>
            <a:r>
              <a:rPr lang="en-US" sz="1400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1400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1400" spc="-3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9" name="TextBox 238"/>
          <p:cNvSpPr txBox="1"/>
          <p:nvPr/>
        </p:nvSpPr>
        <p:spPr>
          <a:xfrm>
            <a:off x="3768436" y="1850090"/>
            <a:ext cx="3335920" cy="7053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alpha val="20000"/>
              </a:schemeClr>
            </a:solidFill>
          </a:ln>
        </p:spPr>
        <p:txBody>
          <a:bodyPr wrap="square" tIns="91440" bIns="91440" rtlCol="0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nless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consent is freely given and is specific regarding the information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</a:t>
            </a:r>
            <a:b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disclosed</a:t>
            </a:r>
          </a:p>
        </p:txBody>
      </p:sp>
      <p:sp>
        <p:nvSpPr>
          <p:cNvPr id="252" name="TextBox 17"/>
          <p:cNvSpPr txBox="1"/>
          <p:nvPr/>
        </p:nvSpPr>
        <p:spPr>
          <a:xfrm>
            <a:off x="7143428" y="1850090"/>
            <a:ext cx="1678082" cy="70323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alpha val="20000"/>
              </a:schemeClr>
            </a:solidFill>
          </a:ln>
        </p:spPr>
        <p:txBody>
          <a:bodyPr wrap="square" lIns="91440" tIns="0" rIns="91440" bIns="0" rtlCol="0" anchor="ctr" anchorCtr="0">
            <a:no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1400" spc="-2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 person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400" spc="-2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</a:t>
            </a:r>
            <a:r>
              <a:rPr lang="en-US" sz="1400" spc="-2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elephone*</a:t>
            </a:r>
            <a:endParaRPr lang="en-US" sz="1400" spc="-2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6" name="box 2"/>
          <p:cNvSpPr txBox="1"/>
          <p:nvPr/>
        </p:nvSpPr>
        <p:spPr>
          <a:xfrm>
            <a:off x="272272" y="2592152"/>
            <a:ext cx="2654164" cy="705300"/>
          </a:xfrm>
          <a:prstGeom prst="homePlate">
            <a:avLst>
              <a:gd name="adj" fmla="val 17632"/>
            </a:avLst>
          </a:prstGeom>
          <a:solidFill>
            <a:srgbClr val="4A5AAC"/>
          </a:solidFill>
          <a:ln w="3175">
            <a:solidFill>
              <a:schemeClr val="tx1">
                <a:alpha val="49000"/>
              </a:schemeClr>
            </a:solidFill>
          </a:ln>
        </p:spPr>
        <p:txBody>
          <a:bodyPr wrap="square" lIns="640080" rIns="91440" rtlCol="0" anchor="ctr" anchorCtr="0">
            <a:noAutofit/>
          </a:bodyPr>
          <a:lstStyle/>
          <a:p>
            <a:pPr>
              <a:lnSpc>
                <a:spcPct val="80000"/>
              </a:lnSpc>
              <a:spcAft>
                <a:spcPts val="200"/>
              </a:spcAft>
            </a:pPr>
            <a:r>
              <a:rPr lang="en-US" sz="1400" b="1" spc="-30" dirty="0" smtClean="0">
                <a:solidFill>
                  <a:schemeClr val="bg1"/>
                </a:solidFill>
              </a:rPr>
              <a:t>Military/Veterans                Crisis Line</a:t>
            </a:r>
            <a:endParaRPr lang="en-US" sz="1400" b="1" spc="-30" dirty="0">
              <a:solidFill>
                <a:schemeClr val="bg1"/>
              </a:solidFill>
            </a:endParaRPr>
          </a:p>
        </p:txBody>
      </p:sp>
      <p:pic>
        <p:nvPicPr>
          <p:cNvPr id="237" name="icon 2" title="decorative icon"/>
          <p:cNvPicPr>
            <a:picLocks noChangeAspect="1"/>
          </p:cNvPicPr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>
            <a:off x="315098" y="2791871"/>
            <a:ext cx="450446" cy="325237"/>
          </a:xfrm>
          <a:prstGeom prst="rect">
            <a:avLst/>
          </a:prstGeom>
          <a:ln w="3175">
            <a:noFill/>
          </a:ln>
        </p:spPr>
      </p:pic>
      <p:sp>
        <p:nvSpPr>
          <p:cNvPr id="49" name="Total"/>
          <p:cNvSpPr txBox="1"/>
          <p:nvPr/>
        </p:nvSpPr>
        <p:spPr>
          <a:xfrm>
            <a:off x="2796879" y="2591531"/>
            <a:ext cx="928020" cy="705300"/>
          </a:xfrm>
          <a:custGeom>
            <a:avLst/>
            <a:gdLst>
              <a:gd name="connsiteX0" fmla="*/ 0 w 928020"/>
              <a:gd name="connsiteY0" fmla="*/ 0 h 640080"/>
              <a:gd name="connsiteX1" fmla="*/ 928020 w 928020"/>
              <a:gd name="connsiteY1" fmla="*/ 0 h 640080"/>
              <a:gd name="connsiteX2" fmla="*/ 928020 w 928020"/>
              <a:gd name="connsiteY2" fmla="*/ 640080 h 640080"/>
              <a:gd name="connsiteX3" fmla="*/ 0 w 928020"/>
              <a:gd name="connsiteY3" fmla="*/ 640080 h 640080"/>
              <a:gd name="connsiteX4" fmla="*/ 112859 w 928020"/>
              <a:gd name="connsiteY4" fmla="*/ 32004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020" h="640080">
                <a:moveTo>
                  <a:pt x="0" y="0"/>
                </a:moveTo>
                <a:lnTo>
                  <a:pt x="928020" y="0"/>
                </a:lnTo>
                <a:lnTo>
                  <a:pt x="928020" y="640080"/>
                </a:lnTo>
                <a:lnTo>
                  <a:pt x="0" y="640080"/>
                </a:lnTo>
                <a:lnTo>
                  <a:pt x="112859" y="320040"/>
                </a:lnTo>
                <a:close/>
              </a:path>
            </a:pathLst>
          </a:custGeom>
          <a:solidFill>
            <a:srgbClr val="E6E6E6"/>
          </a:solidFill>
          <a:ln w="3175">
            <a:solidFill>
              <a:schemeClr val="tx1">
                <a:alpha val="20000"/>
              </a:schemeClr>
            </a:solidFill>
          </a:ln>
        </p:spPr>
        <p:txBody>
          <a:bodyPr wrap="square" lIns="91440" rtlCol="0" anchor="ctr" anchorCtr="0">
            <a:noAutofit/>
          </a:bodyPr>
          <a:lstStyle/>
          <a:p>
            <a:pPr algn="ctr">
              <a:lnSpc>
                <a:spcPct val="80000"/>
              </a:lnSpc>
              <a:spcAft>
                <a:spcPts val="200"/>
              </a:spcAft>
            </a:pPr>
            <a:endParaRPr lang="en-US" sz="1400" b="1" spc="-3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80000"/>
              </a:lnSpc>
              <a:spcAft>
                <a:spcPts val="200"/>
              </a:spcAft>
            </a:pPr>
            <a:r>
              <a:rPr lang="en-US" sz="1400" b="1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Total</a:t>
            </a:r>
            <a:r>
              <a:rPr lang="en-US" sz="1400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1400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1400" spc="-3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5" name="TextBox 234"/>
          <p:cNvSpPr txBox="1"/>
          <p:nvPr/>
        </p:nvSpPr>
        <p:spPr>
          <a:xfrm>
            <a:off x="3768436" y="2592188"/>
            <a:ext cx="3335920" cy="7053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alpha val="20000"/>
              </a:schemeClr>
            </a:solidFill>
          </a:ln>
        </p:spPr>
        <p:txBody>
          <a:bodyPr wrap="square" tIns="91440" bIns="91440" rtlCol="0" anchor="ctr" anchorCtr="0">
            <a:noAutofit/>
          </a:bodyPr>
          <a:lstStyle/>
          <a:p>
            <a:pPr lvl="0" algn="ctr">
              <a:lnSpc>
                <a:spcPct val="80000"/>
              </a:lnSpc>
              <a:spcAft>
                <a:spcPts val="200"/>
              </a:spcAft>
              <a:defRPr/>
            </a:pPr>
            <a:r>
              <a:rPr lang="en-US" sz="140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If the caller provides contact </a:t>
            </a:r>
            <a:r>
              <a:rPr lang="en-US" sz="1400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information,</a:t>
            </a:r>
            <a:br>
              <a:rPr lang="en-US" sz="1400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400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</a:t>
            </a:r>
            <a:r>
              <a:rPr lang="en-US" sz="140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case manager will make contact by </a:t>
            </a:r>
            <a:r>
              <a:rPr lang="en-US" sz="1400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br>
              <a:rPr lang="en-US" sz="1400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400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next </a:t>
            </a:r>
            <a:r>
              <a:rPr lang="en-US" sz="140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business day</a:t>
            </a:r>
          </a:p>
        </p:txBody>
      </p:sp>
      <p:sp>
        <p:nvSpPr>
          <p:cNvPr id="251" name="TextBox 14"/>
          <p:cNvSpPr txBox="1"/>
          <p:nvPr/>
        </p:nvSpPr>
        <p:spPr>
          <a:xfrm>
            <a:off x="7139333" y="2591591"/>
            <a:ext cx="1682096" cy="70323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alpha val="20000"/>
              </a:schemeClr>
            </a:solidFill>
          </a:ln>
        </p:spPr>
        <p:txBody>
          <a:bodyPr wrap="square" lIns="91440" tIns="0" rIns="91440" bIns="0" rtlCol="0" anchor="ctr" anchorCtr="0">
            <a:noAutofit/>
          </a:bodyPr>
          <a:lstStyle/>
          <a:p>
            <a:pPr lvl="0" algn="ctr">
              <a:lnSpc>
                <a:spcPct val="80000"/>
              </a:lnSpc>
              <a:defRPr/>
            </a:pPr>
            <a:r>
              <a:rPr lang="en-US" sz="1400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Telephone*</a:t>
            </a:r>
          </a:p>
          <a:p>
            <a:pPr lvl="0" algn="ctr">
              <a:lnSpc>
                <a:spcPct val="80000"/>
              </a:lnSpc>
              <a:defRPr/>
            </a:pPr>
            <a:r>
              <a:rPr lang="en-US" sz="140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en-US" sz="1400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mail* </a:t>
            </a:r>
          </a:p>
          <a:p>
            <a:pPr lvl="0" algn="ctr">
              <a:lnSpc>
                <a:spcPct val="80000"/>
              </a:lnSpc>
              <a:defRPr/>
            </a:pPr>
            <a:r>
              <a:rPr lang="en-US" sz="140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</a:t>
            </a:r>
            <a:r>
              <a:rPr lang="en-US" sz="1400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ive chat*</a:t>
            </a:r>
            <a:endParaRPr lang="en-US" sz="1400" spc="-3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2" name="box 3"/>
          <p:cNvSpPr txBox="1"/>
          <p:nvPr/>
        </p:nvSpPr>
        <p:spPr>
          <a:xfrm>
            <a:off x="272272" y="3334254"/>
            <a:ext cx="2651221" cy="705300"/>
          </a:xfrm>
          <a:prstGeom prst="homePlate">
            <a:avLst>
              <a:gd name="adj" fmla="val 17632"/>
            </a:avLst>
          </a:prstGeom>
          <a:solidFill>
            <a:srgbClr val="4A5AAC"/>
          </a:solidFill>
          <a:ln w="3175">
            <a:solidFill>
              <a:schemeClr val="tx1">
                <a:alpha val="49000"/>
              </a:schemeClr>
            </a:solidFill>
          </a:ln>
        </p:spPr>
        <p:txBody>
          <a:bodyPr wrap="square" lIns="640080" rIns="91440" rtlCol="0" anchor="ctr" anchorCtr="0">
            <a:noAutofit/>
          </a:bodyPr>
          <a:lstStyle/>
          <a:p>
            <a:pPr>
              <a:lnSpc>
                <a:spcPct val="80000"/>
              </a:lnSpc>
              <a:spcAft>
                <a:spcPts val="200"/>
              </a:spcAft>
            </a:pPr>
            <a:r>
              <a:rPr lang="en-US" sz="1400" b="1" spc="-30" dirty="0" smtClean="0">
                <a:solidFill>
                  <a:schemeClr val="bg1"/>
                </a:solidFill>
              </a:rPr>
              <a:t>Military OneSource </a:t>
            </a:r>
          </a:p>
          <a:p>
            <a:pPr>
              <a:lnSpc>
                <a:spcPct val="80000"/>
              </a:lnSpc>
              <a:spcAft>
                <a:spcPts val="200"/>
              </a:spcAft>
            </a:pPr>
            <a:r>
              <a:rPr lang="en-US" sz="1400" b="1" spc="-30" dirty="0" smtClean="0">
                <a:solidFill>
                  <a:schemeClr val="bg1"/>
                </a:solidFill>
              </a:rPr>
              <a:t>Non-Medical Counseling</a:t>
            </a:r>
            <a:endParaRPr lang="en-US" sz="1400" b="1" spc="-30" dirty="0">
              <a:solidFill>
                <a:schemeClr val="bg1"/>
              </a:solidFill>
            </a:endParaRPr>
          </a:p>
        </p:txBody>
      </p:sp>
      <p:pic>
        <p:nvPicPr>
          <p:cNvPr id="233" name="icon 3" title="decorative icon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261" y="3477715"/>
            <a:ext cx="308120" cy="404305"/>
          </a:xfrm>
          <a:prstGeom prst="rect">
            <a:avLst/>
          </a:prstGeom>
          <a:ln w="3175">
            <a:noFill/>
          </a:ln>
        </p:spPr>
      </p:pic>
      <p:sp>
        <p:nvSpPr>
          <p:cNvPr id="50" name="total 3"/>
          <p:cNvSpPr txBox="1"/>
          <p:nvPr/>
        </p:nvSpPr>
        <p:spPr>
          <a:xfrm>
            <a:off x="2796879" y="3334285"/>
            <a:ext cx="928020" cy="705300"/>
          </a:xfrm>
          <a:custGeom>
            <a:avLst/>
            <a:gdLst>
              <a:gd name="connsiteX0" fmla="*/ 0 w 928020"/>
              <a:gd name="connsiteY0" fmla="*/ 0 h 640080"/>
              <a:gd name="connsiteX1" fmla="*/ 928020 w 928020"/>
              <a:gd name="connsiteY1" fmla="*/ 0 h 640080"/>
              <a:gd name="connsiteX2" fmla="*/ 928020 w 928020"/>
              <a:gd name="connsiteY2" fmla="*/ 640080 h 640080"/>
              <a:gd name="connsiteX3" fmla="*/ 0 w 928020"/>
              <a:gd name="connsiteY3" fmla="*/ 640080 h 640080"/>
              <a:gd name="connsiteX4" fmla="*/ 112859 w 928020"/>
              <a:gd name="connsiteY4" fmla="*/ 32004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020" h="640080">
                <a:moveTo>
                  <a:pt x="0" y="0"/>
                </a:moveTo>
                <a:lnTo>
                  <a:pt x="928020" y="0"/>
                </a:lnTo>
                <a:lnTo>
                  <a:pt x="928020" y="640080"/>
                </a:lnTo>
                <a:lnTo>
                  <a:pt x="0" y="640080"/>
                </a:lnTo>
                <a:lnTo>
                  <a:pt x="112859" y="320040"/>
                </a:lnTo>
                <a:close/>
              </a:path>
            </a:pathLst>
          </a:custGeom>
          <a:solidFill>
            <a:srgbClr val="E6E6E6"/>
          </a:solidFill>
          <a:ln w="3175">
            <a:solidFill>
              <a:schemeClr val="tx1">
                <a:alpha val="20000"/>
              </a:schemeClr>
            </a:solidFill>
          </a:ln>
        </p:spPr>
        <p:txBody>
          <a:bodyPr wrap="square" lIns="91440" rtlCol="0" anchor="ctr" anchorCtr="0">
            <a:noAutofit/>
          </a:bodyPr>
          <a:lstStyle/>
          <a:p>
            <a:pPr algn="ctr">
              <a:lnSpc>
                <a:spcPct val="80000"/>
              </a:lnSpc>
              <a:spcAft>
                <a:spcPts val="200"/>
              </a:spcAft>
            </a:pPr>
            <a:r>
              <a:rPr lang="en-US" sz="1400" b="1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Partial</a:t>
            </a:r>
            <a:endParaRPr lang="en-US" sz="1400" spc="-3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1" name="TextBox 230"/>
          <p:cNvSpPr txBox="1"/>
          <p:nvPr/>
        </p:nvSpPr>
        <p:spPr>
          <a:xfrm>
            <a:off x="3768436" y="3334285"/>
            <a:ext cx="3335920" cy="7053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alpha val="20000"/>
              </a:schemeClr>
            </a:solidFill>
          </a:ln>
        </p:spPr>
        <p:txBody>
          <a:bodyPr wrap="square" tIns="91440" bIns="91440" rtlCol="0" anchor="ctr" anchorCtr="0">
            <a:noAutofit/>
          </a:bodyPr>
          <a:lstStyle/>
          <a:p>
            <a:pPr lvl="0" algn="ctr">
              <a:lnSpc>
                <a:spcPct val="80000"/>
              </a:lnSpc>
              <a:spcAft>
                <a:spcPts val="200"/>
              </a:spcAft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Duty to warn</a:t>
            </a:r>
          </a:p>
          <a:p>
            <a:pPr lvl="0" algn="ctr">
              <a:lnSpc>
                <a:spcPct val="80000"/>
              </a:lnSpc>
              <a:spcAft>
                <a:spcPts val="200"/>
              </a:spcAft>
              <a:defRPr/>
            </a:pPr>
            <a:r>
              <a:rPr lang="en-US" sz="140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Illegal activity</a:t>
            </a:r>
          </a:p>
        </p:txBody>
      </p:sp>
      <p:sp>
        <p:nvSpPr>
          <p:cNvPr id="250" name="TextBox 10"/>
          <p:cNvSpPr txBox="1"/>
          <p:nvPr/>
        </p:nvSpPr>
        <p:spPr>
          <a:xfrm>
            <a:off x="7139333" y="3333092"/>
            <a:ext cx="1682096" cy="71032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alpha val="20000"/>
              </a:schemeClr>
            </a:solidFill>
          </a:ln>
        </p:spPr>
        <p:txBody>
          <a:bodyPr wrap="square" lIns="91440" tIns="0" rIns="91440" bIns="0" rtlCol="0" anchor="ctr" anchorCtr="0">
            <a:no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1400" spc="-2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 person</a:t>
            </a:r>
            <a:br>
              <a:rPr lang="en-US" sz="1400" spc="-2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400" spc="-2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Telephone* </a:t>
            </a:r>
            <a:r>
              <a:rPr lang="en-US" sz="1400" spc="-2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1400" spc="-2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400" spc="-2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</a:t>
            </a:r>
            <a:r>
              <a:rPr lang="en-US" sz="1400" spc="-2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ecure video* </a:t>
            </a:r>
            <a:br>
              <a:rPr lang="en-US" sz="1400" spc="-2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400" spc="-2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Secure </a:t>
            </a:r>
            <a:r>
              <a:rPr lang="en-US" sz="1400" spc="-2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</a:t>
            </a:r>
            <a:r>
              <a:rPr lang="en-US" sz="1400" spc="-2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nline chat*</a:t>
            </a:r>
            <a:endParaRPr lang="en-US" sz="1400" spc="-2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8" name="box 4"/>
          <p:cNvSpPr txBox="1"/>
          <p:nvPr/>
        </p:nvSpPr>
        <p:spPr>
          <a:xfrm>
            <a:off x="272272" y="4077105"/>
            <a:ext cx="2654225" cy="705300"/>
          </a:xfrm>
          <a:prstGeom prst="homePlate">
            <a:avLst>
              <a:gd name="adj" fmla="val 17632"/>
            </a:avLst>
          </a:prstGeom>
          <a:solidFill>
            <a:srgbClr val="4A5AAC"/>
          </a:solidFill>
          <a:ln w="3175">
            <a:solidFill>
              <a:schemeClr val="tx1">
                <a:alpha val="49000"/>
              </a:schemeClr>
            </a:solidFill>
          </a:ln>
        </p:spPr>
        <p:txBody>
          <a:bodyPr wrap="square" lIns="640080" rIns="91440" rtlCol="0" anchor="ctr" anchorCtr="0">
            <a:noAutofit/>
          </a:bodyPr>
          <a:lstStyle/>
          <a:p>
            <a:pPr>
              <a:lnSpc>
                <a:spcPct val="80000"/>
              </a:lnSpc>
              <a:spcAft>
                <a:spcPts val="200"/>
              </a:spcAft>
            </a:pPr>
            <a:r>
              <a:rPr lang="en-US" sz="1400" b="1" spc="-30" dirty="0" smtClean="0">
                <a:solidFill>
                  <a:schemeClr val="bg1"/>
                </a:solidFill>
              </a:rPr>
              <a:t>Military &amp; Family Life Counselors</a:t>
            </a:r>
            <a:endParaRPr lang="en-US" sz="1400" b="1" spc="-30" dirty="0">
              <a:solidFill>
                <a:schemeClr val="bg1"/>
              </a:solidFill>
            </a:endParaRPr>
          </a:p>
        </p:txBody>
      </p:sp>
      <p:pic>
        <p:nvPicPr>
          <p:cNvPr id="229" name="icon 4" title="decorative icon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360" y="4240479"/>
            <a:ext cx="389922" cy="378553"/>
          </a:xfrm>
          <a:prstGeom prst="rect">
            <a:avLst/>
          </a:prstGeom>
          <a:ln w="3175">
            <a:noFill/>
          </a:ln>
        </p:spPr>
      </p:pic>
      <p:sp>
        <p:nvSpPr>
          <p:cNvPr id="52" name="partial 4"/>
          <p:cNvSpPr txBox="1"/>
          <p:nvPr/>
        </p:nvSpPr>
        <p:spPr>
          <a:xfrm>
            <a:off x="2796879" y="4077105"/>
            <a:ext cx="928020" cy="705300"/>
          </a:xfrm>
          <a:custGeom>
            <a:avLst/>
            <a:gdLst>
              <a:gd name="connsiteX0" fmla="*/ 0 w 928020"/>
              <a:gd name="connsiteY0" fmla="*/ 0 h 640080"/>
              <a:gd name="connsiteX1" fmla="*/ 928020 w 928020"/>
              <a:gd name="connsiteY1" fmla="*/ 0 h 640080"/>
              <a:gd name="connsiteX2" fmla="*/ 928020 w 928020"/>
              <a:gd name="connsiteY2" fmla="*/ 640080 h 640080"/>
              <a:gd name="connsiteX3" fmla="*/ 0 w 928020"/>
              <a:gd name="connsiteY3" fmla="*/ 640080 h 640080"/>
              <a:gd name="connsiteX4" fmla="*/ 112859 w 928020"/>
              <a:gd name="connsiteY4" fmla="*/ 32004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020" h="640080">
                <a:moveTo>
                  <a:pt x="0" y="0"/>
                </a:moveTo>
                <a:lnTo>
                  <a:pt x="928020" y="0"/>
                </a:lnTo>
                <a:lnTo>
                  <a:pt x="928020" y="640080"/>
                </a:lnTo>
                <a:lnTo>
                  <a:pt x="0" y="640080"/>
                </a:lnTo>
                <a:lnTo>
                  <a:pt x="112859" y="320040"/>
                </a:lnTo>
                <a:close/>
              </a:path>
            </a:pathLst>
          </a:custGeom>
          <a:solidFill>
            <a:srgbClr val="E6E6E6"/>
          </a:solidFill>
          <a:ln w="3175">
            <a:solidFill>
              <a:schemeClr val="tx1">
                <a:alpha val="20000"/>
              </a:schemeClr>
            </a:solidFill>
          </a:ln>
        </p:spPr>
        <p:txBody>
          <a:bodyPr wrap="square" lIns="91440" rtlCol="0" anchor="ctr" anchorCtr="0">
            <a:noAutofit/>
          </a:bodyPr>
          <a:lstStyle/>
          <a:p>
            <a:pPr algn="ctr">
              <a:lnSpc>
                <a:spcPct val="80000"/>
              </a:lnSpc>
              <a:spcAft>
                <a:spcPts val="200"/>
              </a:spcAft>
            </a:pPr>
            <a:r>
              <a:rPr lang="en-US" sz="1400" b="1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Partial</a:t>
            </a:r>
            <a:endParaRPr lang="en-US" sz="1400" spc="-3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7" name="TextBox 226"/>
          <p:cNvSpPr txBox="1"/>
          <p:nvPr/>
        </p:nvSpPr>
        <p:spPr>
          <a:xfrm>
            <a:off x="3768436" y="4077105"/>
            <a:ext cx="3335920" cy="7053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alpha val="20000"/>
              </a:schemeClr>
            </a:solidFill>
          </a:ln>
        </p:spPr>
        <p:txBody>
          <a:bodyPr wrap="square" tIns="91440" bIns="91440" rtlCol="0" anchor="ctr" anchorCtr="0">
            <a:noAutofit/>
          </a:bodyPr>
          <a:lstStyle/>
          <a:p>
            <a:pPr lvl="0" algn="ctr">
              <a:lnSpc>
                <a:spcPct val="80000"/>
              </a:lnSpc>
              <a:spcAft>
                <a:spcPts val="200"/>
              </a:spcAft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Duty to warn</a:t>
            </a:r>
          </a:p>
          <a:p>
            <a:pPr lvl="0" algn="ctr">
              <a:lnSpc>
                <a:spcPct val="80000"/>
              </a:lnSpc>
              <a:spcAft>
                <a:spcPts val="200"/>
              </a:spcAft>
              <a:defRPr/>
            </a:pPr>
            <a:r>
              <a:rPr lang="en-US" sz="140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Illegal activity</a:t>
            </a:r>
          </a:p>
        </p:txBody>
      </p:sp>
      <p:sp>
        <p:nvSpPr>
          <p:cNvPr id="249" name="TextBox 9"/>
          <p:cNvSpPr txBox="1"/>
          <p:nvPr/>
        </p:nvSpPr>
        <p:spPr>
          <a:xfrm>
            <a:off x="7143428" y="4081682"/>
            <a:ext cx="1678082" cy="70072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alpha val="20000"/>
              </a:schemeClr>
            </a:solidFill>
          </a:ln>
        </p:spPr>
        <p:txBody>
          <a:bodyPr wrap="square" lIns="91440" tIns="0" rIns="91440" bIns="0" rtlCol="0" anchor="ctr" anchorCtr="0">
            <a:noAutofit/>
          </a:bodyPr>
          <a:lstStyle/>
          <a:p>
            <a:pPr lvl="0" algn="ctr">
              <a:lnSpc>
                <a:spcPct val="80000"/>
              </a:lnSpc>
              <a:defRPr/>
            </a:pPr>
            <a:r>
              <a:rPr lang="en-US" sz="1400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 person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40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</a:t>
            </a:r>
            <a:r>
              <a:rPr lang="en-US" sz="1400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elephone*</a:t>
            </a:r>
            <a:r>
              <a:rPr lang="en-US" sz="1400" spc="-3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</a:t>
            </a:r>
            <a:endParaRPr lang="en-US" sz="1400" spc="-3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 algn="ctr">
              <a:lnSpc>
                <a:spcPct val="80000"/>
              </a:lnSpc>
              <a:defRPr/>
            </a:pPr>
            <a:r>
              <a:rPr lang="en-US" sz="140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</a:t>
            </a:r>
            <a:r>
              <a:rPr lang="en-US" sz="1400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ecure video*</a:t>
            </a:r>
            <a:r>
              <a:rPr lang="en-US" sz="1400" spc="-3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</a:t>
            </a:r>
            <a:endParaRPr lang="en-US" sz="1400" spc="-30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4" name="box 6"/>
          <p:cNvSpPr txBox="1"/>
          <p:nvPr/>
        </p:nvSpPr>
        <p:spPr>
          <a:xfrm>
            <a:off x="272272" y="4819889"/>
            <a:ext cx="2650988" cy="722372"/>
          </a:xfrm>
          <a:prstGeom prst="homePlate">
            <a:avLst>
              <a:gd name="adj" fmla="val 17632"/>
            </a:avLst>
          </a:prstGeom>
          <a:solidFill>
            <a:srgbClr val="4A5AAC"/>
          </a:solidFill>
          <a:ln w="3175">
            <a:solidFill>
              <a:schemeClr val="tx1">
                <a:alpha val="49000"/>
              </a:schemeClr>
            </a:solidFill>
          </a:ln>
        </p:spPr>
        <p:txBody>
          <a:bodyPr wrap="square" lIns="640080" rIns="91440" rtlCol="0" anchor="ctr" anchorCtr="0">
            <a:noAutofit/>
          </a:bodyPr>
          <a:lstStyle/>
          <a:p>
            <a:pPr>
              <a:lnSpc>
                <a:spcPct val="80000"/>
              </a:lnSpc>
              <a:spcAft>
                <a:spcPts val="200"/>
              </a:spcAft>
            </a:pPr>
            <a:r>
              <a:rPr lang="en-US" sz="1400" b="1" spc="-30" dirty="0">
                <a:solidFill>
                  <a:schemeClr val="bg1"/>
                </a:solidFill>
              </a:rPr>
              <a:t>Mental Health Clinic/Military Treatment Facility</a:t>
            </a:r>
          </a:p>
        </p:txBody>
      </p:sp>
      <p:pic>
        <p:nvPicPr>
          <p:cNvPr id="225" name="icon 6" title="decorative icon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56" y="4970679"/>
            <a:ext cx="441730" cy="390352"/>
          </a:xfrm>
          <a:prstGeom prst="rect">
            <a:avLst/>
          </a:prstGeom>
          <a:ln w="3175">
            <a:noFill/>
          </a:ln>
        </p:spPr>
      </p:pic>
      <p:sp>
        <p:nvSpPr>
          <p:cNvPr id="54" name="partial 6"/>
          <p:cNvSpPr txBox="1"/>
          <p:nvPr/>
        </p:nvSpPr>
        <p:spPr>
          <a:xfrm>
            <a:off x="2796879" y="4821239"/>
            <a:ext cx="928020" cy="722372"/>
          </a:xfrm>
          <a:custGeom>
            <a:avLst/>
            <a:gdLst>
              <a:gd name="connsiteX0" fmla="*/ 0 w 928020"/>
              <a:gd name="connsiteY0" fmla="*/ 0 h 640080"/>
              <a:gd name="connsiteX1" fmla="*/ 928020 w 928020"/>
              <a:gd name="connsiteY1" fmla="*/ 0 h 640080"/>
              <a:gd name="connsiteX2" fmla="*/ 928020 w 928020"/>
              <a:gd name="connsiteY2" fmla="*/ 640080 h 640080"/>
              <a:gd name="connsiteX3" fmla="*/ 0 w 928020"/>
              <a:gd name="connsiteY3" fmla="*/ 640080 h 640080"/>
              <a:gd name="connsiteX4" fmla="*/ 112859 w 928020"/>
              <a:gd name="connsiteY4" fmla="*/ 32004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020" h="640080">
                <a:moveTo>
                  <a:pt x="0" y="0"/>
                </a:moveTo>
                <a:lnTo>
                  <a:pt x="928020" y="0"/>
                </a:lnTo>
                <a:lnTo>
                  <a:pt x="928020" y="640080"/>
                </a:lnTo>
                <a:lnTo>
                  <a:pt x="0" y="640080"/>
                </a:lnTo>
                <a:lnTo>
                  <a:pt x="112859" y="320040"/>
                </a:lnTo>
                <a:close/>
              </a:path>
            </a:pathLst>
          </a:custGeom>
          <a:solidFill>
            <a:srgbClr val="E6E6E6"/>
          </a:solidFill>
          <a:ln w="3175">
            <a:solidFill>
              <a:schemeClr val="tx1">
                <a:alpha val="20000"/>
              </a:schemeClr>
            </a:solidFill>
          </a:ln>
        </p:spPr>
        <p:txBody>
          <a:bodyPr wrap="square" lIns="91440" rtlCol="0" anchor="ctr" anchorCtr="0">
            <a:noAutofit/>
          </a:bodyPr>
          <a:lstStyle/>
          <a:p>
            <a:pPr algn="ctr">
              <a:lnSpc>
                <a:spcPct val="80000"/>
              </a:lnSpc>
              <a:spcAft>
                <a:spcPts val="200"/>
              </a:spcAft>
            </a:pPr>
            <a:r>
              <a:rPr lang="en-US" sz="1400" b="1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Partial</a:t>
            </a:r>
            <a:endParaRPr lang="en-US" sz="1400" spc="-3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3" name="TextBox 222"/>
          <p:cNvSpPr txBox="1"/>
          <p:nvPr/>
        </p:nvSpPr>
        <p:spPr>
          <a:xfrm>
            <a:off x="3768436" y="4819901"/>
            <a:ext cx="3335920" cy="72237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alpha val="20000"/>
              </a:schemeClr>
            </a:solidFill>
          </a:ln>
        </p:spPr>
        <p:txBody>
          <a:bodyPr wrap="square" tIns="91440" bIns="91440" rtlCol="0" anchor="ctr" anchorCtr="0">
            <a:noAutofit/>
          </a:bodyPr>
          <a:lstStyle/>
          <a:p>
            <a:pPr lvl="0" algn="ctr">
              <a:lnSpc>
                <a:spcPct val="80000"/>
              </a:lnSpc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Duty to warn</a:t>
            </a:r>
            <a:b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Risk to mission</a:t>
            </a:r>
          </a:p>
          <a:p>
            <a:pPr lvl="0" algn="ctr">
              <a:lnSpc>
                <a:spcPct val="80000"/>
              </a:lnSpc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Updates to leadership if a </a:t>
            </a:r>
          </a:p>
          <a:p>
            <a:pPr lvl="0" algn="ctr">
              <a:lnSpc>
                <a:spcPct val="80000"/>
              </a:lnSpc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Command-Directed Evaluation</a:t>
            </a:r>
          </a:p>
        </p:txBody>
      </p:sp>
      <p:sp>
        <p:nvSpPr>
          <p:cNvPr id="248" name="TextBox 24"/>
          <p:cNvSpPr txBox="1"/>
          <p:nvPr/>
        </p:nvSpPr>
        <p:spPr>
          <a:xfrm>
            <a:off x="7139333" y="4817065"/>
            <a:ext cx="1682096" cy="72730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alpha val="20000"/>
              </a:schemeClr>
            </a:solidFill>
          </a:ln>
        </p:spPr>
        <p:txBody>
          <a:bodyPr wrap="square" lIns="91440" tIns="0" rIns="91440" bIns="0" rtlCol="0" anchor="ctr" anchorCtr="0">
            <a:noAutofit/>
          </a:bodyPr>
          <a:lstStyle/>
          <a:p>
            <a:pPr algn="ctr">
              <a:lnSpc>
                <a:spcPct val="80000"/>
              </a:lnSpc>
              <a:spcAft>
                <a:spcPts val="200"/>
              </a:spcAft>
              <a:defRPr/>
            </a:pPr>
            <a:r>
              <a:rPr lang="en-US" sz="1400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 person</a:t>
            </a:r>
          </a:p>
          <a:p>
            <a:pPr algn="ctr">
              <a:lnSpc>
                <a:spcPct val="80000"/>
              </a:lnSpc>
              <a:spcAft>
                <a:spcPts val="200"/>
              </a:spcAft>
              <a:defRPr/>
            </a:pPr>
            <a:r>
              <a:rPr lang="en-US" sz="1400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Telephone</a:t>
            </a:r>
            <a:r>
              <a:rPr lang="en-US" sz="140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</a:t>
            </a:r>
          </a:p>
          <a:p>
            <a:pPr algn="ctr">
              <a:lnSpc>
                <a:spcPct val="80000"/>
              </a:lnSpc>
              <a:spcAft>
                <a:spcPts val="200"/>
              </a:spcAft>
              <a:defRPr/>
            </a:pPr>
            <a:r>
              <a:rPr lang="en-US" sz="140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Secure video*</a:t>
            </a:r>
            <a:r>
              <a:rPr lang="en-US" sz="1400" spc="-3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</a:t>
            </a:r>
          </a:p>
        </p:txBody>
      </p:sp>
      <p:sp>
        <p:nvSpPr>
          <p:cNvPr id="220" name="box 7"/>
          <p:cNvSpPr txBox="1"/>
          <p:nvPr/>
        </p:nvSpPr>
        <p:spPr>
          <a:xfrm>
            <a:off x="272272" y="5581445"/>
            <a:ext cx="2652280" cy="722372"/>
          </a:xfrm>
          <a:prstGeom prst="homePlate">
            <a:avLst>
              <a:gd name="adj" fmla="val 17632"/>
            </a:avLst>
          </a:prstGeom>
          <a:solidFill>
            <a:srgbClr val="4A5AAC"/>
          </a:solidFill>
          <a:ln w="3175">
            <a:solidFill>
              <a:schemeClr val="tx1">
                <a:alpha val="49000"/>
              </a:schemeClr>
            </a:solidFill>
          </a:ln>
        </p:spPr>
        <p:txBody>
          <a:bodyPr wrap="square" lIns="640080" rIns="91440" rtlCol="0" anchor="ctr" anchorCtr="0">
            <a:noAutofit/>
          </a:bodyPr>
          <a:lstStyle/>
          <a:p>
            <a:pPr>
              <a:lnSpc>
                <a:spcPct val="80000"/>
              </a:lnSpc>
              <a:spcAft>
                <a:spcPts val="200"/>
              </a:spcAft>
            </a:pPr>
            <a:r>
              <a:rPr lang="en-US" sz="1400" b="1" spc="-30" dirty="0" smtClean="0">
                <a:solidFill>
                  <a:schemeClr val="bg1"/>
                </a:solidFill>
              </a:rPr>
              <a:t>Emergency Room</a:t>
            </a:r>
            <a:endParaRPr lang="en-US" sz="1400" b="1" spc="-30" dirty="0">
              <a:solidFill>
                <a:schemeClr val="bg1"/>
              </a:solidFill>
            </a:endParaRPr>
          </a:p>
        </p:txBody>
      </p:sp>
      <p:pic>
        <p:nvPicPr>
          <p:cNvPr id="221" name="icon 7" title="decorative icon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631" y="5733582"/>
            <a:ext cx="365380" cy="385078"/>
          </a:xfrm>
          <a:prstGeom prst="rect">
            <a:avLst/>
          </a:prstGeom>
          <a:ln w="3175">
            <a:noFill/>
          </a:ln>
        </p:spPr>
      </p:pic>
      <p:sp>
        <p:nvSpPr>
          <p:cNvPr id="55" name="partial 7"/>
          <p:cNvSpPr txBox="1"/>
          <p:nvPr/>
        </p:nvSpPr>
        <p:spPr>
          <a:xfrm>
            <a:off x="2796879" y="5581445"/>
            <a:ext cx="928020" cy="722372"/>
          </a:xfrm>
          <a:custGeom>
            <a:avLst/>
            <a:gdLst>
              <a:gd name="connsiteX0" fmla="*/ 0 w 928020"/>
              <a:gd name="connsiteY0" fmla="*/ 0 h 640080"/>
              <a:gd name="connsiteX1" fmla="*/ 928020 w 928020"/>
              <a:gd name="connsiteY1" fmla="*/ 0 h 640080"/>
              <a:gd name="connsiteX2" fmla="*/ 928020 w 928020"/>
              <a:gd name="connsiteY2" fmla="*/ 640080 h 640080"/>
              <a:gd name="connsiteX3" fmla="*/ 0 w 928020"/>
              <a:gd name="connsiteY3" fmla="*/ 640080 h 640080"/>
              <a:gd name="connsiteX4" fmla="*/ 112859 w 928020"/>
              <a:gd name="connsiteY4" fmla="*/ 32004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020" h="640080">
                <a:moveTo>
                  <a:pt x="0" y="0"/>
                </a:moveTo>
                <a:lnTo>
                  <a:pt x="928020" y="0"/>
                </a:lnTo>
                <a:lnTo>
                  <a:pt x="928020" y="640080"/>
                </a:lnTo>
                <a:lnTo>
                  <a:pt x="0" y="640080"/>
                </a:lnTo>
                <a:lnTo>
                  <a:pt x="112859" y="320040"/>
                </a:lnTo>
                <a:close/>
              </a:path>
            </a:pathLst>
          </a:custGeom>
          <a:solidFill>
            <a:srgbClr val="E6E6E6"/>
          </a:solidFill>
          <a:ln w="3175">
            <a:solidFill>
              <a:schemeClr val="tx1">
                <a:alpha val="20000"/>
              </a:schemeClr>
            </a:solidFill>
          </a:ln>
        </p:spPr>
        <p:txBody>
          <a:bodyPr wrap="square" lIns="91440" rtlCol="0" anchor="ctr" anchorCtr="0">
            <a:noAutofit/>
          </a:bodyPr>
          <a:lstStyle/>
          <a:p>
            <a:pPr algn="ctr">
              <a:lnSpc>
                <a:spcPct val="80000"/>
              </a:lnSpc>
              <a:spcAft>
                <a:spcPts val="200"/>
              </a:spcAft>
            </a:pPr>
            <a:r>
              <a:rPr lang="en-US" sz="1400" b="1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Partial</a:t>
            </a:r>
            <a:endParaRPr lang="en-US" sz="1400" spc="-3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9" name="TextBox 218"/>
          <p:cNvSpPr txBox="1"/>
          <p:nvPr/>
        </p:nvSpPr>
        <p:spPr>
          <a:xfrm>
            <a:off x="3768436" y="5581445"/>
            <a:ext cx="3335920" cy="72237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alpha val="20000"/>
              </a:schemeClr>
            </a:solidFill>
          </a:ln>
        </p:spPr>
        <p:txBody>
          <a:bodyPr wrap="square" tIns="91440" bIns="91440" rtlCol="0" anchor="ctr" anchorCtr="0">
            <a:noAutofit/>
          </a:bodyPr>
          <a:lstStyle/>
          <a:p>
            <a:pPr lvl="0" algn="ctr">
              <a:lnSpc>
                <a:spcPct val="80000"/>
              </a:lnSpc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Duty to warn</a:t>
            </a:r>
            <a:b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Risk to mission</a:t>
            </a:r>
            <a:b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Updates to leadership if a</a:t>
            </a:r>
            <a:b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Command-Directed Evaluation</a:t>
            </a:r>
          </a:p>
        </p:txBody>
      </p:sp>
      <p:sp>
        <p:nvSpPr>
          <p:cNvPr id="247" name="TextBox 23"/>
          <p:cNvSpPr txBox="1"/>
          <p:nvPr/>
        </p:nvSpPr>
        <p:spPr>
          <a:xfrm>
            <a:off x="7139333" y="5576297"/>
            <a:ext cx="1682096" cy="72752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alpha val="20000"/>
              </a:schemeClr>
            </a:solidFill>
          </a:ln>
        </p:spPr>
        <p:txBody>
          <a:bodyPr wrap="square" lIns="91440" tIns="0" rIns="91440" bIns="0" rtlCol="0" anchor="ctr" anchorCtr="0">
            <a:noAutofit/>
          </a:bodyPr>
          <a:lstStyle/>
          <a:p>
            <a:pPr lvl="0" algn="ctr">
              <a:lnSpc>
                <a:spcPct val="80000"/>
              </a:lnSpc>
              <a:defRPr/>
            </a:pPr>
            <a:r>
              <a:rPr lang="en-US" sz="1400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 person</a:t>
            </a:r>
            <a:endParaRPr lang="en-US" sz="1400" spc="-3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048989" y="6324741"/>
            <a:ext cx="8011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 Can be done in the privacy of one’s home.   </a:t>
            </a:r>
            <a:r>
              <a:rPr lang="en-US" sz="1000" b="1" spc="-3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 </a:t>
            </a:r>
            <a:r>
              <a:rPr lang="en-US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Available in areas where face-to-face support is restricted due to COVID-19.</a:t>
            </a:r>
          </a:p>
          <a:p>
            <a:pPr algn="r"/>
            <a:r>
              <a:rPr lang="en-US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endParaRPr lang="en-US" sz="1000" b="1" spc="-3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/>
            <a:r>
              <a:rPr lang="en-US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034F-2372-F340-9990-D90A4B84BCC3}" type="slidenum">
              <a:rPr lang="en-US" smtClean="0">
                <a:solidFill>
                  <a:schemeClr val="bg1"/>
                </a:solidFill>
              </a:rPr>
              <a:t>8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03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Resilience Tools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7449909" y="-7376"/>
            <a:ext cx="1371600" cy="13716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innerShdw dist="76200" dir="5400000">
              <a:srgbClr val="877C58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b" anchorCtr="0"/>
          <a:lstStyle/>
          <a:p>
            <a:pPr algn="ctr">
              <a:lnSpc>
                <a:spcPct val="75000"/>
              </a:lnSpc>
            </a:pPr>
            <a:r>
              <a:rPr lang="en-US" sz="1400" b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Not Knowing Which Resource to Use</a:t>
            </a:r>
          </a:p>
        </p:txBody>
      </p:sp>
      <p:grpSp>
        <p:nvGrpSpPr>
          <p:cNvPr id="24" name="Barrier Icon" descr="graphic depicts 50%" title="decorative graphic"/>
          <p:cNvGrpSpPr/>
          <p:nvPr/>
        </p:nvGrpSpPr>
        <p:grpSpPr>
          <a:xfrm>
            <a:off x="7784762" y="37986"/>
            <a:ext cx="701895" cy="701893"/>
            <a:chOff x="7933667" y="37986"/>
            <a:chExt cx="701895" cy="701893"/>
          </a:xfrm>
        </p:grpSpPr>
        <p:sp>
          <p:nvSpPr>
            <p:cNvPr id="26" name="Oval 25"/>
            <p:cNvSpPr/>
            <p:nvPr/>
          </p:nvSpPr>
          <p:spPr>
            <a:xfrm>
              <a:off x="7933667" y="37986"/>
              <a:ext cx="701895" cy="701893"/>
            </a:xfrm>
            <a:prstGeom prst="ellipse">
              <a:avLst/>
            </a:prstGeom>
            <a:solidFill>
              <a:srgbClr val="D9D9D9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" rIns="18288" rtlCol="0" anchor="ctr"/>
            <a:lstStyle/>
            <a:p>
              <a:pPr algn="ctr"/>
              <a:endParaRPr lang="en-US" spc="-100" dirty="0"/>
            </a:p>
          </p:txBody>
        </p:sp>
        <p:sp>
          <p:nvSpPr>
            <p:cNvPr id="27" name="Pie 26"/>
            <p:cNvSpPr>
              <a:spLocks noChangeAspect="1"/>
            </p:cNvSpPr>
            <p:nvPr/>
          </p:nvSpPr>
          <p:spPr>
            <a:xfrm rot="7200000">
              <a:off x="7933668" y="37985"/>
              <a:ext cx="701893" cy="701895"/>
            </a:xfrm>
            <a:prstGeom prst="pie">
              <a:avLst>
                <a:gd name="adj1" fmla="val 19745038"/>
                <a:gd name="adj2" fmla="val 8883874"/>
              </a:avLst>
            </a:prstGeom>
            <a:solidFill>
              <a:srgbClr val="877C5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" rIns="18288" rtlCol="0" anchor="ctr"/>
            <a:lstStyle/>
            <a:p>
              <a:pPr algn="ctr"/>
              <a:endParaRPr lang="en-US" sz="1600" spc="-100"/>
            </a:p>
          </p:txBody>
        </p:sp>
        <p:sp>
          <p:nvSpPr>
            <p:cNvPr id="29" name="Oval 28"/>
            <p:cNvSpPr/>
            <p:nvPr/>
          </p:nvSpPr>
          <p:spPr>
            <a:xfrm>
              <a:off x="8024010" y="128328"/>
              <a:ext cx="521208" cy="521208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" rIns="18288" rtlCol="0" anchor="ctr"/>
            <a:lstStyle/>
            <a:p>
              <a:pPr algn="ctr"/>
              <a:endParaRPr lang="en-US" spc="-100" dirty="0"/>
            </a:p>
          </p:txBody>
        </p:sp>
      </p:grpSp>
      <p:sp>
        <p:nvSpPr>
          <p:cNvPr id="25" name="50%"/>
          <p:cNvSpPr txBox="1">
            <a:spLocks/>
          </p:cNvSpPr>
          <p:nvPr/>
        </p:nvSpPr>
        <p:spPr>
          <a:xfrm>
            <a:off x="7921708" y="229022"/>
            <a:ext cx="428002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06AA0"/>
              </a:buClr>
              <a:buFont typeface="Wingdings" charset="2"/>
              <a:buChar char="§"/>
              <a:tabLst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spc="-50" dirty="0" smtClean="0"/>
              <a:t>50%</a:t>
            </a:r>
            <a:endParaRPr lang="en-US" sz="2000" b="1" spc="-50" dirty="0"/>
          </a:p>
        </p:txBody>
      </p:sp>
      <p:pic>
        <p:nvPicPr>
          <p:cNvPr id="9" name="Picture 8" descr="Mindfulness Coach" title="mobile ap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475" y="1364224"/>
            <a:ext cx="1540416" cy="3021456"/>
          </a:xfrm>
          <a:prstGeom prst="rect">
            <a:avLst/>
          </a:prstGeom>
          <a:effectLst>
            <a:reflection blurRad="6350" stA="15000" endPos="20000" dir="5400000" sy="-100000" algn="bl" rotWithShape="0"/>
          </a:effectLst>
        </p:spPr>
      </p:pic>
      <p:pic>
        <p:nvPicPr>
          <p:cNvPr id="6" name="Picture 5" descr="Couples Coach" title="mobile app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2994" y="1741459"/>
            <a:ext cx="1540416" cy="3021456"/>
          </a:xfrm>
          <a:prstGeom prst="rect">
            <a:avLst/>
          </a:prstGeom>
          <a:effectLst>
            <a:reflection blurRad="6350" stA="15000" endPos="20000" dir="5400000" sy="-100000" algn="bl" rotWithShape="0"/>
          </a:effectLst>
        </p:spPr>
      </p:pic>
      <p:pic>
        <p:nvPicPr>
          <p:cNvPr id="5" name="Picture 4" descr="PTSD Family Coach" title="mobile ap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9513" y="2118694"/>
            <a:ext cx="1540416" cy="3021456"/>
          </a:xfrm>
          <a:prstGeom prst="rect">
            <a:avLst/>
          </a:prstGeom>
          <a:effectLst>
            <a:reflection blurRad="6350" stA="15000" endPos="20000" dir="5400000" sy="-100000" algn="bl" rotWithShape="0"/>
          </a:effectLst>
        </p:spPr>
      </p:pic>
      <p:pic>
        <p:nvPicPr>
          <p:cNvPr id="8" name="Picture 7" descr="Mood Tracker" title="mobile app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6032" y="2495929"/>
            <a:ext cx="1537950" cy="3016623"/>
          </a:xfrm>
          <a:prstGeom prst="rect">
            <a:avLst/>
          </a:prstGeom>
          <a:effectLst>
            <a:reflection blurRad="6350" stA="15000" endPos="20000" dir="5400000" sy="-100000" algn="bl" rotWithShape="0"/>
          </a:effectLst>
        </p:spPr>
      </p:pic>
      <p:pic>
        <p:nvPicPr>
          <p:cNvPr id="16" name="Picture 15" descr="Chill Drills screenshot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083" y="2868331"/>
            <a:ext cx="1536192" cy="3044952"/>
          </a:xfrm>
          <a:prstGeom prst="rect">
            <a:avLst/>
          </a:prstGeom>
          <a:effectLst>
            <a:reflection blurRad="6350" stA="20000" endPos="20000" dir="5400000" sy="-100000" algn="bl" rotWithShape="0"/>
          </a:effectLst>
        </p:spPr>
      </p:pic>
      <p:sp>
        <p:nvSpPr>
          <p:cNvPr id="3" name="Rectangle 2"/>
          <p:cNvSpPr/>
          <p:nvPr/>
        </p:nvSpPr>
        <p:spPr>
          <a:xfrm>
            <a:off x="-1" y="6057433"/>
            <a:ext cx="76617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662" lvl="1" indent="0">
              <a:buClr>
                <a:srgbClr val="5D418C"/>
              </a:buClr>
              <a:buNone/>
            </a:pPr>
            <a:r>
              <a:rPr lang="en-US" sz="1100" dirty="0"/>
              <a:t>*</a:t>
            </a:r>
            <a:r>
              <a:rPr lang="en-US" sz="1400" dirty="0"/>
              <a:t>All can be downloaded for FREE from iOS App Store or Google Play </a:t>
            </a:r>
            <a:r>
              <a:rPr lang="en-US" sz="1400" dirty="0" smtClean="0"/>
              <a:t>Store.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034F-2372-F340-9990-D90A4B84BCC3}" type="slidenum">
              <a:rPr lang="en-US" smtClean="0">
                <a:solidFill>
                  <a:schemeClr val="bg1"/>
                </a:solidFill>
              </a:rPr>
              <a:pPr/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4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C8618C38869F4DB23E641F77F9A533" ma:contentTypeVersion="0" ma:contentTypeDescription="Create a new document." ma:contentTypeScope="" ma:versionID="8a61e09ef131cc193ec0ccfbdd10fa3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d72f061c96d2c414e196c7ce187d856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E2347A-4546-4003-B6A5-3AAA8AA96911}">
  <ds:schemaRefs>
    <ds:schemaRef ds:uri="http://purl.org/dc/dcmitype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7542ABD-5B34-4B7C-A7C6-A1AF3291A91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10F78ED-89CB-48EF-8284-CFC2E0E949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70305</TotalTime>
  <Words>1484</Words>
  <Application>Microsoft Office PowerPoint</Application>
  <PresentationFormat>On-screen Show (4:3)</PresentationFormat>
  <Paragraphs>260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Wingdings</vt:lpstr>
      <vt:lpstr>Office Theme</vt:lpstr>
      <vt:lpstr>Resources Exist, Asking Can Help – Spouse</vt:lpstr>
      <vt:lpstr>Session 2 Roadmap</vt:lpstr>
      <vt:lpstr>Service Member Challenges</vt:lpstr>
      <vt:lpstr>Service Member Barriers to Help Seeking</vt:lpstr>
      <vt:lpstr>Handling Things on Their Own</vt:lpstr>
      <vt:lpstr>Fear of Being Perceived as Broken</vt:lpstr>
      <vt:lpstr>Mental Health Treatment and Career Outcomes</vt:lpstr>
      <vt:lpstr>Mental Health Resources for Military Members</vt:lpstr>
      <vt:lpstr>Mobile Resilience Tools</vt:lpstr>
      <vt:lpstr>Military OneSource: 24/7 Support for the Military Community </vt:lpstr>
      <vt:lpstr>Military OneSource Testimonials</vt:lpstr>
      <vt:lpstr>Practice Call</vt:lpstr>
      <vt:lpstr>Suicide Prevention Skills</vt:lpstr>
      <vt:lpstr>Signs and Symptoms of Suicide Risk</vt:lpstr>
      <vt:lpstr>Question, Persuade, Refer</vt:lpstr>
      <vt:lpstr>Takeaways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Supporting Your Service Member’s Mental Health and Well-Being</dc:title>
  <dc:subject>Supporting Your Service Member’s Mental Health and Well-Being</dc:subject>
  <dc:creator>Military OneSource</dc:creator>
  <cp:keywords>Supporting Your Service Member’s Mental Health and Well-Being</cp:keywords>
  <cp:lastModifiedBy>Matthew Williams</cp:lastModifiedBy>
  <cp:revision>2485</cp:revision>
  <cp:lastPrinted>2019-05-23T16:58:17Z</cp:lastPrinted>
  <dcterms:created xsi:type="dcterms:W3CDTF">2019-01-08T20:27:13Z</dcterms:created>
  <dcterms:modified xsi:type="dcterms:W3CDTF">2021-08-03T20:08:54Z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English</vt:lpwstr>
  </property>
</Properties>
</file>