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68" r:id="rId5"/>
  </p:sldMasterIdLst>
  <p:notesMasterIdLst>
    <p:notesMasterId r:id="rId20"/>
  </p:notesMasterIdLst>
  <p:sldIdLst>
    <p:sldId id="504" r:id="rId6"/>
    <p:sldId id="490" r:id="rId7"/>
    <p:sldId id="491" r:id="rId8"/>
    <p:sldId id="492" r:id="rId9"/>
    <p:sldId id="493" r:id="rId10"/>
    <p:sldId id="494" r:id="rId11"/>
    <p:sldId id="495" r:id="rId12"/>
    <p:sldId id="477" r:id="rId13"/>
    <p:sldId id="496" r:id="rId14"/>
    <p:sldId id="497" r:id="rId15"/>
    <p:sldId id="507" r:id="rId16"/>
    <p:sldId id="499" r:id="rId17"/>
    <p:sldId id="500" r:id="rId18"/>
    <p:sldId id="506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elley, Whitney L [US] (TS)" initials="KWL[(" lastIdx="1" clrIdx="6"/>
  <p:cmAuthor id="1" name="Osborn.Marie CTR DMDC" initials="MMO" lastIdx="40" clrIdx="0"/>
  <p:cmAuthor id="8" name="Van Vechten, Ryan J [US] (DS)" initials="RJVV" lastIdx="3" clrIdx="7"/>
  <p:cmAuthor id="2" name="Osborn.Marie CTR DMDC" initials="OCD" lastIdx="7" clrIdx="1">
    <p:extLst/>
  </p:cmAuthor>
  <p:cmAuthor id="9" name="Cooper, Adam D [US] (TS)" initials="CAD[(" lastIdx="4" clrIdx="8"/>
  <p:cmAuthor id="3" name="Scott, Donna L [US] (TS)" initials="DLMS" lastIdx="15" clrIdx="2">
    <p:extLst/>
  </p:cmAuthor>
  <p:cmAuthor id="10" name="Mohar, Kathleen B [US] (TS)" initials="MKB[(" lastIdx="3" clrIdx="9">
    <p:extLst/>
  </p:cmAuthor>
  <p:cmAuthor id="4" name="Schneider, Kristin G [US] (TS)" initials="SKG[(" lastIdx="1" clrIdx="3"/>
  <p:cmAuthor id="11" name="Hunter, Adele M [US] (TS)" initials="H(" lastIdx="3" clrIdx="10">
    <p:extLst/>
  </p:cmAuthor>
  <p:cmAuthor id="5" name="Hunter, Adele M [US] (TS)" initials="HAM[(" lastIdx="1" clrIdx="4">
    <p:extLst/>
  </p:cmAuthor>
  <p:cmAuthor id="12" name="Taylor, Carolyn [US] (TS)" initials="TC[(" lastIdx="3" clrIdx="11"/>
  <p:cmAuthor id="6" name="Siebuhr, Laversa A [US] (TS)" initials="SLA[(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9E90"/>
    <a:srgbClr val="2F6B64"/>
    <a:srgbClr val="A22B1E"/>
    <a:srgbClr val="419187"/>
    <a:srgbClr val="4EAFA3"/>
    <a:srgbClr val="E6E6E6"/>
    <a:srgbClr val="000000"/>
    <a:srgbClr val="F6AD76"/>
    <a:srgbClr val="9D8ADA"/>
    <a:srgbClr val="3B85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3" autoAdjust="0"/>
    <p:restoredTop sz="86387" autoAdjust="0"/>
  </p:normalViewPr>
  <p:slideViewPr>
    <p:cSldViewPr snapToGrid="0" snapToObjects="1">
      <p:cViewPr varScale="1">
        <p:scale>
          <a:sx n="58" d="100"/>
          <a:sy n="58" d="100"/>
        </p:scale>
        <p:origin x="5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259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298D4F-5805-7B43-AB8D-DEEA39DD3E9E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6C3636-6932-D14E-A484-552240E62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8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1pPr>
    <a:lvl2pPr marL="120650" indent="0" algn="l" defTabSz="914400" rtl="0" eaLnBrk="1" latinLnBrk="0" hangingPunct="1">
      <a:tabLst/>
      <a:defRPr sz="800" kern="1200">
        <a:solidFill>
          <a:schemeClr val="tx1">
            <a:lumMod val="75000"/>
            <a:lumOff val="25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132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45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247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="0" i="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21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53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12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b="0" u="none" baseline="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4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="0" kern="1200" baseline="0" dirty="0" smtClean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38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5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1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88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C3636-6932-D14E-A484-552240E624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365" y="711189"/>
            <a:ext cx="7997932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365" y="3325877"/>
            <a:ext cx="6858000" cy="1655762"/>
          </a:xfrm>
        </p:spPr>
        <p:txBody>
          <a:bodyPr>
            <a:normAutofit/>
          </a:bodyPr>
          <a:lstStyle>
            <a:lvl1pPr marL="231775" indent="-231775" algn="l"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charset="2"/>
              <a:buChar char="§"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688119E-00D2-534A-9B51-90A6C0787982}" type="datetime1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83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B857C"/>
              </a:buClr>
              <a:defRPr/>
            </a:lvl1pPr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720CD40-028C-2446-B0BE-931C2D5496B9}" type="datetime1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106" y="2624140"/>
            <a:ext cx="6577460" cy="510909"/>
          </a:xfrm>
        </p:spPr>
        <p:txBody>
          <a:bodyPr wrap="square" anchor="ctr" anchorCtr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EF20E4-6468-1F4B-99B1-3782A2B47695}" type="datetime1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8847" y="1261029"/>
            <a:ext cx="7490485" cy="5109086"/>
          </a:xfrm>
        </p:spPr>
        <p:txBody>
          <a:bodyPr/>
          <a:lstStyle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1B416B4-17D2-1042-8E35-654C87DF6C4B}" type="datetime1">
              <a:rPr lang="en-US" smtClean="0"/>
              <a:t>8/5/2021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365" y="711189"/>
            <a:ext cx="7997932" cy="238760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365" y="3325877"/>
            <a:ext cx="6858000" cy="1655762"/>
          </a:xfrm>
        </p:spPr>
        <p:txBody>
          <a:bodyPr>
            <a:normAutofit/>
          </a:bodyPr>
          <a:lstStyle>
            <a:lvl1pPr marL="231775" indent="-231775" algn="l"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charset="2"/>
              <a:buChar char="§"/>
              <a:tabLst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2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lnSpc>
                <a:spcPct val="90000"/>
              </a:lnSpc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2DE9CE3-C77A-EA4E-8BDF-390CEEE95B35}" type="datetime1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98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106" y="2624140"/>
            <a:ext cx="6577460" cy="510909"/>
          </a:xfrm>
        </p:spPr>
        <p:txBody>
          <a:bodyPr wrap="square" anchor="ctr" anchorCtr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AAE5742-2029-D84E-825D-A597E75D5F60}" type="datetime1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14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1" y="6550223"/>
            <a:ext cx="9143999" cy="307777"/>
          </a:xfrm>
          <a:prstGeom prst="rect">
            <a:avLst/>
          </a:prstGeom>
          <a:solidFill>
            <a:srgbClr val="339E90"/>
          </a:solidFill>
        </p:spPr>
        <p:txBody>
          <a:bodyPr wrap="square" rIns="91440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136732" y="6550222"/>
            <a:ext cx="1007268" cy="307777"/>
          </a:xfrm>
          <a:prstGeom prst="rect">
            <a:avLst/>
          </a:prstGeom>
          <a:solidFill>
            <a:srgbClr val="000000">
              <a:alpha val="34902"/>
            </a:srgbClr>
          </a:solidFill>
        </p:spPr>
        <p:txBody>
          <a:bodyPr wrap="square" rIns="91440" rtlCol="0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 title="Logo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984" y="6658472"/>
            <a:ext cx="720762" cy="91275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0" y="6550220"/>
            <a:ext cx="9144000" cy="73019"/>
          </a:xfrm>
          <a:prstGeom prst="rect">
            <a:avLst/>
          </a:prstGeom>
          <a:gradFill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  <p:txBody>
          <a:bodyPr wrap="square" rIns="182880" rtlCol="0">
            <a:noAutofit/>
          </a:bodyPr>
          <a:lstStyle/>
          <a:p>
            <a:pPr algn="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847" y="85917"/>
            <a:ext cx="7886700" cy="95122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847" y="1261029"/>
            <a:ext cx="7490485" cy="510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410" y="6623241"/>
            <a:ext cx="650513" cy="185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CDC2DF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37140"/>
            <a:ext cx="9144000" cy="0"/>
          </a:xfrm>
          <a:prstGeom prst="line">
            <a:avLst/>
          </a:prstGeom>
          <a:ln w="12700">
            <a:solidFill>
              <a:srgbClr val="614F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rgbClr val="3B857C"/>
        </a:buClr>
        <a:buFont typeface="Wingdings" charset="2"/>
        <a:buChar char="§"/>
        <a:tabLst/>
        <a:defRPr sz="18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7525" indent="-169863" algn="l" defTabSz="914400" rtl="0" eaLnBrk="1" latinLnBrk="0" hangingPunct="1">
        <a:lnSpc>
          <a:spcPct val="85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Wingdings" charset="2"/>
        <a:buChar char="§"/>
        <a:tabLst/>
        <a:defRPr sz="16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44538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8585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847" y="85917"/>
            <a:ext cx="7886700" cy="95122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8847" y="1261029"/>
            <a:ext cx="7490485" cy="5109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410" y="6623241"/>
            <a:ext cx="650513" cy="1856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CDC2DF"/>
                </a:solidFill>
              </a:defRPr>
            </a:lvl1pPr>
          </a:lstStyle>
          <a:p>
            <a:fld id="{6637034F-2372-F340-9990-D90A4B84BCC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37140"/>
            <a:ext cx="9144000" cy="0"/>
          </a:xfrm>
          <a:prstGeom prst="line">
            <a:avLst/>
          </a:prstGeom>
          <a:ln w="12700">
            <a:solidFill>
              <a:srgbClr val="326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 userDrawn="1"/>
        </p:nvGrpSpPr>
        <p:grpSpPr>
          <a:xfrm>
            <a:off x="0" y="6550221"/>
            <a:ext cx="9144000" cy="307779"/>
            <a:chOff x="0" y="6550221"/>
            <a:chExt cx="9144000" cy="307779"/>
          </a:xfrm>
          <a:solidFill>
            <a:srgbClr val="4EAFA3"/>
          </a:solidFill>
        </p:grpSpPr>
        <p:sp>
          <p:nvSpPr>
            <p:cNvPr id="11" name="TextBox 10"/>
            <p:cNvSpPr txBox="1"/>
            <p:nvPr userDrawn="1"/>
          </p:nvSpPr>
          <p:spPr>
            <a:xfrm>
              <a:off x="0" y="6550223"/>
              <a:ext cx="9143999" cy="307777"/>
            </a:xfrm>
            <a:prstGeom prst="rect">
              <a:avLst/>
            </a:prstGeom>
            <a:grpFill/>
          </p:spPr>
          <p:txBody>
            <a:bodyPr wrap="square" rIns="91440" rtlCol="0">
              <a:spAutoFit/>
            </a:bodyPr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8251463" y="6550222"/>
              <a:ext cx="892536" cy="307777"/>
            </a:xfrm>
            <a:prstGeom prst="rect">
              <a:avLst/>
            </a:prstGeom>
            <a:grpFill/>
          </p:spPr>
          <p:txBody>
            <a:bodyPr wrap="square" rIns="91440" rtlCol="0">
              <a:spAutoFit/>
            </a:bodyPr>
            <a:lstStyle/>
            <a:p>
              <a:pPr algn="ctr"/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0" y="6550221"/>
              <a:ext cx="9144000" cy="73019"/>
            </a:xfrm>
            <a:prstGeom prst="rect">
              <a:avLst/>
            </a:prstGeom>
            <a:grpFill/>
          </p:spPr>
          <p:txBody>
            <a:bodyPr wrap="square" rIns="182880" rtlCol="0">
              <a:noAutofit/>
            </a:bodyPr>
            <a:lstStyle/>
            <a:p>
              <a:pPr algn="r"/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5135" y="6662950"/>
              <a:ext cx="566928" cy="9203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298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rgbClr val="3B857C"/>
        </a:buClr>
        <a:buFont typeface="Wingdings" charset="2"/>
        <a:buChar char="§"/>
        <a:tabLst/>
        <a:defRPr sz="18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7525" indent="-169863" algn="l" defTabSz="914400" rtl="0" eaLnBrk="1" latinLnBrk="0" hangingPunct="1">
        <a:lnSpc>
          <a:spcPct val="85000"/>
        </a:lnSpc>
        <a:spcBef>
          <a:spcPts val="600"/>
        </a:spcBef>
        <a:buClr>
          <a:schemeClr val="tx1">
            <a:lumMod val="50000"/>
            <a:lumOff val="50000"/>
          </a:schemeClr>
        </a:buClr>
        <a:buFont typeface="Wingdings" charset="2"/>
        <a:buChar char="§"/>
        <a:tabLst/>
        <a:defRPr sz="16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744538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85850" indent="-109538" algn="l" defTabSz="914400" rtl="0" eaLnBrk="1" latinLnBrk="0" hangingPunct="1">
        <a:lnSpc>
          <a:spcPct val="90000"/>
        </a:lnSpc>
        <a:spcBef>
          <a:spcPts val="500"/>
        </a:spcBef>
        <a:buClr>
          <a:srgbClr val="A4A4A4"/>
        </a:buClr>
        <a:buFont typeface="Arial" panose="020B0604020202020204" pitchFamily="34" charset="0"/>
        <a:buChar char="•"/>
        <a:tabLst/>
        <a:defRPr sz="1400" kern="1200" spc="-3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eteranscrisisline.net/" TargetMode="External"/><Relationship Id="rId3" Type="http://schemas.openxmlformats.org/officeDocument/2006/relationships/image" Target="../media/image44.jpeg"/><Relationship Id="rId7" Type="http://schemas.openxmlformats.org/officeDocument/2006/relationships/image" Target="../media/image4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ilitaryonesource.mil/" TargetMode="External"/><Relationship Id="rId5" Type="http://schemas.openxmlformats.org/officeDocument/2006/relationships/image" Target="../media/image46.tiff"/><Relationship Id="rId4" Type="http://schemas.openxmlformats.org/officeDocument/2006/relationships/image" Target="../media/image45.jpe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2.png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Relationship Id="rId9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title="decorative box"/>
          <p:cNvSpPr/>
          <p:nvPr/>
        </p:nvSpPr>
        <p:spPr>
          <a:xfrm>
            <a:off x="0" y="0"/>
            <a:ext cx="9144000" cy="2490716"/>
          </a:xfrm>
          <a:prstGeom prst="rect">
            <a:avLst/>
          </a:prstGeom>
          <a:solidFill>
            <a:srgbClr val="33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title="reach log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7" y="203243"/>
            <a:ext cx="2683115" cy="1551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49" y="1454618"/>
            <a:ext cx="4443903" cy="751661"/>
          </a:xfrm>
        </p:spPr>
        <p:txBody>
          <a:bodyPr>
            <a:normAutofit/>
          </a:bodyPr>
          <a:lstStyle/>
          <a:p>
            <a:pPr algn="ctr">
              <a:lnSpc>
                <a:spcPct val="75000"/>
              </a:lnSpc>
            </a:pPr>
            <a:r>
              <a:rPr lang="en-US" sz="2000" dirty="0" smtClean="0">
                <a:latin typeface="+mn-lt"/>
              </a:rPr>
              <a:t>Resources Exist, Asking </a:t>
            </a:r>
            <a:r>
              <a:rPr lang="en-US" sz="2000" dirty="0">
                <a:latin typeface="+mn-lt"/>
              </a:rPr>
              <a:t>Can </a:t>
            </a:r>
            <a:r>
              <a:rPr lang="en-US" sz="2000" dirty="0" smtClean="0">
                <a:latin typeface="+mn-lt"/>
              </a:rPr>
              <a:t>Help–Spouse</a:t>
            </a:r>
            <a:endParaRPr lang="en-US" sz="2000" dirty="0">
              <a:latin typeface="+mn-l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0" y="2505600"/>
            <a:ext cx="9144000" cy="40819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266700" dir="10800000">
              <a:prstClr val="black">
                <a:alpha val="13000"/>
              </a:prstClr>
            </a:innerShdw>
          </a:effectLst>
        </p:spPr>
        <p:txBody>
          <a:bodyPr vert="horz" wrap="square" lIns="457200" tIns="45720" rIns="91440" bIns="45720" rtlCol="0" anchor="ctr" anchorCtr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43E50"/>
              </a:buClr>
              <a:buFont typeface="Wingdings" charset="2"/>
              <a:buChar char="§"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i="1" dirty="0" smtClean="0"/>
              <a:t>REACH OUT, GET HELP AND THRIVE</a:t>
            </a:r>
            <a:endParaRPr lang="en-US" sz="1400" i="1" dirty="0"/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27482" y="3096584"/>
            <a:ext cx="4352066" cy="3139321"/>
          </a:xfrm>
        </p:spPr>
        <p:txBody>
          <a:bodyPr wrap="square">
            <a:spAutoFit/>
          </a:bodyPr>
          <a:lstStyle/>
          <a:p>
            <a:pPr marL="0" indent="0">
              <a:buClr>
                <a:srgbClr val="3B857C"/>
              </a:buClr>
              <a:buNone/>
            </a:pPr>
            <a:r>
              <a:rPr lang="en-US" b="1" dirty="0" smtClean="0"/>
              <a:t>Session 1: </a:t>
            </a:r>
          </a:p>
          <a:p>
            <a:pPr marL="0" indent="0">
              <a:spcAft>
                <a:spcPts val="1800"/>
              </a:spcAft>
              <a:buClr>
                <a:srgbClr val="3B857C"/>
              </a:buClr>
              <a:buNone/>
            </a:pPr>
            <a:r>
              <a:rPr lang="en-US" b="1" dirty="0" smtClean="0"/>
              <a:t>Overcoming Barriers, Finding Resources and Thriving as a Military Spouse</a:t>
            </a:r>
            <a:endParaRPr lang="en-US" b="1" dirty="0"/>
          </a:p>
          <a:p>
            <a:pPr>
              <a:buClr>
                <a:srgbClr val="3B857C"/>
              </a:buClr>
            </a:pPr>
            <a:r>
              <a:rPr lang="en-US" dirty="0" smtClean="0"/>
              <a:t>Facilitator Name</a:t>
            </a:r>
          </a:p>
          <a:p>
            <a:pPr>
              <a:buClr>
                <a:srgbClr val="3B857C"/>
              </a:buClr>
            </a:pPr>
            <a:r>
              <a:rPr lang="en-US" dirty="0" smtClean="0"/>
              <a:t>Location</a:t>
            </a:r>
            <a:endParaRPr lang="en-US" dirty="0"/>
          </a:p>
          <a:p>
            <a:pPr>
              <a:buClr>
                <a:srgbClr val="3B857C"/>
              </a:buClr>
            </a:pPr>
            <a:r>
              <a:rPr lang="en-US" dirty="0" smtClean="0"/>
              <a:t>Date</a:t>
            </a:r>
            <a:endParaRPr lang="en-US" sz="1000" dirty="0"/>
          </a:p>
          <a:p>
            <a:pPr marL="0" indent="0">
              <a:buNone/>
            </a:pPr>
            <a:r>
              <a:rPr lang="en-US" sz="1500" dirty="0"/>
              <a:t>Reserve/National Guard; Version 1 (May 2021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pic>
        <p:nvPicPr>
          <p:cNvPr id="40" name="Picture 39" descr="various military personnel" title="decorative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53" y="1163707"/>
            <a:ext cx="2178633" cy="1418905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8" name="Picture 37" descr="military family" title="decorative image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6685" y="1163695"/>
            <a:ext cx="2171794" cy="2595875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41" name="Picture 40" descr="military family" title="decorative 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186" y="2654675"/>
            <a:ext cx="2175319" cy="2715336"/>
          </a:xfrm>
          <a:prstGeom prst="rect">
            <a:avLst/>
          </a:prstGeom>
          <a:ln w="3175">
            <a:solidFill>
              <a:schemeClr val="bg1">
                <a:alpha val="42000"/>
              </a:schemeClr>
            </a:solidFill>
          </a:ln>
          <a:effectLst>
            <a:outerShdw blurRad="381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0" name="Picture 19" descr="military couple" title="decorative image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6949" r="3996"/>
          <a:stretch/>
        </p:blipFill>
        <p:spPr>
          <a:xfrm>
            <a:off x="6766685" y="3831186"/>
            <a:ext cx="2163282" cy="1538825"/>
          </a:xfrm>
          <a:prstGeom prst="rect">
            <a:avLst/>
          </a:prstGeom>
          <a:ln w="3175">
            <a:solidFill>
              <a:schemeClr val="bg1">
                <a:alpha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 title="decorative box"/>
          <p:cNvSpPr/>
          <p:nvPr/>
        </p:nvSpPr>
        <p:spPr>
          <a:xfrm>
            <a:off x="0" y="5931462"/>
            <a:ext cx="9144000" cy="9265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 title="decorative box"/>
          <p:cNvSpPr/>
          <p:nvPr/>
        </p:nvSpPr>
        <p:spPr>
          <a:xfrm>
            <a:off x="0" y="5878918"/>
            <a:ext cx="9144000" cy="45719"/>
          </a:xfrm>
          <a:prstGeom prst="rect">
            <a:avLst/>
          </a:prstGeom>
          <a:solidFill>
            <a:srgbClr val="339E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U.S. Department of Defense" title="logo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9609" y="6071310"/>
            <a:ext cx="1607967" cy="646182"/>
          </a:xfrm>
          <a:prstGeom prst="rect">
            <a:avLst/>
          </a:prstGeom>
        </p:spPr>
      </p:pic>
      <p:pic>
        <p:nvPicPr>
          <p:cNvPr id="27" name="Picture 26" descr="U.S. Department of the Army" title="logo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2495" y="6071310"/>
            <a:ext cx="640080" cy="640080"/>
          </a:xfrm>
          <a:prstGeom prst="rect">
            <a:avLst/>
          </a:prstGeom>
        </p:spPr>
      </p:pic>
      <p:pic>
        <p:nvPicPr>
          <p:cNvPr id="28" name="Picture 27" descr="U.S. Department of the Navy United States Marine Corps" title="logo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049" y="6071310"/>
            <a:ext cx="640080" cy="640080"/>
          </a:xfrm>
          <a:prstGeom prst="rect">
            <a:avLst/>
          </a:prstGeom>
        </p:spPr>
      </p:pic>
      <p:pic>
        <p:nvPicPr>
          <p:cNvPr id="30" name="Picture 29" descr="U.S. Department of the Navy" title="log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97" t="8868" r="8740" b="8873"/>
          <a:stretch/>
        </p:blipFill>
        <p:spPr>
          <a:xfrm>
            <a:off x="4738459" y="6071310"/>
            <a:ext cx="649224" cy="646841"/>
          </a:xfrm>
          <a:prstGeom prst="rect">
            <a:avLst/>
          </a:prstGeom>
        </p:spPr>
      </p:pic>
      <p:pic>
        <p:nvPicPr>
          <p:cNvPr id="24" name="Picture 23" descr="U.S. Department of the Air Force" title="logo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5157" y="6071310"/>
            <a:ext cx="640080" cy="640080"/>
          </a:xfrm>
          <a:prstGeom prst="rect">
            <a:avLst/>
          </a:prstGeom>
        </p:spPr>
      </p:pic>
      <p:pic>
        <p:nvPicPr>
          <p:cNvPr id="25" name="Picture 24" descr="U.S. Space Force" title="logo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711" y="6071310"/>
            <a:ext cx="640080" cy="640080"/>
          </a:xfrm>
          <a:prstGeom prst="rect">
            <a:avLst/>
          </a:prstGeom>
        </p:spPr>
      </p:pic>
      <p:pic>
        <p:nvPicPr>
          <p:cNvPr id="26" name="Picture 25" descr="U.S. Coast Guard" title="logo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263" y="6071310"/>
            <a:ext cx="640080" cy="640080"/>
          </a:xfrm>
          <a:prstGeom prst="rect">
            <a:avLst/>
          </a:prstGeom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6181455" y="5509285"/>
            <a:ext cx="4352066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charset="2"/>
              <a:buChar char="§"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None/>
              <a:tabLst/>
              <a:defRPr sz="20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None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(OPA-2021-035, PERSEREC-PA-20-01)</a:t>
            </a:r>
            <a:endParaRPr lang="en-US" sz="1500" dirty="0" smtClean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076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OneSource: 24/7 Support for the Military Community 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3666" y="1213637"/>
            <a:ext cx="8492863" cy="558660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Which of these resources do you see yourself using in the next few months?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11" name="Group 10" descr="question mark" title="decorative image"/>
          <p:cNvGrpSpPr/>
          <p:nvPr/>
        </p:nvGrpSpPr>
        <p:grpSpPr>
          <a:xfrm>
            <a:off x="343666" y="1213638"/>
            <a:ext cx="576770" cy="558660"/>
            <a:chOff x="329186" y="1289305"/>
            <a:chExt cx="576770" cy="558660"/>
          </a:xfrm>
          <a:solidFill>
            <a:srgbClr val="2F6B64"/>
          </a:solidFill>
        </p:grpSpPr>
        <p:sp>
          <p:nvSpPr>
            <p:cNvPr id="12" name="Question Mark line"/>
            <p:cNvSpPr txBox="1">
              <a:spLocks/>
            </p:cNvSpPr>
            <p:nvPr/>
          </p:nvSpPr>
          <p:spPr>
            <a:xfrm>
              <a:off x="329186" y="1289305"/>
              <a:ext cx="576770" cy="558660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3" name="Question Mark icon" descr="Question mark" title="decorative 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833" y="1376384"/>
              <a:ext cx="388676" cy="388676"/>
            </a:xfrm>
            <a:prstGeom prst="rect">
              <a:avLst/>
            </a:prstGeom>
            <a:grpFill/>
          </p:spPr>
        </p:pic>
      </p:grpSp>
      <p:pic>
        <p:nvPicPr>
          <p:cNvPr id="21" name="Picture 7" descr="Military One Source offers a wide range of individualized consultations, coaching and counseling for many aspects of Military Life. This infographic shows 15 categories of support that are provided. The 15 ares are:&#10;Confidential Non-Medical Counseling&#10;Spouse Education and Career Opportunities&#10;Health and Wellness Coaching&#10;Wounded Warrior and Caregivers&#10;Education&#10;New MilParent&#10;Adoption&#10;Document Translation &amp;#38; Language Interpretation&#10;Peer-to-Peer Support&#10;Special Needs&#10;Spouse Relocation and Transition&#10;Elder Care&#10;Building Healthy Relationships&#10;Transitioning Veterans&#10;Financial and Tax Consultation">
            <a:extLst>
              <a:ext uri="{FF2B5EF4-FFF2-40B4-BE49-F238E27FC236}">
                <a16:creationId xmlns="" xmlns:a16="http://schemas.microsoft.com/office/drawing/2014/main" id="{3E0C0D58-1FDD-4E5D-B1DC-84E906D3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0" r="-130" b="1760"/>
          <a:stretch/>
        </p:blipFill>
        <p:spPr>
          <a:xfrm>
            <a:off x="1525173" y="1823915"/>
            <a:ext cx="6093654" cy="46482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3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81" y="85917"/>
            <a:ext cx="7886700" cy="951223"/>
          </a:xfrm>
        </p:spPr>
        <p:txBody>
          <a:bodyPr/>
          <a:lstStyle/>
          <a:p>
            <a:r>
              <a:rPr lang="en-US" dirty="0" smtClean="0"/>
              <a:t>Practice Call</a:t>
            </a:r>
            <a:endParaRPr lang="en-US" dirty="0"/>
          </a:p>
        </p:txBody>
      </p:sp>
      <p:pic>
        <p:nvPicPr>
          <p:cNvPr id="13" name="Left Picture" descr="woman on phone" title="decorative 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213" y="1153409"/>
            <a:ext cx="3741296" cy="1832680"/>
          </a:xfrm>
          <a:prstGeom prst="rect">
            <a:avLst/>
          </a:prstGeom>
          <a:ln>
            <a:noFill/>
          </a:ln>
        </p:spPr>
      </p:pic>
      <p:sp>
        <p:nvSpPr>
          <p:cNvPr id="16" name="Left Title"/>
          <p:cNvSpPr txBox="1">
            <a:spLocks/>
          </p:cNvSpPr>
          <p:nvPr/>
        </p:nvSpPr>
        <p:spPr>
          <a:xfrm>
            <a:off x="731212" y="2994676"/>
            <a:ext cx="3741297" cy="474686"/>
          </a:xfrm>
          <a:prstGeom prst="rect">
            <a:avLst/>
          </a:prstGeom>
          <a:solidFill>
            <a:srgbClr val="826FBF"/>
          </a:solidFill>
          <a:ln w="6350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None/>
            </a:pPr>
            <a:r>
              <a:rPr lang="en-US" sz="1600" b="1" spc="-20" dirty="0">
                <a:solidFill>
                  <a:prstClr val="white"/>
                </a:solidFill>
              </a:rPr>
              <a:t>Practice Making </a:t>
            </a:r>
            <a:r>
              <a:rPr lang="en-US" sz="1600" b="1" spc="-20" dirty="0" smtClean="0">
                <a:solidFill>
                  <a:prstClr val="white"/>
                </a:solidFill>
              </a:rPr>
              <a:t>a Military </a:t>
            </a:r>
            <a:r>
              <a:rPr lang="en-US" sz="1600" b="1" spc="-20" dirty="0">
                <a:solidFill>
                  <a:prstClr val="white"/>
                </a:solidFill>
              </a:rPr>
              <a:t>OneSource Call </a:t>
            </a:r>
          </a:p>
        </p:txBody>
      </p:sp>
      <p:sp>
        <p:nvSpPr>
          <p:cNvPr id="11" name="Left Content" descr="&quot; &quot;"/>
          <p:cNvSpPr txBox="1">
            <a:spLocks/>
          </p:cNvSpPr>
          <p:nvPr/>
        </p:nvSpPr>
        <p:spPr>
          <a:xfrm>
            <a:off x="731213" y="3479477"/>
            <a:ext cx="3741297" cy="214865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innerShdw dist="76200" dir="5400000">
              <a:prstClr val="black">
                <a:alpha val="10000"/>
              </a:prstClr>
            </a:innerShdw>
          </a:effectLst>
        </p:spPr>
        <p:txBody>
          <a:bodyPr vert="horz" lIns="91440" tIns="9144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  <a:buFont typeface="Wingdings" panose="05000000000000000000" pitchFamily="2" charset="2"/>
              <a:buChar char="§"/>
            </a:pPr>
            <a:endParaRPr lang="en-US" spc="-20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788197" y="3595142"/>
            <a:ext cx="3684313" cy="1305579"/>
          </a:xfrm>
        </p:spPr>
        <p:txBody>
          <a:bodyPr/>
          <a:lstStyle>
            <a:lvl2pPr>
              <a:lnSpc>
                <a:spcPct val="90000"/>
              </a:lnSpc>
              <a:defRPr/>
            </a:lvl2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pc="-20" dirty="0"/>
              <a:t>What did you notice about the call?</a:t>
            </a:r>
          </a:p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pc="-20" dirty="0"/>
              <a:t>How would you feel about making a similar call if you were in that situation</a:t>
            </a:r>
            <a:r>
              <a:rPr lang="en-US" spc="-20" dirty="0" smtClean="0"/>
              <a:t>?</a:t>
            </a:r>
            <a:endParaRPr lang="en-US" spc="-20" dirty="0"/>
          </a:p>
        </p:txBody>
      </p:sp>
      <p:pic>
        <p:nvPicPr>
          <p:cNvPr id="5" name="Right Picture" descr="distressed man on phone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048" y="1153408"/>
            <a:ext cx="3732412" cy="1832680"/>
          </a:xfrm>
          <a:prstGeom prst="rect">
            <a:avLst/>
          </a:prstGeom>
          <a:ln>
            <a:noFill/>
          </a:ln>
        </p:spPr>
      </p:pic>
      <p:sp>
        <p:nvSpPr>
          <p:cNvPr id="14" name="Right Title"/>
          <p:cNvSpPr txBox="1">
            <a:spLocks/>
          </p:cNvSpPr>
          <p:nvPr/>
        </p:nvSpPr>
        <p:spPr>
          <a:xfrm>
            <a:off x="4623048" y="2994676"/>
            <a:ext cx="3732412" cy="474686"/>
          </a:xfrm>
          <a:prstGeom prst="rect">
            <a:avLst/>
          </a:prstGeom>
          <a:solidFill>
            <a:srgbClr val="9A4771"/>
          </a:solidFill>
          <a:ln w="6350">
            <a:noFill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spc="-20" dirty="0" smtClean="0">
                <a:solidFill>
                  <a:prstClr val="white"/>
                </a:solidFill>
              </a:rPr>
              <a:t>Commit </a:t>
            </a:r>
            <a:r>
              <a:rPr lang="en-US" sz="1600" b="1" spc="-20" dirty="0">
                <a:solidFill>
                  <a:prstClr val="white"/>
                </a:solidFill>
              </a:rPr>
              <a:t>to </a:t>
            </a:r>
            <a:r>
              <a:rPr lang="en-US" sz="1600" b="1" spc="-20" dirty="0" smtClean="0">
                <a:solidFill>
                  <a:prstClr val="white"/>
                </a:solidFill>
              </a:rPr>
              <a:t>Seeking Help in </a:t>
            </a:r>
            <a:r>
              <a:rPr lang="en-US" sz="1600" b="1" spc="-20" dirty="0">
                <a:solidFill>
                  <a:prstClr val="white"/>
                </a:solidFill>
              </a:rPr>
              <a:t>the </a:t>
            </a:r>
            <a:r>
              <a:rPr lang="en-US" sz="1600" b="1" spc="-20" dirty="0" smtClean="0">
                <a:solidFill>
                  <a:prstClr val="white"/>
                </a:solidFill>
              </a:rPr>
              <a:t>Future</a:t>
            </a:r>
            <a:endParaRPr lang="en-US" sz="1600" b="1" spc="-20" dirty="0">
              <a:solidFill>
                <a:prstClr val="white"/>
              </a:solidFill>
            </a:endParaRPr>
          </a:p>
        </p:txBody>
      </p:sp>
      <p:sp>
        <p:nvSpPr>
          <p:cNvPr id="12" name="Right Content"/>
          <p:cNvSpPr txBox="1">
            <a:spLocks/>
          </p:cNvSpPr>
          <p:nvPr/>
        </p:nvSpPr>
        <p:spPr>
          <a:xfrm>
            <a:off x="4623049" y="3469362"/>
            <a:ext cx="3732412" cy="214865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innerShdw dist="76200" dir="5400000">
              <a:prstClr val="black">
                <a:alpha val="10000"/>
              </a:prstClr>
            </a:innerShdw>
          </a:effectLst>
        </p:spPr>
        <p:txBody>
          <a:bodyPr vert="horz" lIns="91440" tIns="9144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3B857C"/>
              </a:buClr>
            </a:pPr>
            <a:r>
              <a:rPr lang="en-US" spc="-20" dirty="0" smtClean="0"/>
              <a:t>Save these numbers in your phone:</a:t>
            </a:r>
            <a:endParaRPr lang="en-US" sz="1600" spc="-20" dirty="0" smtClean="0"/>
          </a:p>
        </p:txBody>
      </p:sp>
      <p:pic>
        <p:nvPicPr>
          <p:cNvPr id="8" name="Picture 7" descr="Military OneSource logo" title="Military One Sour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151"/>
          <a:stretch/>
        </p:blipFill>
        <p:spPr>
          <a:xfrm>
            <a:off x="4827980" y="3917025"/>
            <a:ext cx="1529840" cy="82296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761306" y="4835506"/>
            <a:ext cx="1661865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smtClean="0"/>
              <a:t>800-342-9647</a:t>
            </a:r>
          </a:p>
          <a:p>
            <a:pPr algn="ctr">
              <a:spcAft>
                <a:spcPts val="600"/>
              </a:spcAft>
            </a:pPr>
            <a:r>
              <a:rPr lang="en-US" sz="1300" u="sng" dirty="0" smtClean="0">
                <a:hlinkClick r:id="rId6"/>
              </a:rPr>
              <a:t>militaryonesource.mi</a:t>
            </a:r>
            <a:r>
              <a:rPr lang="en-US" sz="1300" u="sng" dirty="0" smtClean="0">
                <a:hlinkClick r:id="rId6"/>
              </a:rPr>
              <a:t>l</a:t>
            </a:r>
            <a:endParaRPr lang="en-US" sz="1300" u="sng" dirty="0"/>
          </a:p>
        </p:txBody>
      </p:sp>
      <p:pic>
        <p:nvPicPr>
          <p:cNvPr id="7" name="Picture 6" descr="Veteran and Military Crisis Line logo" title="Veteran and Military Crisis Lin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34"/>
          <a:stretch/>
        </p:blipFill>
        <p:spPr>
          <a:xfrm>
            <a:off x="6591289" y="3915913"/>
            <a:ext cx="1475374" cy="83684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510895" y="4822071"/>
            <a:ext cx="174862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 smtClean="0"/>
              <a:t>800-273-8255, Press 1</a:t>
            </a:r>
          </a:p>
          <a:p>
            <a:pPr algn="ctr">
              <a:spcAft>
                <a:spcPts val="600"/>
              </a:spcAft>
            </a:pPr>
            <a:r>
              <a:rPr lang="en-US" sz="1300" u="sng" dirty="0">
                <a:hlinkClick r:id="rId8"/>
              </a:rPr>
              <a:t>v</a:t>
            </a:r>
            <a:r>
              <a:rPr lang="en-US" sz="1300" u="sng" dirty="0" smtClean="0">
                <a:hlinkClick r:id="rId8"/>
              </a:rPr>
              <a:t>eteranscrisisline.net</a:t>
            </a:r>
            <a:endParaRPr lang="en-US" sz="1300" u="sng" dirty="0"/>
          </a:p>
        </p:txBody>
      </p:sp>
      <p:sp>
        <p:nvSpPr>
          <p:cNvPr id="17" name="Lightbulb words"/>
          <p:cNvSpPr txBox="1">
            <a:spLocks/>
          </p:cNvSpPr>
          <p:nvPr/>
        </p:nvSpPr>
        <p:spPr>
          <a:xfrm>
            <a:off x="316364" y="5734285"/>
            <a:ext cx="8454312" cy="643025"/>
          </a:xfrm>
          <a:prstGeom prst="rect">
            <a:avLst/>
          </a:prstGeom>
          <a:solidFill>
            <a:srgbClr val="33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When in need, use these resources and share them with </a:t>
            </a:r>
            <a:r>
              <a:rPr lang="en-US" b="1" i="1" dirty="0" smtClean="0">
                <a:solidFill>
                  <a:schemeClr val="bg1"/>
                </a:solidFill>
              </a:rPr>
              <a:t>your family members and </a:t>
            </a:r>
            <a:r>
              <a:rPr lang="en-US" b="1" i="1" dirty="0">
                <a:solidFill>
                  <a:schemeClr val="bg1"/>
                </a:solidFill>
              </a:rPr>
              <a:t>military friends!</a:t>
            </a:r>
          </a:p>
        </p:txBody>
      </p:sp>
      <p:grpSp>
        <p:nvGrpSpPr>
          <p:cNvPr id="18" name="Group 17" descr="light bulb" title="decorative image"/>
          <p:cNvGrpSpPr/>
          <p:nvPr/>
        </p:nvGrpSpPr>
        <p:grpSpPr>
          <a:xfrm>
            <a:off x="316364" y="5734284"/>
            <a:ext cx="576770" cy="643025"/>
            <a:chOff x="325569" y="1293301"/>
            <a:chExt cx="576770" cy="643025"/>
          </a:xfrm>
        </p:grpSpPr>
        <p:sp>
          <p:nvSpPr>
            <p:cNvPr id="19" name="Content Placeholder 2" title="decorative box"/>
            <p:cNvSpPr txBox="1">
              <a:spLocks/>
            </p:cNvSpPr>
            <p:nvPr/>
          </p:nvSpPr>
          <p:spPr>
            <a:xfrm>
              <a:off x="325569" y="1293301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light bulb" title="decoratve image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8" y="1330668"/>
              <a:ext cx="506914" cy="5567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444" y="6623241"/>
            <a:ext cx="650513" cy="185664"/>
          </a:xfrm>
        </p:spPr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4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3" grpId="0"/>
      <p:bldP spid="22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Self-Care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6" name="Content Placeholder 2"/>
          <p:cNvSpPr txBox="1">
            <a:spLocks/>
          </p:cNvSpPr>
          <p:nvPr/>
        </p:nvSpPr>
        <p:spPr>
          <a:xfrm>
            <a:off x="329184" y="1187032"/>
            <a:ext cx="8612796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What is self-care and why is it important for your mental health and well-being? </a:t>
            </a:r>
          </a:p>
        </p:txBody>
      </p:sp>
      <p:grpSp>
        <p:nvGrpSpPr>
          <p:cNvPr id="8" name="Group 7" descr="question mark" title="decorative icon"/>
          <p:cNvGrpSpPr/>
          <p:nvPr/>
        </p:nvGrpSpPr>
        <p:grpSpPr>
          <a:xfrm>
            <a:off x="329187" y="1187032"/>
            <a:ext cx="590504" cy="643025"/>
            <a:chOff x="329187" y="1187032"/>
            <a:chExt cx="590504" cy="643025"/>
          </a:xfrm>
        </p:grpSpPr>
        <p:sp>
          <p:nvSpPr>
            <p:cNvPr id="67" name="Content Placeholder 2" title="decorative box"/>
            <p:cNvSpPr txBox="1">
              <a:spLocks/>
            </p:cNvSpPr>
            <p:nvPr/>
          </p:nvSpPr>
          <p:spPr>
            <a:xfrm>
              <a:off x="329187" y="1187032"/>
              <a:ext cx="590504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68" name="icon" descr="question mark" title="decorative ico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35" y="1309037"/>
              <a:ext cx="397931" cy="3886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" name="main" descr="What is self-care? – An activity we choose to do that takes care of our mental emotional and physical heath. &#10;Why is self-care important?&#10;Daily, weekly, monthly&#10;What would you estimate is the average amount of time spouses spend each day on self-care?&#10;What prevents military spouses from practicing self-care?&#10;What are some easy self-care practices you could add to your daily routine?&#10;What do you do for self-care?&#10;What can you schedule for yourself this week?&#10;"/>
          <p:cNvSpPr>
            <a:spLocks noGrp="1"/>
          </p:cNvSpPr>
          <p:nvPr>
            <p:ph idx="1"/>
          </p:nvPr>
        </p:nvSpPr>
        <p:spPr>
          <a:xfrm>
            <a:off x="347472" y="2020824"/>
            <a:ext cx="4624488" cy="1929759"/>
          </a:xfrm>
        </p:spPr>
        <p:txBody>
          <a:bodyPr wrap="square">
            <a:spAutoFit/>
          </a:bodyPr>
          <a:lstStyle/>
          <a:p>
            <a:pPr marL="635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US" b="1" dirty="0" smtClean="0"/>
              <a:t>Definition: </a:t>
            </a:r>
            <a:r>
              <a:rPr lang="en-US" sz="1600" dirty="0" smtClean="0"/>
              <a:t>Any activity that we do deliberately to take care of our mental, emotional and physical health. </a:t>
            </a:r>
            <a:endParaRPr lang="en-US" b="1" dirty="0"/>
          </a:p>
          <a:p>
            <a:pPr marL="6350" indent="0">
              <a:spcBef>
                <a:spcPts val="600"/>
              </a:spcBef>
              <a:spcAft>
                <a:spcPts val="400"/>
              </a:spcAft>
              <a:buNone/>
            </a:pPr>
            <a:r>
              <a:rPr lang="en-US" b="1" dirty="0" smtClean="0"/>
              <a:t>Let’s consider: </a:t>
            </a:r>
          </a:p>
          <a:p>
            <a:pPr indent="-169863">
              <a:spcBef>
                <a:spcPts val="0"/>
              </a:spcBef>
              <a:spcAft>
                <a:spcPts val="400"/>
              </a:spcAft>
            </a:pPr>
            <a:r>
              <a:rPr lang="en-US" sz="1600" dirty="0"/>
              <a:t>What would you estimate is the average amount of time </a:t>
            </a:r>
            <a:r>
              <a:rPr lang="en-US" sz="1600" dirty="0" smtClean="0"/>
              <a:t>you spend </a:t>
            </a:r>
            <a:r>
              <a:rPr lang="en-US" sz="1600" dirty="0"/>
              <a:t>each day on self-care?</a:t>
            </a:r>
          </a:p>
          <a:p>
            <a:pPr indent="-169863"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/>
              <a:t>Try to commit to scheduling </a:t>
            </a:r>
            <a:r>
              <a:rPr lang="en-US" sz="1600" dirty="0"/>
              <a:t>self-care on a daily, </a:t>
            </a:r>
            <a:r>
              <a:rPr lang="en-US" sz="1600" dirty="0" smtClean="0"/>
              <a:t>weekly or </a:t>
            </a:r>
            <a:r>
              <a:rPr lang="en-US" sz="1600" dirty="0"/>
              <a:t>monthly basis.</a:t>
            </a:r>
            <a:r>
              <a:rPr lang="en-US" sz="1600" dirty="0" smtClean="0"/>
              <a:t> </a:t>
            </a:r>
          </a:p>
        </p:txBody>
      </p:sp>
      <p:sp>
        <p:nvSpPr>
          <p:cNvPr id="7" name="quote"/>
          <p:cNvSpPr txBox="1"/>
          <p:nvPr/>
        </p:nvSpPr>
        <p:spPr>
          <a:xfrm>
            <a:off x="278847" y="4517558"/>
            <a:ext cx="4392258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i="1" dirty="0"/>
              <a:t>“Authenticity is a collection of choices that we have to make every day.”  </a:t>
            </a:r>
            <a:br>
              <a:rPr lang="en-US" b="1" i="1" dirty="0"/>
            </a:br>
            <a:r>
              <a:rPr lang="en-US" b="1" i="1" dirty="0"/>
              <a:t>		</a:t>
            </a:r>
            <a:r>
              <a:rPr lang="en-US" b="1" i="1" dirty="0" smtClean="0"/>
              <a:t>             </a:t>
            </a:r>
            <a:r>
              <a:rPr lang="en-US" dirty="0" smtClean="0">
                <a:solidFill>
                  <a:prstClr val="black"/>
                </a:solidFill>
              </a:rPr>
              <a:t>—</a:t>
            </a:r>
            <a:r>
              <a:rPr lang="en-US" b="1" i="1" dirty="0" smtClean="0">
                <a:solidFill>
                  <a:prstClr val="black"/>
                </a:solidFill>
              </a:rPr>
              <a:t> </a:t>
            </a:r>
            <a:r>
              <a:rPr lang="en-US" b="1" i="1" dirty="0" err="1">
                <a:solidFill>
                  <a:prstClr val="black"/>
                </a:solidFill>
              </a:rPr>
              <a:t>Brené</a:t>
            </a:r>
            <a:r>
              <a:rPr lang="en-US" b="1" i="1" dirty="0">
                <a:solidFill>
                  <a:prstClr val="black"/>
                </a:solidFill>
              </a:rPr>
              <a:t> Brown</a:t>
            </a:r>
            <a:endParaRPr lang="en-US" b="1" i="1" dirty="0"/>
          </a:p>
        </p:txBody>
      </p:sp>
      <p:pic>
        <p:nvPicPr>
          <p:cNvPr id="6" name="Picture 5" descr="woman balancing on a log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5814" y="2069703"/>
            <a:ext cx="3876166" cy="328863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0" y="5679233"/>
            <a:ext cx="9144000" cy="8709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innerShdw dist="50800" dir="16200000">
              <a:schemeClr val="bg1">
                <a:lumMod val="85000"/>
              </a:schemeClr>
            </a:innerShdw>
          </a:effectLst>
        </p:spPr>
        <p:txBody>
          <a:bodyPr vert="horz" wrap="square" lIns="182880" tIns="9144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On </a:t>
            </a:r>
            <a:r>
              <a:rPr lang="en-US" b="1" dirty="0"/>
              <a:t>a scale </a:t>
            </a:r>
            <a:r>
              <a:rPr lang="en-US" b="1" dirty="0" smtClean="0"/>
              <a:t>from </a:t>
            </a:r>
            <a:r>
              <a:rPr lang="en-US" b="1" dirty="0"/>
              <a:t>1</a:t>
            </a:r>
            <a:r>
              <a:rPr lang="en-US" b="1" dirty="0" smtClean="0"/>
              <a:t>-10</a:t>
            </a:r>
            <a:r>
              <a:rPr lang="en-US" dirty="0"/>
              <a:t>, how </a:t>
            </a:r>
            <a:r>
              <a:rPr lang="en-US" dirty="0" smtClean="0"/>
              <a:t>likely would you be </a:t>
            </a:r>
            <a:br>
              <a:rPr lang="en-US" dirty="0" smtClean="0"/>
            </a:br>
            <a:r>
              <a:rPr lang="en-US" dirty="0" smtClean="0"/>
              <a:t>to start practicing a daily self-care ritual?</a:t>
            </a:r>
            <a:endParaRPr lang="en-US" dirty="0"/>
          </a:p>
        </p:txBody>
      </p:sp>
      <p:grpSp>
        <p:nvGrpSpPr>
          <p:cNvPr id="5" name="Group 4" descr="meter showing from red to blue" title="decorative image"/>
          <p:cNvGrpSpPr/>
          <p:nvPr/>
        </p:nvGrpSpPr>
        <p:grpSpPr>
          <a:xfrm>
            <a:off x="4561747" y="5876572"/>
            <a:ext cx="4343352" cy="509914"/>
            <a:chOff x="4561747" y="5876572"/>
            <a:chExt cx="4343352" cy="509914"/>
          </a:xfrm>
        </p:grpSpPr>
        <p:sp>
          <p:nvSpPr>
            <p:cNvPr id="55" name="TextBox 54"/>
            <p:cNvSpPr txBox="1"/>
            <p:nvPr/>
          </p:nvSpPr>
          <p:spPr>
            <a:xfrm>
              <a:off x="4588183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023297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8411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93525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328639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763753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198867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633981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069095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504212" y="6109487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43" name="Group 42" descr="Scale from red to blue" title="decorative image"/>
            <p:cNvGrpSpPr/>
            <p:nvPr/>
          </p:nvGrpSpPr>
          <p:grpSpPr>
            <a:xfrm>
              <a:off x="4561747" y="5876574"/>
              <a:ext cx="4343352" cy="289558"/>
              <a:chOff x="4561747" y="1409508"/>
              <a:chExt cx="4343352" cy="289558"/>
            </a:xfrm>
          </p:grpSpPr>
          <p:sp>
            <p:nvSpPr>
              <p:cNvPr id="44" name="Freeform 43"/>
              <p:cNvSpPr/>
              <p:nvPr/>
            </p:nvSpPr>
            <p:spPr>
              <a:xfrm>
                <a:off x="4561747" y="1409508"/>
                <a:ext cx="434335" cy="28955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B9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4996081" y="1409508"/>
                <a:ext cx="3474677" cy="289557"/>
                <a:chOff x="6198502" y="339864"/>
                <a:chExt cx="4660996" cy="388417"/>
              </a:xfrm>
            </p:grpSpPr>
            <p:sp>
              <p:nvSpPr>
                <p:cNvPr id="47" name="Rectangle 46"/>
                <p:cNvSpPr/>
                <p:nvPr/>
              </p:nvSpPr>
              <p:spPr>
                <a:xfrm>
                  <a:off x="6198502" y="339864"/>
                  <a:ext cx="582625" cy="388417"/>
                </a:xfrm>
                <a:prstGeom prst="rect">
                  <a:avLst/>
                </a:prstGeom>
                <a:solidFill>
                  <a:srgbClr val="DD29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6781126" y="339864"/>
                  <a:ext cx="582625" cy="388417"/>
                </a:xfrm>
                <a:prstGeom prst="rect">
                  <a:avLst/>
                </a:prstGeom>
                <a:solidFill>
                  <a:srgbClr val="FF6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7363754" y="339864"/>
                  <a:ext cx="582625" cy="388417"/>
                </a:xfrm>
                <a:prstGeom prst="rect">
                  <a:avLst/>
                </a:prstGeom>
                <a:solidFill>
                  <a:srgbClr val="FF9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7946380" y="339864"/>
                  <a:ext cx="582625" cy="388417"/>
                </a:xfrm>
                <a:prstGeom prst="rect">
                  <a:avLst/>
                </a:prstGeom>
                <a:solidFill>
                  <a:srgbClr val="FFB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529002" y="339864"/>
                  <a:ext cx="582625" cy="388417"/>
                </a:xfrm>
                <a:prstGeom prst="rect">
                  <a:avLst/>
                </a:prstGeom>
                <a:solidFill>
                  <a:srgbClr val="FFDA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9111626" y="339864"/>
                  <a:ext cx="582625" cy="388417"/>
                </a:xfrm>
                <a:prstGeom prst="rect">
                  <a:avLst/>
                </a:prstGeom>
                <a:solidFill>
                  <a:srgbClr val="C8EF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9694255" y="339864"/>
                  <a:ext cx="582625" cy="38841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0276873" y="339864"/>
                  <a:ext cx="582625" cy="388417"/>
                </a:xfrm>
                <a:prstGeom prst="rect">
                  <a:avLst/>
                </a:prstGeom>
                <a:solidFill>
                  <a:srgbClr val="50D0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Freeform 45"/>
              <p:cNvSpPr/>
              <p:nvPr/>
            </p:nvSpPr>
            <p:spPr>
              <a:xfrm rot="10800000">
                <a:off x="8470764" y="1409508"/>
                <a:ext cx="434335" cy="28955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50A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reeform 64" title="supporting image"/>
            <p:cNvSpPr/>
            <p:nvPr/>
          </p:nvSpPr>
          <p:spPr>
            <a:xfrm rot="10800000">
              <a:off x="4561747" y="5876572"/>
              <a:ext cx="4343352" cy="289558"/>
            </a:xfrm>
            <a:custGeom>
              <a:avLst/>
              <a:gdLst>
                <a:gd name="connsiteX0" fmla="*/ 3040346 w 4343352"/>
                <a:gd name="connsiteY0" fmla="*/ 289558 h 289558"/>
                <a:gd name="connsiteX1" fmla="*/ 2606011 w 4343352"/>
                <a:gd name="connsiteY1" fmla="*/ 289558 h 289558"/>
                <a:gd name="connsiteX2" fmla="*/ 2171676 w 4343352"/>
                <a:gd name="connsiteY2" fmla="*/ 289558 h 289558"/>
                <a:gd name="connsiteX3" fmla="*/ 1737341 w 4343352"/>
                <a:gd name="connsiteY3" fmla="*/ 289558 h 289558"/>
                <a:gd name="connsiteX4" fmla="*/ 1303006 w 4343352"/>
                <a:gd name="connsiteY4" fmla="*/ 289558 h 289558"/>
                <a:gd name="connsiteX5" fmla="*/ 1303006 w 4343352"/>
                <a:gd name="connsiteY5" fmla="*/ 1 h 289558"/>
                <a:gd name="connsiteX6" fmla="*/ 1737341 w 4343352"/>
                <a:gd name="connsiteY6" fmla="*/ 1 h 289558"/>
                <a:gd name="connsiteX7" fmla="*/ 2171676 w 4343352"/>
                <a:gd name="connsiteY7" fmla="*/ 1 h 289558"/>
                <a:gd name="connsiteX8" fmla="*/ 2606011 w 4343352"/>
                <a:gd name="connsiteY8" fmla="*/ 1 h 289558"/>
                <a:gd name="connsiteX9" fmla="*/ 3040346 w 4343352"/>
                <a:gd name="connsiteY9" fmla="*/ 1 h 289558"/>
                <a:gd name="connsiteX10" fmla="*/ 4198574 w 4343352"/>
                <a:gd name="connsiteY10" fmla="*/ 289558 h 289558"/>
                <a:gd name="connsiteX11" fmla="*/ 4198573 w 4343352"/>
                <a:gd name="connsiteY11" fmla="*/ 289558 h 289558"/>
                <a:gd name="connsiteX12" fmla="*/ 3909017 w 4343352"/>
                <a:gd name="connsiteY12" fmla="*/ 289558 h 289558"/>
                <a:gd name="connsiteX13" fmla="*/ 3474682 w 4343352"/>
                <a:gd name="connsiteY13" fmla="*/ 289558 h 289558"/>
                <a:gd name="connsiteX14" fmla="*/ 3040347 w 4343352"/>
                <a:gd name="connsiteY14" fmla="*/ 289558 h 289558"/>
                <a:gd name="connsiteX15" fmla="*/ 3040347 w 4343352"/>
                <a:gd name="connsiteY15" fmla="*/ 1 h 289558"/>
                <a:gd name="connsiteX16" fmla="*/ 3474682 w 4343352"/>
                <a:gd name="connsiteY16" fmla="*/ 1 h 289558"/>
                <a:gd name="connsiteX17" fmla="*/ 3909017 w 4343352"/>
                <a:gd name="connsiteY17" fmla="*/ 1 h 289558"/>
                <a:gd name="connsiteX18" fmla="*/ 3909017 w 4343352"/>
                <a:gd name="connsiteY18" fmla="*/ 1 h 289558"/>
                <a:gd name="connsiteX19" fmla="*/ 4198566 w 4343352"/>
                <a:gd name="connsiteY19" fmla="*/ 1 h 289558"/>
                <a:gd name="connsiteX20" fmla="*/ 4198573 w 4343352"/>
                <a:gd name="connsiteY20" fmla="*/ 0 h 289558"/>
                <a:gd name="connsiteX21" fmla="*/ 4343352 w 4343352"/>
                <a:gd name="connsiteY21" fmla="*/ 144779 h 289558"/>
                <a:gd name="connsiteX22" fmla="*/ 4227751 w 4343352"/>
                <a:gd name="connsiteY22" fmla="*/ 286616 h 289558"/>
                <a:gd name="connsiteX23" fmla="*/ 868670 w 4343352"/>
                <a:gd name="connsiteY23" fmla="*/ 289558 h 289558"/>
                <a:gd name="connsiteX24" fmla="*/ 434335 w 4343352"/>
                <a:gd name="connsiteY24" fmla="*/ 289558 h 289558"/>
                <a:gd name="connsiteX25" fmla="*/ 434335 w 4343352"/>
                <a:gd name="connsiteY25" fmla="*/ 289557 h 289558"/>
                <a:gd name="connsiteX26" fmla="*/ 144786 w 4343352"/>
                <a:gd name="connsiteY26" fmla="*/ 289557 h 289558"/>
                <a:gd name="connsiteX27" fmla="*/ 144779 w 4343352"/>
                <a:gd name="connsiteY27" fmla="*/ 289558 h 289558"/>
                <a:gd name="connsiteX28" fmla="*/ 0 w 4343352"/>
                <a:gd name="connsiteY28" fmla="*/ 144779 h 289558"/>
                <a:gd name="connsiteX29" fmla="*/ 115601 w 4343352"/>
                <a:gd name="connsiteY29" fmla="*/ 2942 h 289558"/>
                <a:gd name="connsiteX30" fmla="*/ 144778 w 4343352"/>
                <a:gd name="connsiteY30" fmla="*/ 0 h 289558"/>
                <a:gd name="connsiteX31" fmla="*/ 144779 w 4343352"/>
                <a:gd name="connsiteY31" fmla="*/ 0 h 289558"/>
                <a:gd name="connsiteX32" fmla="*/ 434335 w 4343352"/>
                <a:gd name="connsiteY32" fmla="*/ 0 h 289558"/>
                <a:gd name="connsiteX33" fmla="*/ 434335 w 4343352"/>
                <a:gd name="connsiteY33" fmla="*/ 1 h 289558"/>
                <a:gd name="connsiteX34" fmla="*/ 868670 w 4343352"/>
                <a:gd name="connsiteY34" fmla="*/ 1 h 289558"/>
                <a:gd name="connsiteX35" fmla="*/ 1303005 w 4343352"/>
                <a:gd name="connsiteY35" fmla="*/ 1 h 289558"/>
                <a:gd name="connsiteX36" fmla="*/ 1303005 w 4343352"/>
                <a:gd name="connsiteY36" fmla="*/ 289558 h 289558"/>
                <a:gd name="connsiteX37" fmla="*/ 868670 w 4343352"/>
                <a:gd name="connsiteY37" fmla="*/ 289558 h 28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43352" h="289558">
                  <a:moveTo>
                    <a:pt x="3040346" y="289558"/>
                  </a:moveTo>
                  <a:lnTo>
                    <a:pt x="2606011" y="289558"/>
                  </a:lnTo>
                  <a:lnTo>
                    <a:pt x="2171676" y="289558"/>
                  </a:lnTo>
                  <a:lnTo>
                    <a:pt x="1737341" y="289558"/>
                  </a:lnTo>
                  <a:lnTo>
                    <a:pt x="1303006" y="289558"/>
                  </a:lnTo>
                  <a:lnTo>
                    <a:pt x="1303006" y="1"/>
                  </a:lnTo>
                  <a:lnTo>
                    <a:pt x="1737341" y="1"/>
                  </a:lnTo>
                  <a:lnTo>
                    <a:pt x="2171676" y="1"/>
                  </a:lnTo>
                  <a:lnTo>
                    <a:pt x="2606011" y="1"/>
                  </a:lnTo>
                  <a:lnTo>
                    <a:pt x="3040346" y="1"/>
                  </a:lnTo>
                  <a:close/>
                  <a:moveTo>
                    <a:pt x="4198574" y="289558"/>
                  </a:moveTo>
                  <a:lnTo>
                    <a:pt x="4198573" y="289558"/>
                  </a:lnTo>
                  <a:lnTo>
                    <a:pt x="3909017" y="289558"/>
                  </a:lnTo>
                  <a:lnTo>
                    <a:pt x="3474682" y="289558"/>
                  </a:lnTo>
                  <a:lnTo>
                    <a:pt x="3040347" y="289558"/>
                  </a:lnTo>
                  <a:lnTo>
                    <a:pt x="3040347" y="1"/>
                  </a:lnTo>
                  <a:lnTo>
                    <a:pt x="3474682" y="1"/>
                  </a:lnTo>
                  <a:lnTo>
                    <a:pt x="3909017" y="1"/>
                  </a:lnTo>
                  <a:lnTo>
                    <a:pt x="3909017" y="1"/>
                  </a:lnTo>
                  <a:lnTo>
                    <a:pt x="4198566" y="1"/>
                  </a:lnTo>
                  <a:lnTo>
                    <a:pt x="4198573" y="0"/>
                  </a:lnTo>
                  <a:cubicBezTo>
                    <a:pt x="4278533" y="0"/>
                    <a:pt x="4343352" y="64820"/>
                    <a:pt x="4343352" y="144779"/>
                  </a:cubicBezTo>
                  <a:cubicBezTo>
                    <a:pt x="4343352" y="214744"/>
                    <a:pt x="4293725" y="273116"/>
                    <a:pt x="4227751" y="286616"/>
                  </a:cubicBezTo>
                  <a:close/>
                  <a:moveTo>
                    <a:pt x="868670" y="289558"/>
                  </a:moveTo>
                  <a:lnTo>
                    <a:pt x="434335" y="289558"/>
                  </a:lnTo>
                  <a:lnTo>
                    <a:pt x="434335" y="289557"/>
                  </a:lnTo>
                  <a:lnTo>
                    <a:pt x="144786" y="289557"/>
                  </a:lnTo>
                  <a:lnTo>
                    <a:pt x="144779" y="289558"/>
                  </a:lnTo>
                  <a:cubicBezTo>
                    <a:pt x="64819" y="289558"/>
                    <a:pt x="0" y="224738"/>
                    <a:pt x="0" y="144779"/>
                  </a:cubicBezTo>
                  <a:cubicBezTo>
                    <a:pt x="0" y="74814"/>
                    <a:pt x="49627" y="16442"/>
                    <a:pt x="115601" y="2942"/>
                  </a:cubicBezTo>
                  <a:lnTo>
                    <a:pt x="144778" y="0"/>
                  </a:lnTo>
                  <a:lnTo>
                    <a:pt x="144779" y="0"/>
                  </a:lnTo>
                  <a:lnTo>
                    <a:pt x="434335" y="0"/>
                  </a:lnTo>
                  <a:lnTo>
                    <a:pt x="434335" y="1"/>
                  </a:lnTo>
                  <a:lnTo>
                    <a:pt x="868670" y="1"/>
                  </a:lnTo>
                  <a:lnTo>
                    <a:pt x="1303005" y="1"/>
                  </a:lnTo>
                  <a:lnTo>
                    <a:pt x="1303005" y="289558"/>
                  </a:lnTo>
                  <a:lnTo>
                    <a:pt x="868670" y="289558"/>
                  </a:lnTo>
                  <a:close/>
                </a:path>
              </a:pathLst>
            </a:custGeom>
            <a:gradFill>
              <a:gsLst>
                <a:gs pos="70000">
                  <a:srgbClr val="000000">
                    <a:alpha val="0"/>
                  </a:srgbClr>
                </a:gs>
                <a:gs pos="30000">
                  <a:srgbClr val="000000">
                    <a:alpha val="0"/>
                  </a:srgb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0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Self-Care and Mental Wellness Strategies</a:t>
            </a:r>
            <a:endParaRPr lang="en-US" dirty="0"/>
          </a:p>
        </p:txBody>
      </p:sp>
      <p:sp>
        <p:nvSpPr>
          <p:cNvPr id="11" name="Content Placeholder 2" descr="What do you do for self-care?"/>
          <p:cNvSpPr txBox="1">
            <a:spLocks/>
          </p:cNvSpPr>
          <p:nvPr/>
        </p:nvSpPr>
        <p:spPr>
          <a:xfrm>
            <a:off x="329184" y="1187032"/>
            <a:ext cx="8612796" cy="643025"/>
          </a:xfrm>
          <a:prstGeom prst="rect">
            <a:avLst/>
          </a:prstGeom>
          <a:solidFill>
            <a:srgbClr val="319E90"/>
          </a:solidFill>
          <a:ln>
            <a:solidFill>
              <a:srgbClr val="4EAFA3"/>
            </a:solidFill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What do you do for self-care?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5" name="Group 4" descr="question mark" title="decorative icon"/>
          <p:cNvGrpSpPr/>
          <p:nvPr/>
        </p:nvGrpSpPr>
        <p:grpSpPr>
          <a:xfrm>
            <a:off x="329187" y="1187032"/>
            <a:ext cx="590504" cy="643025"/>
            <a:chOff x="329187" y="1187032"/>
            <a:chExt cx="590504" cy="643025"/>
          </a:xfrm>
        </p:grpSpPr>
        <p:sp>
          <p:nvSpPr>
            <p:cNvPr id="19" name="Content Placeholder 2" title="decorative box"/>
            <p:cNvSpPr txBox="1">
              <a:spLocks/>
            </p:cNvSpPr>
            <p:nvPr/>
          </p:nvSpPr>
          <p:spPr>
            <a:xfrm>
              <a:off x="329187" y="1187032"/>
              <a:ext cx="590504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question mark" title="decorative ico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35" y="1309037"/>
              <a:ext cx="397931" cy="3886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29183" y="2023877"/>
            <a:ext cx="3264141" cy="3806447"/>
          </a:xfrm>
        </p:spPr>
        <p:txBody>
          <a:bodyPr>
            <a:normAutofit/>
          </a:bodyPr>
          <a:lstStyle>
            <a:lvl1pPr>
              <a:buClr>
                <a:srgbClr val="3B857C"/>
              </a:buClr>
              <a:defRPr/>
            </a:lvl1pPr>
            <a:lvl2pPr>
              <a:lnSpc>
                <a:spcPct val="90000"/>
              </a:lnSpc>
              <a:defRPr/>
            </a:lvl2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Self-Care Practices: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Relaxation</a:t>
            </a:r>
            <a:r>
              <a:rPr lang="en-US" sz="1600" dirty="0"/>
              <a:t>: Meditation, physically unwinding, laughter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Mindfulness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Making time for hobbies: Reading, crafts, sewing, hiking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Five-minute breaks: What can you do during that time?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Connecting with friends</a:t>
            </a:r>
          </a:p>
          <a:p>
            <a:pPr marL="400050"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Asking for help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Healthy lifestyle: Nutrition, sleep, exercise, regular checkups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Knowing your limits</a:t>
            </a:r>
          </a:p>
          <a:p>
            <a:pPr marL="400050"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Saying “no”</a:t>
            </a:r>
          </a:p>
        </p:txBody>
      </p:sp>
      <p:pic>
        <p:nvPicPr>
          <p:cNvPr id="3" name="Picture 2" descr="woman relaxing" title="decorative ima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325" y="2023877"/>
            <a:ext cx="3260516" cy="2093976"/>
          </a:xfrm>
          <a:prstGeom prst="rect">
            <a:avLst/>
          </a:prstGeom>
        </p:spPr>
      </p:pic>
      <p:pic>
        <p:nvPicPr>
          <p:cNvPr id="18" name="Picture 17" descr="woman practicing yoga" title="decorative 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380" y="4197295"/>
            <a:ext cx="3266156" cy="2091539"/>
          </a:xfrm>
          <a:prstGeom prst="rect">
            <a:avLst/>
          </a:prstGeom>
        </p:spPr>
      </p:pic>
      <p:sp>
        <p:nvSpPr>
          <p:cNvPr id="15" name="Content" descr="Try this:&#10;For one minute, let’s close our eyes and simply follow our breath. As you breathe in, think “in.” As you breathe out, think “out.” &#10;&#10;“If you’re breathing, there’s more right with you than wrong.” &#10;&#10;- Jon Kabat-Zinn &#10;"/>
          <p:cNvSpPr txBox="1">
            <a:spLocks/>
          </p:cNvSpPr>
          <p:nvPr/>
        </p:nvSpPr>
        <p:spPr>
          <a:xfrm>
            <a:off x="6923595" y="2023877"/>
            <a:ext cx="2018385" cy="4264956"/>
          </a:xfrm>
          <a:prstGeom prst="rect">
            <a:avLst/>
          </a:prstGeom>
          <a:solidFill>
            <a:srgbClr val="884557"/>
          </a:solidFill>
          <a:effectLst/>
        </p:spPr>
        <p:txBody>
          <a:bodyPr vert="horz" wrap="square" lIns="9144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000" b="1" dirty="0">
                <a:solidFill>
                  <a:schemeClr val="bg1"/>
                </a:solidFill>
              </a:rPr>
              <a:t>Try this: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For one minute, let’s close our eyes and simply follow our breath. As you breathe in, think “</a:t>
            </a:r>
            <a:r>
              <a:rPr lang="en-US" b="1" dirty="0" smtClean="0">
                <a:solidFill>
                  <a:schemeClr val="bg1"/>
                </a:solidFill>
              </a:rPr>
              <a:t>in.” As </a:t>
            </a:r>
            <a:r>
              <a:rPr lang="en-US" b="1" dirty="0">
                <a:solidFill>
                  <a:schemeClr val="bg1"/>
                </a:solidFill>
              </a:rPr>
              <a:t>you breathe out, think “</a:t>
            </a:r>
            <a:r>
              <a:rPr lang="en-US" b="1" dirty="0" smtClean="0">
                <a:solidFill>
                  <a:schemeClr val="bg1"/>
                </a:solidFill>
              </a:rPr>
              <a:t>out.” </a:t>
            </a:r>
            <a:endParaRPr lang="en-US" b="1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</a:rPr>
              <a:t>“If you’re breathing, there’s more right with you than </a:t>
            </a:r>
            <a:r>
              <a:rPr lang="en-US" i="1" dirty="0" smtClean="0">
                <a:solidFill>
                  <a:schemeClr val="bg1"/>
                </a:solidFill>
              </a:rPr>
              <a:t>wrong.” </a:t>
            </a:r>
            <a:endParaRPr lang="en-US" i="1" dirty="0">
              <a:solidFill>
                <a:schemeClr val="bg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</a:rPr>
              <a:t>- Jon </a:t>
            </a:r>
            <a:r>
              <a:rPr lang="en-US" i="1" dirty="0" err="1">
                <a:solidFill>
                  <a:schemeClr val="bg1"/>
                </a:solidFill>
              </a:rPr>
              <a:t>Kabat</a:t>
            </a:r>
            <a:r>
              <a:rPr lang="en-US" i="1" dirty="0">
                <a:solidFill>
                  <a:schemeClr val="bg1"/>
                </a:solidFill>
              </a:rPr>
              <a:t>-Zinn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68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Takeaways</a:t>
            </a:r>
            <a:endParaRPr lang="en-US" dirty="0"/>
          </a:p>
        </p:txBody>
      </p:sp>
      <p:sp>
        <p:nvSpPr>
          <p:cNvPr id="9" name="Red" descr="Military life is demanding, but I have the strength and resources to rise above. &#10;"/>
          <p:cNvSpPr/>
          <p:nvPr/>
        </p:nvSpPr>
        <p:spPr>
          <a:xfrm>
            <a:off x="329187" y="1164314"/>
            <a:ext cx="2213094" cy="2126777"/>
          </a:xfrm>
          <a:prstGeom prst="rect">
            <a:avLst/>
          </a:prstGeom>
          <a:solidFill>
            <a:srgbClr val="9A477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Military life is demanding, but I have the </a:t>
            </a:r>
            <a:r>
              <a:rPr lang="en-US" dirty="0" smtClean="0"/>
              <a:t>strength and resources to rise above. </a:t>
            </a:r>
            <a:endParaRPr lang="en-US" dirty="0"/>
          </a:p>
        </p:txBody>
      </p:sp>
      <p:sp>
        <p:nvSpPr>
          <p:cNvPr id="8" name="Blue" descr="Reaching out&#10;early will help&#10;me and my&#10;family thrive.&#10;"/>
          <p:cNvSpPr/>
          <p:nvPr/>
        </p:nvSpPr>
        <p:spPr>
          <a:xfrm>
            <a:off x="2688336" y="1164314"/>
            <a:ext cx="2212848" cy="2126777"/>
          </a:xfrm>
          <a:prstGeom prst="rect">
            <a:avLst/>
          </a:prstGeom>
          <a:solidFill>
            <a:srgbClr val="4E7CA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182880" rIns="9144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dirty="0"/>
              <a:t>Reaching </a:t>
            </a:r>
            <a:r>
              <a:rPr lang="en-US" dirty="0" smtClean="0"/>
              <a:t>out</a:t>
            </a:r>
            <a:br>
              <a:rPr lang="en-US" dirty="0" smtClean="0"/>
            </a:br>
            <a:r>
              <a:rPr lang="en-US" dirty="0" smtClean="0"/>
              <a:t>early will help</a:t>
            </a:r>
            <a:br>
              <a:rPr lang="en-US" dirty="0" smtClean="0"/>
            </a:br>
            <a:r>
              <a:rPr lang="en-US" dirty="0" smtClean="0"/>
              <a:t>me and my</a:t>
            </a:r>
            <a:br>
              <a:rPr lang="en-US" dirty="0" smtClean="0"/>
            </a:br>
            <a:r>
              <a:rPr lang="en-US" dirty="0" smtClean="0"/>
              <a:t>family thrive.</a:t>
            </a:r>
            <a:endParaRPr lang="en-US" dirty="0"/>
          </a:p>
        </p:txBody>
      </p:sp>
      <p:pic>
        <p:nvPicPr>
          <p:cNvPr id="16" name="Famlily Picture" descr="family holding hands" title="decorative image"/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488" y="1164313"/>
            <a:ext cx="3745263" cy="2126777"/>
          </a:xfrm>
          <a:prstGeom prst="rect">
            <a:avLst/>
          </a:prstGeom>
        </p:spPr>
      </p:pic>
      <p:sp>
        <p:nvSpPr>
          <p:cNvPr id="10" name="Purple" descr="Self-care is&#10;important for &#10;my own and my&#10;family’s mental&#10;and physical health.&#10;"/>
          <p:cNvSpPr/>
          <p:nvPr/>
        </p:nvSpPr>
        <p:spPr>
          <a:xfrm>
            <a:off x="329186" y="3473247"/>
            <a:ext cx="2212848" cy="2130552"/>
          </a:xfrm>
          <a:prstGeom prst="rect">
            <a:avLst/>
          </a:prstGeom>
          <a:solidFill>
            <a:srgbClr val="826FBF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pc="-30" dirty="0">
                <a:solidFill>
                  <a:prstClr val="white"/>
                </a:solidFill>
              </a:rPr>
              <a:t>I know </a:t>
            </a:r>
            <a:r>
              <a:rPr lang="en-US" spc="-30" dirty="0" smtClean="0">
                <a:solidFill>
                  <a:prstClr val="white"/>
                </a:solidFill>
              </a:rPr>
              <a:t>what</a:t>
            </a:r>
            <a:br>
              <a:rPr lang="en-US" spc="-30" dirty="0" smtClean="0">
                <a:solidFill>
                  <a:prstClr val="white"/>
                </a:solidFill>
              </a:rPr>
            </a:br>
            <a:r>
              <a:rPr lang="en-US" spc="-30" dirty="0" smtClean="0">
                <a:solidFill>
                  <a:prstClr val="white"/>
                </a:solidFill>
              </a:rPr>
              <a:t>to expect </a:t>
            </a:r>
            <a:r>
              <a:rPr lang="en-US" spc="-30" dirty="0">
                <a:solidFill>
                  <a:prstClr val="white"/>
                </a:solidFill>
              </a:rPr>
              <a:t>when</a:t>
            </a:r>
            <a:br>
              <a:rPr lang="en-US" spc="-30" dirty="0">
                <a:solidFill>
                  <a:prstClr val="white"/>
                </a:solidFill>
              </a:rPr>
            </a:br>
            <a:r>
              <a:rPr lang="en-US" spc="-30" dirty="0">
                <a:solidFill>
                  <a:prstClr val="white"/>
                </a:solidFill>
              </a:rPr>
              <a:t>I call </a:t>
            </a:r>
            <a:r>
              <a:rPr lang="en-US" spc="-30" dirty="0" smtClean="0">
                <a:solidFill>
                  <a:prstClr val="white"/>
                </a:solidFill>
              </a:rPr>
              <a:t>a resource </a:t>
            </a:r>
            <a:r>
              <a:rPr lang="en-US" spc="-30" dirty="0">
                <a:solidFill>
                  <a:prstClr val="white"/>
                </a:solidFill>
              </a:rPr>
              <a:t>line.</a:t>
            </a:r>
          </a:p>
        </p:txBody>
      </p:sp>
      <p:sp>
        <p:nvSpPr>
          <p:cNvPr id="12" name="Yellow" descr="Self-care is&#10;important for &#10;my own and my&#10;family’s mental&#10;and physical health.&#10;"/>
          <p:cNvSpPr/>
          <p:nvPr/>
        </p:nvSpPr>
        <p:spPr>
          <a:xfrm>
            <a:off x="2688336" y="3473247"/>
            <a:ext cx="2212848" cy="213055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tIns="182880" rIns="182880" bIns="18288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pc="-30" dirty="0">
                <a:solidFill>
                  <a:prstClr val="white"/>
                </a:solidFill>
              </a:rPr>
              <a:t>Self-care is</a:t>
            </a:r>
            <a:br>
              <a:rPr lang="en-US" spc="-30" dirty="0">
                <a:solidFill>
                  <a:prstClr val="white"/>
                </a:solidFill>
              </a:rPr>
            </a:br>
            <a:r>
              <a:rPr lang="en-US" spc="-30" dirty="0">
                <a:solidFill>
                  <a:prstClr val="white"/>
                </a:solidFill>
              </a:rPr>
              <a:t>important for </a:t>
            </a:r>
            <a:br>
              <a:rPr lang="en-US" spc="-30" dirty="0">
                <a:solidFill>
                  <a:prstClr val="white"/>
                </a:solidFill>
              </a:rPr>
            </a:br>
            <a:r>
              <a:rPr lang="en-US" spc="-30" dirty="0">
                <a:solidFill>
                  <a:prstClr val="white"/>
                </a:solidFill>
              </a:rPr>
              <a:t>my </a:t>
            </a:r>
            <a:r>
              <a:rPr lang="en-US" spc="-30" dirty="0" smtClean="0">
                <a:solidFill>
                  <a:prstClr val="white"/>
                </a:solidFill>
              </a:rPr>
              <a:t>own and my</a:t>
            </a:r>
            <a:br>
              <a:rPr lang="en-US" spc="-30" dirty="0" smtClean="0">
                <a:solidFill>
                  <a:prstClr val="white"/>
                </a:solidFill>
              </a:rPr>
            </a:br>
            <a:r>
              <a:rPr lang="en-US" spc="-30" dirty="0" smtClean="0">
                <a:solidFill>
                  <a:prstClr val="white"/>
                </a:solidFill>
              </a:rPr>
              <a:t>family’s mental</a:t>
            </a:r>
            <a:br>
              <a:rPr lang="en-US" spc="-30" dirty="0" smtClean="0">
                <a:solidFill>
                  <a:prstClr val="white"/>
                </a:solidFill>
              </a:rPr>
            </a:br>
            <a:r>
              <a:rPr lang="en-US" spc="-30" dirty="0" smtClean="0">
                <a:solidFill>
                  <a:prstClr val="white"/>
                </a:solidFill>
              </a:rPr>
              <a:t>and physical health.</a:t>
            </a:r>
            <a:endParaRPr lang="en-US" spc="-30" dirty="0">
              <a:solidFill>
                <a:prstClr val="white"/>
              </a:solidFill>
            </a:endParaRPr>
          </a:p>
        </p:txBody>
      </p:sp>
      <p:pic>
        <p:nvPicPr>
          <p:cNvPr id="4" name="Picture 3" descr="couple holding hands" title="decorative 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7486" y="3473247"/>
            <a:ext cx="3745263" cy="2126938"/>
          </a:xfrm>
          <a:prstGeom prst="rect">
            <a:avLst/>
          </a:prstGeom>
        </p:spPr>
      </p:pic>
      <p:sp>
        <p:nvSpPr>
          <p:cNvPr id="21" name="Content Placeholder 2" descr="What did you find most helpful about today’s session?&#10;"/>
          <p:cNvSpPr txBox="1">
            <a:spLocks/>
          </p:cNvSpPr>
          <p:nvPr/>
        </p:nvSpPr>
        <p:spPr>
          <a:xfrm>
            <a:off x="329185" y="5757950"/>
            <a:ext cx="8463564" cy="643025"/>
          </a:xfrm>
          <a:prstGeom prst="rect">
            <a:avLst/>
          </a:prstGeom>
          <a:solidFill>
            <a:srgbClr val="33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What did you find most helpful about today’s session?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3" name="Group 2" descr="question mark" title="decorative icon"/>
          <p:cNvGrpSpPr/>
          <p:nvPr/>
        </p:nvGrpSpPr>
        <p:grpSpPr>
          <a:xfrm>
            <a:off x="329185" y="5757950"/>
            <a:ext cx="590504" cy="643025"/>
            <a:chOff x="329185" y="5757950"/>
            <a:chExt cx="590504" cy="643025"/>
          </a:xfrm>
        </p:grpSpPr>
        <p:sp>
          <p:nvSpPr>
            <p:cNvPr id="23" name="Content Placeholder 2" title="decorative box"/>
            <p:cNvSpPr txBox="1">
              <a:spLocks/>
            </p:cNvSpPr>
            <p:nvPr/>
          </p:nvSpPr>
          <p:spPr>
            <a:xfrm>
              <a:off x="329185" y="5757950"/>
              <a:ext cx="590504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 descr="question mark" title="decorative 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933" y="5885124"/>
              <a:ext cx="397931" cy="38867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322182" y="85917"/>
            <a:ext cx="8499636" cy="951223"/>
          </a:xfrm>
        </p:spPr>
        <p:txBody>
          <a:bodyPr/>
          <a:lstStyle/>
          <a:p>
            <a:r>
              <a:rPr lang="en-US" dirty="0" smtClean="0"/>
              <a:t>Session 1 Roadmap</a:t>
            </a:r>
            <a:endParaRPr lang="en-US" dirty="0"/>
          </a:p>
        </p:txBody>
      </p:sp>
      <p:sp>
        <p:nvSpPr>
          <p:cNvPr id="20" name="Content Placeholder 2" descr="Your journey to self-care and wellness starts here!&#10;"/>
          <p:cNvSpPr txBox="1">
            <a:spLocks/>
          </p:cNvSpPr>
          <p:nvPr/>
        </p:nvSpPr>
        <p:spPr>
          <a:xfrm>
            <a:off x="325567" y="1293301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Your journey to self-care and wellness starts here!</a:t>
            </a:r>
          </a:p>
        </p:txBody>
      </p:sp>
      <p:grpSp>
        <p:nvGrpSpPr>
          <p:cNvPr id="3" name="Group 2" descr="light bulb" title="decorative image"/>
          <p:cNvGrpSpPr/>
          <p:nvPr/>
        </p:nvGrpSpPr>
        <p:grpSpPr>
          <a:xfrm>
            <a:off x="325569" y="1293301"/>
            <a:ext cx="576770" cy="643025"/>
            <a:chOff x="325569" y="1293301"/>
            <a:chExt cx="576770" cy="643025"/>
          </a:xfrm>
          <a:solidFill>
            <a:srgbClr val="2F6B64"/>
          </a:solidFill>
        </p:grpSpPr>
        <p:sp>
          <p:nvSpPr>
            <p:cNvPr id="28" name="Content Placeholder 2" title="decorative box"/>
            <p:cNvSpPr txBox="1">
              <a:spLocks/>
            </p:cNvSpPr>
            <p:nvPr/>
          </p:nvSpPr>
          <p:spPr>
            <a:xfrm>
              <a:off x="325569" y="1293301"/>
              <a:ext cx="576770" cy="643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30" name="Picture 29" descr="light bulb" title="decoratve image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8" y="1330668"/>
              <a:ext cx="506914" cy="556772"/>
            </a:xfrm>
            <a:prstGeom prst="rect">
              <a:avLst/>
            </a:prstGeom>
            <a:grpFill/>
          </p:spPr>
        </p:pic>
      </p:grpSp>
      <p:pic>
        <p:nvPicPr>
          <p:cNvPr id="11" name="Picture 10" descr="highway" title="decorative imag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25327"/>
            <a:ext cx="9144000" cy="3771108"/>
          </a:xfrm>
          <a:prstGeom prst="rect">
            <a:avLst/>
          </a:prstGeom>
        </p:spPr>
      </p:pic>
      <p:pic>
        <p:nvPicPr>
          <p:cNvPr id="38" name="Hands" descr="holding hands" title="decorative image"/>
          <p:cNvPicPr>
            <a:picLocks noChangeAspect="1"/>
          </p:cNvPicPr>
          <p:nvPr/>
        </p:nvPicPr>
        <p:blipFill>
          <a:blip r:embed="rId5">
            <a:lum bright="70000" contrast="-70000"/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" y="2125326"/>
            <a:ext cx="1578890" cy="3771108"/>
          </a:xfrm>
          <a:prstGeom prst="rect">
            <a:avLst/>
          </a:prstGeom>
        </p:spPr>
      </p:pic>
      <p:sp>
        <p:nvSpPr>
          <p:cNvPr id="7" name="Purpose of the Training" title="Purpose of the training"/>
          <p:cNvSpPr txBox="1">
            <a:spLocks/>
          </p:cNvSpPr>
          <p:nvPr/>
        </p:nvSpPr>
        <p:spPr>
          <a:xfrm>
            <a:off x="1533002" y="2332586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Purpose</a:t>
            </a:r>
            <a:r>
              <a:rPr lang="en-US" sz="2800" dirty="0" smtClean="0"/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of REACH–S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Content of the training" title="Content of the training"/>
          <p:cNvSpPr txBox="1">
            <a:spLocks/>
          </p:cNvSpPr>
          <p:nvPr/>
        </p:nvSpPr>
        <p:spPr>
          <a:xfrm>
            <a:off x="1533002" y="2793967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Content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</a:t>
            </a:r>
            <a:r>
              <a:rPr lang="en-US" sz="2800" dirty="0" smtClean="0">
                <a:solidFill>
                  <a:schemeClr val="bg1"/>
                </a:solidFill>
              </a:rPr>
              <a:t>REACH–S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Your Goals" descr="Unique Challenges&#10;" title="Your Goals"/>
          <p:cNvSpPr txBox="1">
            <a:spLocks/>
          </p:cNvSpPr>
          <p:nvPr/>
        </p:nvSpPr>
        <p:spPr>
          <a:xfrm>
            <a:off x="1629837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0" tIns="45720" rIns="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Unique Challenges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Barriers to Help Seeking" descr="Barriers to Help Seeking&#10;" title="Barriers to Help Seeking"/>
          <p:cNvSpPr txBox="1">
            <a:spLocks/>
          </p:cNvSpPr>
          <p:nvPr/>
        </p:nvSpPr>
        <p:spPr>
          <a:xfrm>
            <a:off x="3095324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endParaRPr lang="en-US" sz="1600" i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Barriers </a:t>
            </a:r>
            <a:r>
              <a:rPr lang="en-US" sz="1600" b="1" dirty="0" smtClean="0">
                <a:solidFill>
                  <a:schemeClr val="bg1"/>
                </a:solidFill>
              </a:rPr>
              <a:t>to Help Seeking</a:t>
            </a:r>
            <a:endParaRPr lang="en-US" sz="1600" b="1" dirty="0">
              <a:solidFill>
                <a:schemeClr val="bg1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Education" descr="Practice Call to Military OneSource&#10;" title="Education"/>
          <p:cNvSpPr txBox="1">
            <a:spLocks/>
          </p:cNvSpPr>
          <p:nvPr/>
        </p:nvSpPr>
        <p:spPr>
          <a:xfrm>
            <a:off x="4560812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>
                <a:solidFill>
                  <a:schemeClr val="bg1"/>
                </a:solidFill>
              </a:rPr>
              <a:t>Practice Call to Military OneSource</a:t>
            </a:r>
          </a:p>
        </p:txBody>
      </p:sp>
      <p:sp>
        <p:nvSpPr>
          <p:cNvPr id="27" name="Practice" descr="Self-Care&#10;" title="Practice"/>
          <p:cNvSpPr txBox="1">
            <a:spLocks/>
          </p:cNvSpPr>
          <p:nvPr/>
        </p:nvSpPr>
        <p:spPr>
          <a:xfrm>
            <a:off x="6026300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Self-Care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9" name="Wrap-Up" descr="Wrap-Up and&#10;Resource List&#10;" title="Wrap-Up"/>
          <p:cNvSpPr txBox="1">
            <a:spLocks/>
          </p:cNvSpPr>
          <p:nvPr/>
        </p:nvSpPr>
        <p:spPr>
          <a:xfrm>
            <a:off x="7491789" y="3440605"/>
            <a:ext cx="1326641" cy="1332748"/>
          </a:xfrm>
          <a:prstGeom prst="rect">
            <a:avLst/>
          </a:prstGeom>
          <a:solidFill>
            <a:srgbClr val="319E90"/>
          </a:solidFill>
          <a:ln w="6350">
            <a:solidFill>
              <a:srgbClr val="419187"/>
            </a:solidFill>
          </a:ln>
          <a:effectLst>
            <a:outerShdw dist="76200" dir="2700000" algn="tl" rotWithShape="0">
              <a:prstClr val="black">
                <a:alpha val="63000"/>
              </a:prstClr>
            </a:outerShdw>
          </a:effectLst>
        </p:spPr>
        <p:txBody>
          <a:bodyPr vert="horz" lIns="91440" tIns="45720" rIns="91440" bIns="45720" rtlCol="0" anchor="ctr" anchorCtr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Wrap-Up and</a:t>
            </a:r>
            <a:r>
              <a:rPr lang="en-US" sz="1600" b="1" dirty="0">
                <a:solidFill>
                  <a:schemeClr val="bg1"/>
                </a:solidFill>
              </a:rPr>
              <a:t/>
            </a:r>
            <a:br>
              <a:rPr lang="en-US" sz="1600" b="1" dirty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Resource List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2" name="Privacy of what we discuss" title="Privacy of what we discuss"/>
          <p:cNvSpPr txBox="1">
            <a:spLocks/>
          </p:cNvSpPr>
          <p:nvPr/>
        </p:nvSpPr>
        <p:spPr>
          <a:xfrm>
            <a:off x="1533002" y="4957165"/>
            <a:ext cx="7538399" cy="480131"/>
          </a:xfrm>
          <a:prstGeom prst="rect">
            <a:avLst/>
          </a:prstGeom>
          <a:noFill/>
          <a:ln w="6350">
            <a:noFill/>
          </a:ln>
          <a:effectLst/>
        </p:spPr>
        <p:txBody>
          <a:bodyPr wrap="square" lIns="91440" anchor="t" anchorCtr="0">
            <a:sp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Privacy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of what we discuss </a:t>
            </a:r>
          </a:p>
        </p:txBody>
      </p:sp>
      <p:grpSp>
        <p:nvGrpSpPr>
          <p:cNvPr id="22" name="Group 21" descr="opa perserec logo" title="logo"/>
          <p:cNvGrpSpPr/>
          <p:nvPr/>
        </p:nvGrpSpPr>
        <p:grpSpPr>
          <a:xfrm>
            <a:off x="166278" y="5955981"/>
            <a:ext cx="2258140" cy="477591"/>
            <a:chOff x="166278" y="5653386"/>
            <a:chExt cx="3055026" cy="704685"/>
          </a:xfrm>
        </p:grpSpPr>
        <p:sp>
          <p:nvSpPr>
            <p:cNvPr id="24" name="The REACH training was developed"/>
            <p:cNvSpPr txBox="1"/>
            <p:nvPr/>
          </p:nvSpPr>
          <p:spPr>
            <a:xfrm>
              <a:off x="166278" y="5653386"/>
              <a:ext cx="2658313" cy="38600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prstClr val="black"/>
                  </a:solidFill>
                </a:rPr>
                <a:t>REACH–S </a:t>
              </a:r>
              <a:r>
                <a:rPr lang="en-US" sz="1100" dirty="0">
                  <a:solidFill>
                    <a:prstClr val="black"/>
                  </a:solidFill>
                </a:rPr>
                <a:t>was developed </a:t>
              </a:r>
              <a:r>
                <a:rPr lang="en-US" sz="1100" dirty="0" smtClean="0">
                  <a:solidFill>
                    <a:prstClr val="black"/>
                  </a:solidFill>
                </a:rPr>
                <a:t>by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pic>
          <p:nvPicPr>
            <p:cNvPr id="26" name="Picture 25" title="perserec logo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577" y="6004386"/>
              <a:ext cx="2994727" cy="353685"/>
            </a:xfrm>
            <a:prstGeom prst="rect">
              <a:avLst/>
            </a:prstGeom>
          </p:spPr>
        </p:pic>
      </p:grpSp>
      <p:sp>
        <p:nvSpPr>
          <p:cNvPr id="6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Military Spouse Challenges</a:t>
            </a:r>
            <a:endParaRPr lang="en-US" dirty="0"/>
          </a:p>
        </p:txBody>
      </p:sp>
      <p:sp>
        <p:nvSpPr>
          <p:cNvPr id="17" name="Question Mark Words"/>
          <p:cNvSpPr txBox="1">
            <a:spLocks/>
          </p:cNvSpPr>
          <p:nvPr/>
        </p:nvSpPr>
        <p:spPr>
          <a:xfrm>
            <a:off x="329184" y="1289304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As a group, military spouses report having significantly more mental health concerns than spouses who are not in the military. Why is that?</a:t>
            </a:r>
          </a:p>
        </p:txBody>
      </p:sp>
      <p:grpSp>
        <p:nvGrpSpPr>
          <p:cNvPr id="5" name="Group 4" descr="question mark" title="decorative image"/>
          <p:cNvGrpSpPr/>
          <p:nvPr/>
        </p:nvGrpSpPr>
        <p:grpSpPr>
          <a:xfrm>
            <a:off x="329186" y="1289304"/>
            <a:ext cx="576770" cy="643025"/>
            <a:chOff x="329186" y="1289304"/>
            <a:chExt cx="576770" cy="643025"/>
          </a:xfrm>
        </p:grpSpPr>
        <p:sp>
          <p:nvSpPr>
            <p:cNvPr id="18" name="Question Mark line" title="decorative box"/>
            <p:cNvSpPr txBox="1">
              <a:spLocks/>
            </p:cNvSpPr>
            <p:nvPr/>
          </p:nvSpPr>
          <p:spPr>
            <a:xfrm>
              <a:off x="329186" y="1289304"/>
              <a:ext cx="576770" cy="643025"/>
            </a:xfrm>
            <a:prstGeom prst="rect">
              <a:avLst/>
            </a:prstGeom>
            <a:solidFill>
              <a:srgbClr val="2F6B64"/>
            </a:solidFill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Question Mark icon" descr="Question mark" title="decorative imag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106" y="1411309"/>
              <a:ext cx="388676" cy="388676"/>
            </a:xfrm>
            <a:prstGeom prst="rect">
              <a:avLst/>
            </a:prstGeom>
          </p:spPr>
        </p:pic>
      </p:grpSp>
      <p:sp>
        <p:nvSpPr>
          <p:cNvPr id="21" name="All Spouses shape" descr="&quot; &quot;"/>
          <p:cNvSpPr/>
          <p:nvPr/>
        </p:nvSpPr>
        <p:spPr>
          <a:xfrm>
            <a:off x="324069" y="2074041"/>
            <a:ext cx="2746472" cy="3654011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E6E6E6">
              <a:alpha val="16000"/>
            </a:srgb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91440" rIns="3017520" bIns="416337" numCol="1" spcCol="1270" anchor="t" anchorCtr="0">
            <a:noAutofit/>
          </a:bodyPr>
          <a:lstStyle/>
          <a:p>
            <a:pPr marL="4514850" lvl="0" algn="l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</a:pPr>
            <a:endParaRPr lang="en-US" sz="1400" b="0" kern="1200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29185" y="2074041"/>
            <a:ext cx="2741356" cy="3686990"/>
          </a:xfrm>
        </p:spPr>
        <p:txBody>
          <a:bodyPr>
            <a:normAutofit/>
          </a:bodyPr>
          <a:lstStyle>
            <a:lvl1pPr>
              <a:buClr>
                <a:srgbClr val="3B857C"/>
              </a:buClr>
              <a:defRPr/>
            </a:lvl1pPr>
            <a:lvl2pPr>
              <a:lnSpc>
                <a:spcPct val="90000"/>
              </a:lnSpc>
              <a:defRPr/>
            </a:lvl2pPr>
          </a:lstStyle>
          <a:p>
            <a:pPr marL="0" lvl="0" indent="0" algn="ctr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None/>
            </a:pPr>
            <a:r>
              <a:rPr lang="en-US" b="1" dirty="0" smtClean="0">
                <a:solidFill>
                  <a:schemeClr val="tx1"/>
                </a:solidFill>
              </a:rPr>
              <a:t>Challenges</a:t>
            </a:r>
          </a:p>
          <a:p>
            <a:pPr marL="4763" lvl="0" indent="-4763" algn="ctr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All</a:t>
            </a:r>
            <a:r>
              <a:rPr lang="en-US" b="1" dirty="0" smtClean="0">
                <a:solidFill>
                  <a:schemeClr val="tx1"/>
                </a:solidFill>
              </a:rPr>
              <a:t> Spouses Face: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 smtClean="0">
                <a:solidFill>
                  <a:schemeClr val="tx1"/>
                </a:solidFill>
              </a:rPr>
              <a:t>Little </a:t>
            </a:r>
            <a:r>
              <a:rPr lang="en-US" sz="1300" dirty="0">
                <a:solidFill>
                  <a:schemeClr val="tx1"/>
                </a:solidFill>
              </a:rPr>
              <a:t>time for self-care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Frequently parenting </a:t>
            </a:r>
            <a:br>
              <a:rPr lang="en-US" sz="1300" dirty="0">
                <a:solidFill>
                  <a:schemeClr val="tx1"/>
                </a:solidFill>
              </a:rPr>
            </a:br>
            <a:r>
              <a:rPr lang="en-US" sz="1300" dirty="0">
                <a:solidFill>
                  <a:schemeClr val="tx1"/>
                </a:solidFill>
              </a:rPr>
              <a:t>alone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</a:rPr>
              <a:t>Relationship problems 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Unemployment or underemployment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Financial concerns</a:t>
            </a:r>
            <a:r>
              <a:rPr lang="en-US" sz="1300" strike="sngStrike" dirty="0"/>
              <a:t> </a:t>
            </a:r>
          </a:p>
          <a:p>
            <a:pPr marL="460375" lvl="0" indent="-11906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Self-reliant </a:t>
            </a:r>
            <a:r>
              <a:rPr lang="en-US" sz="1300" dirty="0" smtClean="0"/>
              <a:t>mentality</a:t>
            </a:r>
          </a:p>
        </p:txBody>
      </p:sp>
      <p:sp>
        <p:nvSpPr>
          <p:cNvPr id="12" name="Military Spouse shape" descr="&quot; &quot;"/>
          <p:cNvSpPr/>
          <p:nvPr/>
        </p:nvSpPr>
        <p:spPr>
          <a:xfrm>
            <a:off x="3099623" y="2076808"/>
            <a:ext cx="2948369" cy="365124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  <a:alpha val="62000"/>
            </a:schemeClr>
          </a:solidFill>
          <a:ln w="63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0" tIns="45720" rIns="0" bIns="91440" numCol="1" spcCol="1270" anchor="t" anchorCtr="0">
            <a:noAutofit/>
          </a:bodyPr>
          <a:lstStyle/>
          <a:p>
            <a:pPr marL="173038" algn="ctr" defTabSz="577850">
              <a:lnSpc>
                <a:spcPct val="85000"/>
              </a:lnSpc>
              <a:spcBef>
                <a:spcPct val="0"/>
              </a:spcBef>
              <a:spcAft>
                <a:spcPts val="900"/>
              </a:spcAft>
            </a:pPr>
            <a:endParaRPr lang="en-US" sz="1300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099623" y="2076808"/>
            <a:ext cx="2967732" cy="3651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None/>
            </a:pPr>
            <a:r>
              <a:rPr lang="en-US" b="1" dirty="0"/>
              <a:t>Additional Challenges </a:t>
            </a:r>
            <a:r>
              <a:rPr lang="en-US" sz="1400" b="1" dirty="0"/>
              <a:t/>
            </a:r>
            <a:br>
              <a:rPr lang="en-US" sz="1400" b="1" dirty="0"/>
            </a:br>
            <a:r>
              <a:rPr lang="en-US" sz="2000" b="1" i="1" dirty="0"/>
              <a:t>Military Spouses</a:t>
            </a:r>
            <a:r>
              <a:rPr lang="en-US" sz="2000" b="1" dirty="0"/>
              <a:t> </a:t>
            </a:r>
            <a:r>
              <a:rPr lang="en-US" b="1" dirty="0"/>
              <a:t>Face:</a:t>
            </a:r>
            <a:endParaRPr lang="en-US" dirty="0"/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 smtClean="0"/>
              <a:t>Wide </a:t>
            </a:r>
            <a:r>
              <a:rPr lang="en-US" sz="1300" dirty="0"/>
              <a:t>range of military-related responsibilities and expectations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Service member frequently gone</a:t>
            </a:r>
          </a:p>
          <a:p>
            <a:pPr marL="400050" lvl="1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Long days, trainings, extended time in the field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Deployment and reintegration 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Service member’s health and well-being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Changes to healthcare coverage 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Service member being away at least one weekend a month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Access to care challenges</a:t>
            </a:r>
          </a:p>
          <a:p>
            <a:pPr marL="227013" lvl="0" indent="-112713" defTabSz="577850">
              <a:lnSpc>
                <a:spcPct val="85000"/>
              </a:lnSpc>
              <a:spcBef>
                <a:spcPct val="0"/>
              </a:spcBef>
              <a:spcAft>
                <a:spcPts val="400"/>
              </a:spcAft>
              <a:buClr>
                <a:srgbClr val="319E90"/>
              </a:buClr>
              <a:buFont typeface="Wingdings" panose="05000000000000000000" pitchFamily="2" charset="2"/>
              <a:buChar char="§"/>
            </a:pPr>
            <a:r>
              <a:rPr lang="en-US" sz="1300" dirty="0"/>
              <a:t>Last minute </a:t>
            </a:r>
            <a:r>
              <a:rPr lang="en-US" sz="1300" dirty="0" smtClean="0"/>
              <a:t>activations</a:t>
            </a:r>
            <a:endParaRPr lang="en-US" sz="1300" dirty="0"/>
          </a:p>
        </p:txBody>
      </p:sp>
      <p:pic>
        <p:nvPicPr>
          <p:cNvPr id="15" name="Picture 14" descr="we can do it poster" title="decorative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74" y="2063668"/>
            <a:ext cx="2744973" cy="3664384"/>
          </a:xfrm>
          <a:prstGeom prst="rect">
            <a:avLst/>
          </a:prstGeom>
        </p:spPr>
      </p:pic>
      <p:grpSp>
        <p:nvGrpSpPr>
          <p:cNvPr id="3" name="Group 2" descr="We can overcome these challenges by reaching out for help when we need it.&#10;"/>
          <p:cNvGrpSpPr/>
          <p:nvPr/>
        </p:nvGrpSpPr>
        <p:grpSpPr>
          <a:xfrm>
            <a:off x="325569" y="5809917"/>
            <a:ext cx="8496478" cy="643025"/>
            <a:chOff x="325569" y="5809917"/>
            <a:chExt cx="8496478" cy="643025"/>
          </a:xfrm>
        </p:grpSpPr>
        <p:sp>
          <p:nvSpPr>
            <p:cNvPr id="13" name="Lightbulb words"/>
            <p:cNvSpPr txBox="1">
              <a:spLocks/>
            </p:cNvSpPr>
            <p:nvPr/>
          </p:nvSpPr>
          <p:spPr>
            <a:xfrm>
              <a:off x="325569" y="5809917"/>
              <a:ext cx="8496478" cy="643025"/>
            </a:xfrm>
            <a:prstGeom prst="rect">
              <a:avLst/>
            </a:prstGeom>
            <a:solidFill>
              <a:srgbClr val="319E90"/>
            </a:solidFill>
            <a:ln>
              <a:noFill/>
            </a:ln>
            <a:effectLst>
              <a:outerShdw dist="762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lIns="73152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i="1" dirty="0" smtClean="0">
                  <a:solidFill>
                    <a:schemeClr val="bg1"/>
                  </a:solidFill>
                </a:rPr>
                <a:t>We can overcome these challenges by reaching out for help when we need it.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oup 18" descr="light bulb" title="decorative image"/>
            <p:cNvGrpSpPr/>
            <p:nvPr/>
          </p:nvGrpSpPr>
          <p:grpSpPr>
            <a:xfrm>
              <a:off x="325569" y="5809917"/>
              <a:ext cx="576770" cy="643025"/>
              <a:chOff x="325569" y="1293301"/>
              <a:chExt cx="576770" cy="643025"/>
            </a:xfrm>
            <a:solidFill>
              <a:srgbClr val="2F6B64"/>
            </a:solidFill>
          </p:grpSpPr>
          <p:sp>
            <p:nvSpPr>
              <p:cNvPr id="22" name="Content Placeholder 2" title="decorative box"/>
              <p:cNvSpPr txBox="1">
                <a:spLocks/>
              </p:cNvSpPr>
              <p:nvPr/>
            </p:nvSpPr>
            <p:spPr>
              <a:xfrm>
                <a:off x="325569" y="1293301"/>
                <a:ext cx="576770" cy="643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176213" indent="-17621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5D418C"/>
                  </a:buClr>
                  <a:buFont typeface="Wingdings" charset="2"/>
                  <a:buChar char="§"/>
                  <a:tabLst/>
                  <a:defRPr sz="18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17525" indent="-169863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charset="2"/>
                  <a:buChar char="§"/>
                  <a:tabLst/>
                  <a:defRPr sz="16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4538" indent="-1714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1095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85850" indent="-1095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Picture 22" descr="light bulb" title="decoratve image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68" y="1330668"/>
                <a:ext cx="506914" cy="556772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Barriers to Help Seeking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10619" y="1204371"/>
            <a:ext cx="8607812" cy="383027"/>
          </a:xfrm>
        </p:spPr>
        <p:txBody>
          <a:bodyPr>
            <a:noAutofit/>
          </a:bodyPr>
          <a:lstStyle/>
          <a:p>
            <a:r>
              <a:rPr lang="en-US" sz="2000" dirty="0"/>
              <a:t>Why are </a:t>
            </a:r>
            <a:r>
              <a:rPr lang="en-US" sz="2000" b="1" dirty="0">
                <a:solidFill>
                  <a:schemeClr val="tx1"/>
                </a:solidFill>
              </a:rPr>
              <a:t>military spouses </a:t>
            </a:r>
            <a:r>
              <a:rPr lang="en-US" sz="2000" dirty="0"/>
              <a:t>often reluctant to seek help for mental health concerns?</a:t>
            </a:r>
          </a:p>
        </p:txBody>
      </p:sp>
      <p:sp>
        <p:nvSpPr>
          <p:cNvPr id="64" name="Content Placeholder 11"/>
          <p:cNvSpPr txBox="1">
            <a:spLocks/>
          </p:cNvSpPr>
          <p:nvPr/>
        </p:nvSpPr>
        <p:spPr>
          <a:xfrm>
            <a:off x="566440" y="1780249"/>
            <a:ext cx="8251991" cy="705366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vert="horz" wrap="none" lIns="82296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Barrier to Care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 smtClean="0">
                <a:solidFill>
                  <a:schemeClr val="tx1"/>
                </a:solidFill>
              </a:rPr>
              <a:t>barrier or obstacle, real or perceived, that prevents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a person from accessing needed help.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5" name="Picture 64" descr="book" title="decoratve 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4" y="1631089"/>
            <a:ext cx="947996" cy="1000534"/>
          </a:xfrm>
          <a:prstGeom prst="rect">
            <a:avLst/>
          </a:prstGeom>
        </p:spPr>
      </p:pic>
      <p:sp>
        <p:nvSpPr>
          <p:cNvPr id="61" name="Content Placeholder 2"/>
          <p:cNvSpPr txBox="1">
            <a:spLocks/>
          </p:cNvSpPr>
          <p:nvPr/>
        </p:nvSpPr>
        <p:spPr>
          <a:xfrm>
            <a:off x="325569" y="2739435"/>
            <a:ext cx="8492862" cy="756579"/>
          </a:xfrm>
          <a:prstGeom prst="rect">
            <a:avLst/>
          </a:prstGeom>
          <a:solidFill>
            <a:srgbClr val="319E90"/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vert="horz" lIns="91440" tIns="91440" rIns="91440" bIns="9144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5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Based on published literature and discussions with military spouses, the most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frequently identified </a:t>
            </a:r>
            <a:r>
              <a:rPr lang="en-US" b="1" dirty="0" smtClean="0">
                <a:solidFill>
                  <a:schemeClr val="bg1"/>
                </a:solidFill>
              </a:rPr>
              <a:t>barriers to seeking help </a:t>
            </a:r>
            <a:r>
              <a:rPr lang="en-US" dirty="0" smtClean="0">
                <a:solidFill>
                  <a:schemeClr val="bg1"/>
                </a:solidFill>
              </a:rPr>
              <a:t>with a personal problem were: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2" title="decorative box"/>
          <p:cNvSpPr txBox="1">
            <a:spLocks/>
          </p:cNvSpPr>
          <p:nvPr/>
        </p:nvSpPr>
        <p:spPr>
          <a:xfrm>
            <a:off x="325569" y="3482368"/>
            <a:ext cx="8492862" cy="2668054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bg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dirty="0"/>
          </a:p>
        </p:txBody>
      </p:sp>
      <p:grpSp>
        <p:nvGrpSpPr>
          <p:cNvPr id="4" name="Group 3" descr="book with question mark" title="Decorative icon"/>
          <p:cNvGrpSpPr/>
          <p:nvPr/>
        </p:nvGrpSpPr>
        <p:grpSpPr>
          <a:xfrm>
            <a:off x="432394" y="3603826"/>
            <a:ext cx="1984742" cy="2468880"/>
            <a:chOff x="432394" y="3603826"/>
            <a:chExt cx="1984742" cy="2468880"/>
          </a:xfrm>
        </p:grpSpPr>
        <p:sp>
          <p:nvSpPr>
            <p:cNvPr id="53" name="Rectangle 52" title="decorative box"/>
            <p:cNvSpPr/>
            <p:nvPr/>
          </p:nvSpPr>
          <p:spPr>
            <a:xfrm>
              <a:off x="432394" y="3603826"/>
              <a:ext cx="1984742" cy="24688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dist="76200" dir="5400000">
                <a:srgbClr val="D6A83E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228600" rtlCol="0" anchor="b"/>
            <a:lstStyle/>
            <a:p>
              <a:pPr algn="ctr">
                <a:lnSpc>
                  <a:spcPct val="85000"/>
                </a:lnSpc>
              </a:pP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Unaware of Available Resources</a:t>
              </a:r>
              <a:endPara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4" name="icon 1" descr="book with question mark" title="decorative ico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491" y="3894706"/>
              <a:ext cx="955724" cy="955724"/>
            </a:xfrm>
            <a:prstGeom prst="rect">
              <a:avLst/>
            </a:prstGeom>
          </p:spPr>
        </p:pic>
      </p:grpSp>
      <p:grpSp>
        <p:nvGrpSpPr>
          <p:cNvPr id="7" name="Group 6" descr="sad face" title="decorative icon"/>
          <p:cNvGrpSpPr/>
          <p:nvPr/>
        </p:nvGrpSpPr>
        <p:grpSpPr>
          <a:xfrm>
            <a:off x="2536583" y="3590258"/>
            <a:ext cx="1984742" cy="2468880"/>
            <a:chOff x="2536583" y="3590258"/>
            <a:chExt cx="1984742" cy="2468880"/>
          </a:xfrm>
        </p:grpSpPr>
        <p:sp>
          <p:nvSpPr>
            <p:cNvPr id="23" name="Rectangle 22" title="decorative box"/>
            <p:cNvSpPr/>
            <p:nvPr/>
          </p:nvSpPr>
          <p:spPr>
            <a:xfrm>
              <a:off x="2536583" y="3590258"/>
              <a:ext cx="1984742" cy="24688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dist="76200" dir="5400000">
                <a:srgbClr val="C44153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457200" rtlCol="0" anchor="b"/>
            <a:lstStyle/>
            <a:p>
              <a:pPr algn="ctr">
                <a:lnSpc>
                  <a:spcPct val="85000"/>
                </a:lnSpc>
              </a:pP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Stigma</a:t>
              </a:r>
              <a:endPara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3" name="Picture 2" descr="sad face" title="decorative ico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5375" y="3849763"/>
              <a:ext cx="1180410" cy="1045610"/>
            </a:xfrm>
            <a:prstGeom prst="rect">
              <a:avLst/>
            </a:prstGeom>
          </p:spPr>
        </p:pic>
      </p:grpSp>
      <p:grpSp>
        <p:nvGrpSpPr>
          <p:cNvPr id="9" name="Group 8" descr="figures handing off a baton" title="decorative icon"/>
          <p:cNvGrpSpPr/>
          <p:nvPr/>
        </p:nvGrpSpPr>
        <p:grpSpPr>
          <a:xfrm>
            <a:off x="4640772" y="3590258"/>
            <a:ext cx="1984742" cy="2468880"/>
            <a:chOff x="4640772" y="3590258"/>
            <a:chExt cx="1984742" cy="2468880"/>
          </a:xfrm>
        </p:grpSpPr>
        <p:sp>
          <p:nvSpPr>
            <p:cNvPr id="63" name="Rectangle 62" title="decorative box"/>
            <p:cNvSpPr/>
            <p:nvPr/>
          </p:nvSpPr>
          <p:spPr>
            <a:xfrm>
              <a:off x="4640772" y="3590258"/>
              <a:ext cx="1984742" cy="24688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dist="76200" dir="5400000">
                <a:srgbClr val="7E5C8D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365760" rtlCol="0" anchor="b">
              <a:norm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Continuity </a:t>
              </a:r>
            </a:p>
            <a:p>
              <a:pPr lvl="0" algn="ctr">
                <a:lnSpc>
                  <a:spcPct val="85000"/>
                </a:lnSpc>
              </a:pP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of Care</a:t>
              </a:r>
              <a:endPara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7" name="Picture 16" title="decorative graphic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465" y="3981781"/>
              <a:ext cx="1307746" cy="833924"/>
            </a:xfrm>
            <a:prstGeom prst="rect">
              <a:avLst/>
            </a:prstGeom>
          </p:spPr>
        </p:pic>
      </p:grpSp>
      <p:grpSp>
        <p:nvGrpSpPr>
          <p:cNvPr id="10" name="Group 9" descr="stressed multi-tasker" title="decorative icon"/>
          <p:cNvGrpSpPr/>
          <p:nvPr/>
        </p:nvGrpSpPr>
        <p:grpSpPr>
          <a:xfrm>
            <a:off x="6744961" y="3590258"/>
            <a:ext cx="1984742" cy="2468880"/>
            <a:chOff x="6744961" y="3590258"/>
            <a:chExt cx="1984742" cy="2468880"/>
          </a:xfrm>
        </p:grpSpPr>
        <p:sp>
          <p:nvSpPr>
            <p:cNvPr id="56" name="Rectangle 55" title="decorative box"/>
            <p:cNvSpPr/>
            <p:nvPr/>
          </p:nvSpPr>
          <p:spPr>
            <a:xfrm>
              <a:off x="6744961" y="3590258"/>
              <a:ext cx="1984742" cy="246888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innerShdw dist="88900" dir="5400000">
                <a:srgbClr val="4A5AAC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91440" rIns="91440" bIns="365760" rtlCol="0" anchor="b"/>
            <a:lstStyle/>
            <a:p>
              <a:pPr algn="ctr">
                <a:lnSpc>
                  <a:spcPct val="85000"/>
                </a:lnSpc>
              </a:pP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Practical</a:t>
              </a:r>
              <a:b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en-US" b="1" spc="-1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charset="0"/>
                  <a:ea typeface="Calibri" charset="0"/>
                  <a:cs typeface="Calibri" charset="0"/>
                </a:rPr>
                <a:t>Concerns</a:t>
              </a:r>
              <a:endParaRPr lang="en-US" b="1" spc="-1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" name="Picture 4" descr="stressed multi-tasker" title="decorative ico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2595" y="3736823"/>
              <a:ext cx="1100258" cy="1271490"/>
            </a:xfrm>
            <a:prstGeom prst="rect">
              <a:avLst/>
            </a:prstGeom>
          </p:spPr>
        </p:pic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1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42" y="101517"/>
            <a:ext cx="7886700" cy="951223"/>
          </a:xfrm>
        </p:spPr>
        <p:txBody>
          <a:bodyPr/>
          <a:lstStyle/>
          <a:p>
            <a:r>
              <a:rPr lang="en-US" dirty="0" smtClean="0"/>
              <a:t>Mental Health Resources for Military Spouses</a:t>
            </a:r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7772400" y="-9525"/>
            <a:ext cx="1188720" cy="11887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D6A83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b" anchorCtr="0"/>
          <a:lstStyle/>
          <a:p>
            <a:pPr algn="ctr">
              <a:lnSpc>
                <a:spcPct val="90000"/>
              </a:lnSpc>
            </a:pP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Unaware of</a:t>
            </a:r>
            <a:b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Available Resources</a:t>
            </a:r>
            <a:endParaRPr lang="en-US" sz="10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16" name="Picture 115" descr="book with question mark" title="decorative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91" y="102713"/>
            <a:ext cx="641487" cy="641487"/>
          </a:xfrm>
          <a:prstGeom prst="rect">
            <a:avLst/>
          </a:prstGeom>
        </p:spPr>
      </p:pic>
      <p:sp>
        <p:nvSpPr>
          <p:cNvPr id="255" name="TextBox 254"/>
          <p:cNvSpPr txBox="1"/>
          <p:nvPr/>
        </p:nvSpPr>
        <p:spPr>
          <a:xfrm>
            <a:off x="2206270" y="1256187"/>
            <a:ext cx="1439205" cy="319959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algn="ctr"/>
            <a:r>
              <a:rPr lang="en-US" sz="1400" b="1" spc="-30" dirty="0" smtClean="0">
                <a:solidFill>
                  <a:schemeClr val="bg1"/>
                </a:solidFill>
              </a:rPr>
              <a:t>CONFIDENTIALITY</a:t>
            </a:r>
            <a:endParaRPr lang="en-US" sz="1200" b="1" spc="-30" dirty="0">
              <a:solidFill>
                <a:schemeClr val="bg1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3678743" y="1256187"/>
            <a:ext cx="3487300" cy="319959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algn="ctr">
              <a:defRPr/>
            </a:pPr>
            <a:r>
              <a:rPr lang="en-US" sz="1400" b="1" spc="-30" dirty="0" smtClean="0">
                <a:solidFill>
                  <a:schemeClr val="bg1"/>
                </a:solidFill>
              </a:rPr>
              <a:t>EXCEPTIONS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sp>
        <p:nvSpPr>
          <p:cNvPr id="256" name="TextBox 22"/>
          <p:cNvSpPr txBox="1"/>
          <p:nvPr/>
        </p:nvSpPr>
        <p:spPr>
          <a:xfrm>
            <a:off x="7206888" y="1256187"/>
            <a:ext cx="1754232" cy="319959"/>
          </a:xfrm>
          <a:prstGeom prst="rect">
            <a:avLst/>
          </a:prstGeom>
          <a:solidFill>
            <a:srgbClr val="3B857C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none" lIns="91440" rtlCol="0" anchor="ctr" anchorCtr="0">
            <a:noAutofit/>
          </a:bodyPr>
          <a:lstStyle/>
          <a:p>
            <a:pPr lvl="0" algn="ctr">
              <a:defRPr/>
            </a:pPr>
            <a:r>
              <a:rPr lang="en-US" sz="1400" b="1" spc="-30" dirty="0">
                <a:solidFill>
                  <a:schemeClr val="bg1"/>
                </a:solidFill>
              </a:rPr>
              <a:t>FORMAT</a:t>
            </a:r>
          </a:p>
        </p:txBody>
      </p:sp>
      <p:sp>
        <p:nvSpPr>
          <p:cNvPr id="240" name="box 1"/>
          <p:cNvSpPr txBox="1"/>
          <p:nvPr/>
        </p:nvSpPr>
        <p:spPr>
          <a:xfrm>
            <a:off x="188382" y="1607629"/>
            <a:ext cx="2637467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>
                <a:solidFill>
                  <a:schemeClr val="bg1"/>
                </a:solidFill>
              </a:rPr>
              <a:t>Local </a:t>
            </a:r>
            <a:r>
              <a:rPr lang="en-US" sz="1400" b="1" spc="-30" dirty="0" smtClean="0">
                <a:solidFill>
                  <a:schemeClr val="bg1"/>
                </a:solidFill>
              </a:rPr>
              <a:t>Religious Leaders or Installation Chaplains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41" name="icon 1" title="decorative icon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26" y="1719934"/>
            <a:ext cx="297212" cy="470549"/>
          </a:xfrm>
          <a:prstGeom prst="rect">
            <a:avLst/>
          </a:prstGeom>
          <a:ln w="3175">
            <a:noFill/>
          </a:ln>
        </p:spPr>
      </p:pic>
      <p:sp>
        <p:nvSpPr>
          <p:cNvPr id="48" name="Total"/>
          <p:cNvSpPr txBox="1"/>
          <p:nvPr/>
        </p:nvSpPr>
        <p:spPr>
          <a:xfrm>
            <a:off x="2712990" y="1621277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endParaRPr lang="en-US" sz="1400" b="1" spc="-3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3678743" y="1621277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nless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consent is freely given and is specific regarding the information to be disclosed</a:t>
            </a:r>
          </a:p>
        </p:txBody>
      </p:sp>
      <p:sp>
        <p:nvSpPr>
          <p:cNvPr id="252" name="TextBox 17"/>
          <p:cNvSpPr txBox="1"/>
          <p:nvPr/>
        </p:nvSpPr>
        <p:spPr>
          <a:xfrm>
            <a:off x="7206888" y="1621277"/>
            <a:ext cx="1754232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elephone*</a:t>
            </a:r>
            <a:endParaRPr lang="en-US" sz="1400" spc="-2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6" name="box 2"/>
          <p:cNvSpPr txBox="1"/>
          <p:nvPr/>
        </p:nvSpPr>
        <p:spPr>
          <a:xfrm>
            <a:off x="188383" y="2294720"/>
            <a:ext cx="2639818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Military/Veterans                Crisis Line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37" name="icon 2" title="decorative icon"/>
          <p:cNvPicPr>
            <a:picLocks noChangeAspect="1"/>
          </p:cNvPicPr>
          <p:nvPr/>
        </p:nvPicPr>
        <p:blipFill>
          <a:blip r:embed="rId5" cstate="print">
            <a:alphaModFix amt="8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09" y="2442367"/>
            <a:ext cx="450446" cy="362370"/>
          </a:xfrm>
          <a:prstGeom prst="rect">
            <a:avLst/>
          </a:prstGeom>
          <a:ln w="3175">
            <a:noFill/>
          </a:ln>
        </p:spPr>
      </p:pic>
      <p:sp>
        <p:nvSpPr>
          <p:cNvPr id="49" name="Total"/>
          <p:cNvSpPr txBox="1"/>
          <p:nvPr/>
        </p:nvSpPr>
        <p:spPr>
          <a:xfrm>
            <a:off x="2712990" y="2294157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endParaRPr lang="en-US" sz="1400" b="1" spc="-3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3678743" y="2294753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caller provides contact 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information,</a:t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case manager will make contact by 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</a:t>
            </a:r>
            <a:b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business day</a:t>
            </a:r>
          </a:p>
        </p:txBody>
      </p:sp>
      <p:sp>
        <p:nvSpPr>
          <p:cNvPr id="251" name="TextBox 14"/>
          <p:cNvSpPr txBox="1"/>
          <p:nvPr/>
        </p:nvSpPr>
        <p:spPr>
          <a:xfrm>
            <a:off x="7202608" y="2294211"/>
            <a:ext cx="1758428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Telephone*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mail* 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ive chat*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2" name="box 3"/>
          <p:cNvSpPr txBox="1"/>
          <p:nvPr/>
        </p:nvSpPr>
        <p:spPr>
          <a:xfrm>
            <a:off x="188383" y="2968200"/>
            <a:ext cx="2636890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 OneSource </a:t>
            </a:r>
          </a:p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Non-Medical Counseling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33" name="icon 3" title="decorative ico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72" y="3056621"/>
            <a:ext cx="308120" cy="450467"/>
          </a:xfrm>
          <a:prstGeom prst="rect">
            <a:avLst/>
          </a:prstGeom>
          <a:ln w="3175">
            <a:noFill/>
          </a:ln>
        </p:spPr>
      </p:pic>
      <p:sp>
        <p:nvSpPr>
          <p:cNvPr id="50" name="total 3"/>
          <p:cNvSpPr txBox="1"/>
          <p:nvPr/>
        </p:nvSpPr>
        <p:spPr>
          <a:xfrm>
            <a:off x="2712990" y="2968228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3678743" y="2968228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Duty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warn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0" name="TextBox 10"/>
          <p:cNvSpPr txBox="1"/>
          <p:nvPr/>
        </p:nvSpPr>
        <p:spPr>
          <a:xfrm>
            <a:off x="7202608" y="2967145"/>
            <a:ext cx="1758428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  <a:b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Telephone* </a:t>
            </a: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ecure video* </a:t>
            </a:r>
            <a:b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Secure </a:t>
            </a:r>
            <a:r>
              <a:rPr lang="en-US" sz="1400" spc="-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</a:t>
            </a:r>
            <a:r>
              <a:rPr lang="en-US" sz="1400" spc="-2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nline chat*</a:t>
            </a:r>
            <a:endParaRPr lang="en-US" sz="1400" spc="-2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8" name="box 4"/>
          <p:cNvSpPr txBox="1"/>
          <p:nvPr/>
        </p:nvSpPr>
        <p:spPr>
          <a:xfrm>
            <a:off x="188383" y="3641680"/>
            <a:ext cx="2639878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Military and Family Life Counselors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29" name="icon 4" title="decorative icon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71" y="3758972"/>
            <a:ext cx="389922" cy="421774"/>
          </a:xfrm>
          <a:prstGeom prst="rect">
            <a:avLst/>
          </a:prstGeom>
          <a:ln w="3175">
            <a:noFill/>
          </a:ln>
        </p:spPr>
      </p:pic>
      <p:sp>
        <p:nvSpPr>
          <p:cNvPr id="52" name="partial 4"/>
          <p:cNvSpPr txBox="1"/>
          <p:nvPr/>
        </p:nvSpPr>
        <p:spPr>
          <a:xfrm>
            <a:off x="2712990" y="3643956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3678743" y="3641703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Duty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warn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9" name="TextBox 9"/>
          <p:cNvSpPr txBox="1"/>
          <p:nvPr/>
        </p:nvSpPr>
        <p:spPr>
          <a:xfrm>
            <a:off x="7206888" y="3640079"/>
            <a:ext cx="1754232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elephone*</a:t>
            </a:r>
            <a:r>
              <a:rPr lang="en-US" sz="1400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ecure video*</a:t>
            </a:r>
            <a:r>
              <a:rPr lang="en-US" sz="1400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1400" spc="-3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4" name="box 5"/>
          <p:cNvSpPr txBox="1"/>
          <p:nvPr/>
        </p:nvSpPr>
        <p:spPr>
          <a:xfrm>
            <a:off x="188382" y="4315161"/>
            <a:ext cx="2639877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Family Readiness System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45" name="icon 5" title="decorative ic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4" y="4432630"/>
            <a:ext cx="399916" cy="398360"/>
          </a:xfrm>
          <a:prstGeom prst="rect">
            <a:avLst/>
          </a:prstGeom>
          <a:ln w="3175">
            <a:noFill/>
          </a:ln>
        </p:spPr>
      </p:pic>
      <p:sp>
        <p:nvSpPr>
          <p:cNvPr id="53" name="partial 5"/>
          <p:cNvSpPr txBox="1"/>
          <p:nvPr/>
        </p:nvSpPr>
        <p:spPr>
          <a:xfrm>
            <a:off x="2712990" y="4316897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3678743" y="4315178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3" name="TextBox 14"/>
          <p:cNvSpPr txBox="1"/>
          <p:nvPr/>
        </p:nvSpPr>
        <p:spPr>
          <a:xfrm>
            <a:off x="7202608" y="4313013"/>
            <a:ext cx="1758428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Telephone*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4" name="box 6"/>
          <p:cNvSpPr txBox="1"/>
          <p:nvPr/>
        </p:nvSpPr>
        <p:spPr>
          <a:xfrm>
            <a:off x="188382" y="4988642"/>
            <a:ext cx="2636659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Behavioral Health Services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25" name="icon 6" title="decorative icon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7" y="5082874"/>
            <a:ext cx="441730" cy="424643"/>
          </a:xfrm>
          <a:prstGeom prst="rect">
            <a:avLst/>
          </a:prstGeom>
          <a:ln w="3175">
            <a:noFill/>
          </a:ln>
        </p:spPr>
      </p:pic>
      <p:sp>
        <p:nvSpPr>
          <p:cNvPr id="54" name="partial 6"/>
          <p:cNvSpPr txBox="1"/>
          <p:nvPr/>
        </p:nvSpPr>
        <p:spPr>
          <a:xfrm>
            <a:off x="2712990" y="4989838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3678743" y="4988653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warn</a:t>
            </a:r>
          </a:p>
        </p:txBody>
      </p:sp>
      <p:sp>
        <p:nvSpPr>
          <p:cNvPr id="248" name="TextBox 24"/>
          <p:cNvSpPr txBox="1"/>
          <p:nvPr/>
        </p:nvSpPr>
        <p:spPr>
          <a:xfrm>
            <a:off x="7202608" y="4985947"/>
            <a:ext cx="1758428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Secure </a:t>
            </a:r>
            <a:r>
              <a:rPr lang="en-US" sz="1400" spc="-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video</a:t>
            </a: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1400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</a:t>
            </a:r>
            <a:endParaRPr lang="en-US" sz="1400" spc="-3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0" name="box 7"/>
          <p:cNvSpPr txBox="1"/>
          <p:nvPr/>
        </p:nvSpPr>
        <p:spPr>
          <a:xfrm>
            <a:off x="188383" y="5663443"/>
            <a:ext cx="2637944" cy="640080"/>
          </a:xfrm>
          <a:prstGeom prst="homePlate">
            <a:avLst>
              <a:gd name="adj" fmla="val 17632"/>
            </a:avLst>
          </a:prstGeom>
          <a:solidFill>
            <a:srgbClr val="4A5AAC"/>
          </a:solidFill>
          <a:ln w="3175">
            <a:solidFill>
              <a:schemeClr val="tx1">
                <a:alpha val="49000"/>
              </a:schemeClr>
            </a:solidFill>
          </a:ln>
        </p:spPr>
        <p:txBody>
          <a:bodyPr wrap="square" lIns="640080" rIns="91440" rtlCol="0" anchor="ctr" anchorCtr="0">
            <a:noAutofit/>
          </a:bodyPr>
          <a:lstStyle/>
          <a:p>
            <a:pPr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bg1"/>
                </a:solidFill>
              </a:rPr>
              <a:t>Emergency Room</a:t>
            </a:r>
            <a:endParaRPr lang="en-US" sz="1400" b="1" spc="-30" dirty="0">
              <a:solidFill>
                <a:schemeClr val="bg1"/>
              </a:solidFill>
            </a:endParaRPr>
          </a:p>
        </p:txBody>
      </p:sp>
      <p:pic>
        <p:nvPicPr>
          <p:cNvPr id="221" name="icon 7" title="decorative icon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742" y="5759402"/>
            <a:ext cx="365380" cy="418904"/>
          </a:xfrm>
          <a:prstGeom prst="rect">
            <a:avLst/>
          </a:prstGeom>
          <a:ln w="3175">
            <a:noFill/>
          </a:ln>
        </p:spPr>
      </p:pic>
      <p:sp>
        <p:nvSpPr>
          <p:cNvPr id="55" name="partial 7"/>
          <p:cNvSpPr txBox="1"/>
          <p:nvPr/>
        </p:nvSpPr>
        <p:spPr>
          <a:xfrm>
            <a:off x="2712990" y="5663443"/>
            <a:ext cx="928020" cy="640080"/>
          </a:xfrm>
          <a:custGeom>
            <a:avLst/>
            <a:gdLst>
              <a:gd name="connsiteX0" fmla="*/ 0 w 928020"/>
              <a:gd name="connsiteY0" fmla="*/ 0 h 640080"/>
              <a:gd name="connsiteX1" fmla="*/ 928020 w 928020"/>
              <a:gd name="connsiteY1" fmla="*/ 0 h 640080"/>
              <a:gd name="connsiteX2" fmla="*/ 928020 w 928020"/>
              <a:gd name="connsiteY2" fmla="*/ 640080 h 640080"/>
              <a:gd name="connsiteX3" fmla="*/ 0 w 928020"/>
              <a:gd name="connsiteY3" fmla="*/ 640080 h 640080"/>
              <a:gd name="connsiteX4" fmla="*/ 112859 w 928020"/>
              <a:gd name="connsiteY4" fmla="*/ 3200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020" h="640080">
                <a:moveTo>
                  <a:pt x="0" y="0"/>
                </a:moveTo>
                <a:lnTo>
                  <a:pt x="928020" y="0"/>
                </a:lnTo>
                <a:lnTo>
                  <a:pt x="928020" y="640080"/>
                </a:lnTo>
                <a:lnTo>
                  <a:pt x="0" y="640080"/>
                </a:lnTo>
                <a:lnTo>
                  <a:pt x="112859" y="320040"/>
                </a:lnTo>
                <a:close/>
              </a:path>
            </a:pathLst>
          </a:custGeom>
          <a:solidFill>
            <a:srgbClr val="E6E6E6"/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rtlCol="0" anchor="ctr" anchorCtr="0">
            <a:noAutofit/>
          </a:bodyPr>
          <a:lstStyle/>
          <a:p>
            <a:pPr algn="ctr">
              <a:lnSpc>
                <a:spcPct val="80000"/>
              </a:lnSpc>
              <a:spcAft>
                <a:spcPts val="200"/>
              </a:spcAft>
            </a:pPr>
            <a:r>
              <a:rPr lang="en-US" sz="1400" b="1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Partial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3678743" y="5663443"/>
            <a:ext cx="3487300" cy="64008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tIns="91440" bIns="9144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Duty 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warn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7" name="TextBox 23"/>
          <p:cNvSpPr txBox="1"/>
          <p:nvPr/>
        </p:nvSpPr>
        <p:spPr>
          <a:xfrm>
            <a:off x="7202608" y="5658881"/>
            <a:ext cx="1758428" cy="6446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>
                <a:alpha val="20000"/>
              </a:schemeClr>
            </a:solidFill>
          </a:ln>
        </p:spPr>
        <p:txBody>
          <a:bodyPr wrap="square" lIns="91440" tIns="0" rIns="91440" bIns="0" rtlCol="0" anchor="ctr" anchorCtr="0">
            <a:noAutofit/>
          </a:bodyPr>
          <a:lstStyle/>
          <a:p>
            <a:pPr lvl="0" algn="ctr">
              <a:lnSpc>
                <a:spcPct val="80000"/>
              </a:lnSpc>
              <a:defRPr/>
            </a:pPr>
            <a:r>
              <a:rPr lang="en-US" sz="1400" spc="-3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person</a:t>
            </a:r>
            <a:endParaRPr lang="en-US" sz="1400" spc="-3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48989" y="6324741"/>
            <a:ext cx="8011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* Can be done in the privacy of one’s home.   </a:t>
            </a:r>
            <a:r>
              <a:rPr lang="en-US" sz="1000" b="1" spc="-3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+ 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Available </a:t>
            </a: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areas where face-to-face support is restricted due to </a:t>
            </a:r>
            <a:r>
              <a:rPr lang="en-US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COVID-19.</a:t>
            </a:r>
            <a:endParaRPr lang="en-US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Resilience Tools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7772400" y="-9525"/>
            <a:ext cx="1188720" cy="11887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D6A83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b" anchorCtr="0"/>
          <a:lstStyle/>
          <a:p>
            <a:pPr algn="ctr">
              <a:lnSpc>
                <a:spcPct val="90000"/>
              </a:lnSpc>
            </a:pP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Unaware of</a:t>
            </a:r>
            <a:b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Available Resources</a:t>
            </a:r>
            <a:endParaRPr lang="en-US" sz="10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3" name="Picture 22" descr="book with question mark" title="decorative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91" y="107233"/>
            <a:ext cx="641487" cy="641487"/>
          </a:xfrm>
          <a:prstGeom prst="rect">
            <a:avLst/>
          </a:prstGeom>
        </p:spPr>
      </p:pic>
      <p:pic>
        <p:nvPicPr>
          <p:cNvPr id="18" name="Picture 17" descr="Breathe Relax" title="mobile ap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9" y="1333462"/>
            <a:ext cx="1237062" cy="2431636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pic>
        <p:nvPicPr>
          <p:cNvPr id="19" name="Picture 18" descr="Mindfulness Coach" title="mobile ap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678" y="1734413"/>
            <a:ext cx="1237062" cy="2431636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pic>
        <p:nvPicPr>
          <p:cNvPr id="21" name="Picture 20" descr="Sesame Street for Military Families" title="mobile ap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7757" y="2135364"/>
            <a:ext cx="1239704" cy="2431636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pic>
        <p:nvPicPr>
          <p:cNvPr id="22" name="Picture 21" descr="Couple Coach" title="mobile ap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478" y="2536315"/>
            <a:ext cx="1237062" cy="2431636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pic>
        <p:nvPicPr>
          <p:cNvPr id="14" name="Picture 13" descr="Chill Drills website Screenshot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557" y="2937266"/>
            <a:ext cx="1234440" cy="2432304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pic>
        <p:nvPicPr>
          <p:cNvPr id="17" name="Picture 16" descr="Positive Activity Jackpot" title="mobile app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016" y="3338886"/>
            <a:ext cx="1237062" cy="2428566"/>
          </a:xfrm>
          <a:prstGeom prst="rect">
            <a:avLst/>
          </a:prstGeom>
          <a:effectLst>
            <a:reflection blurRad="6350" stA="20000" endPos="20000" dir="5400000" sy="-100000" algn="bl" rotWithShape="0"/>
          </a:effectLst>
        </p:spPr>
      </p:pic>
      <p:sp>
        <p:nvSpPr>
          <p:cNvPr id="13" name="Rectangle 12"/>
          <p:cNvSpPr/>
          <p:nvPr/>
        </p:nvSpPr>
        <p:spPr>
          <a:xfrm>
            <a:off x="-1" y="6188238"/>
            <a:ext cx="76617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2" lvl="1" indent="0">
              <a:buClr>
                <a:srgbClr val="5D418C"/>
              </a:buClr>
              <a:buNone/>
            </a:pPr>
            <a:r>
              <a:rPr lang="en-US" sz="1000" dirty="0"/>
              <a:t>*</a:t>
            </a:r>
            <a:r>
              <a:rPr lang="en-US" sz="1100" dirty="0"/>
              <a:t>All can be downloaded for FREE from iOS App Store or Google Play </a:t>
            </a:r>
            <a:r>
              <a:rPr lang="en-US" sz="1100" dirty="0" smtClean="0"/>
              <a:t>Store.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Fear of Being Perceived as </a:t>
            </a:r>
            <a:r>
              <a:rPr lang="en-US" dirty="0" smtClean="0"/>
              <a:t>Broken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7772400" y="-9525"/>
            <a:ext cx="1188720" cy="11887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C44153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182880" rtlCol="0" anchor="b" anchorCtr="0"/>
          <a:lstStyle/>
          <a:p>
            <a:pPr algn="ctr">
              <a:lnSpc>
                <a:spcPct val="90000"/>
              </a:lnSpc>
            </a:pP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Stigma</a:t>
            </a:r>
            <a:endParaRPr lang="en-US" sz="10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9" name="Picture 48" descr="sad face" title="decorative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1159" y="223471"/>
            <a:ext cx="584811" cy="518027"/>
          </a:xfrm>
          <a:prstGeom prst="rect">
            <a:avLst/>
          </a:prstGeom>
        </p:spPr>
      </p:pic>
      <p:sp>
        <p:nvSpPr>
          <p:cNvPr id="73" name="Content Placeholder 2"/>
          <p:cNvSpPr txBox="1">
            <a:spLocks/>
          </p:cNvSpPr>
          <p:nvPr/>
        </p:nvSpPr>
        <p:spPr>
          <a:xfrm>
            <a:off x="0" y="1224364"/>
            <a:ext cx="9144000" cy="9851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  <a:effectLst/>
        </p:spPr>
        <p:txBody>
          <a:bodyPr vert="horz" wrap="square" lIns="182880" tIns="9144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On </a:t>
            </a:r>
            <a:r>
              <a:rPr lang="en-US" b="1" dirty="0"/>
              <a:t>a scale </a:t>
            </a:r>
            <a:r>
              <a:rPr lang="en-US" b="1" dirty="0" smtClean="0"/>
              <a:t>from </a:t>
            </a:r>
            <a:r>
              <a:rPr lang="en-US" b="1" dirty="0"/>
              <a:t>1</a:t>
            </a:r>
            <a:r>
              <a:rPr lang="en-US" b="1" dirty="0" smtClean="0"/>
              <a:t>-10</a:t>
            </a:r>
            <a:r>
              <a:rPr lang="en-US" dirty="0"/>
              <a:t>, if you faced a mental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health problem</a:t>
            </a:r>
            <a:r>
              <a:rPr lang="en-US" dirty="0"/>
              <a:t>, how likely would you be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seek </a:t>
            </a:r>
            <a:r>
              <a:rPr lang="en-US" dirty="0"/>
              <a:t>help?</a:t>
            </a:r>
          </a:p>
        </p:txBody>
      </p:sp>
      <p:grpSp>
        <p:nvGrpSpPr>
          <p:cNvPr id="7" name="Group 6" descr="meter showing from red to blue" title="decorative image"/>
          <p:cNvGrpSpPr/>
          <p:nvPr/>
        </p:nvGrpSpPr>
        <p:grpSpPr>
          <a:xfrm>
            <a:off x="4561747" y="1478776"/>
            <a:ext cx="4343352" cy="509914"/>
            <a:chOff x="4561747" y="1409506"/>
            <a:chExt cx="4343352" cy="509914"/>
          </a:xfrm>
        </p:grpSpPr>
        <p:grpSp>
          <p:nvGrpSpPr>
            <p:cNvPr id="6" name="Group 5" descr="Scale from red to blue" title="decorative image"/>
            <p:cNvGrpSpPr/>
            <p:nvPr/>
          </p:nvGrpSpPr>
          <p:grpSpPr>
            <a:xfrm>
              <a:off x="4561747" y="1409508"/>
              <a:ext cx="4343352" cy="289558"/>
              <a:chOff x="4561747" y="1409508"/>
              <a:chExt cx="4343352" cy="289558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4561747" y="1409508"/>
                <a:ext cx="434335" cy="28955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B934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4996081" y="1409508"/>
                <a:ext cx="3474677" cy="289557"/>
                <a:chOff x="6198502" y="339864"/>
                <a:chExt cx="4660996" cy="388417"/>
              </a:xfrm>
            </p:grpSpPr>
            <p:sp>
              <p:nvSpPr>
                <p:cNvPr id="90" name="Rectangle 89"/>
                <p:cNvSpPr/>
                <p:nvPr/>
              </p:nvSpPr>
              <p:spPr>
                <a:xfrm>
                  <a:off x="6198502" y="339864"/>
                  <a:ext cx="582625" cy="388417"/>
                </a:xfrm>
                <a:prstGeom prst="rect">
                  <a:avLst/>
                </a:prstGeom>
                <a:solidFill>
                  <a:srgbClr val="DD29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/>
                <p:nvPr/>
              </p:nvSpPr>
              <p:spPr>
                <a:xfrm>
                  <a:off x="6781126" y="339864"/>
                  <a:ext cx="582625" cy="388417"/>
                </a:xfrm>
                <a:prstGeom prst="rect">
                  <a:avLst/>
                </a:prstGeom>
                <a:solidFill>
                  <a:srgbClr val="FF67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/>
                <p:nvPr/>
              </p:nvSpPr>
              <p:spPr>
                <a:xfrm>
                  <a:off x="7363754" y="339864"/>
                  <a:ext cx="582625" cy="388417"/>
                </a:xfrm>
                <a:prstGeom prst="rect">
                  <a:avLst/>
                </a:prstGeom>
                <a:solidFill>
                  <a:srgbClr val="FF92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7946380" y="339864"/>
                  <a:ext cx="582625" cy="388417"/>
                </a:xfrm>
                <a:prstGeom prst="rect">
                  <a:avLst/>
                </a:prstGeom>
                <a:solidFill>
                  <a:srgbClr val="FFB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8529002" y="339864"/>
                  <a:ext cx="582625" cy="388417"/>
                </a:xfrm>
                <a:prstGeom prst="rect">
                  <a:avLst/>
                </a:prstGeom>
                <a:solidFill>
                  <a:srgbClr val="FFDA0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9111626" y="339864"/>
                  <a:ext cx="582625" cy="388417"/>
                </a:xfrm>
                <a:prstGeom prst="rect">
                  <a:avLst/>
                </a:prstGeom>
                <a:solidFill>
                  <a:srgbClr val="C8EF0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9694255" y="339864"/>
                  <a:ext cx="582625" cy="388417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0276873" y="339864"/>
                  <a:ext cx="582625" cy="388417"/>
                </a:xfrm>
                <a:prstGeom prst="rect">
                  <a:avLst/>
                </a:prstGeom>
                <a:solidFill>
                  <a:srgbClr val="50D0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Freeform 88"/>
              <p:cNvSpPr/>
              <p:nvPr/>
            </p:nvSpPr>
            <p:spPr>
              <a:xfrm rot="10800000">
                <a:off x="8470764" y="1409508"/>
                <a:ext cx="434335" cy="289558"/>
              </a:xfrm>
              <a:custGeom>
                <a:avLst/>
                <a:gdLst>
                  <a:gd name="connsiteX0" fmla="*/ 194208 w 582625"/>
                  <a:gd name="connsiteY0" fmla="*/ 0 h 388418"/>
                  <a:gd name="connsiteX1" fmla="*/ 194209 w 582625"/>
                  <a:gd name="connsiteY1" fmla="*/ 0 h 388418"/>
                  <a:gd name="connsiteX2" fmla="*/ 582625 w 582625"/>
                  <a:gd name="connsiteY2" fmla="*/ 0 h 388418"/>
                  <a:gd name="connsiteX3" fmla="*/ 582625 w 582625"/>
                  <a:gd name="connsiteY3" fmla="*/ 388417 h 388418"/>
                  <a:gd name="connsiteX4" fmla="*/ 194219 w 582625"/>
                  <a:gd name="connsiteY4" fmla="*/ 388417 h 388418"/>
                  <a:gd name="connsiteX5" fmla="*/ 194209 w 582625"/>
                  <a:gd name="connsiteY5" fmla="*/ 388418 h 388418"/>
                  <a:gd name="connsiteX6" fmla="*/ 0 w 582625"/>
                  <a:gd name="connsiteY6" fmla="*/ 194209 h 388418"/>
                  <a:gd name="connsiteX7" fmla="*/ 155069 w 582625"/>
                  <a:gd name="connsiteY7" fmla="*/ 3946 h 388418"/>
                  <a:gd name="connsiteX8" fmla="*/ 194208 w 582625"/>
                  <a:gd name="connsiteY8" fmla="*/ 0 h 388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2625" h="388418">
                    <a:moveTo>
                      <a:pt x="194208" y="0"/>
                    </a:moveTo>
                    <a:lnTo>
                      <a:pt x="194209" y="0"/>
                    </a:lnTo>
                    <a:lnTo>
                      <a:pt x="582625" y="0"/>
                    </a:lnTo>
                    <a:lnTo>
                      <a:pt x="582625" y="388417"/>
                    </a:lnTo>
                    <a:lnTo>
                      <a:pt x="194219" y="388417"/>
                    </a:lnTo>
                    <a:lnTo>
                      <a:pt x="194209" y="388418"/>
                    </a:lnTo>
                    <a:cubicBezTo>
                      <a:pt x="86950" y="388418"/>
                      <a:pt x="0" y="301468"/>
                      <a:pt x="0" y="194209"/>
                    </a:cubicBezTo>
                    <a:cubicBezTo>
                      <a:pt x="0" y="100357"/>
                      <a:pt x="66571" y="22055"/>
                      <a:pt x="155069" y="3946"/>
                    </a:cubicBezTo>
                    <a:lnTo>
                      <a:pt x="194208" y="0"/>
                    </a:lnTo>
                    <a:close/>
                  </a:path>
                </a:pathLst>
              </a:custGeom>
              <a:solidFill>
                <a:srgbClr val="50AF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Freeform 75" title="supporting image"/>
            <p:cNvSpPr/>
            <p:nvPr/>
          </p:nvSpPr>
          <p:spPr>
            <a:xfrm rot="10800000">
              <a:off x="4561747" y="1409506"/>
              <a:ext cx="4343352" cy="289558"/>
            </a:xfrm>
            <a:custGeom>
              <a:avLst/>
              <a:gdLst>
                <a:gd name="connsiteX0" fmla="*/ 3040346 w 4343352"/>
                <a:gd name="connsiteY0" fmla="*/ 289558 h 289558"/>
                <a:gd name="connsiteX1" fmla="*/ 2606011 w 4343352"/>
                <a:gd name="connsiteY1" fmla="*/ 289558 h 289558"/>
                <a:gd name="connsiteX2" fmla="*/ 2171676 w 4343352"/>
                <a:gd name="connsiteY2" fmla="*/ 289558 h 289558"/>
                <a:gd name="connsiteX3" fmla="*/ 1737341 w 4343352"/>
                <a:gd name="connsiteY3" fmla="*/ 289558 h 289558"/>
                <a:gd name="connsiteX4" fmla="*/ 1303006 w 4343352"/>
                <a:gd name="connsiteY4" fmla="*/ 289558 h 289558"/>
                <a:gd name="connsiteX5" fmla="*/ 1303006 w 4343352"/>
                <a:gd name="connsiteY5" fmla="*/ 1 h 289558"/>
                <a:gd name="connsiteX6" fmla="*/ 1737341 w 4343352"/>
                <a:gd name="connsiteY6" fmla="*/ 1 h 289558"/>
                <a:gd name="connsiteX7" fmla="*/ 2171676 w 4343352"/>
                <a:gd name="connsiteY7" fmla="*/ 1 h 289558"/>
                <a:gd name="connsiteX8" fmla="*/ 2606011 w 4343352"/>
                <a:gd name="connsiteY8" fmla="*/ 1 h 289558"/>
                <a:gd name="connsiteX9" fmla="*/ 3040346 w 4343352"/>
                <a:gd name="connsiteY9" fmla="*/ 1 h 289558"/>
                <a:gd name="connsiteX10" fmla="*/ 4198574 w 4343352"/>
                <a:gd name="connsiteY10" fmla="*/ 289558 h 289558"/>
                <a:gd name="connsiteX11" fmla="*/ 4198573 w 4343352"/>
                <a:gd name="connsiteY11" fmla="*/ 289558 h 289558"/>
                <a:gd name="connsiteX12" fmla="*/ 3909017 w 4343352"/>
                <a:gd name="connsiteY12" fmla="*/ 289558 h 289558"/>
                <a:gd name="connsiteX13" fmla="*/ 3474682 w 4343352"/>
                <a:gd name="connsiteY13" fmla="*/ 289558 h 289558"/>
                <a:gd name="connsiteX14" fmla="*/ 3040347 w 4343352"/>
                <a:gd name="connsiteY14" fmla="*/ 289558 h 289558"/>
                <a:gd name="connsiteX15" fmla="*/ 3040347 w 4343352"/>
                <a:gd name="connsiteY15" fmla="*/ 1 h 289558"/>
                <a:gd name="connsiteX16" fmla="*/ 3474682 w 4343352"/>
                <a:gd name="connsiteY16" fmla="*/ 1 h 289558"/>
                <a:gd name="connsiteX17" fmla="*/ 3909017 w 4343352"/>
                <a:gd name="connsiteY17" fmla="*/ 1 h 289558"/>
                <a:gd name="connsiteX18" fmla="*/ 3909017 w 4343352"/>
                <a:gd name="connsiteY18" fmla="*/ 1 h 289558"/>
                <a:gd name="connsiteX19" fmla="*/ 4198566 w 4343352"/>
                <a:gd name="connsiteY19" fmla="*/ 1 h 289558"/>
                <a:gd name="connsiteX20" fmla="*/ 4198573 w 4343352"/>
                <a:gd name="connsiteY20" fmla="*/ 0 h 289558"/>
                <a:gd name="connsiteX21" fmla="*/ 4343352 w 4343352"/>
                <a:gd name="connsiteY21" fmla="*/ 144779 h 289558"/>
                <a:gd name="connsiteX22" fmla="*/ 4227751 w 4343352"/>
                <a:gd name="connsiteY22" fmla="*/ 286616 h 289558"/>
                <a:gd name="connsiteX23" fmla="*/ 868670 w 4343352"/>
                <a:gd name="connsiteY23" fmla="*/ 289558 h 289558"/>
                <a:gd name="connsiteX24" fmla="*/ 434335 w 4343352"/>
                <a:gd name="connsiteY24" fmla="*/ 289558 h 289558"/>
                <a:gd name="connsiteX25" fmla="*/ 434335 w 4343352"/>
                <a:gd name="connsiteY25" fmla="*/ 289557 h 289558"/>
                <a:gd name="connsiteX26" fmla="*/ 144786 w 4343352"/>
                <a:gd name="connsiteY26" fmla="*/ 289557 h 289558"/>
                <a:gd name="connsiteX27" fmla="*/ 144779 w 4343352"/>
                <a:gd name="connsiteY27" fmla="*/ 289558 h 289558"/>
                <a:gd name="connsiteX28" fmla="*/ 0 w 4343352"/>
                <a:gd name="connsiteY28" fmla="*/ 144779 h 289558"/>
                <a:gd name="connsiteX29" fmla="*/ 115601 w 4343352"/>
                <a:gd name="connsiteY29" fmla="*/ 2942 h 289558"/>
                <a:gd name="connsiteX30" fmla="*/ 144778 w 4343352"/>
                <a:gd name="connsiteY30" fmla="*/ 0 h 289558"/>
                <a:gd name="connsiteX31" fmla="*/ 144779 w 4343352"/>
                <a:gd name="connsiteY31" fmla="*/ 0 h 289558"/>
                <a:gd name="connsiteX32" fmla="*/ 434335 w 4343352"/>
                <a:gd name="connsiteY32" fmla="*/ 0 h 289558"/>
                <a:gd name="connsiteX33" fmla="*/ 434335 w 4343352"/>
                <a:gd name="connsiteY33" fmla="*/ 1 h 289558"/>
                <a:gd name="connsiteX34" fmla="*/ 868670 w 4343352"/>
                <a:gd name="connsiteY34" fmla="*/ 1 h 289558"/>
                <a:gd name="connsiteX35" fmla="*/ 1303005 w 4343352"/>
                <a:gd name="connsiteY35" fmla="*/ 1 h 289558"/>
                <a:gd name="connsiteX36" fmla="*/ 1303005 w 4343352"/>
                <a:gd name="connsiteY36" fmla="*/ 289558 h 289558"/>
                <a:gd name="connsiteX37" fmla="*/ 868670 w 4343352"/>
                <a:gd name="connsiteY37" fmla="*/ 289558 h 289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343352" h="289558">
                  <a:moveTo>
                    <a:pt x="3040346" y="289558"/>
                  </a:moveTo>
                  <a:lnTo>
                    <a:pt x="2606011" y="289558"/>
                  </a:lnTo>
                  <a:lnTo>
                    <a:pt x="2171676" y="289558"/>
                  </a:lnTo>
                  <a:lnTo>
                    <a:pt x="1737341" y="289558"/>
                  </a:lnTo>
                  <a:lnTo>
                    <a:pt x="1303006" y="289558"/>
                  </a:lnTo>
                  <a:lnTo>
                    <a:pt x="1303006" y="1"/>
                  </a:lnTo>
                  <a:lnTo>
                    <a:pt x="1737341" y="1"/>
                  </a:lnTo>
                  <a:lnTo>
                    <a:pt x="2171676" y="1"/>
                  </a:lnTo>
                  <a:lnTo>
                    <a:pt x="2606011" y="1"/>
                  </a:lnTo>
                  <a:lnTo>
                    <a:pt x="3040346" y="1"/>
                  </a:lnTo>
                  <a:close/>
                  <a:moveTo>
                    <a:pt x="4198574" y="289558"/>
                  </a:moveTo>
                  <a:lnTo>
                    <a:pt x="4198573" y="289558"/>
                  </a:lnTo>
                  <a:lnTo>
                    <a:pt x="3909017" y="289558"/>
                  </a:lnTo>
                  <a:lnTo>
                    <a:pt x="3474682" y="289558"/>
                  </a:lnTo>
                  <a:lnTo>
                    <a:pt x="3040347" y="289558"/>
                  </a:lnTo>
                  <a:lnTo>
                    <a:pt x="3040347" y="1"/>
                  </a:lnTo>
                  <a:lnTo>
                    <a:pt x="3474682" y="1"/>
                  </a:lnTo>
                  <a:lnTo>
                    <a:pt x="3909017" y="1"/>
                  </a:lnTo>
                  <a:lnTo>
                    <a:pt x="3909017" y="1"/>
                  </a:lnTo>
                  <a:lnTo>
                    <a:pt x="4198566" y="1"/>
                  </a:lnTo>
                  <a:lnTo>
                    <a:pt x="4198573" y="0"/>
                  </a:lnTo>
                  <a:cubicBezTo>
                    <a:pt x="4278533" y="0"/>
                    <a:pt x="4343352" y="64820"/>
                    <a:pt x="4343352" y="144779"/>
                  </a:cubicBezTo>
                  <a:cubicBezTo>
                    <a:pt x="4343352" y="214744"/>
                    <a:pt x="4293725" y="273116"/>
                    <a:pt x="4227751" y="286616"/>
                  </a:cubicBezTo>
                  <a:close/>
                  <a:moveTo>
                    <a:pt x="868670" y="289558"/>
                  </a:moveTo>
                  <a:lnTo>
                    <a:pt x="434335" y="289558"/>
                  </a:lnTo>
                  <a:lnTo>
                    <a:pt x="434335" y="289557"/>
                  </a:lnTo>
                  <a:lnTo>
                    <a:pt x="144786" y="289557"/>
                  </a:lnTo>
                  <a:lnTo>
                    <a:pt x="144779" y="289558"/>
                  </a:lnTo>
                  <a:cubicBezTo>
                    <a:pt x="64819" y="289558"/>
                    <a:pt x="0" y="224738"/>
                    <a:pt x="0" y="144779"/>
                  </a:cubicBezTo>
                  <a:cubicBezTo>
                    <a:pt x="0" y="74814"/>
                    <a:pt x="49627" y="16442"/>
                    <a:pt x="115601" y="2942"/>
                  </a:cubicBezTo>
                  <a:lnTo>
                    <a:pt x="144778" y="0"/>
                  </a:lnTo>
                  <a:lnTo>
                    <a:pt x="144779" y="0"/>
                  </a:lnTo>
                  <a:lnTo>
                    <a:pt x="434335" y="0"/>
                  </a:lnTo>
                  <a:lnTo>
                    <a:pt x="434335" y="1"/>
                  </a:lnTo>
                  <a:lnTo>
                    <a:pt x="868670" y="1"/>
                  </a:lnTo>
                  <a:lnTo>
                    <a:pt x="1303005" y="1"/>
                  </a:lnTo>
                  <a:lnTo>
                    <a:pt x="1303005" y="289558"/>
                  </a:lnTo>
                  <a:lnTo>
                    <a:pt x="868670" y="289558"/>
                  </a:lnTo>
                  <a:close/>
                </a:path>
              </a:pathLst>
            </a:custGeom>
            <a:gradFill>
              <a:gsLst>
                <a:gs pos="70000">
                  <a:srgbClr val="000000">
                    <a:alpha val="0"/>
                  </a:srgbClr>
                </a:gs>
                <a:gs pos="30000">
                  <a:srgbClr val="000000">
                    <a:alpha val="0"/>
                  </a:srgb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2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588183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</a:t>
              </a:r>
              <a:endParaRPr lang="en-US" sz="12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023297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2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458411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3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93525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4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328639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763753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6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8867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7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633981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8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069095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9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504212" y="1642421"/>
              <a:ext cx="3674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10</a:t>
              </a:r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0" name="Coping"/>
          <p:cNvSpPr txBox="1">
            <a:spLocks/>
          </p:cNvSpPr>
          <p:nvPr/>
        </p:nvSpPr>
        <p:spPr>
          <a:xfrm>
            <a:off x="194654" y="2348737"/>
            <a:ext cx="3366693" cy="3352826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857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/>
              <a:t>Coping with mental health stigma: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Learn </a:t>
            </a:r>
            <a:r>
              <a:rPr lang="en-US" sz="1600" dirty="0"/>
              <a:t>about it — what resource is best for you?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Trust yourself — don’t let self-doubt and shame stop you from getting help.</a:t>
            </a:r>
            <a:endParaRPr lang="en-US" sz="1600" dirty="0">
              <a:solidFill>
                <a:srgbClr val="00B050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Find your people — who helps you? Who makes you feel better?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Join a support group you feel comfortable with.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Speak about your experiences.</a:t>
            </a:r>
            <a:endParaRPr lang="en-US" sz="1600" b="1" dirty="0"/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Do not give up until you get the help you need.</a:t>
            </a:r>
            <a:endParaRPr lang="en-US" sz="1600" b="1" dirty="0"/>
          </a:p>
        </p:txBody>
      </p:sp>
      <p:sp>
        <p:nvSpPr>
          <p:cNvPr id="3" name="Always Remember:"/>
          <p:cNvSpPr>
            <a:spLocks noGrp="1"/>
          </p:cNvSpPr>
          <p:nvPr>
            <p:ph idx="1"/>
          </p:nvPr>
        </p:nvSpPr>
        <p:spPr>
          <a:xfrm>
            <a:off x="3701887" y="2345859"/>
            <a:ext cx="2840045" cy="3352826"/>
          </a:xfrm>
        </p:spPr>
        <p:txBody>
          <a:bodyPr numCol="1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Always remember:</a:t>
            </a:r>
            <a:endParaRPr lang="en-US" b="1" dirty="0"/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It is not your </a:t>
            </a:r>
            <a:r>
              <a:rPr lang="en-US" sz="1600" dirty="0" smtClean="0"/>
              <a:t>fault and you </a:t>
            </a:r>
            <a:r>
              <a:rPr lang="en-US" sz="1600" dirty="0"/>
              <a:t>are not </a:t>
            </a:r>
            <a:r>
              <a:rPr lang="en-US" sz="1600" dirty="0" smtClean="0"/>
              <a:t>alone.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You are amazing just the way you are. </a:t>
            </a:r>
            <a:r>
              <a:rPr lang="en-US" sz="1600" dirty="0" smtClean="0"/>
              <a:t>You </a:t>
            </a:r>
            <a:r>
              <a:rPr lang="en-US" sz="1600" dirty="0"/>
              <a:t>are more than just your problems.</a:t>
            </a:r>
            <a:endParaRPr lang="en-US" sz="1600" dirty="0">
              <a:solidFill>
                <a:srgbClr val="00B050"/>
              </a:solidFill>
            </a:endParaRP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Everyone </a:t>
            </a:r>
            <a:r>
              <a:rPr lang="en-US" sz="1600" dirty="0"/>
              <a:t>deserves to get </a:t>
            </a:r>
            <a:r>
              <a:rPr lang="en-US" sz="1600" dirty="0" smtClean="0"/>
              <a:t>help. </a:t>
            </a:r>
            <a:r>
              <a:rPr lang="en-US" sz="1600" dirty="0"/>
              <a:t>A</a:t>
            </a:r>
            <a:r>
              <a:rPr lang="en-US" sz="1600" dirty="0" smtClean="0"/>
              <a:t>dvocate for yourself!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Seeking help early is always better.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 smtClean="0"/>
              <a:t>Do not give up until you get the help you need.</a:t>
            </a:r>
            <a:endParaRPr lang="en-US" sz="1600" b="1" dirty="0"/>
          </a:p>
        </p:txBody>
      </p:sp>
      <p:pic>
        <p:nvPicPr>
          <p:cNvPr id="42" name="Picture 41" descr="Vase with cracks filled with gold" title="decorative 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323" y="2744928"/>
            <a:ext cx="2244668" cy="2344430"/>
          </a:xfrm>
          <a:prstGeom prst="rect">
            <a:avLst/>
          </a:prstGeom>
        </p:spPr>
      </p:pic>
      <p:sp>
        <p:nvSpPr>
          <p:cNvPr id="52" name="Lightbulb words"/>
          <p:cNvSpPr txBox="1">
            <a:spLocks/>
          </p:cNvSpPr>
          <p:nvPr/>
        </p:nvSpPr>
        <p:spPr>
          <a:xfrm>
            <a:off x="309327" y="5761252"/>
            <a:ext cx="8492863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If you are still reluctant to reach out for help because of stigma, try the resources that offer total confidentiality.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41" name="takeaway box" descr="light bulb" title="decorative image"/>
          <p:cNvGrpSpPr/>
          <p:nvPr/>
        </p:nvGrpSpPr>
        <p:grpSpPr>
          <a:xfrm>
            <a:off x="309327" y="5761251"/>
            <a:ext cx="576770" cy="643025"/>
            <a:chOff x="325569" y="1293301"/>
            <a:chExt cx="576770" cy="643025"/>
          </a:xfrm>
          <a:solidFill>
            <a:srgbClr val="2F6B64"/>
          </a:solidFill>
        </p:grpSpPr>
        <p:sp>
          <p:nvSpPr>
            <p:cNvPr id="43" name="Content Placeholder 2" title="decorative box"/>
            <p:cNvSpPr txBox="1">
              <a:spLocks/>
            </p:cNvSpPr>
            <p:nvPr/>
          </p:nvSpPr>
          <p:spPr>
            <a:xfrm>
              <a:off x="325569" y="1293301"/>
              <a:ext cx="576770" cy="643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44" name="Picture 43" descr="light bulb" title="decoratve image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8" y="1330668"/>
              <a:ext cx="506914" cy="556772"/>
            </a:xfrm>
            <a:prstGeom prst="rect">
              <a:avLst/>
            </a:prstGeom>
            <a:grpFill/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3" grpId="0" build="p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 Providers</a:t>
            </a:r>
            <a:endParaRPr lang="en-US" dirty="0"/>
          </a:p>
        </p:txBody>
      </p:sp>
      <p:sp>
        <p:nvSpPr>
          <p:cNvPr id="19" name="Barrier box"/>
          <p:cNvSpPr/>
          <p:nvPr/>
        </p:nvSpPr>
        <p:spPr>
          <a:xfrm>
            <a:off x="7772400" y="-9525"/>
            <a:ext cx="1188720" cy="11887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7E5C8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182880" rtlCol="0" anchor="b" anchorCtr="0"/>
          <a:lstStyle/>
          <a:p>
            <a:pPr algn="ctr">
              <a:lnSpc>
                <a:spcPct val="90000"/>
              </a:lnSpc>
            </a:pP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Continuity of Care</a:t>
            </a:r>
            <a:endParaRPr lang="en-US" sz="10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1" name="Picture 20" title="decorative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08" y="173711"/>
            <a:ext cx="914808" cy="583355"/>
          </a:xfrm>
          <a:prstGeom prst="rect">
            <a:avLst/>
          </a:prstGeom>
        </p:spPr>
      </p:pic>
      <p:grpSp>
        <p:nvGrpSpPr>
          <p:cNvPr id="5" name="Group 4" descr="Switching back and forth between activation status is a major obstacle&#10;to receiving proper mental health help.&#10;"/>
          <p:cNvGrpSpPr/>
          <p:nvPr/>
        </p:nvGrpSpPr>
        <p:grpSpPr>
          <a:xfrm>
            <a:off x="257516" y="1302932"/>
            <a:ext cx="8492863" cy="643025"/>
            <a:chOff x="257516" y="1302932"/>
            <a:chExt cx="8492863" cy="643025"/>
          </a:xfrm>
        </p:grpSpPr>
        <p:sp>
          <p:nvSpPr>
            <p:cNvPr id="51" name="Content Placeholder 2"/>
            <p:cNvSpPr txBox="1">
              <a:spLocks/>
            </p:cNvSpPr>
            <p:nvPr/>
          </p:nvSpPr>
          <p:spPr>
            <a:xfrm>
              <a:off x="257516" y="1302932"/>
              <a:ext cx="8492863" cy="643025"/>
            </a:xfrm>
            <a:prstGeom prst="rect">
              <a:avLst/>
            </a:prstGeom>
            <a:solidFill>
              <a:srgbClr val="319E90"/>
            </a:solidFill>
            <a:ln>
              <a:solidFill>
                <a:srgbClr val="4EAFA3"/>
              </a:solidFill>
            </a:ln>
            <a:effectLst>
              <a:outerShdw dist="76200" dir="2700000" algn="tl" rotWithShape="0">
                <a:prstClr val="black">
                  <a:alpha val="10000"/>
                </a:prstClr>
              </a:outerShdw>
            </a:effectLst>
          </p:spPr>
          <p:txBody>
            <a:bodyPr vert="horz" lIns="73152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b="1" i="1" dirty="0" smtClean="0">
                  <a:solidFill>
                    <a:schemeClr val="bg1"/>
                  </a:solidFill>
                </a:rPr>
                <a:t>Switching back and forth between activation status is a major obstacle</a:t>
              </a:r>
              <a:br>
                <a:rPr lang="en-US" b="1" i="1" dirty="0" smtClean="0">
                  <a:solidFill>
                    <a:schemeClr val="bg1"/>
                  </a:solidFill>
                </a:rPr>
              </a:br>
              <a:r>
                <a:rPr lang="en-US" b="1" i="1" dirty="0" smtClean="0">
                  <a:solidFill>
                    <a:schemeClr val="bg1"/>
                  </a:solidFill>
                </a:rPr>
                <a:t>to receiving proper mental health help.</a:t>
              </a:r>
              <a:endParaRPr lang="en-US" b="1" i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2" descr="light bulb" title="decorative image"/>
            <p:cNvGrpSpPr/>
            <p:nvPr/>
          </p:nvGrpSpPr>
          <p:grpSpPr>
            <a:xfrm>
              <a:off x="257518" y="1302932"/>
              <a:ext cx="576770" cy="643025"/>
              <a:chOff x="257518" y="1302932"/>
              <a:chExt cx="576770" cy="643025"/>
            </a:xfrm>
            <a:solidFill>
              <a:srgbClr val="2F6B64"/>
            </a:solidFill>
          </p:grpSpPr>
          <p:sp>
            <p:nvSpPr>
              <p:cNvPr id="52" name="Content Placeholder 2"/>
              <p:cNvSpPr txBox="1">
                <a:spLocks/>
              </p:cNvSpPr>
              <p:nvPr/>
            </p:nvSpPr>
            <p:spPr>
              <a:xfrm>
                <a:off x="257518" y="1302932"/>
                <a:ext cx="576770" cy="643025"/>
              </a:xfrm>
              <a:prstGeom prst="rect">
                <a:avLst/>
              </a:prstGeom>
              <a:grpFill/>
              <a:ln>
                <a:solidFill>
                  <a:srgbClr val="4EAFA3"/>
                </a:solidFill>
              </a:ln>
            </p:spPr>
            <p:txBody>
              <a:bodyPr vert="horz" lIns="91440" tIns="45720" rIns="91440" bIns="45720" rtlCol="0" anchor="ctr" anchorCtr="0">
                <a:noAutofit/>
              </a:bodyPr>
              <a:lstStyle>
                <a:lvl1pPr marL="176213" indent="-17621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rgbClr val="5D418C"/>
                  </a:buClr>
                  <a:buFont typeface="Wingdings" charset="2"/>
                  <a:buChar char="§"/>
                  <a:tabLst/>
                  <a:defRPr sz="18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17525" indent="-169863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Clr>
                    <a:schemeClr val="tx1">
                      <a:lumMod val="50000"/>
                      <a:lumOff val="50000"/>
                    </a:schemeClr>
                  </a:buClr>
                  <a:buFont typeface="Wingdings" charset="2"/>
                  <a:buChar char="§"/>
                  <a:tabLst/>
                  <a:defRPr sz="16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744538" indent="-17145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1095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085850" indent="-1095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rgbClr val="A4A4A4"/>
                  </a:buClr>
                  <a:buFont typeface="Arial" panose="020B0604020202020204" pitchFamily="34" charset="0"/>
                  <a:buChar char="•"/>
                  <a:tabLst/>
                  <a:defRPr sz="1400" kern="1200" spc="-3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en-US" b="1" i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3" name="Picture 52" descr="light bulb" title="decoratve image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717" y="1340299"/>
                <a:ext cx="506914" cy="556772"/>
              </a:xfrm>
              <a:prstGeom prst="rect">
                <a:avLst/>
              </a:prstGeom>
              <a:grpFill/>
            </p:spPr>
          </p:pic>
        </p:grpSp>
      </p:grpSp>
      <p:graphicFrame>
        <p:nvGraphicFramePr>
          <p:cNvPr id="9" name="Table 8" descr="health care options for service members" title="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058505"/>
              </p:ext>
            </p:extLst>
          </p:nvPr>
        </p:nvGraphicFramePr>
        <p:xfrm>
          <a:off x="257516" y="2226382"/>
          <a:ext cx="5644520" cy="1692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962">
                  <a:extLst>
                    <a:ext uri="{9D8B030D-6E8A-4147-A177-3AD203B41FA5}">
                      <a16:colId xmlns="" xmlns:a16="http://schemas.microsoft.com/office/drawing/2014/main" val="2418197110"/>
                    </a:ext>
                  </a:extLst>
                </a:gridCol>
                <a:gridCol w="3493558">
                  <a:extLst>
                    <a:ext uri="{9D8B030D-6E8A-4147-A177-3AD203B41FA5}">
                      <a16:colId xmlns="" xmlns:a16="http://schemas.microsoft.com/office/drawing/2014/main" val="687181773"/>
                    </a:ext>
                  </a:extLst>
                </a:gridCol>
              </a:tblGrid>
              <a:tr h="42320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Activation Status</a:t>
                      </a:r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1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Main Military Healthcare Options</a:t>
                      </a:r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1918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064359"/>
                  </a:ext>
                </a:extLst>
              </a:tr>
              <a:tr h="4232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Not Activated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 smtClean="0"/>
                        <a:t>TRICARE Reserve Select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05858959"/>
                  </a:ext>
                </a:extLst>
              </a:tr>
              <a:tr h="4232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Pre-activation/Activated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 smtClean="0"/>
                        <a:t>TRICARE Prime/Select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11785942"/>
                  </a:ext>
                </a:extLst>
              </a:tr>
              <a:tr h="42320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Deactivated</a:t>
                      </a:r>
                      <a:endParaRPr 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1400" dirty="0" smtClean="0"/>
                        <a:t>TRICARE Reserve Select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7317915"/>
                  </a:ext>
                </a:extLst>
              </a:tr>
            </a:tbl>
          </a:graphicData>
        </a:graphic>
      </p:graphicFrame>
      <p:pic>
        <p:nvPicPr>
          <p:cNvPr id="6" name="Picture 5" descr="military medical professional taking blood pressure reading" title="decorative imag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1339" y="2230240"/>
            <a:ext cx="2769040" cy="1972858"/>
          </a:xfrm>
          <a:prstGeom prst="rect">
            <a:avLst/>
          </a:prstGeom>
        </p:spPr>
      </p:pic>
      <p:sp>
        <p:nvSpPr>
          <p:cNvPr id="20" name="Content Placeholder 11"/>
          <p:cNvSpPr>
            <a:spLocks noGrp="1"/>
          </p:cNvSpPr>
          <p:nvPr>
            <p:ph idx="1"/>
          </p:nvPr>
        </p:nvSpPr>
        <p:spPr>
          <a:xfrm>
            <a:off x="257518" y="4350501"/>
            <a:ext cx="8492861" cy="1210709"/>
          </a:xfrm>
        </p:spPr>
        <p:txBody>
          <a:bodyPr>
            <a:noAutofit/>
          </a:bodyPr>
          <a:lstStyle/>
          <a:p>
            <a:r>
              <a:rPr lang="en-US" b="1" dirty="0"/>
              <a:t>Changing mental health providers can be disruptive</a:t>
            </a:r>
          </a:p>
          <a:p>
            <a:pPr lvl="1"/>
            <a:r>
              <a:rPr lang="en-US" dirty="0"/>
              <a:t>Ask your old provider to recommend a new provider who may fit your needs.</a:t>
            </a:r>
          </a:p>
          <a:p>
            <a:pPr lvl="1"/>
            <a:r>
              <a:rPr lang="en-US" dirty="0"/>
              <a:t>If medication management is a concern, talk to your primary care doctor about your options. </a:t>
            </a:r>
          </a:p>
          <a:p>
            <a:pPr lvl="1"/>
            <a:r>
              <a:rPr lang="en-US" dirty="0"/>
              <a:t>Above all, don’t give up — keep up the momentum; find someone you can connect with. 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57516" y="5722618"/>
            <a:ext cx="8558557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 smtClean="0">
                <a:solidFill>
                  <a:schemeClr val="bg1"/>
                </a:solidFill>
              </a:rPr>
              <a:t>While healthcare can be a complex issue, reviewing the TRICARE Choices for</a:t>
            </a:r>
            <a:br>
              <a:rPr lang="en-US" b="1" i="1" dirty="0" smtClean="0">
                <a:solidFill>
                  <a:schemeClr val="bg1"/>
                </a:solidFill>
              </a:rPr>
            </a:br>
            <a:r>
              <a:rPr lang="en-US" b="1" i="1" dirty="0" smtClean="0">
                <a:solidFill>
                  <a:schemeClr val="bg1"/>
                </a:solidFill>
              </a:rPr>
              <a:t>National Guard and Reserve Handbook can help!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22" name="Group 21" descr="light bulb" title="decorative image"/>
          <p:cNvGrpSpPr/>
          <p:nvPr/>
        </p:nvGrpSpPr>
        <p:grpSpPr>
          <a:xfrm>
            <a:off x="257518" y="5722618"/>
            <a:ext cx="576770" cy="643025"/>
            <a:chOff x="257518" y="1302932"/>
            <a:chExt cx="576770" cy="643025"/>
          </a:xfrm>
          <a:solidFill>
            <a:srgbClr val="2F6B64"/>
          </a:solidFill>
        </p:grpSpPr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257518" y="1302932"/>
              <a:ext cx="576770" cy="643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24" name="Picture 23" descr="light bulb" title="decoratve image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717" y="1340299"/>
              <a:ext cx="506914" cy="556772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" name="Slide Numb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9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Concerns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772400" y="-9525"/>
            <a:ext cx="1188720" cy="118872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>
            <a:innerShdw dist="76200" dir="5400000">
              <a:srgbClr val="4A5AAC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182880" rtlCol="0" anchor="b" anchorCtr="0"/>
          <a:lstStyle/>
          <a:p>
            <a:pPr algn="ctr">
              <a:lnSpc>
                <a:spcPct val="90000"/>
              </a:lnSpc>
            </a:pPr>
            <a:r>
              <a:rPr lang="en-US" sz="1000" b="1" spc="-1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Practical Concerns</a:t>
            </a:r>
            <a:endParaRPr lang="en-US" sz="1000" b="1" spc="-10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7" name="Picture 16" descr="stressed multi-tasker" title="decorative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057" y="147637"/>
            <a:ext cx="560444" cy="647666"/>
          </a:xfrm>
          <a:prstGeom prst="rect">
            <a:avLst/>
          </a:prstGeom>
        </p:spPr>
      </p:pic>
      <p:graphicFrame>
        <p:nvGraphicFramePr>
          <p:cNvPr id="14" name="Table 13" descr="Happy military coup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0121"/>
              </p:ext>
            </p:extLst>
          </p:nvPr>
        </p:nvGraphicFramePr>
        <p:xfrm>
          <a:off x="452169" y="1239523"/>
          <a:ext cx="3134410" cy="4403786"/>
        </p:xfrm>
        <a:graphic>
          <a:graphicData uri="http://schemas.openxmlformats.org/drawingml/2006/table">
            <a:tbl>
              <a:tblPr firstRow="1" bandRow="1">
                <a:blipFill>
                  <a:blip r:embed="rId4"/>
                  <a:stretch>
                    <a:fillRect/>
                  </a:stretch>
                </a:blipFill>
                <a:tableStyleId>{2A488322-F2BA-4B5B-9748-0D474271808F}</a:tableStyleId>
              </a:tblPr>
              <a:tblGrid>
                <a:gridCol w="3134410">
                  <a:extLst>
                    <a:ext uri="{9D8B030D-6E8A-4147-A177-3AD203B41FA5}">
                      <a16:colId xmlns="" xmlns:a16="http://schemas.microsoft.com/office/drawing/2014/main" val="3580883163"/>
                    </a:ext>
                  </a:extLst>
                </a:gridCol>
              </a:tblGrid>
              <a:tr h="440378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lt1">
                              <a:alpha val="0"/>
                            </a:schemeClr>
                          </a:solidFill>
                        </a:rPr>
                        <a:t>image of a happy military couple in this</a:t>
                      </a:r>
                      <a:r>
                        <a:rPr lang="en-US" sz="1400" baseline="0" dirty="0" smtClean="0">
                          <a:solidFill>
                            <a:schemeClr val="lt1">
                              <a:alpha val="0"/>
                            </a:schemeClr>
                          </a:solidFill>
                        </a:rPr>
                        <a:t> table cell</a:t>
                      </a:r>
                      <a:endParaRPr lang="en-US" sz="1400" dirty="0">
                        <a:solidFill>
                          <a:schemeClr val="lt1">
                            <a:alpha val="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2352783721"/>
                  </a:ext>
                </a:extLst>
              </a:tr>
            </a:tbl>
          </a:graphicData>
        </a:graphic>
      </p:graphicFrame>
      <p:graphicFrame>
        <p:nvGraphicFramePr>
          <p:cNvPr id="3" name="Table 2" descr="Practical Concerns table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48425"/>
              </p:ext>
            </p:extLst>
          </p:nvPr>
        </p:nvGraphicFramePr>
        <p:xfrm>
          <a:off x="3586581" y="1239523"/>
          <a:ext cx="5178424" cy="4415649"/>
        </p:xfrm>
        <a:graphic>
          <a:graphicData uri="http://schemas.openxmlformats.org/drawingml/2006/table">
            <a:tbl>
              <a:tblPr firstRow="1" bandRow="1">
                <a:blipFill>
                  <a:blip r:embed="rId4"/>
                  <a:stretch>
                    <a:fillRect/>
                  </a:stretch>
                </a:blipFill>
                <a:tableStyleId>{2A488322-F2BA-4B5B-9748-0D474271808F}</a:tableStyleId>
              </a:tblPr>
              <a:tblGrid>
                <a:gridCol w="1429304"/>
                <a:gridCol w="3749120"/>
              </a:tblGrid>
              <a:tr h="275537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ISSUE</a:t>
                      </a:r>
                      <a:endParaRPr lang="en-US" sz="1400" dirty="0"/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918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IDEAS TO</a:t>
                      </a:r>
                      <a:r>
                        <a:rPr lang="en-US" sz="1400" baseline="0" dirty="0" smtClean="0"/>
                        <a:t> HELP</a:t>
                      </a:r>
                      <a:endParaRPr lang="en-US" sz="1400" dirty="0"/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9187"/>
                    </a:solidFill>
                  </a:tcPr>
                </a:tc>
              </a:tr>
              <a:tr h="53960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Child Care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Look to build a social support network at each location (friends,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religious options, drop-in daycare, on-base daycare options)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Transportation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Look for installation shuttles, bus passes, carpools, Lyft/Uber, rideshare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06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Schedule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Too Busy/ Working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Book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telehealth appointments,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find a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lternative meeting times (24/7 and evening/weekend resources);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c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oordinate with spouse;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rioritize yourself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Personal Career Concerns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Find help early;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ask about confidentiality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9603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Difficulty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Scheduling Appointments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Find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a primary care manager/or a liaison for help; have someone call for you; start early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Navigating Insurance 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Find a liaison; plan ahead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140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Cost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Look for reduced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fee/free services (Employee Assistance Programs, local nonprofits, Give-an-Hour, Military OneSource, MFLCs)</a:t>
                      </a: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7067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Finding a Provider</a:t>
                      </a:r>
                      <a:endParaRPr lang="en-US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73152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Look for insurance provider list; a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others for referrals; look for online reviews; a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sk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provider if</a:t>
                      </a:r>
                      <a:r>
                        <a:rPr lang="en-US" sz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they have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worked with military families; ask about confidentiality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marL="45720" marR="45720" marT="18288" marB="1828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Content Placeholder 2"/>
          <p:cNvSpPr txBox="1">
            <a:spLocks/>
          </p:cNvSpPr>
          <p:nvPr/>
        </p:nvSpPr>
        <p:spPr>
          <a:xfrm>
            <a:off x="452168" y="5751445"/>
            <a:ext cx="8312837" cy="643025"/>
          </a:xfrm>
          <a:prstGeom prst="rect">
            <a:avLst/>
          </a:prstGeom>
          <a:solidFill>
            <a:srgbClr val="319E90"/>
          </a:solidFill>
          <a:ln>
            <a:noFill/>
          </a:ln>
          <a:effectLst>
            <a:outerShdw dist="76200" dir="2700000" algn="tl" rotWithShape="0">
              <a:prstClr val="black">
                <a:alpha val="10000"/>
              </a:prstClr>
            </a:outerShdw>
          </a:effectLst>
        </p:spPr>
        <p:txBody>
          <a:bodyPr vert="horz" lIns="731520" tIns="45720" rIns="91440" bIns="45720" rtlCol="0" anchor="ctr" anchorCtr="0">
            <a:noAutofit/>
          </a:bodyPr>
          <a:lstStyle>
            <a:lvl1pPr marL="176213" indent="-17621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D418C"/>
              </a:buClr>
              <a:buFont typeface="Wingdings" charset="2"/>
              <a:buChar char="§"/>
              <a:tabLst/>
              <a:defRPr sz="18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7525" indent="-169863" algn="l" defTabSz="914400" rtl="0" eaLnBrk="1" latinLnBrk="0" hangingPunct="1">
              <a:lnSpc>
                <a:spcPct val="85000"/>
              </a:lnSpc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tabLst/>
              <a:defRPr sz="16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44538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5850" indent="-1095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4A4A4"/>
              </a:buClr>
              <a:buFont typeface="Arial" panose="020B0604020202020204" pitchFamily="34" charset="0"/>
              <a:buChar char="•"/>
              <a:tabLst/>
              <a:defRPr sz="1400" kern="1200" spc="-3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chemeClr val="bg1"/>
                </a:solidFill>
              </a:rPr>
              <a:t>What other strategies have you used to overcome these </a:t>
            </a:r>
            <a:r>
              <a:rPr lang="en-US" b="1" i="1" dirty="0" smtClean="0">
                <a:solidFill>
                  <a:schemeClr val="bg1"/>
                </a:solidFill>
              </a:rPr>
              <a:t>issues?</a:t>
            </a:r>
            <a:endParaRPr lang="en-US" b="1" i="1" dirty="0">
              <a:solidFill>
                <a:schemeClr val="bg1"/>
              </a:solidFill>
            </a:endParaRPr>
          </a:p>
        </p:txBody>
      </p:sp>
      <p:grpSp>
        <p:nvGrpSpPr>
          <p:cNvPr id="12" name="Group 11" descr="question mark" title="decorative image"/>
          <p:cNvGrpSpPr/>
          <p:nvPr/>
        </p:nvGrpSpPr>
        <p:grpSpPr>
          <a:xfrm>
            <a:off x="452168" y="5751444"/>
            <a:ext cx="576770" cy="643025"/>
            <a:chOff x="329186" y="1289304"/>
            <a:chExt cx="576770" cy="643025"/>
          </a:xfrm>
          <a:solidFill>
            <a:srgbClr val="2F6B64"/>
          </a:solidFill>
        </p:grpSpPr>
        <p:sp>
          <p:nvSpPr>
            <p:cNvPr id="18" name="Question Mark line"/>
            <p:cNvSpPr txBox="1">
              <a:spLocks/>
            </p:cNvSpPr>
            <p:nvPr/>
          </p:nvSpPr>
          <p:spPr>
            <a:xfrm>
              <a:off x="329186" y="1289304"/>
              <a:ext cx="576770" cy="643025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 anchor="ctr" anchorCtr="0">
              <a:noAutofit/>
            </a:bodyPr>
            <a:lstStyle>
              <a:lvl1pPr marL="176213" indent="-176213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5D418C"/>
                </a:buClr>
                <a:buFont typeface="Wingdings" charset="2"/>
                <a:buChar char="§"/>
                <a:tabLst/>
                <a:defRPr sz="18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17525" indent="-169863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Clr>
                  <a:schemeClr val="tx1">
                    <a:lumMod val="50000"/>
                    <a:lumOff val="50000"/>
                  </a:schemeClr>
                </a:buClr>
                <a:buFont typeface="Wingdings" charset="2"/>
                <a:buChar char="§"/>
                <a:tabLst/>
                <a:defRPr sz="16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744538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91440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085850" indent="-109538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A4A4A4"/>
                </a:buClr>
                <a:buFont typeface="Arial" panose="020B0604020202020204" pitchFamily="34" charset="0"/>
                <a:buChar char="•"/>
                <a:tabLst/>
                <a:defRPr sz="1400" kern="1200" spc="-3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US" b="1" i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Question Mark icon" descr="Question mark" title="decorative image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106" y="1411309"/>
              <a:ext cx="388676" cy="388676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7034F-2372-F340-9990-D90A4B84BCC3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C8618C38869F4DB23E641F77F9A533" ma:contentTypeVersion="0" ma:contentTypeDescription="Create a new document." ma:contentTypeScope="" ma:versionID="8a61e09ef131cc193ec0ccfbdd10fa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d72f061c96d2c414e196c7ce187d85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0F78ED-89CB-48EF-8284-CFC2E0E949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CE2347A-4546-4003-B6A5-3AAA8AA96911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7542ABD-5B34-4B7C-A7C6-A1AF3291A9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85286</TotalTime>
  <Words>1164</Words>
  <Application>Microsoft Office PowerPoint</Application>
  <PresentationFormat>On-screen Show (4:3)</PresentationFormat>
  <Paragraphs>247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Wingdings</vt:lpstr>
      <vt:lpstr>Office Theme</vt:lpstr>
      <vt:lpstr>1_Office Theme</vt:lpstr>
      <vt:lpstr>Resources Exist, Asking Can Help–Spouse</vt:lpstr>
      <vt:lpstr>Session 1 Roadmap</vt:lpstr>
      <vt:lpstr>Military Spouse Challenges</vt:lpstr>
      <vt:lpstr>Barriers to Help Seeking</vt:lpstr>
      <vt:lpstr>Mental Health Resources for Military Spouses</vt:lpstr>
      <vt:lpstr>Mobile Resilience Tools</vt:lpstr>
      <vt:lpstr>Fear of Being Perceived as Broken</vt:lpstr>
      <vt:lpstr>Switching Providers</vt:lpstr>
      <vt:lpstr>Practical Concerns</vt:lpstr>
      <vt:lpstr>Military OneSource: 24/7 Support for the Military Community </vt:lpstr>
      <vt:lpstr>Practice Call</vt:lpstr>
      <vt:lpstr>The Importance of Self-Care </vt:lpstr>
      <vt:lpstr>Self-Care and Mental Wellness Strategies</vt:lpstr>
      <vt:lpstr>Takeaways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Overcoming Barriers, Finding Resources and Thriving as a Military Spouse</dc:title>
  <dc:subject>Overcoming Barriers, Finding Resources and Thriving as a Military Spouse</dc:subject>
  <dc:creator>Military OneSource</dc:creator>
  <cp:keywords>Overcoming Barriers, Finding Resources and Thriving as a Military Spouse</cp:keywords>
  <cp:lastModifiedBy>Matthew Williams</cp:lastModifiedBy>
  <cp:revision>2801</cp:revision>
  <cp:lastPrinted>2019-05-23T16:58:17Z</cp:lastPrinted>
  <dcterms:created xsi:type="dcterms:W3CDTF">2019-01-08T20:27:13Z</dcterms:created>
  <dcterms:modified xsi:type="dcterms:W3CDTF">2021-08-05T14:09:01Z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