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55E"/>
    <a:srgbClr val="D12A2F"/>
    <a:srgbClr val="5A78AD"/>
    <a:srgbClr val="D02C30"/>
    <a:srgbClr val="CC2C30"/>
    <a:srgbClr val="9E2231"/>
    <a:srgbClr val="B72535"/>
    <a:srgbClr val="B72739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 autoAdjust="0"/>
    <p:restoredTop sz="86395" autoAdjust="0"/>
  </p:normalViewPr>
  <p:slideViewPr>
    <p:cSldViewPr snapToGrid="0">
      <p:cViewPr varScale="1">
        <p:scale>
          <a:sx n="110" d="100"/>
          <a:sy n="110" d="100"/>
        </p:scale>
        <p:origin x="121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2550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3DAD4EE-66F6-4DD3-A90D-51D4718296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96FF5EB-93B6-4925-8072-2608B22811B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BD075-371F-429C-AEB7-F5E6866D3054}" type="datetimeFigureOut">
              <a:rPr lang="en-US" smtClean="0"/>
              <a:t>8/26/25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35B8C7-6A3C-489F-B24A-CF282D0E46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E0234F-8691-4C16-9041-1905179AA80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4E1CA-835F-4B73-B19E-018C96EB79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0309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046D57-8B32-4EA8-91BB-DADC8FFA374C}" type="datetimeFigureOut">
              <a:rPr lang="en-US" smtClean="0"/>
              <a:t>8/26/25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31761-415C-492C-B38C-E7BE3CFC41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808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Military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OneSource offers a wide range of individualized consultations, coaching and counseling for many aspects of Military Life.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[READ SLIDE OR POINT OUT HIGHLIGHTS]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verything from Financial Counseling to Education to Confidential 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Counseling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It’s all to help our military community and families live resilient and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ready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lvl="0"/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connect you to the resources you need to thrive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B31761-415C-492C-B38C-E7BE3CFC415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403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85739AE4-A323-495A-97D9-AA737601E5C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914400"/>
            <a:ext cx="9144000" cy="59436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7C7778-0467-4947-AEFC-D17DA67D1917}"/>
              </a:ext>
            </a:extLst>
          </p:cNvPr>
          <p:cNvGrpSpPr/>
          <p:nvPr userDrawn="1"/>
        </p:nvGrpSpPr>
        <p:grpSpPr>
          <a:xfrm>
            <a:off x="0" y="190176"/>
            <a:ext cx="9048914" cy="466344"/>
            <a:chOff x="0" y="190176"/>
            <a:chExt cx="9048914" cy="466344"/>
          </a:xfrm>
        </p:grpSpPr>
        <p:sp>
          <p:nvSpPr>
            <p:cNvPr id="5" name="Rectangle 4" descr="Red header bar.">
              <a:extLst>
                <a:ext uri="{FF2B5EF4-FFF2-40B4-BE49-F238E27FC236}">
                  <a16:creationId xmlns:a16="http://schemas.microsoft.com/office/drawing/2014/main" id="{52817A67-B175-4499-8C49-85CA3936636D}"/>
                </a:ext>
              </a:extLst>
            </p:cNvPr>
            <p:cNvSpPr/>
            <p:nvPr userDrawn="1"/>
          </p:nvSpPr>
          <p:spPr>
            <a:xfrm>
              <a:off x="0" y="190176"/>
              <a:ext cx="7274257" cy="466344"/>
            </a:xfrm>
            <a:prstGeom prst="rect">
              <a:avLst/>
            </a:prstGeom>
            <a:solidFill>
              <a:srgbClr val="D12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D12A2F"/>
                </a:solidFill>
              </a:endParaRPr>
            </a:p>
          </p:txBody>
        </p:sp>
        <p:pic>
          <p:nvPicPr>
            <p:cNvPr id="6" name="Military OneSource Logo">
              <a:extLst>
                <a:ext uri="{FF2B5EF4-FFF2-40B4-BE49-F238E27FC236}">
                  <a16:creationId xmlns:a16="http://schemas.microsoft.com/office/drawing/2014/main" id="{C4C7461E-6ED1-4716-B3CD-75FBB9AAA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8272" y="203824"/>
              <a:ext cx="1640642" cy="393616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AE0A0C2-D54A-4B7B-B6D8-24454AEC9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73480"/>
            <a:ext cx="4626864" cy="1060704"/>
          </a:xfrm>
        </p:spPr>
        <p:txBody>
          <a:bodyPr>
            <a:no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1">
            <a:extLst>
              <a:ext uri="{FF2B5EF4-FFF2-40B4-BE49-F238E27FC236}">
                <a16:creationId xmlns:a16="http://schemas.microsoft.com/office/drawing/2014/main" id="{9610676C-2E2C-4F5E-A4AF-6DC2489523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2063680"/>
            <a:ext cx="4627563" cy="1655064"/>
          </a:xfrm>
        </p:spPr>
        <p:txBody>
          <a:bodyPr/>
          <a:lstStyle>
            <a:lvl1pPr marL="0" indent="0">
              <a:buNone/>
              <a:defRPr sz="2100" b="1"/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058CA-D310-4AFB-BEBE-09AB200591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14B113-6A9A-4AA3-AA71-9BA65978B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1649824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548C0-D508-448B-9F31-88CF274CF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0379CC-28E1-4C69-AD33-E27EB72365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A764ACA-D536-45CE-8A48-76ED41881B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7214" y="1914614"/>
            <a:ext cx="8227186" cy="420624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30D17A-C7D5-4DE3-A3EF-817F177C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56413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2DAE-91C7-4588-B2F6-27E545A0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CB0-9D7D-4F39-BDE6-75E130891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26013-F2CD-41BA-8568-AC5EFE1B8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20938" y="1930638"/>
            <a:ext cx="4724162" cy="449275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621FC1-BC5F-4F7C-8065-63EBDA1A62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59614" y="1624764"/>
            <a:ext cx="3890354" cy="4798631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2DA35-4162-41E4-BEC1-865BC57C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157230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2DAE-91C7-4588-B2F6-27E545A0C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982CB0-9D7D-4F39-BDE6-75E130891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A26013-F2CD-41BA-8568-AC5EFE1B8AA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913629" y="1930638"/>
            <a:ext cx="4724162" cy="449275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5621FC1-BC5F-4F7C-8065-63EBDA1A620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43" y="1639279"/>
            <a:ext cx="3848100" cy="4791456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icon to add image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2DA35-4162-41E4-BEC1-865BC57C8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2045625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B4ABC-99BC-4F85-B19D-DFE26EB10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9C8B7C-99CE-409E-A850-D6FF10B8E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D918E3C7-D176-440E-8DC7-A69017F136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7698" y="1632343"/>
            <a:ext cx="3849624" cy="4791456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lang="en-US" dirty="0"/>
              <a:t>Click on icon to add image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DA62E43-B2CD-468F-A98E-4BAC9F90F33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7906" y="3708983"/>
            <a:ext cx="1660525" cy="638175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Source caption if needed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36C648-D4EC-4F8C-B950-85F39A661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355166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w/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6952B1-FFAD-4459-B310-78427B7EF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0D7AA-670E-436B-8D38-627B3EC7E1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9055B6ED-0B6A-48FB-91CA-AD3E34C33F8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79388" y="2315421"/>
            <a:ext cx="717550" cy="8524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2238167-D4FA-4D4E-B3AC-36C3A5D5B4D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89893" y="2284465"/>
            <a:ext cx="7543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en-US" sz="1800" b="1" dirty="0">
                <a:solidFill>
                  <a:srgbClr val="002060"/>
                </a:solidFill>
              </a:rPr>
              <a:t>Click to add text </a:t>
            </a:r>
          </a:p>
          <a:p>
            <a:pPr lvl="0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lang="en-US" sz="18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2B0FF48-77DB-4722-87BC-E47B2AAD632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79388" y="3448121"/>
            <a:ext cx="717550" cy="8524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77A3FE76-55F8-4BBE-B559-9004C993366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89893" y="3417165"/>
            <a:ext cx="7543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en-US" sz="1800" b="1" dirty="0">
                <a:solidFill>
                  <a:srgbClr val="002060"/>
                </a:solidFill>
              </a:rPr>
              <a:t>Click to add text </a:t>
            </a:r>
          </a:p>
          <a:p>
            <a:pPr lvl="0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lang="en-US" sz="18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94BD939B-CD8C-4C93-8F76-69073748E57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79388" y="4591503"/>
            <a:ext cx="717550" cy="85248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US" dirty="0"/>
              <a:t>Insert Image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785DA788-E783-44CB-A375-6380627CE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89893" y="4560547"/>
            <a:ext cx="7543800" cy="914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lvl="0"/>
            <a:r>
              <a:rPr lang="en-US" sz="1800" b="1" dirty="0">
                <a:solidFill>
                  <a:srgbClr val="002060"/>
                </a:solidFill>
              </a:rPr>
              <a:t>Click to add text </a:t>
            </a:r>
          </a:p>
          <a:p>
            <a:pPr lvl="0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lang="en-US" sz="1800" dirty="0">
              <a:solidFill>
                <a:schemeClr val="bg2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DCD8E8-F22D-42A6-B99D-7CEAE2ED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3050721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/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CB5B0-1E47-4BF3-A32F-FE20586F4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412ECE-A213-433E-82BA-88208BFF430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21E698E-F623-420B-BBE5-FEC608F657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79438" y="1905000"/>
            <a:ext cx="4678362" cy="420688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subtitle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435886D-D775-4D28-A336-3DF4788FC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160" y="2472943"/>
            <a:ext cx="2240280" cy="21122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image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9336039-FAA7-4492-9873-846E99CDA6A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4357" y="4875310"/>
            <a:ext cx="2240280" cy="649224"/>
          </a:xfr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7DE81D3-8949-4290-9238-6EA84C6B29F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402370" y="2472943"/>
            <a:ext cx="2240280" cy="21122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image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7EFBF8C-9A35-496E-BBA1-E059D9A250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2370" y="4875310"/>
            <a:ext cx="2240280" cy="649224"/>
          </a:xfr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4867627-AED5-4E9B-845B-7756123B817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25580" y="2473996"/>
            <a:ext cx="2240280" cy="2112264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image</a:t>
            </a:r>
          </a:p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1D71DCF-8AF8-4EC8-8685-003D7E01F47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25580" y="4875310"/>
            <a:ext cx="2240280" cy="649224"/>
          </a:xfrm>
        </p:spPr>
        <p:txBody>
          <a:bodyPr/>
          <a:lstStyle>
            <a:lvl1pPr marL="0" marR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add text</a:t>
            </a:r>
          </a:p>
          <a:p>
            <a:pPr marL="0" marR="0" lvl="0" indent="0" algn="l" defTabSz="3428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Edit Master text styles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Calibri" charset="0"/>
              <a:ea typeface="Calibri" charset="0"/>
              <a:cs typeface="Calibri" charset="0"/>
            </a:endParaRPr>
          </a:p>
          <a:p>
            <a:pPr lvl="0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14D064-4523-410D-A742-5116EA3E2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2338726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Backgrou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BF0A-8F4E-4C1C-B1D4-5AB53416E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E41F11C-BCB8-4CE9-9059-8D1C9FE1F6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C95D925-EA9F-4FFE-A845-A5A3415F3C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102417"/>
            <a:ext cx="9144000" cy="432816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233D620-D839-4455-A92B-7B7B62456D1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905000"/>
            <a:ext cx="9144000" cy="2103438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2060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8BFA10-D048-4C79-BF23-4DB43B8B6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99411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20875-525C-479E-9450-EB1EEAC45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9A60B5-8E47-4A21-8099-F70CF92758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3A07B13-CFCE-4C33-B203-BCC6DC013E6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6364" y="1941618"/>
            <a:ext cx="7891272" cy="1314450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002060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Click to add text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DBEA92-65EA-4F7A-AD3E-2F2D6D1C08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3393658"/>
            <a:ext cx="9144000" cy="302949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A2E79-6F02-489B-B720-D6FD08D7C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3316235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2BB95E-FDBE-4961-BE7F-83F2260EAD56}"/>
              </a:ext>
            </a:extLst>
          </p:cNvPr>
          <p:cNvGrpSpPr/>
          <p:nvPr userDrawn="1"/>
        </p:nvGrpSpPr>
        <p:grpSpPr>
          <a:xfrm>
            <a:off x="0" y="190176"/>
            <a:ext cx="9145846" cy="6668841"/>
            <a:chOff x="0" y="190176"/>
            <a:chExt cx="9145846" cy="6668841"/>
          </a:xfrm>
        </p:grpSpPr>
        <p:pic>
          <p:nvPicPr>
            <p:cNvPr id="11" name="Military OneSource Logo">
              <a:extLst>
                <a:ext uri="{FF2B5EF4-FFF2-40B4-BE49-F238E27FC236}">
                  <a16:creationId xmlns:a16="http://schemas.microsoft.com/office/drawing/2014/main" id="{162FBE0E-F41A-4983-BB2C-F751EFDBB9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33271" y="227785"/>
              <a:ext cx="1307592" cy="313712"/>
            </a:xfrm>
            <a:prstGeom prst="rect">
              <a:avLst/>
            </a:prstGeom>
          </p:spPr>
        </p:pic>
        <p:sp>
          <p:nvSpPr>
            <p:cNvPr id="7" name="Rectangle 6" descr="Red header bar.">
              <a:extLst>
                <a:ext uri="{FF2B5EF4-FFF2-40B4-BE49-F238E27FC236}">
                  <a16:creationId xmlns:a16="http://schemas.microsoft.com/office/drawing/2014/main" id="{E68271E4-9A7D-47B1-9057-D150959EE917}"/>
                </a:ext>
              </a:extLst>
            </p:cNvPr>
            <p:cNvSpPr/>
            <p:nvPr userDrawn="1"/>
          </p:nvSpPr>
          <p:spPr>
            <a:xfrm>
              <a:off x="0" y="190176"/>
              <a:ext cx="7406640" cy="466344"/>
            </a:xfrm>
            <a:prstGeom prst="rect">
              <a:avLst/>
            </a:prstGeom>
            <a:solidFill>
              <a:srgbClr val="D12A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>
                <a:solidFill>
                  <a:srgbClr val="D12A2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0886FC0-80F6-4263-983B-B77CB627CCAC}"/>
                </a:ext>
              </a:extLst>
            </p:cNvPr>
            <p:cNvSpPr/>
            <p:nvPr userDrawn="1"/>
          </p:nvSpPr>
          <p:spPr>
            <a:xfrm>
              <a:off x="0" y="644252"/>
              <a:ext cx="9144000" cy="995774"/>
            </a:xfrm>
            <a:prstGeom prst="rect">
              <a:avLst/>
            </a:prstGeom>
            <a:solidFill>
              <a:srgbClr val="1F35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6857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rgbClr val="E7E6E6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          </a:t>
              </a:r>
            </a:p>
          </p:txBody>
        </p:sp>
        <p:sp>
          <p:nvSpPr>
            <p:cNvPr id="12" name="Rectangle 11" descr="Gray background color." title="Footer Background Color">
              <a:extLst>
                <a:ext uri="{FF2B5EF4-FFF2-40B4-BE49-F238E27FC236}">
                  <a16:creationId xmlns:a16="http://schemas.microsoft.com/office/drawing/2014/main" id="{0FD4687B-EC92-42FD-AE2C-BA3913073DA7}"/>
                </a:ext>
              </a:extLst>
            </p:cNvPr>
            <p:cNvSpPr/>
            <p:nvPr userDrawn="1"/>
          </p:nvSpPr>
          <p:spPr>
            <a:xfrm>
              <a:off x="1846" y="6426986"/>
              <a:ext cx="9144000" cy="432031"/>
            </a:xfrm>
            <a:prstGeom prst="rect">
              <a:avLst/>
            </a:prstGeom>
            <a:solidFill>
              <a:srgbClr val="0D0D0D">
                <a:alpha val="7058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105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8EF6D6-B1AB-4792-878B-6C0E0F0946DE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579160" y="692209"/>
            <a:ext cx="7886700" cy="9236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7086600" y="6451991"/>
            <a:ext cx="2057400" cy="3936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D06A98E-9D45-4AC9-A0D5-10D89E1374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 userDrawn="1">
            <p:ph type="body" idx="1"/>
          </p:nvPr>
        </p:nvSpPr>
        <p:spPr>
          <a:xfrm>
            <a:off x="519466" y="192116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49B0742-BCC9-4184-B562-CE7858EEC9D1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25675" y="6440241"/>
            <a:ext cx="4692650" cy="420982"/>
          </a:xfrm>
          <a:prstGeom prst="rect">
            <a:avLst/>
          </a:prstGeom>
        </p:spPr>
        <p:txBody>
          <a:bodyPr anchor="ctr"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ea typeface="Calibri" charset="0"/>
                <a:cs typeface="Calibri" charset="0"/>
              </a:rPr>
              <a:t>www.MilitaryOneSource.mil  •  800-342-9647</a:t>
            </a:r>
          </a:p>
        </p:txBody>
      </p:sp>
    </p:spTree>
    <p:extLst>
      <p:ext uri="{BB962C8B-B14F-4D97-AF65-F5344CB8AC3E}">
        <p14:creationId xmlns:p14="http://schemas.microsoft.com/office/powerpoint/2010/main" val="157052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2" userDrawn="1">
          <p15:clr>
            <a:srgbClr val="F26B43"/>
          </p15:clr>
        </p15:guide>
        <p15:guide id="2" orient="horz" pos="1200" userDrawn="1">
          <p15:clr>
            <a:srgbClr val="F26B43"/>
          </p15:clr>
        </p15:guide>
        <p15:guide id="3" pos="5376" userDrawn="1">
          <p15:clr>
            <a:srgbClr val="F26B43"/>
          </p15:clr>
        </p15:guide>
        <p15:guide id="4" pos="192" userDrawn="1">
          <p15:clr>
            <a:srgbClr val="F26B43"/>
          </p15:clr>
        </p15:guide>
        <p15:guide id="5" pos="331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F8917-E160-C9D8-2F4C-890DDDDB5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b="1" kern="1200" dirty="0">
                <a:solidFill>
                  <a:schemeClr val="bg1"/>
                </a:solidFill>
                <a:effectLst/>
                <a:latin typeface="+mn-lt"/>
                <a:ea typeface="+mj-ea"/>
                <a:cs typeface="+mj-cs"/>
              </a:rPr>
              <a:t>Connecting You to Support and Resources</a:t>
            </a:r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66357DA-3C14-363D-5BE4-D955DD31CE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6A98E-9D45-4AC9-A0D5-10D89E137443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CBFD8-3D40-2D83-975C-A5BDE3310F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Counseling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Spouse Education and </a:t>
            </a:r>
            <a:b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Career Opportunities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Health and </a:t>
            </a:r>
            <a:b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Wellness Coaching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Wounded Warrior and Caregivers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New MilParent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Adoption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Document Translation &amp; Language Interpretation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Peer-to-Peer Support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Spouse Relocation</a:t>
            </a:r>
            <a:b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and Transition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Special Needs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Elder Care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Building Healthy Relationships</a:t>
            </a:r>
          </a:p>
          <a:p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Transitioning </a:t>
            </a:r>
            <a:b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5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Veterans</a:t>
            </a:r>
          </a:p>
          <a:p>
            <a:r>
              <a:rPr lang="en-US" sz="1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Financial and </a:t>
            </a:r>
            <a:br>
              <a:rPr lang="en-US" sz="1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000" b="1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Tax Consultation</a:t>
            </a:r>
          </a:p>
          <a:p>
            <a:endParaRPr lang="en-US" sz="10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0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0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0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0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0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0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23182-8140-8A65-291B-7FCBE9971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ea typeface="Calibri" charset="0"/>
                <a:cs typeface="Calibri" charset="0"/>
              </a:rPr>
              <a:t>www.MilitaryOneSource.mil  •  800-342-9647</a:t>
            </a:r>
            <a:endParaRPr lang="en-US" dirty="0">
              <a:ea typeface="Calibri" charset="0"/>
              <a:cs typeface="Calibri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6D5DE-57BB-DFBB-AE2F-92F4201D9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259" y="2246089"/>
            <a:ext cx="3545986" cy="359632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500A080-6C42-1106-C5FA-BB59EE8D4D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85129" y="1896077"/>
            <a:ext cx="36420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Counseling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F208C39-8A2C-BDCB-F86A-BE17691F7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9211" y="2063368"/>
            <a:ext cx="2009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Spouse Education and </a:t>
            </a:r>
            <a:b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Career Opportunities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96A667D-A91D-5784-1103-8534397D90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28346" y="2673318"/>
            <a:ext cx="17150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Health and </a:t>
            </a:r>
            <a:b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Wellness Coaching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4FE382A-C39D-0A45-C9BE-E702E2235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7360" y="3378468"/>
            <a:ext cx="14627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Wounded Warrior and Caregivers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0757C5-CD78-FA27-A8D6-7C7CB7A6B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400967" y="4090465"/>
            <a:ext cx="1735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46A071E-1389-210C-3FC8-289DBF7F51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06238" y="4726489"/>
            <a:ext cx="1874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New MilParent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A58C6C-7389-9947-1FA2-FA6CE41BB6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6562" y="5307060"/>
            <a:ext cx="8780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Adoption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2845A6-3B08-2467-AE1A-26504790BD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8693" y="5842948"/>
            <a:ext cx="1874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Document Translation &amp; Language Interpretation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FC69D4C-2BBA-5D5F-62E1-AEC05A4E9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557664" y="5842948"/>
            <a:ext cx="187430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Peer-to-Peer Support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45EF737-EB04-7352-55F4-988D6CD93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76522" y="5257864"/>
            <a:ext cx="18743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Spouse Relocation</a:t>
            </a:r>
            <a:b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and Transition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A0E939-CE64-2406-00B4-511D0AABC3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84137" y="4739154"/>
            <a:ext cx="19095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Special Needs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58EABD-D1F4-4263-705B-AE55D973E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1803" y="4059032"/>
            <a:ext cx="173595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Elder Care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970E36-D475-5C36-3248-4F45DA0A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73364" y="3363161"/>
            <a:ext cx="17359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Building Healthy Relationships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C467EA-EBB7-C0DA-BCAD-07FD5794F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65812" y="2696720"/>
            <a:ext cx="1677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Transitioning </a:t>
            </a:r>
            <a:b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Veterans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AA6155D-22AB-BE7C-78AD-2994046A9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410654" y="2105113"/>
            <a:ext cx="2358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457200"/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Financial and </a:t>
            </a:r>
            <a:b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Tax Consultation</a:t>
            </a:r>
          </a:p>
        </p:txBody>
      </p:sp>
    </p:spTree>
    <p:extLst>
      <p:ext uri="{BB962C8B-B14F-4D97-AF65-F5344CB8AC3E}">
        <p14:creationId xmlns:p14="http://schemas.microsoft.com/office/powerpoint/2010/main" val="4137109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174</Words>
  <Application>Microsoft Macintosh PowerPoint</Application>
  <PresentationFormat>On-screen Show (4:3)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Connecting You to Support and Resources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Military OneSource Range of Support Slide Deck</dc:title>
  <dc:subject>Range of Support</dc:subject>
  <dc:creator>Military OneSource</dc:creator>
  <cp:keywords/>
  <dc:description/>
  <cp:lastModifiedBy/>
  <cp:revision>1</cp:revision>
  <dcterms:created xsi:type="dcterms:W3CDTF">2025-08-26T14:26:29Z</dcterms:created>
  <dcterms:modified xsi:type="dcterms:W3CDTF">2025-08-26T14:44:02Z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