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84" r:id="rId2"/>
    <p:sldId id="290" r:id="rId3"/>
    <p:sldId id="294" r:id="rId4"/>
    <p:sldId id="297" r:id="rId5"/>
    <p:sldId id="298" r:id="rId6"/>
    <p:sldId id="299" r:id="rId7"/>
    <p:sldId id="300" r:id="rId8"/>
    <p:sldId id="305" r:id="rId9"/>
    <p:sldId id="306" r:id="rId10"/>
    <p:sldId id="30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T. Burnett" initials="JTB" lastIdx="4" clrIdx="0"/>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21" clrIdx="4">
    <p:extLst>
      <p:ext uri="{19B8F6BF-5375-455C-9EA6-DF929625EA0E}">
        <p15:presenceInfo xmlns:p15="http://schemas.microsoft.com/office/powerpoint/2012/main" userId="Julie Dymon" providerId="None"/>
      </p:ext>
    </p:extLst>
  </p:cmAuthor>
  <p:cmAuthor id="6" name="Gregory Shriver" initials="GS" lastIdx="3" clrIdx="5">
    <p:extLst>
      <p:ext uri="{19B8F6BF-5375-455C-9EA6-DF929625EA0E}">
        <p15:presenceInfo xmlns:p15="http://schemas.microsoft.com/office/powerpoint/2012/main" userId="S-1-5-21-2871528693-4081628328-2113024643-3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BE242C"/>
    <a:srgbClr val="184365"/>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BFCFB-2B05-9048-95F7-443415C95062}" v="4" dt="2021-05-06T18:18:53.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393" autoAdjust="0"/>
  </p:normalViewPr>
  <p:slideViewPr>
    <p:cSldViewPr snapToGrid="0" snapToObjects="1">
      <p:cViewPr varScale="1">
        <p:scale>
          <a:sx n="77" d="100"/>
          <a:sy n="77" d="100"/>
        </p:scale>
        <p:origin x="1061" y="58"/>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1B0C95-930C-3746-8A2C-338B625313CE}" type="datetimeFigureOut">
              <a:rPr lang="en-US" smtClean="0"/>
              <a:t>9/23/2021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47105-45B0-8E4C-800C-B2219CD6AB7E}" type="datetimeFigureOut">
              <a:rPr lang="en-US" smtClean="0"/>
              <a:t>9/23/2021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172366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16383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03655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369188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D949-B16B-E84B-B434-391559256F84}" type="slidenum">
              <a:rPr lang="en-US" smtClean="0"/>
              <a:t>8</a:t>
            </a:fld>
            <a:endParaRPr lang="en-US" dirty="0"/>
          </a:p>
        </p:txBody>
      </p:sp>
    </p:spTree>
    <p:extLst>
      <p:ext uri="{BB962C8B-B14F-4D97-AF65-F5344CB8AC3E}">
        <p14:creationId xmlns:p14="http://schemas.microsoft.com/office/powerpoint/2010/main" val="222781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10</a:t>
            </a:fld>
            <a:endParaRPr lang="en-US" dirty="0"/>
          </a:p>
        </p:txBody>
      </p:sp>
    </p:spTree>
    <p:extLst>
      <p:ext uri="{BB962C8B-B14F-4D97-AF65-F5344CB8AC3E}">
        <p14:creationId xmlns:p14="http://schemas.microsoft.com/office/powerpoint/2010/main" val="37557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screen">
            <a:extLst>
              <a:ext uri="{28A0092B-C50C-407E-A947-70E740481C1C}">
                <a14:useLocalDpi xmlns:a14="http://schemas.microsoft.com/office/drawing/2010/main"/>
              </a:ext>
            </a:extLst>
          </a:blip>
          <a:srcRect l="-55"/>
          <a:stretch/>
        </p:blipFill>
        <p:spPr>
          <a:xfrm>
            <a:off x="-4" y="673908"/>
            <a:ext cx="9144000" cy="4806838"/>
          </a:xfrm>
          <a:prstGeom prst="rect">
            <a:avLst/>
          </a:prstGeom>
        </p:spPr>
      </p:pic>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9" name="Picture 8" descr="A picture containing person&#10;&#10;Description automatically generated">
            <a:extLst>
              <a:ext uri="{FF2B5EF4-FFF2-40B4-BE49-F238E27FC236}">
                <a16:creationId xmlns:a16="http://schemas.microsoft.com/office/drawing/2014/main" xmlns="" id="{2C6D06DA-B999-BC4D-AD87-5F436D1EB7C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365" y="673909"/>
            <a:ext cx="9143996" cy="4793522"/>
          </a:xfrm>
          <a:prstGeom prst="rect">
            <a:avLst/>
          </a:prstGeom>
        </p:spPr>
      </p:pic>
      <p:sp>
        <p:nvSpPr>
          <p:cNvPr id="8" name="Rectangle 7" descr="Red header bar.">
            <a:extLst>
              <a:ext uri="{FF2B5EF4-FFF2-40B4-BE49-F238E27FC236}">
                <a16:creationId xmlns:a16="http://schemas.microsoft.com/office/drawing/2014/main" xmlns=""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5" name="Text Placeholder 6">
            <a:extLst>
              <a:ext uri="{FF2B5EF4-FFF2-40B4-BE49-F238E27FC236}">
                <a16:creationId xmlns:a16="http://schemas.microsoft.com/office/drawing/2014/main" xmlns=""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screen">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3"/>
            <a:ext cx="9144000" cy="4512507"/>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a16="http://schemas.microsoft.com/office/drawing/2014/main" xmlns=""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xmlns=""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a16="http://schemas.microsoft.com/office/drawing/2014/main" xmlns=""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xmlns=""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a16="http://schemas.microsoft.com/office/drawing/2014/main" xmlns=""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xmlns=""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a16="http://schemas.microsoft.com/office/drawing/2014/main" xmlns=""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xmlns="" id="{3548FD22-434E-4D47-B53D-60DA8C49D58C}"/>
              </a:ext>
            </a:extLst>
          </p:cNvPr>
          <p:cNvPicPr>
            <a:picLocks noChangeAspect="1"/>
          </p:cNvPicPr>
          <p:nvPr userDrawn="1"/>
        </p:nvPicPr>
        <p:blipFill>
          <a:blip r:embed="rId10"/>
          <a:stretch>
            <a:fillRect/>
          </a:stretch>
        </p:blipFill>
        <p:spPr>
          <a:xfrm>
            <a:off x="7148126" y="99319"/>
            <a:ext cx="850392" cy="850392"/>
          </a:xfrm>
          <a:prstGeom prst="rect">
            <a:avLst/>
          </a:prstGeom>
        </p:spPr>
      </p:pic>
      <p:pic>
        <p:nvPicPr>
          <p:cNvPr id="12" name="Picture 11">
            <a:extLst>
              <a:ext uri="{FF2B5EF4-FFF2-40B4-BE49-F238E27FC236}">
                <a16:creationId xmlns:a16="http://schemas.microsoft.com/office/drawing/2014/main" xmlns="" id="{8DDFB562-7181-E944-A4AA-C4944BCB99E2}"/>
              </a:ext>
            </a:extLst>
          </p:cNvPr>
          <p:cNvPicPr>
            <a:picLocks noChangeAspect="1"/>
          </p:cNvPicPr>
          <p:nvPr userDrawn="1"/>
        </p:nvPicPr>
        <p:blipFill>
          <a:blip r:embed="rId11"/>
          <a:stretch>
            <a:fillRect/>
          </a:stretch>
        </p:blipFill>
        <p:spPr>
          <a:xfrm>
            <a:off x="8089739" y="99319"/>
            <a:ext cx="851222" cy="850392"/>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authorized-provider-partnership-progra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472702"/>
            <a:ext cx="7886700" cy="915035"/>
          </a:xfrm>
          <a:prstGeom prst="rect">
            <a:avLst/>
          </a:prstGeom>
        </p:spPr>
        <p:txBody>
          <a:bodyPr>
            <a:normAutofit fontScale="90000"/>
          </a:bodyPr>
          <a:lstStyle/>
          <a:p>
            <a:pPr algn="l"/>
            <a:r>
              <a:rPr lang="en-US" altLang="en-US" sz="2700" dirty="0">
                <a:solidFill>
                  <a:schemeClr val="tx1"/>
                </a:solidFill>
                <a:latin typeface="+mj-lt"/>
              </a:rPr>
              <a:t>Military Funeral Honors Program</a:t>
            </a:r>
            <a:r>
              <a:rPr lang="en-US" altLang="en-US" sz="2800" dirty="0">
                <a:solidFill>
                  <a:srgbClr val="1F355E"/>
                </a:solidFill>
                <a:latin typeface="+mj-lt"/>
              </a:rPr>
              <a:t/>
            </a:r>
            <a:br>
              <a:rPr lang="en-US" altLang="en-US" sz="2800" dirty="0">
                <a:solidFill>
                  <a:srgbClr val="1F355E"/>
                </a:solidFill>
                <a:latin typeface="+mj-lt"/>
              </a:rPr>
            </a:br>
            <a:r>
              <a:rPr lang="en-US" altLang="en-US" dirty="0">
                <a:solidFill>
                  <a:srgbClr val="1F355E"/>
                </a:solidFill>
                <a:latin typeface="+mj-lt"/>
              </a:rPr>
              <a:t>Air Force and Space Force</a:t>
            </a:r>
            <a:endParaRPr lang="en-US" dirty="0">
              <a:solidFill>
                <a:srgbClr val="1F355E"/>
              </a:solidFill>
              <a:latin typeface="+mj-lt"/>
              <a:cs typeface="Arial" panose="020B0604020202020204" pitchFamily="34" charset="0"/>
            </a:endParaRPr>
          </a:p>
        </p:txBody>
      </p:sp>
      <p:pic>
        <p:nvPicPr>
          <p:cNvPr id="6" name="Picture 5" descr="Department of the Air Force Seal">
            <a:extLst>
              <a:ext uri="{FF2B5EF4-FFF2-40B4-BE49-F238E27FC236}">
                <a16:creationId xmlns:a16="http://schemas.microsoft.com/office/drawing/2014/main" xmlns="" id="{D2394806-C54A-7E4A-B7B8-9EA8E5E1E62A}"/>
              </a:ext>
            </a:extLst>
          </p:cNvPr>
          <p:cNvPicPr>
            <a:picLocks noChangeAspect="1"/>
          </p:cNvPicPr>
          <p:nvPr/>
        </p:nvPicPr>
        <p:blipFill>
          <a:blip r:embed="rId3"/>
          <a:stretch>
            <a:fillRect/>
          </a:stretch>
        </p:blipFill>
        <p:spPr>
          <a:xfrm>
            <a:off x="5736770" y="4560932"/>
            <a:ext cx="1499616" cy="1499616"/>
          </a:xfrm>
          <a:prstGeom prst="rect">
            <a:avLst/>
          </a:prstGeom>
        </p:spPr>
      </p:pic>
      <p:pic>
        <p:nvPicPr>
          <p:cNvPr id="3" name="Picture 2" descr="US Space Force Seal">
            <a:extLst>
              <a:ext uri="{FF2B5EF4-FFF2-40B4-BE49-F238E27FC236}">
                <a16:creationId xmlns:a16="http://schemas.microsoft.com/office/drawing/2014/main" xmlns="" id="{228A4CF9-69A7-404D-B982-4602CC650DD9}"/>
              </a:ext>
            </a:extLst>
          </p:cNvPr>
          <p:cNvPicPr>
            <a:picLocks noChangeAspect="1"/>
          </p:cNvPicPr>
          <p:nvPr/>
        </p:nvPicPr>
        <p:blipFill>
          <a:blip r:embed="rId4"/>
          <a:stretch>
            <a:fillRect/>
          </a:stretch>
        </p:blipFill>
        <p:spPr>
          <a:xfrm>
            <a:off x="7425939" y="4560932"/>
            <a:ext cx="1501080" cy="1499616"/>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rgbClr val="1F355E"/>
                </a:solidFill>
              </a:rPr>
              <a:t>Contact:</a:t>
            </a:r>
            <a:endParaRPr lang="en-US" dirty="0">
              <a:solidFill>
                <a:srgbClr val="1F355E"/>
              </a:solidFill>
            </a:endParaRPr>
          </a:p>
        </p:txBody>
      </p:sp>
      <p:sp>
        <p:nvSpPr>
          <p:cNvPr id="9" name="Content Placeholder 8"/>
          <p:cNvSpPr>
            <a:spLocks noGrp="1"/>
          </p:cNvSpPr>
          <p:nvPr>
            <p:ph idx="11"/>
          </p:nvPr>
        </p:nvSpPr>
        <p:spPr>
          <a:xfrm>
            <a:off x="273539" y="1908140"/>
            <a:ext cx="8389198" cy="2254786"/>
          </a:xfrm>
        </p:spPr>
        <p:txBody>
          <a:bodyPr/>
          <a:lstStyle/>
          <a:p>
            <a:pPr marL="91440" indent="0" algn="ctr">
              <a:buNone/>
            </a:pPr>
            <a:r>
              <a:rPr lang="en-US" dirty="0"/>
              <a:t>For additional information and resources related to the Military Funeral Honors Program, including Air Force and Space Force Military Funeral Honors Program frequently asked questions, </a:t>
            </a:r>
            <a:r>
              <a:rPr lang="en-US" dirty="0">
                <a:hlinkClick r:id="rId3"/>
              </a:rPr>
              <a:t>visit </a:t>
            </a:r>
            <a:r>
              <a:rPr lang="en-US">
                <a:hlinkClick r:id="rId3"/>
              </a:rPr>
              <a:t>MilitaryOneSource.mil </a:t>
            </a:r>
            <a:r>
              <a:rPr lang="en-US" dirty="0"/>
              <a:t>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00876" y="4162926"/>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CF5FFD77-E2DE-4F98-8426-8E1D01138F00}"/>
              </a:ext>
            </a:extLst>
          </p:cNvPr>
          <p:cNvSpPr>
            <a:spLocks noGrp="1"/>
          </p:cNvSpPr>
          <p:nvPr>
            <p:ph type="title"/>
          </p:nvPr>
        </p:nvSpPr>
        <p:spPr/>
        <p:txBody>
          <a:bodyPr>
            <a:normAutofit fontScale="90000"/>
          </a:bodyPr>
          <a:lstStyle/>
          <a:p>
            <a:r>
              <a:rPr lang="en-US" dirty="0"/>
              <a:t>Air Force and Space Force </a:t>
            </a:r>
            <a:br>
              <a:rPr lang="en-US" dirty="0"/>
            </a:br>
            <a:r>
              <a:rPr lang="en-US" dirty="0"/>
              <a:t>Military Funeral Honors Program Mission</a:t>
            </a:r>
          </a:p>
        </p:txBody>
      </p:sp>
      <p:sp>
        <p:nvSpPr>
          <p:cNvPr id="2" name="Content Placeholder 1" descr="Text Box for Content"/>
          <p:cNvSpPr>
            <a:spLocks noGrp="1"/>
          </p:cNvSpPr>
          <p:nvPr>
            <p:ph idx="1"/>
          </p:nvPr>
        </p:nvSpPr>
        <p:spPr>
          <a:xfrm>
            <a:off x="155058" y="2306282"/>
            <a:ext cx="3669811" cy="4018318"/>
          </a:xfrm>
        </p:spPr>
        <p:txBody>
          <a:bodyPr/>
          <a:lstStyle/>
          <a:p>
            <a:pPr marL="91440" indent="0">
              <a:spcBef>
                <a:spcPts val="600"/>
              </a:spcBef>
              <a:spcAft>
                <a:spcPts val="600"/>
              </a:spcAft>
              <a:buNone/>
            </a:pPr>
            <a:r>
              <a:rPr lang="en-US" i="1" dirty="0">
                <a:solidFill>
                  <a:srgbClr val="1F355E"/>
                </a:solidFill>
              </a:rPr>
              <a:t>Fulfilling our nation’s sacred commitment of ensuring dignity, honor and respect to our fallen, and care, service and support to their families</a:t>
            </a:r>
            <a:endParaRPr lang="en-US" dirty="0">
              <a:solidFill>
                <a:srgbClr val="1F355E"/>
              </a:solidFill>
              <a:latin typeface="Arial" charset="0"/>
            </a:endParaRPr>
          </a:p>
        </p:txBody>
      </p:sp>
      <p:pic>
        <p:nvPicPr>
          <p:cNvPr id="7" name="Picture 6" descr="Air Force and Space Force Miltary Honor Guards">
            <a:extLst>
              <a:ext uri="{FF2B5EF4-FFF2-40B4-BE49-F238E27FC236}">
                <a16:creationId xmlns:a16="http://schemas.microsoft.com/office/drawing/2014/main" xmlns="" id="{9CD9DBAB-6E99-E84A-B65A-C2158837D29F}"/>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b="-346"/>
          <a:stretch/>
        </p:blipFill>
        <p:spPr>
          <a:xfrm>
            <a:off x="3824869" y="1724928"/>
            <a:ext cx="5319132" cy="47237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Overview: Military Funeral Honors Program </a:t>
            </a:r>
          </a:p>
        </p:txBody>
      </p:sp>
      <p:pic>
        <p:nvPicPr>
          <p:cNvPr id="5" name="Picture 4" descr="Miltary Honor Guards">
            <a:extLst>
              <a:ext uri="{FF2B5EF4-FFF2-40B4-BE49-F238E27FC236}">
                <a16:creationId xmlns:a16="http://schemas.microsoft.com/office/drawing/2014/main" xmlns="" id="{268F1D71-CDDF-CE4E-946F-67EC0BEEE17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745248"/>
            <a:ext cx="4328160" cy="4675872"/>
          </a:xfrm>
          <a:prstGeom prst="rect">
            <a:avLst/>
          </a:prstGeom>
        </p:spPr>
      </p:pic>
      <p:sp>
        <p:nvSpPr>
          <p:cNvPr id="16" name="Content Placeholder 1" descr="Text Box for Content"/>
          <p:cNvSpPr>
            <a:spLocks noGrp="1"/>
          </p:cNvSpPr>
          <p:nvPr>
            <p:ph idx="1"/>
          </p:nvPr>
        </p:nvSpPr>
        <p:spPr>
          <a:xfrm>
            <a:off x="4439920" y="1797433"/>
            <a:ext cx="4592320" cy="3335640"/>
          </a:xfrm>
        </p:spPr>
        <p:txBody>
          <a:bodyPr numCol="1"/>
          <a:lstStyle/>
          <a:p>
            <a:pPr marL="457200" indent="-457200">
              <a:buFont typeface="Arial" panose="020B0604020202020204" pitchFamily="34" charset="0"/>
              <a:buChar char="•"/>
            </a:pPr>
            <a:r>
              <a:rPr lang="en-US" sz="2800" dirty="0"/>
              <a:t>Military funeral honors support</a:t>
            </a:r>
          </a:p>
          <a:p>
            <a:pPr marL="457200" indent="-457200">
              <a:buFont typeface="Arial" panose="020B0604020202020204" pitchFamily="34" charset="0"/>
              <a:buChar char="•"/>
            </a:pPr>
            <a:r>
              <a:rPr lang="en-US" sz="2800" dirty="0"/>
              <a:t>Flyover request process</a:t>
            </a:r>
          </a:p>
          <a:p>
            <a:pPr marL="457200" indent="-457200">
              <a:buFont typeface="Arial" panose="020B0604020202020204" pitchFamily="34" charset="0"/>
              <a:buChar char="•"/>
            </a:pPr>
            <a:r>
              <a:rPr lang="en-US" sz="2800" dirty="0"/>
              <a:t>Military Funeral Honors Program statistics</a:t>
            </a:r>
          </a:p>
          <a:p>
            <a:pPr marL="91440" indent="0">
              <a:spcBef>
                <a:spcPts val="1800"/>
              </a:spcBef>
              <a:spcAft>
                <a:spcPts val="0"/>
              </a:spcAft>
              <a:buNone/>
            </a:pPr>
            <a:endParaRPr lang="en-US" dirty="0">
              <a:latin typeface="Arial" charset="0"/>
            </a:endParaRPr>
          </a:p>
        </p:txBody>
      </p:sp>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Military Funeral Honors Support</a:t>
            </a:r>
          </a:p>
        </p:txBody>
      </p:sp>
      <p:sp>
        <p:nvSpPr>
          <p:cNvPr id="5" name="Content Placeholder 1">
            <a:extLst>
              <a:ext uri="{FF2B5EF4-FFF2-40B4-BE49-F238E27FC236}">
                <a16:creationId xmlns:a16="http://schemas.microsoft.com/office/drawing/2014/main" xmlns="" id="{0D4330F1-DB43-5F41-91FE-C6240BD6DC0B}"/>
              </a:ext>
            </a:extLst>
          </p:cNvPr>
          <p:cNvSpPr txBox="1">
            <a:spLocks/>
          </p:cNvSpPr>
          <p:nvPr/>
        </p:nvSpPr>
        <p:spPr>
          <a:xfrm>
            <a:off x="263770" y="1867579"/>
            <a:ext cx="4586021" cy="464009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yriad Pro" panose="020B0503030403020204" pitchFamily="34" charset="0"/>
                <a:ea typeface="+mn-ea"/>
                <a:cs typeface="+mn-cs"/>
              </a:defRPr>
            </a:lvl4pPr>
            <a:lvl5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defRPr/>
            </a:pPr>
            <a:r>
              <a:rPr lang="en-US" altLang="en-US" sz="2200" b="1" dirty="0">
                <a:solidFill>
                  <a:srgbClr val="1F355E"/>
                </a:solidFill>
                <a:latin typeface="+mn-lt"/>
              </a:rPr>
              <a:t>Full military funeral honors:</a:t>
            </a:r>
          </a:p>
          <a:p>
            <a:pPr>
              <a:buSzPct val="100000"/>
              <a:defRPr/>
            </a:pPr>
            <a:r>
              <a:rPr lang="en-US" altLang="en-US" sz="1800" i="1" dirty="0">
                <a:solidFill>
                  <a:srgbClr val="C00000"/>
                </a:solidFill>
                <a:latin typeface="+mn-lt"/>
              </a:rPr>
              <a:t>Consists of a seven- to 20-member honor guard team</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Three- to seven-person firing party</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Pallbearer support</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Color guard team (</a:t>
            </a:r>
            <a:r>
              <a:rPr lang="en-US" sz="1600" i="1" dirty="0">
                <a:solidFill>
                  <a:schemeClr val="tx1">
                    <a:lumMod val="75000"/>
                    <a:lumOff val="25000"/>
                  </a:schemeClr>
                </a:solidFill>
                <a:latin typeface="+mn-lt"/>
              </a:rPr>
              <a:t>if available</a:t>
            </a:r>
            <a:r>
              <a:rPr lang="en-US" sz="1600" dirty="0">
                <a:solidFill>
                  <a:schemeClr val="tx1">
                    <a:lumMod val="75000"/>
                    <a:lumOff val="25000"/>
                  </a:schemeClr>
                </a:solidFill>
                <a:latin typeface="+mn-lt"/>
              </a:rPr>
              <a:t>) </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Flag fold and offering of condolences</a:t>
            </a:r>
            <a:r>
              <a:rPr lang="en-US" sz="1600" dirty="0">
                <a:solidFill>
                  <a:srgbClr val="C00000"/>
                </a:solidFill>
                <a:latin typeface="+mn-lt"/>
              </a:rPr>
              <a:t>*</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Playing of Taps</a:t>
            </a:r>
            <a:r>
              <a:rPr lang="en-US" sz="800" dirty="0">
                <a:solidFill>
                  <a:schemeClr val="tx1">
                    <a:lumMod val="75000"/>
                    <a:lumOff val="25000"/>
                  </a:schemeClr>
                </a:solidFill>
                <a:latin typeface="+mn-lt"/>
              </a:rPr>
              <a:t/>
            </a:r>
            <a:br>
              <a:rPr lang="en-US" sz="800" dirty="0">
                <a:solidFill>
                  <a:schemeClr val="tx1">
                    <a:lumMod val="75000"/>
                    <a:lumOff val="25000"/>
                  </a:schemeClr>
                </a:solidFill>
                <a:latin typeface="+mn-lt"/>
              </a:rPr>
            </a:br>
            <a:endParaRPr lang="en-US" sz="800" dirty="0">
              <a:solidFill>
                <a:schemeClr val="tx1">
                  <a:lumMod val="75000"/>
                  <a:lumOff val="25000"/>
                </a:schemeClr>
              </a:solidFill>
              <a:latin typeface="+mn-lt"/>
            </a:endParaRPr>
          </a:p>
          <a:p>
            <a:pPr lvl="3" indent="-228600">
              <a:buSzPct val="100000"/>
              <a:defRPr/>
            </a:pPr>
            <a:r>
              <a:rPr lang="en-US" sz="1400" dirty="0">
                <a:solidFill>
                  <a:srgbClr val="C00000"/>
                </a:solidFill>
                <a:latin typeface="+mn-lt"/>
              </a:rPr>
              <a:t>*</a:t>
            </a:r>
            <a:r>
              <a:rPr lang="en-US" sz="1200" dirty="0">
                <a:solidFill>
                  <a:srgbClr val="C00000"/>
                </a:solidFill>
                <a:latin typeface="+mn-lt"/>
              </a:rPr>
              <a:t> </a:t>
            </a:r>
            <a:r>
              <a:rPr lang="en-US" sz="1300" i="1" dirty="0">
                <a:solidFill>
                  <a:srgbClr val="0070C0"/>
                </a:solidFill>
                <a:latin typeface="+mn-lt"/>
              </a:rPr>
              <a:t>The A</a:t>
            </a:r>
            <a:r>
              <a:rPr lang="en-US" altLang="en-US" sz="1300" i="1" dirty="0">
                <a:solidFill>
                  <a:srgbClr val="0070C0"/>
                </a:solidFill>
                <a:latin typeface="+mn-lt"/>
              </a:rPr>
              <a:t>ir Force or Space Force base providing honors will provide flags and flag cases to all entitled family members. (Hardwood cases will be presented to all entitled recipients.)</a:t>
            </a:r>
          </a:p>
          <a:p>
            <a:pPr marL="457200" lvl="4" indent="0">
              <a:buSzPct val="100000"/>
              <a:buNone/>
              <a:defRPr/>
            </a:pPr>
            <a:endParaRPr lang="en-US" altLang="en-US" sz="1300" i="1" dirty="0">
              <a:solidFill>
                <a:schemeClr val="accent5">
                  <a:lumMod val="75000"/>
                </a:schemeClr>
              </a:solidFill>
              <a:latin typeface="+mn-lt"/>
            </a:endParaRPr>
          </a:p>
          <a:p>
            <a:pPr lvl="3">
              <a:buSzPct val="100000"/>
              <a:defRPr/>
            </a:pPr>
            <a:r>
              <a:rPr lang="en-US" altLang="en-US" i="1" dirty="0">
                <a:solidFill>
                  <a:srgbClr val="C00000"/>
                </a:solidFill>
                <a:latin typeface="+mn-lt"/>
              </a:rPr>
              <a:t>Dignified arrival: seven-person honor guard team</a:t>
            </a:r>
          </a:p>
          <a:p>
            <a:pPr marL="287338" lvl="3" indent="-287338">
              <a:buClr>
                <a:srgbClr val="C00000"/>
              </a:buClr>
              <a:buSzPct val="120000"/>
              <a:buFont typeface="Arial" panose="020B0604020202020204" pitchFamily="34" charset="0"/>
              <a:buChar char="•"/>
              <a:defRPr/>
            </a:pPr>
            <a:r>
              <a:rPr lang="en-US" altLang="en-US" sz="1600" dirty="0">
                <a:solidFill>
                  <a:schemeClr val="tx1">
                    <a:lumMod val="75000"/>
                    <a:lumOff val="25000"/>
                  </a:schemeClr>
                </a:solidFill>
                <a:latin typeface="+mn-lt"/>
              </a:rPr>
              <a:t>Only applies to casketed remains transported via aircraft to the final-destination airport</a:t>
            </a:r>
          </a:p>
          <a:p>
            <a:pPr marL="285750" lvl="2" indent="-285750">
              <a:buClr>
                <a:srgbClr val="C00000"/>
              </a:buClr>
              <a:buSzPct val="120000"/>
              <a:buFont typeface="Arial" panose="020B0604020202020204" pitchFamily="34" charset="0"/>
              <a:buChar char="•"/>
              <a:defRPr/>
            </a:pPr>
            <a:r>
              <a:rPr lang="en-US" altLang="en-US" sz="1600" dirty="0">
                <a:solidFill>
                  <a:schemeClr val="tx1">
                    <a:lumMod val="75000"/>
                    <a:lumOff val="25000"/>
                  </a:schemeClr>
                </a:solidFill>
                <a:latin typeface="+mn-lt"/>
              </a:rPr>
              <a:t>Cremated remains will be transported by a military escort</a:t>
            </a:r>
          </a:p>
          <a:p>
            <a:pPr marL="285750" lvl="2" indent="-285750">
              <a:buSzPct val="100000"/>
              <a:buFont typeface="Arial" panose="020B0604020202020204" pitchFamily="34" charset="0"/>
              <a:buChar char="•"/>
              <a:defRPr/>
            </a:pPr>
            <a:endParaRPr lang="en-US" sz="1600" dirty="0">
              <a:solidFill>
                <a:schemeClr val="accent2">
                  <a:lumMod val="50000"/>
                </a:schemeClr>
              </a:solidFill>
            </a:endParaRPr>
          </a:p>
          <a:p>
            <a:pPr marL="285750" lvl="2" indent="-285750">
              <a:buSzPct val="100000"/>
              <a:buFont typeface="Arial" panose="020B0604020202020204" pitchFamily="34" charset="0"/>
              <a:buChar char="•"/>
              <a:defRPr/>
            </a:pPr>
            <a:endParaRPr lang="en-US" sz="1600" dirty="0">
              <a:solidFill>
                <a:schemeClr val="accent2">
                  <a:lumMod val="50000"/>
                </a:schemeClr>
              </a:solidFill>
            </a:endParaRPr>
          </a:p>
          <a:p>
            <a:endParaRPr lang="en-US" dirty="0"/>
          </a:p>
        </p:txBody>
      </p:sp>
      <p:pic>
        <p:nvPicPr>
          <p:cNvPr id="10" name="Picture 9" descr="Miltary Honor Guards">
            <a:extLst>
              <a:ext uri="{FF2B5EF4-FFF2-40B4-BE49-F238E27FC236}">
                <a16:creationId xmlns:a16="http://schemas.microsoft.com/office/drawing/2014/main" xmlns="" id="{1823A35C-151D-B24D-B840-8A77DC90FA75}"/>
              </a:ext>
            </a:extLst>
          </p:cNvPr>
          <p:cNvPicPr>
            <a:picLocks noChangeAspect="1"/>
          </p:cNvPicPr>
          <p:nvPr/>
        </p:nvPicPr>
        <p:blipFill rotWithShape="1">
          <a:blip r:embed="rId3">
            <a:extLst>
              <a:ext uri="{28A0092B-C50C-407E-A947-70E740481C1C}">
                <a14:useLocalDpi xmlns:a14="http://schemas.microsoft.com/office/drawing/2010/main"/>
              </a:ext>
            </a:extLst>
          </a:blip>
          <a:srcRect t="-202"/>
          <a:stretch/>
        </p:blipFill>
        <p:spPr>
          <a:xfrm>
            <a:off x="4849792" y="1724927"/>
            <a:ext cx="4294208" cy="4700587"/>
          </a:xfrm>
          <a:prstGeom prst="rect">
            <a:avLst/>
          </a:prstGeom>
        </p:spPr>
      </p:pic>
    </p:spTree>
    <p:extLst>
      <p:ext uri="{BB962C8B-B14F-4D97-AF65-F5344CB8AC3E}">
        <p14:creationId xmlns:p14="http://schemas.microsoft.com/office/powerpoint/2010/main" val="13504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Military Funeral Honors Support continued</a:t>
            </a:r>
          </a:p>
        </p:txBody>
      </p:sp>
      <p:sp>
        <p:nvSpPr>
          <p:cNvPr id="4" name="Content Placeholder 1">
            <a:extLst>
              <a:ext uri="{FF2B5EF4-FFF2-40B4-BE49-F238E27FC236}">
                <a16:creationId xmlns:a16="http://schemas.microsoft.com/office/drawing/2014/main" xmlns="" id="{A38ED334-DB3D-6D49-9780-595177BF12E4}"/>
              </a:ext>
            </a:extLst>
          </p:cNvPr>
          <p:cNvSpPr txBox="1">
            <a:spLocks/>
          </p:cNvSpPr>
          <p:nvPr/>
        </p:nvSpPr>
        <p:spPr>
          <a:xfrm>
            <a:off x="357808" y="1820677"/>
            <a:ext cx="4214192" cy="4493202"/>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yriad Pro" panose="020B0503030403020204" pitchFamily="34" charset="0"/>
                <a:ea typeface="+mn-ea"/>
                <a:cs typeface="+mn-cs"/>
              </a:defRPr>
            </a:lvl4pPr>
            <a:lvl5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SzPct val="120000"/>
              <a:defRPr/>
            </a:pPr>
            <a:r>
              <a:rPr lang="en-US" altLang="en-US" sz="3600" b="1" dirty="0">
                <a:solidFill>
                  <a:srgbClr val="1F355E"/>
                </a:solidFill>
                <a:latin typeface="+mn-lt"/>
              </a:rPr>
              <a:t>Retiree and veteran military funeral honors support:</a:t>
            </a:r>
          </a:p>
          <a:p>
            <a:pPr>
              <a:spcBef>
                <a:spcPts val="600"/>
              </a:spcBef>
              <a:spcAft>
                <a:spcPts val="600"/>
              </a:spcAft>
              <a:buSzPct val="120000"/>
              <a:defRPr/>
            </a:pPr>
            <a:r>
              <a:rPr lang="en-US" sz="3200" i="1" dirty="0">
                <a:solidFill>
                  <a:srgbClr val="1F355E"/>
                </a:solidFill>
                <a:latin typeface="+mn-lt"/>
              </a:rPr>
              <a:t>Retirees: </a:t>
            </a:r>
            <a:r>
              <a:rPr lang="en-US" sz="3200" i="1" dirty="0">
                <a:solidFill>
                  <a:srgbClr val="C00000"/>
                </a:solidFill>
                <a:latin typeface="+mn-lt"/>
              </a:rPr>
              <a:t>two- to seven-person detail</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Three-person firing party </a:t>
            </a:r>
            <a:r>
              <a:rPr lang="en-US" sz="2900" i="1" dirty="0">
                <a:solidFill>
                  <a:schemeClr val="tx1">
                    <a:lumMod val="75000"/>
                    <a:lumOff val="25000"/>
                  </a:schemeClr>
                </a:solidFill>
                <a:latin typeface="+mn-lt"/>
              </a:rPr>
              <a:t>(if available)</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Pallbearer support </a:t>
            </a:r>
            <a:r>
              <a:rPr lang="en-US" sz="2900" i="1" dirty="0">
                <a:solidFill>
                  <a:schemeClr val="tx1">
                    <a:lumMod val="75000"/>
                    <a:lumOff val="25000"/>
                  </a:schemeClr>
                </a:solidFill>
                <a:latin typeface="+mn-lt"/>
              </a:rPr>
              <a:t>(if available)</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Flag fold and offering of condolences</a:t>
            </a:r>
            <a:r>
              <a:rPr lang="en-US" sz="2900" dirty="0">
                <a:solidFill>
                  <a:srgbClr val="C00000"/>
                </a:solidFill>
                <a:latin typeface="+mn-lt"/>
              </a:rPr>
              <a:t>*</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Playing of Taps</a:t>
            </a:r>
            <a:br>
              <a:rPr lang="en-US" sz="2900" dirty="0">
                <a:solidFill>
                  <a:schemeClr val="tx1">
                    <a:lumMod val="75000"/>
                    <a:lumOff val="25000"/>
                  </a:schemeClr>
                </a:solidFill>
                <a:latin typeface="+mn-lt"/>
              </a:rPr>
            </a:br>
            <a:endParaRPr lang="en-US" sz="1900" dirty="0">
              <a:solidFill>
                <a:schemeClr val="accent2">
                  <a:lumMod val="50000"/>
                </a:schemeClr>
              </a:solidFill>
              <a:latin typeface="+mn-lt"/>
            </a:endParaRPr>
          </a:p>
          <a:p>
            <a:pPr lvl="2">
              <a:spcBef>
                <a:spcPts val="600"/>
              </a:spcBef>
              <a:spcAft>
                <a:spcPts val="600"/>
              </a:spcAft>
              <a:buSzPct val="120000"/>
              <a:defRPr/>
            </a:pPr>
            <a:r>
              <a:rPr lang="en-US" sz="3200" i="1" dirty="0">
                <a:solidFill>
                  <a:srgbClr val="1F355E"/>
                </a:solidFill>
                <a:latin typeface="+mn-lt"/>
              </a:rPr>
              <a:t>Veterans: </a:t>
            </a:r>
            <a:r>
              <a:rPr lang="en-US" sz="3200" i="1" dirty="0">
                <a:solidFill>
                  <a:srgbClr val="C00000"/>
                </a:solidFill>
                <a:latin typeface="+mn-lt"/>
              </a:rPr>
              <a:t>two-person detail</a:t>
            </a:r>
          </a:p>
          <a:p>
            <a:pPr marL="342900" lvl="3" indent="-342900">
              <a:spcBef>
                <a:spcPts val="600"/>
              </a:spcBef>
              <a:spcAft>
                <a:spcPts val="600"/>
              </a:spcAft>
              <a:buClr>
                <a:srgbClr val="C00000"/>
              </a:buClr>
              <a:buSzPct val="120000"/>
              <a:buFont typeface="Arial" panose="020B0604020202020204" pitchFamily="34" charset="0"/>
              <a:buChar char="•"/>
              <a:defRPr/>
            </a:pPr>
            <a:r>
              <a:rPr lang="en-US" sz="3200" dirty="0">
                <a:solidFill>
                  <a:schemeClr val="tx1">
                    <a:lumMod val="75000"/>
                    <a:lumOff val="25000"/>
                  </a:schemeClr>
                </a:solidFill>
                <a:latin typeface="+mn-lt"/>
              </a:rPr>
              <a:t>F</a:t>
            </a:r>
            <a:r>
              <a:rPr lang="en-US" sz="2900" dirty="0">
                <a:solidFill>
                  <a:schemeClr val="tx1">
                    <a:lumMod val="75000"/>
                    <a:lumOff val="25000"/>
                  </a:schemeClr>
                </a:solidFill>
                <a:latin typeface="+mn-lt"/>
              </a:rPr>
              <a:t>lag fold and offering of condolences</a:t>
            </a:r>
            <a:r>
              <a:rPr lang="en-US" sz="2900" dirty="0">
                <a:solidFill>
                  <a:srgbClr val="C00000"/>
                </a:solidFill>
                <a:latin typeface="+mn-lt"/>
              </a:rPr>
              <a:t>*</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Playing of Taps</a:t>
            </a:r>
          </a:p>
          <a:p>
            <a:pPr marL="803275">
              <a:spcBef>
                <a:spcPts val="600"/>
              </a:spcBef>
              <a:spcAft>
                <a:spcPts val="400"/>
              </a:spcAft>
              <a:defRPr/>
            </a:pPr>
            <a:r>
              <a:rPr lang="en-US" sz="2500" i="1" dirty="0">
                <a:solidFill>
                  <a:schemeClr val="accent5">
                    <a:lumMod val="75000"/>
                  </a:schemeClr>
                </a:solidFill>
              </a:rPr>
              <a:t/>
            </a:r>
            <a:br>
              <a:rPr lang="en-US" sz="2500" i="1" dirty="0">
                <a:solidFill>
                  <a:schemeClr val="accent5">
                    <a:lumMod val="75000"/>
                  </a:schemeClr>
                </a:solidFill>
              </a:rPr>
            </a:br>
            <a:endParaRPr lang="en-US" dirty="0"/>
          </a:p>
        </p:txBody>
      </p:sp>
      <p:sp>
        <p:nvSpPr>
          <p:cNvPr id="8" name="Rectangle 7">
            <a:extLst>
              <a:ext uri="{FF2B5EF4-FFF2-40B4-BE49-F238E27FC236}">
                <a16:creationId xmlns:a16="http://schemas.microsoft.com/office/drawing/2014/main" xmlns="" id="{64B9EA1B-96E4-1447-BD16-A55C4895DCFF}"/>
              </a:ext>
            </a:extLst>
          </p:cNvPr>
          <p:cNvSpPr/>
          <p:nvPr/>
        </p:nvSpPr>
        <p:spPr>
          <a:xfrm>
            <a:off x="0" y="5482882"/>
            <a:ext cx="4750904" cy="830997"/>
          </a:xfrm>
          <a:prstGeom prst="rect">
            <a:avLst/>
          </a:prstGeom>
        </p:spPr>
        <p:txBody>
          <a:bodyPr wrap="square">
            <a:spAutoFit/>
          </a:bodyPr>
          <a:lstStyle/>
          <a:p>
            <a:pPr marL="803275">
              <a:spcBef>
                <a:spcPts val="600"/>
              </a:spcBef>
              <a:spcAft>
                <a:spcPts val="400"/>
              </a:spcAft>
              <a:defRPr/>
            </a:pPr>
            <a:r>
              <a:rPr lang="en-US" sz="1200" i="1" dirty="0">
                <a:solidFill>
                  <a:srgbClr val="C00000"/>
                </a:solidFill>
              </a:rPr>
              <a:t>* </a:t>
            </a:r>
            <a:r>
              <a:rPr lang="en-US" sz="1200" i="1" dirty="0">
                <a:solidFill>
                  <a:srgbClr val="0070C0"/>
                </a:solidFill>
              </a:rPr>
              <a:t>Air Force and Space Force representatives (officer and/or enlisted) will fold and present the interment flag to the next of kin or designated representative. (The </a:t>
            </a:r>
            <a:r>
              <a:rPr lang="en-US" altLang="en-US" sz="1200" i="1" dirty="0">
                <a:solidFill>
                  <a:srgbClr val="0070C0"/>
                </a:solidFill>
              </a:rPr>
              <a:t>U.S. interment flag is not provided by the servicing honor guard team.)</a:t>
            </a:r>
          </a:p>
        </p:txBody>
      </p:sp>
      <p:pic>
        <p:nvPicPr>
          <p:cNvPr id="10" name="Picture 9" descr="Miltary Honor Guards">
            <a:extLst>
              <a:ext uri="{FF2B5EF4-FFF2-40B4-BE49-F238E27FC236}">
                <a16:creationId xmlns:a16="http://schemas.microsoft.com/office/drawing/2014/main" xmlns="" id="{F57F538C-1554-F349-A55C-5CF78CC25DA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14310" y="1724928"/>
            <a:ext cx="4214192" cy="4684701"/>
          </a:xfrm>
          <a:prstGeom prst="rect">
            <a:avLst/>
          </a:prstGeom>
        </p:spPr>
      </p:pic>
    </p:spTree>
    <p:extLst>
      <p:ext uri="{BB962C8B-B14F-4D97-AF65-F5344CB8AC3E}">
        <p14:creationId xmlns:p14="http://schemas.microsoft.com/office/powerpoint/2010/main" val="228355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Flyover Request Process - </a:t>
            </a:r>
            <a:r>
              <a:rPr lang="en-US" dirty="0" smtClean="0"/>
              <a:t>1 </a:t>
            </a:r>
            <a:r>
              <a:rPr lang="en-US" dirty="0"/>
              <a:t>of 3</a:t>
            </a:r>
          </a:p>
        </p:txBody>
      </p:sp>
      <p:pic>
        <p:nvPicPr>
          <p:cNvPr id="6" name="Picture 5" descr="Miltary Honor Guards">
            <a:extLst>
              <a:ext uri="{FF2B5EF4-FFF2-40B4-BE49-F238E27FC236}">
                <a16:creationId xmlns:a16="http://schemas.microsoft.com/office/drawing/2014/main" xmlns="" id="{806C5C20-9048-D946-8D83-2BD2729101C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743215"/>
            <a:ext cx="3463038" cy="4664297"/>
          </a:xfrm>
          <a:prstGeom prst="rect">
            <a:avLst/>
          </a:prstGeom>
        </p:spPr>
      </p:pic>
      <p:sp>
        <p:nvSpPr>
          <p:cNvPr id="2" name="Content Placeholder 1"/>
          <p:cNvSpPr>
            <a:spLocks noGrp="1"/>
          </p:cNvSpPr>
          <p:nvPr>
            <p:ph idx="1"/>
          </p:nvPr>
        </p:nvSpPr>
        <p:spPr>
          <a:xfrm>
            <a:off x="3474831" y="1723929"/>
            <a:ext cx="5605856" cy="4496121"/>
          </a:xfrm>
        </p:spPr>
        <p:txBody>
          <a:bodyPr/>
          <a:lstStyle/>
          <a:p>
            <a:pPr marL="91440" indent="0">
              <a:spcBef>
                <a:spcPts val="600"/>
              </a:spcBef>
              <a:spcAft>
                <a:spcPts val="600"/>
              </a:spcAft>
              <a:buNone/>
              <a:defRPr/>
            </a:pPr>
            <a:r>
              <a:rPr lang="en-US" altLang="en-US" sz="2000" b="1" dirty="0">
                <a:solidFill>
                  <a:srgbClr val="1F355E"/>
                </a:solidFill>
              </a:rPr>
              <a:t>Person authorized to direct disposition, next of kin or funeral home requests flyover:</a:t>
            </a:r>
          </a:p>
          <a:p>
            <a:pPr>
              <a:spcBef>
                <a:spcPts val="600"/>
              </a:spcBef>
              <a:defRPr/>
            </a:pPr>
            <a:r>
              <a:rPr lang="en-US" altLang="en-US" sz="1800" dirty="0"/>
              <a:t>Make your request as early as possible, but no later than </a:t>
            </a:r>
            <a:r>
              <a:rPr lang="en-US" altLang="en-US" sz="1800" b="1" u="sng" dirty="0"/>
              <a:t>seven business days</a:t>
            </a:r>
            <a:r>
              <a:rPr lang="en-US" altLang="en-US" sz="1800" b="1" dirty="0"/>
              <a:t> </a:t>
            </a:r>
            <a:r>
              <a:rPr lang="en-US" altLang="en-US" sz="1800" dirty="0"/>
              <a:t>before the flyover date  </a:t>
            </a:r>
          </a:p>
          <a:p>
            <a:pPr>
              <a:spcBef>
                <a:spcPts val="600"/>
              </a:spcBef>
              <a:defRPr/>
            </a:pPr>
            <a:r>
              <a:rPr lang="en-US" altLang="en-US" sz="1800" dirty="0"/>
              <a:t>Check eligibility through an Air Force mortuary officer, honor guard team or Air Force Mortuary Affairs Operations representative</a:t>
            </a:r>
          </a:p>
          <a:p>
            <a:pPr>
              <a:spcBef>
                <a:spcPts val="600"/>
              </a:spcBef>
              <a:defRPr/>
            </a:pPr>
            <a:r>
              <a:rPr lang="en-US" altLang="en-US" sz="1800" dirty="0"/>
              <a:t>Know that flyovers may be limited or not included in the ceremony depending on the availability of aircrew/aircraft, the weather, funeral location and/or operational </a:t>
            </a:r>
            <a:r>
              <a:rPr lang="en-US" altLang="en-US" sz="1800" dirty="0" smtClean="0"/>
              <a:t>commitments</a:t>
            </a:r>
          </a:p>
          <a:p>
            <a:pPr marL="80010" lvl="0" indent="0" algn="ctr">
              <a:spcBef>
                <a:spcPts val="600"/>
              </a:spcBef>
              <a:spcAft>
                <a:spcPts val="0"/>
              </a:spcAft>
              <a:buClrTx/>
              <a:buSzTx/>
              <a:buNone/>
              <a:defRPr/>
            </a:pPr>
            <a:r>
              <a:rPr lang="en-US" altLang="en-US" sz="1800" b="1" i="1" dirty="0">
                <a:solidFill>
                  <a:prstClr val="black">
                    <a:lumMod val="75000"/>
                    <a:lumOff val="25000"/>
                  </a:prstClr>
                </a:solidFill>
                <a:cs typeface="+mn-cs"/>
              </a:rPr>
              <a:t>Any aircraft can fulfill a flyover request</a:t>
            </a:r>
            <a:r>
              <a:rPr lang="en-US" altLang="en-US" sz="1800" b="1" i="1" dirty="0" smtClean="0">
                <a:solidFill>
                  <a:prstClr val="black">
                    <a:lumMod val="75000"/>
                    <a:lumOff val="25000"/>
                  </a:prstClr>
                </a:solidFill>
                <a:cs typeface="+mn-cs"/>
              </a:rPr>
              <a:t>.</a:t>
            </a:r>
            <a:endParaRPr lang="en-US" altLang="en-US" sz="1800" b="1" i="1" dirty="0">
              <a:solidFill>
                <a:prstClr val="black">
                  <a:lumMod val="75000"/>
                  <a:lumOff val="25000"/>
                </a:prstClr>
              </a:solidFill>
              <a:cs typeface="+mn-cs"/>
            </a:endParaRPr>
          </a:p>
        </p:txBody>
      </p:sp>
    </p:spTree>
    <p:extLst>
      <p:ext uri="{BB962C8B-B14F-4D97-AF65-F5344CB8AC3E}">
        <p14:creationId xmlns:p14="http://schemas.microsoft.com/office/powerpoint/2010/main" val="9243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Flyover Request Process </a:t>
            </a:r>
            <a:r>
              <a:rPr lang="en-US" dirty="0" smtClean="0"/>
              <a:t>- 2 of 3</a:t>
            </a:r>
            <a:endParaRPr lang="en-US" dirty="0"/>
          </a:p>
        </p:txBody>
      </p:sp>
      <p:sp>
        <p:nvSpPr>
          <p:cNvPr id="2" name="Content Placeholder 1"/>
          <p:cNvSpPr>
            <a:spLocks noGrp="1"/>
          </p:cNvSpPr>
          <p:nvPr>
            <p:ph idx="1"/>
          </p:nvPr>
        </p:nvSpPr>
        <p:spPr>
          <a:xfrm>
            <a:off x="268654" y="1815946"/>
            <a:ext cx="8606692" cy="4425828"/>
          </a:xfrm>
        </p:spPr>
        <p:txBody>
          <a:bodyPr/>
          <a:lstStyle/>
          <a:p>
            <a:pPr marL="426085" indent="-342900">
              <a:spcAft>
                <a:spcPts val="600"/>
              </a:spcAft>
              <a:defRPr/>
            </a:pPr>
            <a:r>
              <a:rPr lang="en-US" altLang="en-US" sz="2000" dirty="0"/>
              <a:t>Active duty/retired four- and five-star general officers regardless of aeronautical rating</a:t>
            </a:r>
          </a:p>
          <a:p>
            <a:pPr marL="426085" indent="-342900">
              <a:spcAft>
                <a:spcPts val="600"/>
              </a:spcAft>
              <a:defRPr/>
            </a:pPr>
            <a:r>
              <a:rPr lang="en-US" altLang="en-US" sz="2000" dirty="0"/>
              <a:t>Medal of Honor, Air Force Cross, Army Distinguished Service Cross or Navy Cross recipients</a:t>
            </a:r>
          </a:p>
          <a:p>
            <a:pPr marL="426085" indent="-342900">
              <a:spcAft>
                <a:spcPts val="600"/>
              </a:spcAft>
              <a:defRPr/>
            </a:pPr>
            <a:r>
              <a:rPr lang="en-US" altLang="en-US" sz="2000" dirty="0"/>
              <a:t>Air Force aviators who have achieved one or more officially recognized aerial victories</a:t>
            </a:r>
          </a:p>
          <a:p>
            <a:pPr marL="426085" indent="-342900">
              <a:spcAft>
                <a:spcPts val="600"/>
              </a:spcAft>
              <a:defRPr/>
            </a:pPr>
            <a:r>
              <a:rPr lang="en-US" altLang="en-US" sz="2000" dirty="0"/>
              <a:t>Air Force members (active duty, retired or honorably separated) who were prisoners of war</a:t>
            </a:r>
          </a:p>
          <a:p>
            <a:pPr marL="426085" indent="-342900">
              <a:spcAft>
                <a:spcPts val="600"/>
              </a:spcAft>
              <a:defRPr/>
            </a:pPr>
            <a:r>
              <a:rPr lang="en-US" altLang="en-US" sz="2000" dirty="0"/>
              <a:t>Active or retired chief master sergeants of the Air Force</a:t>
            </a:r>
          </a:p>
          <a:p>
            <a:pPr marL="426085" indent="-342900">
              <a:spcAft>
                <a:spcPts val="600"/>
              </a:spcAft>
              <a:defRPr/>
            </a:pPr>
            <a:r>
              <a:rPr lang="en-US" altLang="en-US" sz="2000" dirty="0"/>
              <a:t>Active-duty or currently-serving Reserve Component rated officers</a:t>
            </a:r>
          </a:p>
          <a:p>
            <a:pPr marL="426085" indent="-342900">
              <a:spcAft>
                <a:spcPts val="600"/>
              </a:spcAft>
              <a:defRPr/>
            </a:pPr>
            <a:r>
              <a:rPr lang="en-US" altLang="en-US" sz="2000" dirty="0"/>
              <a:t>Career enlisted aviators (1AXXX enlisted crewmembers, i.e., flight engineers, loadmasters, boom operators, etc.)</a:t>
            </a:r>
          </a:p>
        </p:txBody>
      </p:sp>
    </p:spTree>
    <p:extLst>
      <p:ext uri="{BB962C8B-B14F-4D97-AF65-F5344CB8AC3E}">
        <p14:creationId xmlns:p14="http://schemas.microsoft.com/office/powerpoint/2010/main" val="382028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8601340-AF7D-EE42-B07E-D44998E79B9A}"/>
              </a:ext>
            </a:extLst>
          </p:cNvPr>
          <p:cNvSpPr>
            <a:spLocks noGrp="1"/>
          </p:cNvSpPr>
          <p:nvPr>
            <p:ph type="title"/>
          </p:nvPr>
        </p:nvSpPr>
        <p:spPr/>
        <p:txBody>
          <a:bodyPr/>
          <a:lstStyle/>
          <a:p>
            <a:r>
              <a:rPr lang="en-US" dirty="0"/>
              <a:t>Flyover Request Process - </a:t>
            </a:r>
            <a:r>
              <a:rPr lang="en-US" dirty="0" smtClean="0"/>
              <a:t>3 </a:t>
            </a:r>
            <a:r>
              <a:rPr lang="en-US" dirty="0"/>
              <a:t>of 3</a:t>
            </a:r>
          </a:p>
        </p:txBody>
      </p:sp>
      <p:sp>
        <p:nvSpPr>
          <p:cNvPr id="6" name="Content Placeholder 2">
            <a:extLst>
              <a:ext uri="{FF2B5EF4-FFF2-40B4-BE49-F238E27FC236}">
                <a16:creationId xmlns:a16="http://schemas.microsoft.com/office/drawing/2014/main" xmlns="" id="{3EC949FF-8261-8044-8386-1B2908C3CE7A}"/>
              </a:ext>
            </a:extLst>
          </p:cNvPr>
          <p:cNvSpPr txBox="1">
            <a:spLocks/>
          </p:cNvSpPr>
          <p:nvPr/>
        </p:nvSpPr>
        <p:spPr>
          <a:xfrm>
            <a:off x="35550" y="1747553"/>
            <a:ext cx="5724020" cy="4675018"/>
          </a:xfrm>
          <a:prstGeom prst="rect">
            <a:avLst/>
          </a:prstGeom>
          <a:noFill/>
        </p:spPr>
        <p:txBody>
          <a:bodyPr lIns="182880" tIns="228600" rIns="182880" bIns="228600">
            <a:normAutofit fontScale="92500" lnSpcReduction="20000"/>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ct val="50000"/>
              </a:spcBef>
              <a:buNone/>
              <a:defRPr/>
            </a:pPr>
            <a:r>
              <a:rPr lang="en-US" altLang="en-US" sz="2200" b="1" dirty="0">
                <a:solidFill>
                  <a:srgbClr val="1F355E"/>
                </a:solidFill>
                <a:latin typeface="+mn-lt"/>
              </a:rPr>
              <a:t>Flyover request package must include:</a:t>
            </a:r>
          </a:p>
          <a:p>
            <a:pPr marL="742950" lvl="4" indent="-285750">
              <a:spcBef>
                <a:spcPct val="50000"/>
              </a:spcBef>
              <a:buClr>
                <a:srgbClr val="C00000"/>
              </a:buClr>
              <a:buSzPct val="120000"/>
              <a:buFont typeface="Arial" panose="020B0604020202020204" pitchFamily="34" charset="0"/>
              <a:buChar char="•"/>
              <a:defRPr/>
            </a:pPr>
            <a:r>
              <a:rPr lang="en-US" altLang="en-US" dirty="0">
                <a:solidFill>
                  <a:schemeClr val="tx1">
                    <a:lumMod val="75000"/>
                    <a:lumOff val="25000"/>
                  </a:schemeClr>
                </a:solidFill>
                <a:latin typeface="+mn-lt"/>
              </a:rPr>
              <a:t>DD Form 214 </a:t>
            </a:r>
          </a:p>
          <a:p>
            <a:pPr marL="742950" lvl="4" indent="-285750">
              <a:spcBef>
                <a:spcPct val="50000"/>
              </a:spcBef>
              <a:buClr>
                <a:srgbClr val="C00000"/>
              </a:buClr>
              <a:buSzPct val="120000"/>
              <a:buFont typeface="Arial" panose="020B0604020202020204" pitchFamily="34" charset="0"/>
              <a:buChar char="•"/>
              <a:defRPr/>
            </a:pPr>
            <a:r>
              <a:rPr lang="en-US" altLang="en-US" dirty="0">
                <a:solidFill>
                  <a:schemeClr val="tx1">
                    <a:lumMod val="75000"/>
                    <a:lumOff val="25000"/>
                  </a:schemeClr>
                </a:solidFill>
                <a:latin typeface="+mn-lt"/>
              </a:rPr>
              <a:t>Biography </a:t>
            </a:r>
          </a:p>
          <a:p>
            <a:pPr marL="742950" lvl="4" indent="-285750">
              <a:spcBef>
                <a:spcPct val="50000"/>
              </a:spcBef>
              <a:buClr>
                <a:srgbClr val="C00000"/>
              </a:buClr>
              <a:buSzPct val="120000"/>
              <a:buFont typeface="Arial" panose="020B0604020202020204" pitchFamily="34" charset="0"/>
              <a:buChar char="•"/>
              <a:defRPr/>
            </a:pPr>
            <a:r>
              <a:rPr lang="en-US" altLang="en-US" dirty="0">
                <a:solidFill>
                  <a:schemeClr val="tx1">
                    <a:lumMod val="75000"/>
                    <a:lumOff val="25000"/>
                  </a:schemeClr>
                </a:solidFill>
                <a:latin typeface="+mn-lt"/>
              </a:rPr>
              <a:t>Letter signed by the next of kin or requester</a:t>
            </a:r>
          </a:p>
          <a:p>
            <a:pPr marL="285750" lvl="3" indent="-285750">
              <a:spcBef>
                <a:spcPct val="50000"/>
              </a:spcBef>
              <a:buNone/>
              <a:defRPr/>
            </a:pPr>
            <a:r>
              <a:rPr lang="en-US" altLang="en-US" sz="2200" b="1" dirty="0">
                <a:solidFill>
                  <a:srgbClr val="1F355E"/>
                </a:solidFill>
                <a:latin typeface="Calibri"/>
                <a:cs typeface="+mn-cs"/>
              </a:rPr>
              <a:t>Letter will include:</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Name, address and phone number of the requester</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Location, date and time of service</a:t>
            </a:r>
          </a:p>
          <a:p>
            <a:pPr marL="285750" lvl="3" indent="-285750">
              <a:spcBef>
                <a:spcPct val="50000"/>
              </a:spcBef>
              <a:buClr>
                <a:srgbClr val="9C1420"/>
              </a:buClr>
              <a:buSzPct val="120000"/>
              <a:buNone/>
              <a:defRPr/>
            </a:pPr>
            <a:r>
              <a:rPr lang="en-US" altLang="en-US" sz="2200" b="1" dirty="0">
                <a:solidFill>
                  <a:srgbClr val="1F355E"/>
                </a:solidFill>
                <a:latin typeface="Calibri"/>
                <a:cs typeface="+mn-cs"/>
              </a:rPr>
              <a:t>Exception to policy requests are:</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Based on appropriate use of limited resources</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Considered only for service marked by valor or heroism</a:t>
            </a:r>
          </a:p>
          <a:p>
            <a:pPr marL="91440" indent="0">
              <a:buNone/>
            </a:pPr>
            <a:endParaRPr lang="en-US" dirty="0" smtClean="0"/>
          </a:p>
          <a:p>
            <a:pPr marL="0" lvl="0" indent="0" algn="ctr">
              <a:spcAft>
                <a:spcPts val="0"/>
              </a:spcAft>
              <a:buClrTx/>
              <a:buSzTx/>
              <a:buNone/>
            </a:pPr>
            <a:r>
              <a:rPr lang="en-US" sz="1600" dirty="0">
                <a:solidFill>
                  <a:srgbClr val="9C1420">
                    <a:lumMod val="50000"/>
                  </a:srgbClr>
                </a:solidFill>
                <a:cs typeface="+mn-cs"/>
              </a:rPr>
              <a:t>Email package to: </a:t>
            </a:r>
            <a:r>
              <a:rPr lang="en-US" sz="1600" i="1" u="sng" dirty="0" smtClean="0">
                <a:solidFill>
                  <a:srgbClr val="9C1420"/>
                </a:solidFill>
                <a:cs typeface="+mn-cs"/>
              </a:rPr>
              <a:t>AFMAO.HG.honorguard@us.af.mil</a:t>
            </a:r>
            <a:endParaRPr lang="en-US" sz="1600" i="1" u="sng" dirty="0">
              <a:solidFill>
                <a:srgbClr val="9C1420"/>
              </a:solidFill>
              <a:cs typeface="+mn-cs"/>
            </a:endParaRPr>
          </a:p>
        </p:txBody>
      </p:sp>
      <p:pic>
        <p:nvPicPr>
          <p:cNvPr id="10" name="Picture 9" descr=" Miltary Funeral Program Flyover">
            <a:extLst>
              <a:ext uri="{FF2B5EF4-FFF2-40B4-BE49-F238E27FC236}">
                <a16:creationId xmlns:a16="http://schemas.microsoft.com/office/drawing/2014/main" xmlns="" id="{600C7308-AA09-6541-A376-58CDF3E52AC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99326" y="1724927"/>
            <a:ext cx="3344674" cy="4697643"/>
          </a:xfrm>
          <a:prstGeom prst="rect">
            <a:avLst/>
          </a:prstGeom>
          <a:ln w="38100" cap="sq">
            <a:noFill/>
            <a:prstDash val="solid"/>
            <a:miter lim="800000"/>
          </a:ln>
          <a:effectLst/>
        </p:spPr>
      </p:pic>
    </p:spTree>
    <p:extLst>
      <p:ext uri="{BB962C8B-B14F-4D97-AF65-F5344CB8AC3E}">
        <p14:creationId xmlns:p14="http://schemas.microsoft.com/office/powerpoint/2010/main" val="143142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B31FC65-A231-254D-958C-D0040EEAB311}"/>
              </a:ext>
            </a:extLst>
          </p:cNvPr>
          <p:cNvSpPr>
            <a:spLocks noGrp="1"/>
          </p:cNvSpPr>
          <p:nvPr>
            <p:ph type="title"/>
          </p:nvPr>
        </p:nvSpPr>
        <p:spPr/>
        <p:txBody>
          <a:bodyPr/>
          <a:lstStyle/>
          <a:p>
            <a:r>
              <a:rPr lang="en-US" dirty="0"/>
              <a:t>Military Funeral Honors Program Statistics</a:t>
            </a:r>
          </a:p>
        </p:txBody>
      </p:sp>
      <p:sp>
        <p:nvSpPr>
          <p:cNvPr id="2" name="Content Placeholder 1">
            <a:extLst>
              <a:ext uri="{FF2B5EF4-FFF2-40B4-BE49-F238E27FC236}">
                <a16:creationId xmlns:a16="http://schemas.microsoft.com/office/drawing/2014/main" xmlns="" id="{3EB271BA-BED6-9649-B022-A7FCDD0CABEE}"/>
              </a:ext>
            </a:extLst>
          </p:cNvPr>
          <p:cNvSpPr>
            <a:spLocks noGrp="1"/>
          </p:cNvSpPr>
          <p:nvPr>
            <p:ph idx="1"/>
          </p:nvPr>
        </p:nvSpPr>
        <p:spPr>
          <a:xfrm>
            <a:off x="86064" y="1628105"/>
            <a:ext cx="5813993" cy="4998601"/>
          </a:xfrm>
        </p:spPr>
        <p:txBody>
          <a:bodyPr/>
          <a:lstStyle/>
          <a:p>
            <a:pPr marL="137160" indent="0">
              <a:spcBef>
                <a:spcPts val="600"/>
              </a:spcBef>
              <a:spcAft>
                <a:spcPts val="0"/>
              </a:spcAft>
              <a:buSzPct val="120000"/>
              <a:buNone/>
            </a:pPr>
            <a:r>
              <a:rPr lang="en-US" sz="2200" b="1" dirty="0">
                <a:solidFill>
                  <a:srgbClr val="1F355E"/>
                </a:solidFill>
              </a:rPr>
              <a:t>141 base honor guards</a:t>
            </a:r>
          </a:p>
          <a:p>
            <a:pPr marL="342900" indent="-342900">
              <a:spcBef>
                <a:spcPts val="600"/>
              </a:spcBef>
              <a:spcAft>
                <a:spcPts val="0"/>
              </a:spcAft>
              <a:buSzPct val="119000"/>
              <a:buFont typeface="Arial" panose="020B0604020202020204" pitchFamily="34" charset="0"/>
              <a:buChar char="•"/>
            </a:pPr>
            <a:r>
              <a:rPr lang="en-US" sz="1900" dirty="0">
                <a:solidFill>
                  <a:schemeClr val="accent5">
                    <a:lumMod val="75000"/>
                  </a:schemeClr>
                </a:solidFill>
              </a:rPr>
              <a:t>Oversight is by state/county </a:t>
            </a:r>
          </a:p>
          <a:p>
            <a:pPr marL="342900" indent="-342900">
              <a:spcBef>
                <a:spcPts val="600"/>
              </a:spcBef>
              <a:spcAft>
                <a:spcPts val="0"/>
              </a:spcAft>
              <a:buSzPct val="119000"/>
              <a:buFont typeface="Arial" panose="020B0604020202020204" pitchFamily="34" charset="0"/>
              <a:buChar char="•"/>
            </a:pPr>
            <a:r>
              <a:rPr lang="en-US" sz="1900" dirty="0">
                <a:solidFill>
                  <a:schemeClr val="accent5">
                    <a:lumMod val="75000"/>
                  </a:schemeClr>
                </a:solidFill>
              </a:rPr>
              <a:t>Visit </a:t>
            </a:r>
            <a:r>
              <a:rPr lang="en-US" sz="1900" i="1" u="sng" dirty="0" err="1">
                <a:solidFill>
                  <a:schemeClr val="accent2"/>
                </a:solidFill>
              </a:rPr>
              <a:t>www.militaryonesource.mil</a:t>
            </a:r>
            <a:r>
              <a:rPr lang="en-US" sz="1900" dirty="0">
                <a:solidFill>
                  <a:schemeClr val="accent2">
                    <a:lumMod val="50000"/>
                  </a:schemeClr>
                </a:solidFill>
              </a:rPr>
              <a:t> </a:t>
            </a:r>
            <a:r>
              <a:rPr lang="en-US" sz="1900" dirty="0">
                <a:solidFill>
                  <a:schemeClr val="accent5">
                    <a:lumMod val="75000"/>
                  </a:schemeClr>
                </a:solidFill>
              </a:rPr>
              <a:t>for base honor guard support in your state </a:t>
            </a:r>
          </a:p>
          <a:p>
            <a:pPr marL="342900" indent="-342900">
              <a:spcBef>
                <a:spcPts val="600"/>
              </a:spcBef>
              <a:spcAft>
                <a:spcPts val="0"/>
              </a:spcAft>
              <a:buSzPct val="119000"/>
              <a:buFont typeface="Arial" panose="020B0604020202020204" pitchFamily="34" charset="0"/>
              <a:buChar char="•"/>
            </a:pPr>
            <a:r>
              <a:rPr lang="en-US" sz="1900" dirty="0">
                <a:solidFill>
                  <a:schemeClr val="accent5">
                    <a:lumMod val="75000"/>
                  </a:schemeClr>
                </a:solidFill>
              </a:rPr>
              <a:t>Or call 800-531-5803, Option 2</a:t>
            </a:r>
            <a:endParaRPr lang="en-US" sz="2200" dirty="0">
              <a:solidFill>
                <a:schemeClr val="accent2">
                  <a:lumMod val="50000"/>
                </a:schemeClr>
              </a:solidFill>
            </a:endParaRPr>
          </a:p>
          <a:p>
            <a:pPr marL="0" indent="0">
              <a:spcBef>
                <a:spcPts val="600"/>
              </a:spcBef>
              <a:spcAft>
                <a:spcPts val="0"/>
              </a:spcAft>
              <a:buSzPct val="119000"/>
              <a:buNone/>
            </a:pPr>
            <a:r>
              <a:rPr lang="en-US" sz="2200" b="1" dirty="0">
                <a:solidFill>
                  <a:srgbClr val="1F355E"/>
                </a:solidFill>
                <a:latin typeface="+mn-lt"/>
              </a:rPr>
              <a:t>Funeral honors supported (annual average):</a:t>
            </a:r>
          </a:p>
          <a:p>
            <a:pPr marL="342900" lvl="3" indent="-342900">
              <a:spcBef>
                <a:spcPts val="600"/>
              </a:spcBef>
              <a:buClr>
                <a:srgbClr val="C00000"/>
              </a:buClr>
              <a:buSzPct val="120000"/>
              <a:buFont typeface="Arial" panose="020B0604020202020204" pitchFamily="34" charset="0"/>
              <a:buChar char="•"/>
            </a:pPr>
            <a:r>
              <a:rPr lang="en-US" dirty="0">
                <a:solidFill>
                  <a:schemeClr val="accent5">
                    <a:lumMod val="75000"/>
                  </a:schemeClr>
                </a:solidFill>
                <a:latin typeface="+mn-lt"/>
              </a:rPr>
              <a:t>Active duty: 200 </a:t>
            </a:r>
          </a:p>
          <a:p>
            <a:pPr marL="342900" lvl="3" indent="-342900">
              <a:spcBef>
                <a:spcPts val="600"/>
              </a:spcBef>
              <a:buClr>
                <a:srgbClr val="C00000"/>
              </a:buClr>
              <a:buSzPct val="120000"/>
              <a:buFont typeface="Arial" panose="020B0604020202020204" pitchFamily="34" charset="0"/>
              <a:buChar char="•"/>
            </a:pPr>
            <a:r>
              <a:rPr lang="en-US" dirty="0">
                <a:solidFill>
                  <a:schemeClr val="accent5">
                    <a:lumMod val="75000"/>
                  </a:schemeClr>
                </a:solidFill>
                <a:latin typeface="+mn-lt"/>
              </a:rPr>
              <a:t>Retirees: 10,000 </a:t>
            </a:r>
          </a:p>
          <a:p>
            <a:pPr marL="342900" lvl="3" indent="-342900">
              <a:spcBef>
                <a:spcPts val="600"/>
              </a:spcBef>
              <a:buClr>
                <a:srgbClr val="C00000"/>
              </a:buClr>
              <a:buSzPct val="120000"/>
              <a:buFont typeface="Arial" panose="020B0604020202020204" pitchFamily="34" charset="0"/>
              <a:buChar char="•"/>
            </a:pPr>
            <a:r>
              <a:rPr lang="en-US" dirty="0">
                <a:solidFill>
                  <a:schemeClr val="accent5">
                    <a:lumMod val="75000"/>
                  </a:schemeClr>
                </a:solidFill>
                <a:latin typeface="+mn-lt"/>
              </a:rPr>
              <a:t>Veterans: 30,000 </a:t>
            </a:r>
            <a:endParaRPr lang="en-US" dirty="0">
              <a:solidFill>
                <a:schemeClr val="accent2">
                  <a:lumMod val="50000"/>
                </a:schemeClr>
              </a:solidFill>
              <a:latin typeface="+mn-lt"/>
            </a:endParaRPr>
          </a:p>
          <a:p>
            <a:pPr marL="0" lvl="3" indent="0">
              <a:spcBef>
                <a:spcPts val="600"/>
              </a:spcBef>
              <a:buSzPct val="120000"/>
              <a:buNone/>
            </a:pPr>
            <a:r>
              <a:rPr lang="en-US" sz="2200" b="1" dirty="0">
                <a:solidFill>
                  <a:srgbClr val="1F355E"/>
                </a:solidFill>
                <a:latin typeface="+mn-lt"/>
              </a:rPr>
              <a:t>Air Force flyover requests (annual average):</a:t>
            </a:r>
          </a:p>
          <a:p>
            <a:pPr marL="342900" lvl="2" indent="-342900">
              <a:spcBef>
                <a:spcPts val="600"/>
              </a:spcBef>
              <a:spcAft>
                <a:spcPts val="0"/>
              </a:spcAft>
              <a:buClr>
                <a:srgbClr val="C00000"/>
              </a:buClr>
              <a:buFont typeface="Arial" panose="020B0604020202020204" pitchFamily="34" charset="0"/>
              <a:buChar char="•"/>
            </a:pPr>
            <a:r>
              <a:rPr lang="en-US" sz="1900" dirty="0">
                <a:solidFill>
                  <a:schemeClr val="accent5">
                    <a:lumMod val="75000"/>
                  </a:schemeClr>
                </a:solidFill>
                <a:latin typeface="+mn-lt"/>
              </a:rPr>
              <a:t>Eligible veterans: 70</a:t>
            </a:r>
          </a:p>
          <a:p>
            <a:pPr marL="342900" lvl="2" indent="-342900">
              <a:spcBef>
                <a:spcPts val="600"/>
              </a:spcBef>
              <a:spcAft>
                <a:spcPts val="0"/>
              </a:spcAft>
              <a:buClr>
                <a:srgbClr val="C00000"/>
              </a:buClr>
              <a:buFont typeface="Arial" panose="020B0604020202020204" pitchFamily="34" charset="0"/>
              <a:buChar char="•"/>
            </a:pPr>
            <a:r>
              <a:rPr lang="en-US" sz="1900" dirty="0">
                <a:solidFill>
                  <a:schemeClr val="accent5">
                    <a:lumMod val="75000"/>
                  </a:schemeClr>
                </a:solidFill>
                <a:latin typeface="+mn-lt"/>
              </a:rPr>
              <a:t>Exception to policy veterans: 60</a:t>
            </a:r>
          </a:p>
          <a:p>
            <a:pPr marL="91440" indent="0">
              <a:buNone/>
            </a:pPr>
            <a:endParaRPr lang="en-US" dirty="0"/>
          </a:p>
        </p:txBody>
      </p:sp>
      <p:pic>
        <p:nvPicPr>
          <p:cNvPr id="4" name="Picture 3" descr="Miltary Fueral Honor Guard">
            <a:extLst>
              <a:ext uri="{FF2B5EF4-FFF2-40B4-BE49-F238E27FC236}">
                <a16:creationId xmlns:a16="http://schemas.microsoft.com/office/drawing/2014/main" xmlns="" id="{74A2F70E-6295-DD41-8EFC-7927ED03DB83}"/>
              </a:ext>
            </a:extLst>
          </p:cNvPr>
          <p:cNvPicPr preferRelativeResize="0">
            <a:picLocks/>
          </p:cNvPicPr>
          <p:nvPr/>
        </p:nvPicPr>
        <p:blipFill rotWithShape="1">
          <a:blip r:embed="rId2" cstate="print">
            <a:extLst>
              <a:ext uri="{28A0092B-C50C-407E-A947-70E740481C1C}">
                <a14:useLocalDpi xmlns:a14="http://schemas.microsoft.com/office/drawing/2010/main"/>
              </a:ext>
            </a:extLst>
          </a:blip>
          <a:srcRect/>
          <a:stretch/>
        </p:blipFill>
        <p:spPr>
          <a:xfrm>
            <a:off x="5572847" y="1724928"/>
            <a:ext cx="3571153" cy="468663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835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5667</TotalTime>
  <Words>557</Words>
  <Application>Microsoft Office PowerPoint</Application>
  <PresentationFormat>On-screen Show (4:3)</PresentationFormat>
  <Paragraphs>83</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Schoolbook</vt:lpstr>
      <vt:lpstr>Franklin Gothic Book</vt:lpstr>
      <vt:lpstr>Lucida Grande</vt:lpstr>
      <vt:lpstr>Myriad Pro</vt:lpstr>
      <vt:lpstr>MOS_Relaunch_PPT template</vt:lpstr>
      <vt:lpstr>Military Funeral Honors Program Air Force and Space Force</vt:lpstr>
      <vt:lpstr>Air Force and Space Force  Military Funeral Honors Program Mission</vt:lpstr>
      <vt:lpstr>Overview: Military Funeral Honors Program </vt:lpstr>
      <vt:lpstr>Military Funeral Honors Support</vt:lpstr>
      <vt:lpstr>Military Funeral Honors Support continued</vt:lpstr>
      <vt:lpstr>Flyover Request Process - 1 of 3</vt:lpstr>
      <vt:lpstr>Flyover Request Process - 2 of 3</vt:lpstr>
      <vt:lpstr>Flyover Request Process - 3 of 3</vt:lpstr>
      <vt:lpstr>Military Funeral Honors Program Statistics</vt:lpstr>
      <vt:lpstr>Contact: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Program: Air Force and Space Force</dc:title>
  <dc:subject>Military Funeral Honors Program: Air Force and Space Force</dc:subject>
  <dc:creator>Military OneSource</dc:creator>
  <cp:keywords>Military Funeral Honors Program: Air Force and Space Force</cp:keywords>
  <dc:description/>
  <cp:lastModifiedBy>David Markov</cp:lastModifiedBy>
  <cp:revision>378</cp:revision>
  <dcterms:created xsi:type="dcterms:W3CDTF">2012-06-19T17:02:24Z</dcterms:created>
  <dcterms:modified xsi:type="dcterms:W3CDTF">2021-09-23T15:36:06Z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