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84" r:id="rId2"/>
    <p:sldId id="290" r:id="rId3"/>
    <p:sldId id="294" r:id="rId4"/>
    <p:sldId id="293" r:id="rId5"/>
    <p:sldId id="295" r:id="rId6"/>
    <p:sldId id="297" r:id="rId7"/>
    <p:sldId id="298" r:id="rId8"/>
    <p:sldId id="299" r:id="rId9"/>
    <p:sldId id="300" r:id="rId10"/>
    <p:sldId id="304" r:id="rId1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T. Burnett" initials="JTB" lastIdx="4" clrIdx="0"/>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14" clrIdx="4">
    <p:extLst>
      <p:ext uri="{19B8F6BF-5375-455C-9EA6-DF929625EA0E}">
        <p15:presenceInfo xmlns:p15="http://schemas.microsoft.com/office/powerpoint/2012/main" userId="Julie Dy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184365"/>
    <a:srgbClr val="BE242C"/>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105" d="100"/>
          <a:sy n="105" d="100"/>
        </p:scale>
        <p:origin x="1280" y="192"/>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ymon" userId="211207475d101102" providerId="LiveId" clId="{8CE3E398-7323-B947-A5B5-7552816F7D73}"/>
    <pc:docChg chg="modSld">
      <pc:chgData name="Julie Dymon" userId="211207475d101102" providerId="LiveId" clId="{8CE3E398-7323-B947-A5B5-7552816F7D73}" dt="2021-10-04T12:56:27.560" v="15" actId="20577"/>
      <pc:docMkLst>
        <pc:docMk/>
      </pc:docMkLst>
      <pc:sldChg chg="modSp mod">
        <pc:chgData name="Julie Dymon" userId="211207475d101102" providerId="LiveId" clId="{8CE3E398-7323-B947-A5B5-7552816F7D73}" dt="2021-10-04T12:56:13.024" v="7" actId="20577"/>
        <pc:sldMkLst>
          <pc:docMk/>
          <pc:sldMk cId="1350497326" sldId="297"/>
        </pc:sldMkLst>
        <pc:spChg chg="mod">
          <ac:chgData name="Julie Dymon" userId="211207475d101102" providerId="LiveId" clId="{8CE3E398-7323-B947-A5B5-7552816F7D73}" dt="2021-10-04T12:56:13.024" v="7" actId="20577"/>
          <ac:spMkLst>
            <pc:docMk/>
            <pc:sldMk cId="1350497326" sldId="297"/>
            <ac:spMk id="2" creationId="{00000000-0000-0000-0000-000000000000}"/>
          </ac:spMkLst>
        </pc:spChg>
      </pc:sldChg>
      <pc:sldChg chg="modSp mod">
        <pc:chgData name="Julie Dymon" userId="211207475d101102" providerId="LiveId" clId="{8CE3E398-7323-B947-A5B5-7552816F7D73}" dt="2021-10-04T12:56:27.560" v="15" actId="20577"/>
        <pc:sldMkLst>
          <pc:docMk/>
          <pc:sldMk cId="2283558818" sldId="298"/>
        </pc:sldMkLst>
        <pc:spChg chg="mod">
          <ac:chgData name="Julie Dymon" userId="211207475d101102" providerId="LiveId" clId="{8CE3E398-7323-B947-A5B5-7552816F7D73}" dt="2021-10-04T12:56:27.560" v="15" actId="20577"/>
          <ac:spMkLst>
            <pc:docMk/>
            <pc:sldMk cId="2283558818" sldId="298"/>
            <ac:spMk id="2" creationId="{00000000-0000-0000-0000-000000000000}"/>
          </ac:spMkLst>
        </pc:spChg>
      </pc:sldChg>
    </pc:docChg>
  </pc:docChgLst>
  <pc:docChgLst>
    <pc:chgData name="Julie Dymon" userId="211207475d101102" providerId="LiveId" clId="{A3E1C69D-61E5-4140-95C6-209DA8BDE7ED}"/>
    <pc:docChg chg="modSld">
      <pc:chgData name="Julie Dymon" userId="211207475d101102" providerId="LiveId" clId="{A3E1C69D-61E5-4140-95C6-209DA8BDE7ED}" dt="2021-07-16T14:00:10.570" v="7" actId="20577"/>
      <pc:docMkLst>
        <pc:docMk/>
      </pc:docMkLst>
      <pc:sldChg chg="modNotesTx">
        <pc:chgData name="Julie Dymon" userId="211207475d101102" providerId="LiveId" clId="{A3E1C69D-61E5-4140-95C6-209DA8BDE7ED}" dt="2021-07-16T13:59:30.827" v="1" actId="20577"/>
        <pc:sldMkLst>
          <pc:docMk/>
          <pc:sldMk cId="3618881832" sldId="290"/>
        </pc:sldMkLst>
      </pc:sldChg>
      <pc:sldChg chg="modNotesTx">
        <pc:chgData name="Julie Dymon" userId="211207475d101102" providerId="LiveId" clId="{A3E1C69D-61E5-4140-95C6-209DA8BDE7ED}" dt="2021-07-16T13:59:43.125" v="3" actId="20577"/>
        <pc:sldMkLst>
          <pc:docMk/>
          <pc:sldMk cId="2150175413" sldId="293"/>
        </pc:sldMkLst>
      </pc:sldChg>
      <pc:sldChg chg="modNotesTx">
        <pc:chgData name="Julie Dymon" userId="211207475d101102" providerId="LiveId" clId="{A3E1C69D-61E5-4140-95C6-209DA8BDE7ED}" dt="2021-07-16T13:59:36.645" v="2" actId="20577"/>
        <pc:sldMkLst>
          <pc:docMk/>
          <pc:sldMk cId="785283053" sldId="294"/>
        </pc:sldMkLst>
      </pc:sldChg>
      <pc:sldChg chg="modNotesTx">
        <pc:chgData name="Julie Dymon" userId="211207475d101102" providerId="LiveId" clId="{A3E1C69D-61E5-4140-95C6-209DA8BDE7ED}" dt="2021-07-16T13:59:48.424" v="4" actId="20577"/>
        <pc:sldMkLst>
          <pc:docMk/>
          <pc:sldMk cId="2794710861" sldId="295"/>
        </pc:sldMkLst>
      </pc:sldChg>
      <pc:sldChg chg="modNotesTx">
        <pc:chgData name="Julie Dymon" userId="211207475d101102" providerId="LiveId" clId="{A3E1C69D-61E5-4140-95C6-209DA8BDE7ED}" dt="2021-07-16T13:59:53.686" v="5" actId="20577"/>
        <pc:sldMkLst>
          <pc:docMk/>
          <pc:sldMk cId="1350497326" sldId="297"/>
        </pc:sldMkLst>
      </pc:sldChg>
      <pc:sldChg chg="modNotesTx">
        <pc:chgData name="Julie Dymon" userId="211207475d101102" providerId="LiveId" clId="{A3E1C69D-61E5-4140-95C6-209DA8BDE7ED}" dt="2021-07-16T13:59:59.435" v="6" actId="20577"/>
        <pc:sldMkLst>
          <pc:docMk/>
          <pc:sldMk cId="2283558818" sldId="298"/>
        </pc:sldMkLst>
      </pc:sldChg>
      <pc:sldChg chg="modNotesTx">
        <pc:chgData name="Julie Dymon" userId="211207475d101102" providerId="LiveId" clId="{A3E1C69D-61E5-4140-95C6-209DA8BDE7ED}" dt="2021-07-16T14:00:10.570" v="7" actId="20577"/>
        <pc:sldMkLst>
          <pc:docMk/>
          <pc:sldMk cId="3300896289"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C1B0C95-930C-3746-8A2C-338B625313CE}" type="datetimeFigureOut">
              <a:rPr lang="en-US" smtClean="0"/>
              <a:t>10/4/21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D47105-45B0-8E4C-800C-B2219CD6AB7E}" type="datetimeFigureOut">
              <a:rPr lang="en-US" smtClean="0"/>
              <a:t>10/4/21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10</a:t>
            </a:fld>
            <a:endParaRPr lang="en-US" dirty="0"/>
          </a:p>
        </p:txBody>
      </p:sp>
    </p:spTree>
    <p:extLst>
      <p:ext uri="{BB962C8B-B14F-4D97-AF65-F5344CB8AC3E}">
        <p14:creationId xmlns:p14="http://schemas.microsoft.com/office/powerpoint/2010/main" val="3755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38829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30283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72366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163830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8</a:t>
            </a:fld>
            <a:endParaRPr lang="en-US" dirty="0"/>
          </a:p>
        </p:txBody>
      </p:sp>
    </p:spTree>
    <p:extLst>
      <p:ext uri="{BB962C8B-B14F-4D97-AF65-F5344CB8AC3E}">
        <p14:creationId xmlns:p14="http://schemas.microsoft.com/office/powerpoint/2010/main" val="103655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9</a:t>
            </a:fld>
            <a:endParaRPr lang="en-US" dirty="0"/>
          </a:p>
        </p:txBody>
      </p:sp>
    </p:spTree>
    <p:extLst>
      <p:ext uri="{BB962C8B-B14F-4D97-AF65-F5344CB8AC3E}">
        <p14:creationId xmlns:p14="http://schemas.microsoft.com/office/powerpoint/2010/main" val="3691889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5" name="Text Placeholder 6">
            <a:extLst>
              <a:ext uri="{FF2B5EF4-FFF2-40B4-BE49-F238E27FC236}">
                <a16:creationId xmlns:a16="http://schemas.microsoft.com/office/drawing/2014/main"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13" name="Picture 12" descr="A group of people playing a board game&#10;&#10;Description automatically generated with low confidence">
            <a:extLst>
              <a:ext uri="{FF2B5EF4-FFF2-40B4-BE49-F238E27FC236}">
                <a16:creationId xmlns:a16="http://schemas.microsoft.com/office/drawing/2014/main" id="{6E3B053A-81BA-CF4E-8EA3-9B5549178E25}"/>
              </a:ext>
            </a:extLst>
          </p:cNvPr>
          <p:cNvPicPr>
            <a:picLocks noChangeAspect="1"/>
          </p:cNvPicPr>
          <p:nvPr userDrawn="1"/>
        </p:nvPicPr>
        <p:blipFill rotWithShape="1">
          <a:blip r:embed="rId2"/>
          <a:srcRect b="25191"/>
          <a:stretch/>
        </p:blipFill>
        <p:spPr>
          <a:xfrm>
            <a:off x="-6907" y="491675"/>
            <a:ext cx="9148388" cy="4754157"/>
          </a:xfrm>
          <a:prstGeom prst="rect">
            <a:avLst/>
          </a:prstGeom>
        </p:spPr>
      </p:pic>
      <p:sp>
        <p:nvSpPr>
          <p:cNvPr id="8" name="Rectangle 7"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screen">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2"/>
            <a:ext cx="9144000" cy="4517136"/>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42A75D3A-99F7-F24E-A1D5-6C2E4F23B9E2}"/>
              </a:ext>
            </a:extLst>
          </p:cNvPr>
          <p:cNvSpPr txBox="1"/>
          <p:nvPr userDrawn="1"/>
        </p:nvSpPr>
        <p:spPr>
          <a:xfrm>
            <a:off x="8239539" y="526774"/>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id="{6D56C6CE-F3AF-0442-9583-141404497176}"/>
              </a:ext>
            </a:extLst>
          </p:cNvPr>
          <p:cNvPicPr>
            <a:picLocks noChangeAspect="1"/>
          </p:cNvPicPr>
          <p:nvPr userDrawn="1"/>
        </p:nvPicPr>
        <p:blipFill>
          <a:blip r:embed="rId10"/>
          <a:stretch>
            <a:fillRect/>
          </a:stretch>
        </p:blipFill>
        <p:spPr>
          <a:xfrm>
            <a:off x="8103870" y="52116"/>
            <a:ext cx="822960" cy="822960"/>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authorized-provider-partnership-progra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472702"/>
            <a:ext cx="7886700" cy="915035"/>
          </a:xfrm>
          <a:prstGeom prst="rect">
            <a:avLst/>
          </a:prstGeom>
        </p:spPr>
        <p:txBody>
          <a:bodyPr/>
          <a:lstStyle/>
          <a:p>
            <a:pPr algn="l"/>
            <a:r>
              <a:rPr lang="en-US" sz="2400" dirty="0">
                <a:solidFill>
                  <a:schemeClr val="tx1"/>
                </a:solidFill>
                <a:latin typeface="+mj-lt"/>
              </a:rPr>
              <a:t>Military Funeral Honors</a:t>
            </a:r>
            <a:br>
              <a:rPr lang="en-US" sz="2400" dirty="0">
                <a:solidFill>
                  <a:schemeClr val="tx1"/>
                </a:solidFill>
                <a:latin typeface="+mj-lt"/>
              </a:rPr>
            </a:br>
            <a:r>
              <a:rPr lang="en-US" sz="2800" dirty="0">
                <a:solidFill>
                  <a:srgbClr val="1F355E"/>
                </a:solidFill>
                <a:latin typeface="+mj-lt"/>
                <a:cs typeface="Arial" panose="020B0604020202020204" pitchFamily="34" charset="0"/>
              </a:rPr>
              <a:t>United States Navy Burial At Sea Program</a:t>
            </a:r>
            <a:endParaRPr lang="en-US" sz="2400" dirty="0">
              <a:solidFill>
                <a:srgbClr val="1F355E"/>
              </a:solidFill>
              <a:latin typeface="+mj-lt"/>
              <a:cs typeface="Arial" panose="020B0604020202020204" pitchFamily="34" charset="0"/>
            </a:endParaRPr>
          </a:p>
        </p:txBody>
      </p:sp>
      <p:pic>
        <p:nvPicPr>
          <p:cNvPr id="6" name="Picture 5" descr="Department of the Navy Seal">
            <a:extLst>
              <a:ext uri="{FF2B5EF4-FFF2-40B4-BE49-F238E27FC236}">
                <a16:creationId xmlns:a16="http://schemas.microsoft.com/office/drawing/2014/main" id="{92EDCC6A-8560-1741-8035-6CDB45749E06}"/>
              </a:ext>
            </a:extLst>
          </p:cNvPr>
          <p:cNvPicPr>
            <a:picLocks noChangeAspect="1"/>
          </p:cNvPicPr>
          <p:nvPr/>
        </p:nvPicPr>
        <p:blipFill>
          <a:blip r:embed="rId3"/>
          <a:stretch>
            <a:fillRect/>
          </a:stretch>
        </p:blipFill>
        <p:spPr>
          <a:xfrm>
            <a:off x="6907181" y="4463656"/>
            <a:ext cx="1868220" cy="1868220"/>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Contact:</a:t>
            </a:r>
          </a:p>
        </p:txBody>
      </p:sp>
      <p:sp>
        <p:nvSpPr>
          <p:cNvPr id="9" name="Content Placeholder 8"/>
          <p:cNvSpPr>
            <a:spLocks noGrp="1"/>
          </p:cNvSpPr>
          <p:nvPr>
            <p:ph idx="11"/>
          </p:nvPr>
        </p:nvSpPr>
        <p:spPr>
          <a:xfrm>
            <a:off x="273539" y="1908140"/>
            <a:ext cx="8389198" cy="2254786"/>
          </a:xfrm>
        </p:spPr>
        <p:txBody>
          <a:bodyPr/>
          <a:lstStyle/>
          <a:p>
            <a:pPr marL="91440" indent="0" algn="ctr">
              <a:spcAft>
                <a:spcPts val="0"/>
              </a:spcAft>
              <a:buNone/>
            </a:pPr>
            <a:r>
              <a:rPr lang="en-US" dirty="0"/>
              <a:t>For additional information and resources related to the Military Funeral Honors Program, including Navy Burial At Sea Program frequently asked questions, </a:t>
            </a:r>
            <a:r>
              <a:rPr lang="en-US" dirty="0">
                <a:hlinkClick r:id="rId3"/>
              </a:rPr>
              <a:t>visit MilitaryOneSource.mil </a:t>
            </a:r>
            <a:endParaRPr lang="en-US" dirty="0"/>
          </a:p>
          <a:p>
            <a:pPr marL="91440" indent="0" algn="ctr">
              <a:spcAft>
                <a:spcPts val="0"/>
              </a:spcAft>
              <a:buNone/>
            </a:pP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00876" y="4162926"/>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F5FFD77-E2DE-4F98-8426-8E1D01138F00}"/>
              </a:ext>
            </a:extLst>
          </p:cNvPr>
          <p:cNvSpPr>
            <a:spLocks noGrp="1"/>
          </p:cNvSpPr>
          <p:nvPr>
            <p:ph type="title"/>
          </p:nvPr>
        </p:nvSpPr>
        <p:spPr/>
        <p:txBody>
          <a:bodyPr>
            <a:normAutofit/>
          </a:bodyPr>
          <a:lstStyle/>
          <a:p>
            <a:r>
              <a:rPr lang="en-US" dirty="0"/>
              <a:t>Burial at Sea</a:t>
            </a:r>
          </a:p>
        </p:txBody>
      </p:sp>
      <p:pic>
        <p:nvPicPr>
          <p:cNvPr id="5" name="Picture 4" descr="Navy Servicemembers burial at Sea">
            <a:extLst>
              <a:ext uri="{FF2B5EF4-FFF2-40B4-BE49-F238E27FC236}">
                <a16:creationId xmlns:a16="http://schemas.microsoft.com/office/drawing/2014/main" id="{8E11511A-28A6-914A-BC82-D10FD10FD13D}"/>
              </a:ext>
            </a:extLst>
          </p:cNvPr>
          <p:cNvPicPr>
            <a:picLocks noChangeAspect="1"/>
          </p:cNvPicPr>
          <p:nvPr/>
        </p:nvPicPr>
        <p:blipFill rotWithShape="1">
          <a:blip r:embed="rId3"/>
          <a:srcRect l="5350" b="2620"/>
          <a:stretch/>
        </p:blipFill>
        <p:spPr>
          <a:xfrm>
            <a:off x="132" y="1747094"/>
            <a:ext cx="4121262" cy="4686363"/>
          </a:xfrm>
          <a:prstGeom prst="rect">
            <a:avLst/>
          </a:prstGeom>
        </p:spPr>
      </p:pic>
      <p:sp>
        <p:nvSpPr>
          <p:cNvPr id="2" name="Content Placeholder 1" descr="Text Box for Content"/>
          <p:cNvSpPr>
            <a:spLocks noGrp="1"/>
          </p:cNvSpPr>
          <p:nvPr>
            <p:ph idx="1"/>
          </p:nvPr>
        </p:nvSpPr>
        <p:spPr>
          <a:xfrm>
            <a:off x="4146807" y="1757980"/>
            <a:ext cx="4974639" cy="4399752"/>
          </a:xfrm>
        </p:spPr>
        <p:txBody>
          <a:bodyPr/>
          <a:lstStyle/>
          <a:p>
            <a:pPr marL="91440" indent="0">
              <a:buNone/>
            </a:pPr>
            <a:r>
              <a:rPr lang="en-US" sz="2000" dirty="0"/>
              <a:t>Burial at sea is a means of final disposition of remains, which is performed:</a:t>
            </a:r>
          </a:p>
          <a:p>
            <a:r>
              <a:rPr lang="en-US" sz="2000" dirty="0"/>
              <a:t>On U.S. Naval vessels </a:t>
            </a:r>
          </a:p>
          <a:p>
            <a:r>
              <a:rPr lang="en-US" sz="2000" dirty="0"/>
              <a:t>While the ship is deployed </a:t>
            </a:r>
          </a:p>
          <a:p>
            <a:r>
              <a:rPr lang="en-US" sz="2000" dirty="0"/>
              <a:t>Without family members present</a:t>
            </a:r>
          </a:p>
          <a:p>
            <a:pPr marL="91440" indent="0">
              <a:buNone/>
            </a:pPr>
            <a:r>
              <a:rPr lang="en-US" sz="2000" dirty="0"/>
              <a:t>Once completed, the commanding officer will notify the family of the ceremony’s:</a:t>
            </a:r>
          </a:p>
          <a:p>
            <a:r>
              <a:rPr lang="en-US" sz="2000" dirty="0"/>
              <a:t>Date</a:t>
            </a:r>
          </a:p>
          <a:p>
            <a:r>
              <a:rPr lang="en-US" sz="2000" dirty="0"/>
              <a:t>Time</a:t>
            </a:r>
          </a:p>
          <a:p>
            <a:r>
              <a:rPr lang="en-US" sz="2000" dirty="0"/>
              <a:t>Latitude and longitude</a:t>
            </a:r>
          </a:p>
        </p:txBody>
      </p:sp>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Eligibility Criteria</a:t>
            </a:r>
          </a:p>
        </p:txBody>
      </p:sp>
      <p:sp>
        <p:nvSpPr>
          <p:cNvPr id="16" name="Content Placeholder 1" descr="Text Box for Content"/>
          <p:cNvSpPr>
            <a:spLocks noGrp="1"/>
          </p:cNvSpPr>
          <p:nvPr>
            <p:ph idx="1"/>
          </p:nvPr>
        </p:nvSpPr>
        <p:spPr>
          <a:xfrm>
            <a:off x="206829" y="1724927"/>
            <a:ext cx="4474027" cy="4543059"/>
          </a:xfrm>
        </p:spPr>
        <p:txBody>
          <a:bodyPr/>
          <a:lstStyle/>
          <a:p>
            <a:pPr marL="285750" indent="-285750">
              <a:buFont typeface="Arial" panose="020B0604020202020204" pitchFamily="34" charset="0"/>
              <a:buChar char="•"/>
            </a:pPr>
            <a:r>
              <a:rPr lang="en-US" dirty="0"/>
              <a:t>Active-duty service members </a:t>
            </a:r>
          </a:p>
          <a:p>
            <a:pPr marL="285750" indent="-285750">
              <a:buFont typeface="Arial" panose="020B0604020202020204" pitchFamily="34" charset="0"/>
              <a:buChar char="•"/>
            </a:pPr>
            <a:r>
              <a:rPr lang="en-US" dirty="0"/>
              <a:t>Honorably discharged retirees and veterans</a:t>
            </a:r>
          </a:p>
          <a:p>
            <a:pPr marL="285750" indent="-285750">
              <a:buFont typeface="Arial" panose="020B0604020202020204" pitchFamily="34" charset="0"/>
              <a:buChar char="•"/>
            </a:pPr>
            <a:r>
              <a:rPr lang="en-US" dirty="0"/>
              <a:t>U.S. civilian marine personnel of the Military Sealift Command</a:t>
            </a:r>
          </a:p>
          <a:p>
            <a:pPr marL="285750" indent="-285750">
              <a:buFont typeface="Arial" panose="020B0604020202020204" pitchFamily="34" charset="0"/>
              <a:buChar char="•"/>
            </a:pPr>
            <a:r>
              <a:rPr lang="en-US" dirty="0"/>
              <a:t>Dependent family members of active-duty personnel, retirees and veterans</a:t>
            </a:r>
            <a:endParaRPr lang="en-US" dirty="0">
              <a:latin typeface="Arial" charset="0"/>
            </a:endParaRPr>
          </a:p>
        </p:txBody>
      </p:sp>
      <p:pic>
        <p:nvPicPr>
          <p:cNvPr id="8" name="Picture 7" descr="Military Honors Prgram - Navy Servicemembers">
            <a:extLst>
              <a:ext uri="{FF2B5EF4-FFF2-40B4-BE49-F238E27FC236}">
                <a16:creationId xmlns:a16="http://schemas.microsoft.com/office/drawing/2014/main" id="{9CAA90D6-4A33-A74C-82D5-52DA3D2C21AD}"/>
              </a:ext>
            </a:extLst>
          </p:cNvPr>
          <p:cNvPicPr>
            <a:picLocks noChangeAspect="1"/>
          </p:cNvPicPr>
          <p:nvPr/>
        </p:nvPicPr>
        <p:blipFill rotWithShape="1">
          <a:blip r:embed="rId3"/>
          <a:srcRect l="22166" t="11773" r="26752"/>
          <a:stretch/>
        </p:blipFill>
        <p:spPr>
          <a:xfrm>
            <a:off x="4778829" y="1724927"/>
            <a:ext cx="4365172" cy="4703408"/>
          </a:xfrm>
          <a:prstGeom prst="rect">
            <a:avLst/>
          </a:prstGeom>
        </p:spPr>
      </p:pic>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919EE-1429-4AA1-AD99-4F597B1BEF95}"/>
              </a:ext>
            </a:extLst>
          </p:cNvPr>
          <p:cNvSpPr>
            <a:spLocks noGrp="1"/>
          </p:cNvSpPr>
          <p:nvPr>
            <p:ph type="title"/>
          </p:nvPr>
        </p:nvSpPr>
        <p:spPr/>
        <p:txBody>
          <a:bodyPr/>
          <a:lstStyle/>
          <a:p>
            <a:r>
              <a:rPr lang="en-US" dirty="0"/>
              <a:t>How to Get Started</a:t>
            </a:r>
          </a:p>
        </p:txBody>
      </p:sp>
      <p:pic>
        <p:nvPicPr>
          <p:cNvPr id="6" name="Content Placeholder 4" descr="Burial at see request form screenshot">
            <a:extLst>
              <a:ext uri="{FF2B5EF4-FFF2-40B4-BE49-F238E27FC236}">
                <a16:creationId xmlns:a16="http://schemas.microsoft.com/office/drawing/2014/main" id="{9557F200-F5E0-E44F-AE06-DAAD154295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1" t="2731" r="5118" b="3119"/>
          <a:stretch/>
        </p:blipFill>
        <p:spPr>
          <a:xfrm>
            <a:off x="236751" y="1790917"/>
            <a:ext cx="3420849" cy="4611840"/>
          </a:xfrm>
          <a:prstGeom prst="rect">
            <a:avLst/>
          </a:prstGeom>
        </p:spPr>
      </p:pic>
      <p:sp>
        <p:nvSpPr>
          <p:cNvPr id="5" name="Content Placeholder 4"/>
          <p:cNvSpPr>
            <a:spLocks noGrp="1"/>
          </p:cNvSpPr>
          <p:nvPr>
            <p:ph idx="1"/>
          </p:nvPr>
        </p:nvSpPr>
        <p:spPr>
          <a:xfrm>
            <a:off x="3572758" y="1724928"/>
            <a:ext cx="5571241" cy="4677828"/>
          </a:xfrm>
        </p:spPr>
        <p:txBody>
          <a:bodyPr/>
          <a:lstStyle/>
          <a:p>
            <a:pPr marL="91440" indent="0">
              <a:buNone/>
            </a:pPr>
            <a:r>
              <a:rPr lang="en-US" sz="2100" dirty="0"/>
              <a:t>After the death of the individual, the person authorized to direct disposition or the primary next of kin should print out and complete the </a:t>
            </a:r>
            <a:r>
              <a:rPr lang="en-US" sz="2100" b="1" dirty="0"/>
              <a:t>Burial At Sea Request Form </a:t>
            </a:r>
            <a:r>
              <a:rPr lang="en-US" sz="2100" dirty="0"/>
              <a:t>and include the following documents:</a:t>
            </a:r>
          </a:p>
          <a:p>
            <a:pPr marL="457200" indent="-457200">
              <a:buSzPct val="95000"/>
            </a:pPr>
            <a:r>
              <a:rPr lang="en-US" sz="2100" dirty="0"/>
              <a:t>Photocopy of the death certificate</a:t>
            </a:r>
          </a:p>
          <a:p>
            <a:pPr marL="457200" indent="-457200">
              <a:buSzPct val="95000"/>
            </a:pPr>
            <a:r>
              <a:rPr lang="en-US" sz="2100" dirty="0"/>
              <a:t>Burial transit permit or the cremation certificate</a:t>
            </a:r>
          </a:p>
          <a:p>
            <a:pPr marL="457200" indent="-457200">
              <a:buSzPct val="95000"/>
            </a:pPr>
            <a:r>
              <a:rPr lang="en-US" sz="2100" dirty="0"/>
              <a:t>A non-notarized copy of DD Form 214, the discharge certificate or retirement orders</a:t>
            </a:r>
          </a:p>
        </p:txBody>
      </p:sp>
    </p:spTree>
    <p:extLst>
      <p:ext uri="{BB962C8B-B14F-4D97-AF65-F5344CB8AC3E}">
        <p14:creationId xmlns:p14="http://schemas.microsoft.com/office/powerpoint/2010/main" val="215017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 for Burial at Sea (Urn)</a:t>
            </a:r>
          </a:p>
        </p:txBody>
      </p:sp>
      <p:sp>
        <p:nvSpPr>
          <p:cNvPr id="8" name="Content Placeholder 2">
            <a:extLst>
              <a:ext uri="{FF2B5EF4-FFF2-40B4-BE49-F238E27FC236}">
                <a16:creationId xmlns:a16="http://schemas.microsoft.com/office/drawing/2014/main" id="{832BF486-8DC9-E248-8929-D2D90CAB3F28}"/>
              </a:ext>
            </a:extLst>
          </p:cNvPr>
          <p:cNvSpPr txBox="1">
            <a:spLocks/>
          </p:cNvSpPr>
          <p:nvPr/>
        </p:nvSpPr>
        <p:spPr>
          <a:xfrm>
            <a:off x="0" y="1621410"/>
            <a:ext cx="5531950" cy="4801162"/>
          </a:xfrm>
          <a:prstGeom prst="rect">
            <a:avLst/>
          </a:prstGeom>
          <a:noFill/>
        </p:spPr>
        <p:txBody>
          <a:bodyPr lIns="182880" tIns="228600" rIns="182880" bIns="228600">
            <a:noAutofit/>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120000"/>
              </a:lnSpc>
              <a:spcAft>
                <a:spcPts val="0"/>
              </a:spcAft>
              <a:buNone/>
            </a:pPr>
            <a:r>
              <a:rPr lang="en-US" sz="1300" dirty="0"/>
              <a:t>Once all services for the deceased are completed, the urn, flag and required documents are sent to one of five burial-at-sea ports:</a:t>
            </a:r>
          </a:p>
          <a:p>
            <a:pPr marL="346075" indent="-231775">
              <a:lnSpc>
                <a:spcPct val="170000"/>
              </a:lnSpc>
              <a:spcAft>
                <a:spcPts val="0"/>
              </a:spcAft>
            </a:pPr>
            <a:r>
              <a:rPr lang="en-US" sz="1300" dirty="0"/>
              <a:t>Norfolk, Virginia (urns or caskets)</a:t>
            </a:r>
          </a:p>
          <a:p>
            <a:pPr marL="346075" indent="-231775">
              <a:lnSpc>
                <a:spcPct val="170000"/>
              </a:lnSpc>
              <a:spcAft>
                <a:spcPts val="0"/>
              </a:spcAft>
            </a:pPr>
            <a:r>
              <a:rPr lang="en-US" sz="1300" dirty="0"/>
              <a:t>Jacksonville, Florida (urns only)</a:t>
            </a:r>
          </a:p>
          <a:p>
            <a:pPr marL="346075" indent="-231775">
              <a:lnSpc>
                <a:spcPct val="170000"/>
              </a:lnSpc>
              <a:spcAft>
                <a:spcPts val="0"/>
              </a:spcAft>
            </a:pPr>
            <a:r>
              <a:rPr lang="en-US" sz="1300" dirty="0"/>
              <a:t>San Diego (urns or caskets)</a:t>
            </a:r>
          </a:p>
          <a:p>
            <a:pPr marL="346075" indent="-231775">
              <a:lnSpc>
                <a:spcPct val="170000"/>
              </a:lnSpc>
              <a:spcAft>
                <a:spcPts val="0"/>
              </a:spcAft>
            </a:pPr>
            <a:r>
              <a:rPr lang="en-US" sz="1300" dirty="0"/>
              <a:t>Bremerton, Washington (urns only)</a:t>
            </a:r>
          </a:p>
          <a:p>
            <a:pPr marL="346075" indent="-231775">
              <a:lnSpc>
                <a:spcPct val="170000"/>
              </a:lnSpc>
              <a:spcAft>
                <a:spcPts val="0"/>
              </a:spcAft>
            </a:pPr>
            <a:r>
              <a:rPr lang="en-US" sz="1300" dirty="0"/>
              <a:t>Honolulu (urns only)</a:t>
            </a:r>
          </a:p>
          <a:p>
            <a:pPr marL="66675" indent="23813">
              <a:lnSpc>
                <a:spcPct val="120000"/>
              </a:lnSpc>
              <a:buNone/>
            </a:pPr>
            <a:r>
              <a:rPr lang="en-US" sz="1300" dirty="0"/>
              <a:t>Once the port receives the urn and documentation, it can take:</a:t>
            </a:r>
          </a:p>
          <a:p>
            <a:pPr>
              <a:lnSpc>
                <a:spcPct val="120000"/>
              </a:lnSpc>
            </a:pPr>
            <a:r>
              <a:rPr lang="en-US" sz="1300" dirty="0"/>
              <a:t>Three months to be assigned to a U.S. vessel</a:t>
            </a:r>
          </a:p>
          <a:p>
            <a:pPr>
              <a:lnSpc>
                <a:spcPct val="120000"/>
              </a:lnSpc>
            </a:pPr>
            <a:r>
              <a:rPr lang="en-US" sz="1300" dirty="0"/>
              <a:t>Two weeks prior to the ship’s deployment to notify the family</a:t>
            </a:r>
          </a:p>
          <a:p>
            <a:pPr>
              <a:lnSpc>
                <a:spcPct val="120000"/>
              </a:lnSpc>
            </a:pPr>
            <a:r>
              <a:rPr lang="en-US" sz="1300" dirty="0"/>
              <a:t>One year for the ship to deploy (when burial at sea will occur)</a:t>
            </a:r>
          </a:p>
          <a:p>
            <a:pPr>
              <a:lnSpc>
                <a:spcPct val="120000"/>
              </a:lnSpc>
            </a:pPr>
            <a:r>
              <a:rPr lang="en-US" sz="1300" dirty="0"/>
              <a:t>Until the ship returns from deployment for the family to receive a video of the service, a map showing where the burial took place and a letter from the commanding officer</a:t>
            </a:r>
          </a:p>
        </p:txBody>
      </p:sp>
      <p:pic>
        <p:nvPicPr>
          <p:cNvPr id="6" name="Picture 5" descr="Burial at Sea ">
            <a:extLst>
              <a:ext uri="{FF2B5EF4-FFF2-40B4-BE49-F238E27FC236}">
                <a16:creationId xmlns:a16="http://schemas.microsoft.com/office/drawing/2014/main" id="{3C1EC24B-3ED2-6C48-BB27-3C8114D90D7B}"/>
              </a:ext>
            </a:extLst>
          </p:cNvPr>
          <p:cNvPicPr>
            <a:picLocks noChangeAspect="1"/>
          </p:cNvPicPr>
          <p:nvPr/>
        </p:nvPicPr>
        <p:blipFill rotWithShape="1">
          <a:blip r:embed="rId3"/>
          <a:srcRect t="4084" r="1484" b="4610"/>
          <a:stretch/>
        </p:blipFill>
        <p:spPr>
          <a:xfrm>
            <a:off x="5531950" y="1735814"/>
            <a:ext cx="3612050" cy="4686758"/>
          </a:xfrm>
          <a:prstGeom prst="rect">
            <a:avLst/>
          </a:prstGeom>
        </p:spPr>
      </p:pic>
    </p:spTree>
    <p:extLst>
      <p:ext uri="{BB962C8B-B14F-4D97-AF65-F5344CB8AC3E}">
        <p14:creationId xmlns:p14="http://schemas.microsoft.com/office/powerpoint/2010/main" val="279471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 for Burial at Sea (Caskets)</a:t>
            </a:r>
          </a:p>
        </p:txBody>
      </p:sp>
      <p:pic>
        <p:nvPicPr>
          <p:cNvPr id="6" name="Picture 5" descr="Service Member Caskets being lowered into the ocean">
            <a:extLst>
              <a:ext uri="{FF2B5EF4-FFF2-40B4-BE49-F238E27FC236}">
                <a16:creationId xmlns:a16="http://schemas.microsoft.com/office/drawing/2014/main" id="{88046CE5-8BB1-6F4F-9AA2-E709C35A6A18}"/>
              </a:ext>
            </a:extLst>
          </p:cNvPr>
          <p:cNvPicPr>
            <a:picLocks noChangeAspect="1"/>
          </p:cNvPicPr>
          <p:nvPr/>
        </p:nvPicPr>
        <p:blipFill rotWithShape="1">
          <a:blip r:embed="rId3"/>
          <a:srcRect l="29029" r="12115" b="1727"/>
          <a:stretch/>
        </p:blipFill>
        <p:spPr>
          <a:xfrm>
            <a:off x="0" y="1724928"/>
            <a:ext cx="4222049" cy="4709158"/>
          </a:xfrm>
          <a:prstGeom prst="rect">
            <a:avLst/>
          </a:prstGeom>
        </p:spPr>
      </p:pic>
      <p:sp>
        <p:nvSpPr>
          <p:cNvPr id="2" name="Content Placeholder 1"/>
          <p:cNvSpPr>
            <a:spLocks noGrp="1"/>
          </p:cNvSpPr>
          <p:nvPr>
            <p:ph idx="1"/>
          </p:nvPr>
        </p:nvSpPr>
        <p:spPr>
          <a:xfrm>
            <a:off x="4406900" y="1866900"/>
            <a:ext cx="4661687" cy="4599888"/>
          </a:xfrm>
        </p:spPr>
        <p:txBody>
          <a:bodyPr/>
          <a:lstStyle/>
          <a:p>
            <a:r>
              <a:rPr lang="en-US" sz="2100" dirty="0"/>
              <a:t>The timeline for casketed remains is the same as cremated remains. </a:t>
            </a:r>
          </a:p>
          <a:p>
            <a:r>
              <a:rPr lang="en-US" sz="2100" dirty="0"/>
              <a:t>The Navy cannot recommend any funeral homes in the port cities (Norfolk, Virginia and San Diego). </a:t>
            </a:r>
          </a:p>
          <a:p>
            <a:r>
              <a:rPr lang="en-US" sz="2100" dirty="0"/>
              <a:t>The funeral home should be located near the port for when the Navy calls the funeral home for delivery.</a:t>
            </a:r>
          </a:p>
        </p:txBody>
      </p:sp>
    </p:spTree>
    <p:extLst>
      <p:ext uri="{BB962C8B-B14F-4D97-AF65-F5344CB8AC3E}">
        <p14:creationId xmlns:p14="http://schemas.microsoft.com/office/powerpoint/2010/main" val="13504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Burial Flag</a:t>
            </a:r>
          </a:p>
        </p:txBody>
      </p:sp>
      <p:pic>
        <p:nvPicPr>
          <p:cNvPr id="7" name="Picture 6" descr="burial flag">
            <a:extLst>
              <a:ext uri="{FF2B5EF4-FFF2-40B4-BE49-F238E27FC236}">
                <a16:creationId xmlns:a16="http://schemas.microsoft.com/office/drawing/2014/main" id="{3A7C888D-F165-0A45-BE85-C721B9D93DAB}"/>
              </a:ext>
            </a:extLst>
          </p:cNvPr>
          <p:cNvPicPr>
            <a:picLocks/>
          </p:cNvPicPr>
          <p:nvPr/>
        </p:nvPicPr>
        <p:blipFill rotWithShape="1">
          <a:blip r:embed="rId3"/>
          <a:srcRect l="25256" r="15842" b="321"/>
          <a:stretch/>
        </p:blipFill>
        <p:spPr>
          <a:xfrm>
            <a:off x="0" y="1738328"/>
            <a:ext cx="4169230" cy="4681728"/>
          </a:xfrm>
          <a:prstGeom prst="rect">
            <a:avLst/>
          </a:prstGeom>
        </p:spPr>
      </p:pic>
      <p:sp>
        <p:nvSpPr>
          <p:cNvPr id="2" name="Content Placeholder 1"/>
          <p:cNvSpPr>
            <a:spLocks noGrp="1"/>
          </p:cNvSpPr>
          <p:nvPr>
            <p:ph idx="1"/>
          </p:nvPr>
        </p:nvSpPr>
        <p:spPr>
          <a:xfrm>
            <a:off x="4279900" y="1724927"/>
            <a:ext cx="4864100" cy="4708529"/>
          </a:xfrm>
        </p:spPr>
        <p:txBody>
          <a:bodyPr/>
          <a:lstStyle/>
          <a:p>
            <a:pPr>
              <a:spcBef>
                <a:spcPts val="1800"/>
              </a:spcBef>
              <a:spcAft>
                <a:spcPts val="0"/>
              </a:spcAft>
            </a:pPr>
            <a:r>
              <a:rPr lang="en-US" sz="2000" dirty="0"/>
              <a:t>A burial flag is required.</a:t>
            </a:r>
          </a:p>
          <a:p>
            <a:pPr>
              <a:spcBef>
                <a:spcPts val="1800"/>
              </a:spcBef>
              <a:spcAft>
                <a:spcPts val="0"/>
              </a:spcAft>
            </a:pPr>
            <a:r>
              <a:rPr lang="en-US" sz="2000" dirty="0"/>
              <a:t>If the person authorized to direct disposition wants the flag flown over the ship during the committal service, they must send a flag with the remains/cremated remains. </a:t>
            </a:r>
          </a:p>
          <a:p>
            <a:pPr>
              <a:spcBef>
                <a:spcPts val="1800"/>
              </a:spcBef>
              <a:spcAft>
                <a:spcPts val="0"/>
              </a:spcAft>
            </a:pPr>
            <a:r>
              <a:rPr lang="en-US" sz="2000" dirty="0"/>
              <a:t>Following the service, the flag is returned to the PADD. If no flag is sent, the ship’s flag will be flown during the committal service and will NOT be sent to the PADD.</a:t>
            </a:r>
          </a:p>
        </p:txBody>
      </p:sp>
    </p:spTree>
    <p:extLst>
      <p:ext uri="{BB962C8B-B14F-4D97-AF65-F5344CB8AC3E}">
        <p14:creationId xmlns:p14="http://schemas.microsoft.com/office/powerpoint/2010/main" val="228355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Casket Preparation for Burial at Sea </a:t>
            </a:r>
          </a:p>
        </p:txBody>
      </p:sp>
      <p:pic>
        <p:nvPicPr>
          <p:cNvPr id="10" name="Content Placeholder 3" descr="casket prepartion">
            <a:extLst>
              <a:ext uri="{FF2B5EF4-FFF2-40B4-BE49-F238E27FC236}">
                <a16:creationId xmlns:a16="http://schemas.microsoft.com/office/drawing/2014/main" id="{B1E46FB2-6533-5140-9B0A-C283A978D9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8" y="2043209"/>
            <a:ext cx="9142412" cy="3553588"/>
          </a:xfrm>
        </p:spPr>
      </p:pic>
      <p:sp>
        <p:nvSpPr>
          <p:cNvPr id="13" name="Rectangle 12">
            <a:extLst>
              <a:ext uri="{FF2B5EF4-FFF2-40B4-BE49-F238E27FC236}">
                <a16:creationId xmlns:a16="http://schemas.microsoft.com/office/drawing/2014/main" id="{8580857D-0C9C-6448-A9BA-488BDCCC3A76}"/>
              </a:ext>
            </a:extLst>
          </p:cNvPr>
          <p:cNvSpPr/>
          <p:nvPr/>
        </p:nvSpPr>
        <p:spPr>
          <a:xfrm>
            <a:off x="4813300" y="5709157"/>
            <a:ext cx="4397375" cy="646331"/>
          </a:xfrm>
          <a:prstGeom prst="rect">
            <a:avLst/>
          </a:prstGeom>
        </p:spPr>
        <p:txBody>
          <a:bodyPr wrap="square">
            <a:spAutoFit/>
          </a:bodyPr>
          <a:lstStyle/>
          <a:p>
            <a:r>
              <a:rPr lang="en-US" i="1" dirty="0">
                <a:solidFill>
                  <a:srgbClr val="C00000"/>
                </a:solidFill>
              </a:rPr>
              <a:t>Add weight to the foot end of the casket until the total weight reaches 300 pounds.</a:t>
            </a:r>
          </a:p>
        </p:txBody>
      </p:sp>
    </p:spTree>
    <p:extLst>
      <p:ext uri="{BB962C8B-B14F-4D97-AF65-F5344CB8AC3E}">
        <p14:creationId xmlns:p14="http://schemas.microsoft.com/office/powerpoint/2010/main" val="9243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Urns for Burial at Sea</a:t>
            </a:r>
          </a:p>
        </p:txBody>
      </p:sp>
      <p:sp>
        <p:nvSpPr>
          <p:cNvPr id="5" name="Content Placeholder 2">
            <a:extLst>
              <a:ext uri="{FF2B5EF4-FFF2-40B4-BE49-F238E27FC236}">
                <a16:creationId xmlns:a16="http://schemas.microsoft.com/office/drawing/2014/main" id="{69FFF8C0-7241-D141-B91D-E18FE8436208}"/>
              </a:ext>
            </a:extLst>
          </p:cNvPr>
          <p:cNvSpPr>
            <a:spLocks noGrp="1"/>
          </p:cNvSpPr>
          <p:nvPr>
            <p:ph idx="1"/>
          </p:nvPr>
        </p:nvSpPr>
        <p:spPr>
          <a:xfrm>
            <a:off x="273540" y="1964788"/>
            <a:ext cx="6613036" cy="4233993"/>
          </a:xfrm>
        </p:spPr>
        <p:txBody>
          <a:bodyPr>
            <a:noAutofit/>
          </a:bodyPr>
          <a:lstStyle/>
          <a:p>
            <a:pPr marL="0" indent="0">
              <a:buNone/>
            </a:pPr>
            <a:r>
              <a:rPr lang="en-US" sz="2000" dirty="0"/>
              <a:t>To help preserve the oceans, the U.S. Navy only allows for the following urns: </a:t>
            </a:r>
          </a:p>
          <a:p>
            <a:pPr marL="1234440" lvl="2" indent="-457200">
              <a:lnSpc>
                <a:spcPct val="150000"/>
              </a:lnSpc>
              <a:buFont typeface="Arial" panose="020B0604020202020204" pitchFamily="34" charset="0"/>
              <a:buChar char="•"/>
            </a:pPr>
            <a:r>
              <a:rPr lang="en-US" sz="2000" dirty="0">
                <a:solidFill>
                  <a:schemeClr val="tx1">
                    <a:lumMod val="75000"/>
                    <a:lumOff val="25000"/>
                  </a:schemeClr>
                </a:solidFill>
              </a:rPr>
              <a:t>Biodegradable (sea salt or cardboard) </a:t>
            </a:r>
          </a:p>
          <a:p>
            <a:pPr marL="1234440" lvl="2" indent="-457200">
              <a:lnSpc>
                <a:spcPct val="150000"/>
              </a:lnSpc>
              <a:buFont typeface="Arial" panose="020B0604020202020204" pitchFamily="34" charset="0"/>
              <a:buChar char="•"/>
            </a:pPr>
            <a:r>
              <a:rPr lang="en-US" sz="2000" dirty="0">
                <a:solidFill>
                  <a:schemeClr val="tx1">
                    <a:lumMod val="75000"/>
                    <a:lumOff val="25000"/>
                  </a:schemeClr>
                </a:solidFill>
              </a:rPr>
              <a:t>Metal </a:t>
            </a:r>
          </a:p>
          <a:p>
            <a:pPr marL="1234440" lvl="2" indent="-457200">
              <a:lnSpc>
                <a:spcPct val="150000"/>
              </a:lnSpc>
              <a:buFont typeface="Arial" panose="020B0604020202020204" pitchFamily="34" charset="0"/>
              <a:buChar char="•"/>
            </a:pPr>
            <a:r>
              <a:rPr lang="en-US" sz="2000" dirty="0">
                <a:solidFill>
                  <a:schemeClr val="tx1">
                    <a:lumMod val="75000"/>
                    <a:lumOff val="25000"/>
                  </a:schemeClr>
                </a:solidFill>
              </a:rPr>
              <a:t>Marble (stone)</a:t>
            </a:r>
            <a:br>
              <a:rPr lang="en-US" sz="2000" dirty="0">
                <a:solidFill>
                  <a:schemeClr val="tx1">
                    <a:lumMod val="75000"/>
                    <a:lumOff val="25000"/>
                  </a:schemeClr>
                </a:solidFill>
              </a:rPr>
            </a:br>
            <a:r>
              <a:rPr lang="en-US" sz="2000" dirty="0">
                <a:solidFill>
                  <a:schemeClr val="tx1">
                    <a:lumMod val="75000"/>
                    <a:lumOff val="25000"/>
                  </a:schemeClr>
                </a:solidFill>
              </a:rPr>
              <a:t> </a:t>
            </a:r>
          </a:p>
          <a:p>
            <a:pPr marL="0" indent="0">
              <a:buNone/>
            </a:pPr>
            <a:r>
              <a:rPr lang="en-US" sz="2000" b="1" dirty="0"/>
              <a:t>No</a:t>
            </a:r>
            <a:r>
              <a:rPr lang="en-US" sz="2000" dirty="0"/>
              <a:t> plastic urns will be used for burial at sea.</a:t>
            </a:r>
          </a:p>
          <a:p>
            <a:pPr marL="0" indent="0">
              <a:buNone/>
            </a:pPr>
            <a:r>
              <a:rPr lang="en-US" sz="2000" b="1" i="1" dirty="0"/>
              <a:t>Remains that arrive at the port in a plastic urn will not</a:t>
            </a:r>
            <a:br>
              <a:rPr lang="en-US" sz="2000" b="1" i="1" dirty="0"/>
            </a:br>
            <a:r>
              <a:rPr lang="en-US" sz="2000" b="1" i="1" dirty="0"/>
              <a:t>be assigned to a ship until a new urn can be furnished.</a:t>
            </a:r>
          </a:p>
        </p:txBody>
      </p:sp>
      <p:pic>
        <p:nvPicPr>
          <p:cNvPr id="4" name="Picture Placeholder 4" descr="Urn">
            <a:extLst>
              <a:ext uri="{FF2B5EF4-FFF2-40B4-BE49-F238E27FC236}">
                <a16:creationId xmlns:a16="http://schemas.microsoft.com/office/drawing/2014/main" id="{3EA958F0-C59F-9B44-914D-DC26FF44585E}"/>
              </a:ext>
            </a:extLst>
          </p:cNvPr>
          <p:cNvPicPr>
            <a:picLocks noChangeAspect="1"/>
          </p:cNvPicPr>
          <p:nvPr/>
        </p:nvPicPr>
        <p:blipFill>
          <a:blip r:embed="rId3">
            <a:extLst>
              <a:ext uri="{28A0092B-C50C-407E-A947-70E740481C1C}">
                <a14:useLocalDpi xmlns:a14="http://schemas.microsoft.com/office/drawing/2010/main" val="0"/>
              </a:ext>
            </a:extLst>
          </a:blip>
          <a:srcRect l="1492" r="1492"/>
          <a:stretch>
            <a:fillRect/>
          </a:stretch>
        </p:blipFill>
        <p:spPr>
          <a:xfrm>
            <a:off x="6546166" y="2304193"/>
            <a:ext cx="2239388" cy="3120561"/>
          </a:xfrm>
          <a:prstGeom prst="rect">
            <a:avLst/>
          </a:prstGeom>
        </p:spPr>
      </p:pic>
    </p:spTree>
    <p:extLst>
      <p:ext uri="{BB962C8B-B14F-4D97-AF65-F5344CB8AC3E}">
        <p14:creationId xmlns:p14="http://schemas.microsoft.com/office/powerpoint/2010/main" val="382028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4469</TotalTime>
  <Words>591</Words>
  <Application>Microsoft Macintosh PowerPoint</Application>
  <PresentationFormat>On-screen Show (4:3)</PresentationFormat>
  <Paragraphs>62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Schoolbook</vt:lpstr>
      <vt:lpstr>Franklin Gothic Book</vt:lpstr>
      <vt:lpstr>Lucida Grande</vt:lpstr>
      <vt:lpstr>MOS_Relaunch_PPT template</vt:lpstr>
      <vt:lpstr>Military Funeral Honors United States Navy Burial At Sea Program</vt:lpstr>
      <vt:lpstr>Burial at Sea</vt:lpstr>
      <vt:lpstr>Eligibility Criteria</vt:lpstr>
      <vt:lpstr>How to Get Started</vt:lpstr>
      <vt:lpstr>Timeline for Burial at Sea (Urn)</vt:lpstr>
      <vt:lpstr>Timeline for Burial at Sea (Caskets)</vt:lpstr>
      <vt:lpstr>Burial Flag</vt:lpstr>
      <vt:lpstr>Casket Preparation for Burial at Sea </vt:lpstr>
      <vt:lpstr>Types of Urns for Burial at Sea</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 US Navy Burial at Sea</dc:title>
  <dc:subject>Military Funeral Honors - US Navy Burial at Sea</dc:subject>
  <dc:creator>Military OneSource</dc:creator>
  <cp:keywords>Military OneSource, Military Honors, Navy-Burial at Sea</cp:keywords>
  <dc:description/>
  <cp:lastModifiedBy>Julie Dymon</cp:lastModifiedBy>
  <cp:revision>383</cp:revision>
  <dcterms:created xsi:type="dcterms:W3CDTF">2012-06-19T17:02:24Z</dcterms:created>
  <dcterms:modified xsi:type="dcterms:W3CDTF">2021-10-04T12:56:41Z</dcterms:modified>
  <cp:category>CMSMFH-NFDA-Navy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