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9"/>
  </p:notesMasterIdLst>
  <p:sldIdLst>
    <p:sldId id="478" r:id="rId5"/>
    <p:sldId id="480" r:id="rId6"/>
    <p:sldId id="481" r:id="rId7"/>
    <p:sldId id="482" r:id="rId8"/>
    <p:sldId id="466" r:id="rId9"/>
    <p:sldId id="483" r:id="rId10"/>
    <p:sldId id="484" r:id="rId11"/>
    <p:sldId id="485" r:id="rId12"/>
    <p:sldId id="486" r:id="rId13"/>
    <p:sldId id="487" r:id="rId14"/>
    <p:sldId id="488" r:id="rId15"/>
    <p:sldId id="489" r:id="rId16"/>
    <p:sldId id="490" r:id="rId17"/>
    <p:sldId id="491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55BD30-3E7C-288E-62C8-5D14B3F1A7A1}" name="Osborn, Marie (PERATON)" initials="O(" userId="S::mosborn@peraton.com::ed7d417e-4f79-4abc-a5e2-ebb075811ec6" providerId="AD"/>
  <p188:author id="{E912147E-E02E-5031-7C04-7B987E495A5E}" name="Taylor, Carolyn (PERATON)" initials="TC(" userId="S::ctaylo16@peraton.com::7419b10b-6ffb-4f96-aab3-653a13f93a5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elley, Whitney L [US] (TS)" initials="KWL[(" lastIdx="1" clrIdx="6"/>
  <p:cmAuthor id="1" name="Osborn.Marie CTR DMDC" initials="MMO" lastIdx="40" clrIdx="0"/>
  <p:cmAuthor id="8" name="Van Vechten, Ryan J [US] (DS)" initials="RJVV" lastIdx="3" clrIdx="7"/>
  <p:cmAuthor id="2" name="Osborn.Marie CTR DMDC" initials="OCD" lastIdx="7" clrIdx="1"/>
  <p:cmAuthor id="9" name="Cooper, Adam D [US] (TS)" initials="CAD[(" lastIdx="4" clrIdx="8"/>
  <p:cmAuthor id="3" name="Scott, Donna L [US] (TS)" initials="DLMS" lastIdx="15" clrIdx="2"/>
  <p:cmAuthor id="10" name="Mohar, Kathleen B [US] (TS)" initials="MKB[(" lastIdx="3" clrIdx="9"/>
  <p:cmAuthor id="4" name="Schneider, Kristin G [US] (TS)" initials="SKG[(" lastIdx="1" clrIdx="3"/>
  <p:cmAuthor id="11" name="Hunter, Adele M [US] (TS)" initials="H(" lastIdx="3" clrIdx="10"/>
  <p:cmAuthor id="5" name="Hunter, Adele M [US] (TS)" initials="HAM[(" lastIdx="1" clrIdx="4"/>
  <p:cmAuthor id="12" name="Taylor, Carolyn [US] (TS)" initials="TC[(" lastIdx="2" clrIdx="11"/>
  <p:cmAuthor id="6" name="Siebuhr, Laversa A [US] (TS)" initials="SLA[(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4600"/>
    <a:srgbClr val="BE9645"/>
    <a:srgbClr val="7B454A"/>
    <a:srgbClr val="C39398"/>
    <a:srgbClr val="4E7CA9"/>
    <a:srgbClr val="826FBF"/>
    <a:srgbClr val="9A4771"/>
    <a:srgbClr val="339E90"/>
    <a:srgbClr val="2F6B64"/>
    <a:srgbClr val="B0B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44" autoAdjust="0"/>
    <p:restoredTop sz="86463" autoAdjust="0"/>
  </p:normalViewPr>
  <p:slideViewPr>
    <p:cSldViewPr snapToGrid="0">
      <p:cViewPr varScale="1">
        <p:scale>
          <a:sx n="107" d="100"/>
          <a:sy n="107" d="100"/>
        </p:scale>
        <p:origin x="168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298D4F-5805-7B43-AB8D-DEEA39DD3E9E}" type="datetimeFigureOut">
              <a:rPr lang="en-US" smtClean="0"/>
              <a:t>3/18/25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6C3636-6932-D14E-A484-552240E62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1pPr>
    <a:lvl2pPr marL="120650" indent="0" algn="l" defTabSz="914400" rtl="0" eaLnBrk="1" latinLnBrk="0" hangingPunct="1">
      <a:tabLst/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10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18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17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75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15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56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09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37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19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93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23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57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70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365" y="711189"/>
            <a:ext cx="7997932" cy="538877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365" y="1412111"/>
            <a:ext cx="6858000" cy="538877"/>
          </a:xfrm>
        </p:spPr>
        <p:txBody>
          <a:bodyPr>
            <a:normAutofit/>
          </a:bodyPr>
          <a:lstStyle>
            <a:lvl1pPr marL="231775" indent="-231775" algn="l"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2C8F4B-14B4-9826-8BA1-6E3A6106CD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6875" y="2117725"/>
            <a:ext cx="6861175" cy="371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365C51-7598-9EA9-5A69-369B46F658E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875" y="2655888"/>
            <a:ext cx="6858000" cy="376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1B9B22B-FF09-B6B1-712B-B234E43CBE6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93700" y="3136900"/>
            <a:ext cx="6861175" cy="544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60163C4-F0FD-D04C-D493-D918938679A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3700" y="3825875"/>
            <a:ext cx="6956425" cy="54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078BAF2-FEB0-3CA1-18C0-C8CE46A9766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3700" y="4514850"/>
            <a:ext cx="7072313" cy="531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26B8D3D-A8E3-F39E-41B8-A06E0B47E45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93700" y="5162550"/>
            <a:ext cx="7107238" cy="760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935A1866-6B2F-B947-D9F6-FC6018085E8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93700" y="6080125"/>
            <a:ext cx="7175500" cy="320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3B857C"/>
              </a:buClr>
              <a:defRPr/>
            </a:lvl1pPr>
            <a:lvl2pPr>
              <a:lnSpc>
                <a:spcPct val="9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20CD40-028C-2446-B0BE-931C2D5496B9}" type="datetime1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106" y="2624140"/>
            <a:ext cx="6577460" cy="510909"/>
          </a:xfrm>
        </p:spPr>
        <p:txBody>
          <a:bodyPr wrap="square" anchor="ctr" anchorCtr="0">
            <a:sp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EF20E4-6468-1F4B-99B1-3782A2B47695}" type="datetime1">
              <a:rPr lang="en-US" smtClean="0"/>
              <a:t>3/18/25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1B416B4-17D2-1042-8E35-654C87DF6C4B}" type="datetime1">
              <a:rPr lang="en-US" smtClean="0"/>
              <a:t>3/18/25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847" y="85917"/>
            <a:ext cx="7886700" cy="95122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847" y="1261029"/>
            <a:ext cx="7490485" cy="362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410" y="6623241"/>
            <a:ext cx="650513" cy="185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CDC2DF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037140"/>
            <a:ext cx="9144000" cy="0"/>
          </a:xfrm>
          <a:prstGeom prst="line">
            <a:avLst/>
          </a:prstGeom>
          <a:ln w="12700">
            <a:solidFill>
              <a:srgbClr val="614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0" y="6550223"/>
            <a:ext cx="9143999" cy="307777"/>
          </a:xfrm>
          <a:prstGeom prst="rect">
            <a:avLst/>
          </a:prstGeom>
          <a:solidFill>
            <a:srgbClr val="339E90"/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136732" y="6550222"/>
            <a:ext cx="1007268" cy="307777"/>
          </a:xfrm>
          <a:prstGeom prst="rect">
            <a:avLst/>
          </a:prstGeom>
          <a:solidFill>
            <a:srgbClr val="000000">
              <a:alpha val="34902"/>
            </a:srgbClr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732" y="6623239"/>
            <a:ext cx="1047268" cy="174219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0" y="6550220"/>
            <a:ext cx="9144000" cy="73019"/>
          </a:xfrm>
          <a:prstGeom prst="rect">
            <a:avLst/>
          </a:prstGeom>
          <a:gradFill>
            <a:gsLst>
              <a:gs pos="0">
                <a:schemeClr val="tx1">
                  <a:alpha val="1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wrap="square" rIns="182880" rtlCol="0">
            <a:noAutofit/>
          </a:bodyPr>
          <a:lstStyle/>
          <a:p>
            <a:pPr algn="r"/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>
          <a:srgbClr val="3B857C"/>
        </a:buClr>
        <a:buFont typeface="Wingdings" charset="2"/>
        <a:buChar char="§"/>
        <a:tabLst/>
        <a:defRPr sz="18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7525" indent="-169863" algn="l" defTabSz="914400" rtl="0" eaLnBrk="1" latinLnBrk="0" hangingPunct="1">
        <a:lnSpc>
          <a:spcPct val="85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Wingdings" charset="2"/>
        <a:buChar char="§"/>
        <a:tabLst/>
        <a:defRPr sz="16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44538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8585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tiff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3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10" Type="http://schemas.openxmlformats.org/officeDocument/2006/relationships/image" Target="../media/image37.png"/><Relationship Id="rId4" Type="http://schemas.openxmlformats.org/officeDocument/2006/relationships/image" Target="../media/image31.tiff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tiff"/><Relationship Id="rId5" Type="http://schemas.openxmlformats.org/officeDocument/2006/relationships/image" Target="../media/image46.tiff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72EDD-ECF3-B66A-8FC9-FAC241DE3F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kern="1200" spc="-30" baseline="0" dirty="0">
                <a:solidFill>
                  <a:schemeClr val="bg1"/>
                </a:solidFill>
                <a:effectLst/>
                <a:latin typeface="+mn-lt"/>
                <a:ea typeface="+mj-ea"/>
                <a:cs typeface="+mj-cs"/>
              </a:rPr>
              <a:t>Resources Exist, Asking Can Help–Spouse</a:t>
            </a:r>
            <a:r>
              <a:rPr lang="en-US" dirty="0"/>
              <a:t> 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3F6F5C9-3246-D226-B9CE-34DE58FF3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2435367"/>
            <a:ext cx="9144000" cy="40819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266700" dir="10800000">
              <a:prstClr val="black">
                <a:alpha val="13000"/>
              </a:prstClr>
            </a:innerShdw>
          </a:effectLst>
        </p:spPr>
        <p:txBody>
          <a:bodyPr vert="horz" wrap="square" lIns="457200" tIns="45720" rIns="91440" bIns="45720" rtlCol="0" anchor="ctr" anchorCtr="0">
            <a:no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D43E50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i="1" dirty="0"/>
          </a:p>
        </p:txBody>
      </p:sp>
      <p:pic>
        <p:nvPicPr>
          <p:cNvPr id="12" name="Content Placeholder 11" descr="REACH - SPOUSE Logo">
            <a:extLst>
              <a:ext uri="{FF2B5EF4-FFF2-40B4-BE49-F238E27FC236}">
                <a16:creationId xmlns:a16="http://schemas.microsoft.com/office/drawing/2014/main" id="{EB64BC08-9609-1CF9-ABB6-FC69D41AF94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0" y="-2902"/>
            <a:ext cx="9144000" cy="2500131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E716B21-00F2-4FD2-E03C-83C0911C6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700" y="2524820"/>
            <a:ext cx="6858000" cy="538877"/>
          </a:xfrm>
        </p:spPr>
        <p:txBody>
          <a:bodyPr/>
          <a:lstStyle/>
          <a:p>
            <a:pPr marL="0" indent="0">
              <a:buNone/>
            </a:pPr>
            <a:r>
              <a:rPr lang="en-US" sz="1400" i="1" dirty="0"/>
              <a:t>REACH OUT, GET HELP, AND THRIVE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BCD0A8-CA43-E209-9104-E692EC8022B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5360" y="3029790"/>
            <a:ext cx="4447111" cy="321805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Session 1: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000" b="1" dirty="0"/>
              <a:t>Overcoming Barriers, Finding Resources, and Thriving as a Military Spouse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Facilitator Name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Location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Date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500" dirty="0"/>
              <a:t>Active Duty; Version 3 (March 2024)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" name="Picture 19" descr="Decorative Image&#10;&#10;Various military personnel">
            <a:extLst>
              <a:ext uri="{FF2B5EF4-FFF2-40B4-BE49-F238E27FC236}">
                <a16:creationId xmlns:a16="http://schemas.microsoft.com/office/drawing/2014/main" id="{47EFF03F-D383-4393-492D-7BB2F8A88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953" y="1163707"/>
            <a:ext cx="2178633" cy="141890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21" name="Picture 20" descr="Decorative Image&#10;&#10;Military family">
            <a:extLst>
              <a:ext uri="{FF2B5EF4-FFF2-40B4-BE49-F238E27FC236}">
                <a16:creationId xmlns:a16="http://schemas.microsoft.com/office/drawing/2014/main" id="{0656F639-F589-8763-B80C-C58E2FC6C3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685" y="1163695"/>
            <a:ext cx="2171794" cy="259587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22" name="Picture 21" descr="Decorative Image&#10;&#10;Military family">
            <a:extLst>
              <a:ext uri="{FF2B5EF4-FFF2-40B4-BE49-F238E27FC236}">
                <a16:creationId xmlns:a16="http://schemas.microsoft.com/office/drawing/2014/main" id="{B546C053-5A2B-3421-34A1-C97A4294CA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3186" y="2654675"/>
            <a:ext cx="2175319" cy="2715336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23" name="Picture 22" descr="Decorative Image&#10;&#10;Military couple">
            <a:extLst>
              <a:ext uri="{FF2B5EF4-FFF2-40B4-BE49-F238E27FC236}">
                <a16:creationId xmlns:a16="http://schemas.microsoft.com/office/drawing/2014/main" id="{7D0029C4-3C8E-8AB0-99B6-F231C9DB7E5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2" t="6949" r="3996"/>
          <a:stretch/>
        </p:blipFill>
        <p:spPr>
          <a:xfrm>
            <a:off x="6766685" y="3831186"/>
            <a:ext cx="2163282" cy="1538825"/>
          </a:xfrm>
          <a:prstGeom prst="rect">
            <a:avLst/>
          </a:prstGeom>
          <a:ln w="3175">
            <a:solidFill>
              <a:schemeClr val="bg1">
                <a:alpha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A3C02806-0221-4F7F-3FA3-B66DC5EB27BF}"/>
              </a:ext>
            </a:extLst>
          </p:cNvPr>
          <p:cNvSpPr txBox="1">
            <a:spLocks/>
          </p:cNvSpPr>
          <p:nvPr/>
        </p:nvSpPr>
        <p:spPr>
          <a:xfrm>
            <a:off x="6181455" y="5509285"/>
            <a:ext cx="2962544" cy="5847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(OPA-2021-035, PERSEREC-PA-20-01)</a:t>
            </a:r>
          </a:p>
          <a:p>
            <a:endParaRPr lang="en-US" sz="1500" dirty="0"/>
          </a:p>
        </p:txBody>
      </p:sp>
      <p:sp>
        <p:nvSpPr>
          <p:cNvPr id="4" name="Rectangle 3" title="decorative box">
            <a:extLst>
              <a:ext uri="{FF2B5EF4-FFF2-40B4-BE49-F238E27FC236}">
                <a16:creationId xmlns:a16="http://schemas.microsoft.com/office/drawing/2014/main" id="{89494B54-F8DC-82E4-940D-F89F00AB3EE0}"/>
              </a:ext>
            </a:extLst>
          </p:cNvPr>
          <p:cNvSpPr/>
          <p:nvPr/>
        </p:nvSpPr>
        <p:spPr>
          <a:xfrm>
            <a:off x="0" y="5931462"/>
            <a:ext cx="9144000" cy="9265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.S. Department of Defense" title="logo">
            <a:extLst>
              <a:ext uri="{FF2B5EF4-FFF2-40B4-BE49-F238E27FC236}">
                <a16:creationId xmlns:a16="http://schemas.microsoft.com/office/drawing/2014/main" id="{232FCD1F-A590-DB26-2987-2B81DF5E7FB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9609" y="6071310"/>
            <a:ext cx="1607967" cy="646182"/>
          </a:xfrm>
          <a:prstGeom prst="rect">
            <a:avLst/>
          </a:prstGeom>
        </p:spPr>
      </p:pic>
      <p:pic>
        <p:nvPicPr>
          <p:cNvPr id="7" name="Picture 6" descr="U.S. Department of the Army" title="logo">
            <a:extLst>
              <a:ext uri="{FF2B5EF4-FFF2-40B4-BE49-F238E27FC236}">
                <a16:creationId xmlns:a16="http://schemas.microsoft.com/office/drawing/2014/main" id="{064F3B96-AEA8-2313-127F-C5E087451B1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495" y="6071310"/>
            <a:ext cx="640080" cy="640080"/>
          </a:xfrm>
          <a:prstGeom prst="rect">
            <a:avLst/>
          </a:prstGeom>
        </p:spPr>
      </p:pic>
      <p:pic>
        <p:nvPicPr>
          <p:cNvPr id="8" name="Picture 7" descr="U.S. Department of the Navy" title="logo">
            <a:extLst>
              <a:ext uri="{FF2B5EF4-FFF2-40B4-BE49-F238E27FC236}">
                <a16:creationId xmlns:a16="http://schemas.microsoft.com/office/drawing/2014/main" id="{BBF95A93-43DE-CA93-B26D-013BA68BA6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049" y="6071310"/>
            <a:ext cx="640080" cy="640080"/>
          </a:xfrm>
          <a:prstGeom prst="rect">
            <a:avLst/>
          </a:prstGeom>
        </p:spPr>
      </p:pic>
      <p:pic>
        <p:nvPicPr>
          <p:cNvPr id="9" name="Picture 8" descr="U.S. Department of the Navy" title="logo">
            <a:extLst>
              <a:ext uri="{FF2B5EF4-FFF2-40B4-BE49-F238E27FC236}">
                <a16:creationId xmlns:a16="http://schemas.microsoft.com/office/drawing/2014/main" id="{C8B6D290-DC59-BA87-4B66-78BA8FF2315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97" t="8868" r="8740" b="8873"/>
          <a:stretch/>
        </p:blipFill>
        <p:spPr>
          <a:xfrm>
            <a:off x="4738459" y="6071310"/>
            <a:ext cx="649224" cy="646841"/>
          </a:xfrm>
          <a:prstGeom prst="rect">
            <a:avLst/>
          </a:prstGeom>
        </p:spPr>
      </p:pic>
      <p:pic>
        <p:nvPicPr>
          <p:cNvPr id="10" name="Picture 9" descr="U.S. Department of the Air Force" title="logo">
            <a:extLst>
              <a:ext uri="{FF2B5EF4-FFF2-40B4-BE49-F238E27FC236}">
                <a16:creationId xmlns:a16="http://schemas.microsoft.com/office/drawing/2014/main" id="{B795038E-C8F5-1288-4B49-E3614BD213B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157" y="6071310"/>
            <a:ext cx="640080" cy="640080"/>
          </a:xfrm>
          <a:prstGeom prst="rect">
            <a:avLst/>
          </a:prstGeom>
        </p:spPr>
      </p:pic>
      <p:pic>
        <p:nvPicPr>
          <p:cNvPr id="11" name="Picture 10" descr="U.S. Space Force" title="logo">
            <a:extLst>
              <a:ext uri="{FF2B5EF4-FFF2-40B4-BE49-F238E27FC236}">
                <a16:creationId xmlns:a16="http://schemas.microsoft.com/office/drawing/2014/main" id="{40EC9FD5-0F61-2092-88AE-53460998B72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711" y="6071310"/>
            <a:ext cx="640080" cy="640080"/>
          </a:xfrm>
          <a:prstGeom prst="rect">
            <a:avLst/>
          </a:prstGeom>
        </p:spPr>
      </p:pic>
      <p:pic>
        <p:nvPicPr>
          <p:cNvPr id="14" name="Picture 13" descr="U.S. Coast Guard" title="logo">
            <a:extLst>
              <a:ext uri="{FF2B5EF4-FFF2-40B4-BE49-F238E27FC236}">
                <a16:creationId xmlns:a16="http://schemas.microsoft.com/office/drawing/2014/main" id="{82D2A7CD-212D-8D44-74D8-EDF3AD77AE6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263" y="607131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51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36343-20F6-0372-5C16-C10A31777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356" y="437772"/>
            <a:ext cx="7997932" cy="538877"/>
          </a:xfrm>
        </p:spPr>
        <p:txBody>
          <a:bodyPr>
            <a:normAutofit/>
          </a:bodyPr>
          <a:lstStyle/>
          <a:p>
            <a:r>
              <a:rPr lang="en-US" sz="2400" kern="1200" spc="-30" baseline="0" dirty="0">
                <a:solidFill>
                  <a:schemeClr val="tx1"/>
                </a:solidFill>
                <a:effectLst/>
              </a:rPr>
              <a:t>Session 1 Roadmap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D874802-25B2-F1B6-585D-675AA2D6A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-22544" y="913649"/>
            <a:ext cx="9166544" cy="5022257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31656BF-EF7C-D8F7-413B-76117B13E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950" y="1436350"/>
            <a:ext cx="6858000" cy="538877"/>
          </a:xfrm>
        </p:spPr>
        <p:txBody>
          <a:bodyPr/>
          <a:lstStyle/>
          <a:p>
            <a:pPr marL="0" indent="0">
              <a:buNone/>
            </a:pPr>
            <a:r>
              <a:rPr lang="en-US" sz="1800" b="1" i="1" dirty="0">
                <a:solidFill>
                  <a:schemeClr val="bg1"/>
                </a:solidFill>
              </a:rPr>
              <a:t>Your journey to self-care and wellness starts here!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D002F6-F410-7D62-EA10-4CF06FF83B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90120" y="2189629"/>
            <a:ext cx="6858000" cy="6478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Purpose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of REACH-Spouse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205625-35F3-B6AD-EC66-26F07D2E0E0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490120" y="2681078"/>
            <a:ext cx="6861175" cy="54451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Content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REACH-Spouse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Your Goals">
            <a:extLst>
              <a:ext uri="{FF2B5EF4-FFF2-40B4-BE49-F238E27FC236}">
                <a16:creationId xmlns:a16="http://schemas.microsoft.com/office/drawing/2014/main" id="{B6DCE2A8-0D48-4DA5-AE65-0CEAABF75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629835" y="3424777"/>
            <a:ext cx="1326641" cy="1332748"/>
          </a:xfrm>
          <a:prstGeom prst="rect">
            <a:avLst/>
          </a:prstGeom>
          <a:solidFill>
            <a:srgbClr val="33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0" tIns="45720" rIns="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Unique Challenges</a:t>
            </a:r>
          </a:p>
        </p:txBody>
      </p:sp>
      <p:sp>
        <p:nvSpPr>
          <p:cNvPr id="16" name="Barriers to Help Seeking">
            <a:extLst>
              <a:ext uri="{FF2B5EF4-FFF2-40B4-BE49-F238E27FC236}">
                <a16:creationId xmlns:a16="http://schemas.microsoft.com/office/drawing/2014/main" id="{84041351-CE21-7572-E036-C2F0C51FD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5323" y="3422657"/>
            <a:ext cx="1326641" cy="1332748"/>
          </a:xfrm>
          <a:prstGeom prst="rect">
            <a:avLst/>
          </a:prstGeom>
          <a:solidFill>
            <a:srgbClr val="33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endParaRPr lang="en-US" sz="1600" i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Barriers to Help Seeking</a:t>
            </a:r>
          </a:p>
          <a:p>
            <a:pPr marL="0" indent="0" algn="ctr">
              <a:lnSpc>
                <a:spcPct val="85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Education">
            <a:extLst>
              <a:ext uri="{FF2B5EF4-FFF2-40B4-BE49-F238E27FC236}">
                <a16:creationId xmlns:a16="http://schemas.microsoft.com/office/drawing/2014/main" id="{560387D4-4C35-E85B-34EF-320D15077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560728" y="3422657"/>
            <a:ext cx="1326641" cy="1332748"/>
          </a:xfrm>
          <a:prstGeom prst="rect">
            <a:avLst/>
          </a:prstGeom>
          <a:solidFill>
            <a:srgbClr val="33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Practice Call to Military OneSource</a:t>
            </a:r>
          </a:p>
        </p:txBody>
      </p:sp>
      <p:sp>
        <p:nvSpPr>
          <p:cNvPr id="18" name="Practice">
            <a:extLst>
              <a:ext uri="{FF2B5EF4-FFF2-40B4-BE49-F238E27FC236}">
                <a16:creationId xmlns:a16="http://schemas.microsoft.com/office/drawing/2014/main" id="{C6C4626A-B31B-2DCE-2456-A11EE188D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26133" y="3422657"/>
            <a:ext cx="1326641" cy="1332748"/>
          </a:xfrm>
          <a:prstGeom prst="rect">
            <a:avLst/>
          </a:prstGeom>
          <a:solidFill>
            <a:srgbClr val="33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Self-Care</a:t>
            </a:r>
          </a:p>
        </p:txBody>
      </p:sp>
      <p:sp>
        <p:nvSpPr>
          <p:cNvPr id="19" name="Wrap-Up">
            <a:extLst>
              <a:ext uri="{FF2B5EF4-FFF2-40B4-BE49-F238E27FC236}">
                <a16:creationId xmlns:a16="http://schemas.microsoft.com/office/drawing/2014/main" id="{21F5C6E9-50D4-69F2-88B0-0F88287A8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491538" y="3422657"/>
            <a:ext cx="1326641" cy="1332748"/>
          </a:xfrm>
          <a:prstGeom prst="rect">
            <a:avLst/>
          </a:prstGeom>
          <a:solidFill>
            <a:srgbClr val="33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Wrap-Up &amp;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Resource List</a:t>
            </a:r>
          </a:p>
        </p:txBody>
      </p:sp>
      <p:sp>
        <p:nvSpPr>
          <p:cNvPr id="20" name="Privacy of what we discuss" title="Privacy of what we discuss">
            <a:extLst>
              <a:ext uri="{FF2B5EF4-FFF2-40B4-BE49-F238E27FC236}">
                <a16:creationId xmlns:a16="http://schemas.microsoft.com/office/drawing/2014/main" id="{EEB320F4-9CE1-4566-602A-2610B65D683F}"/>
              </a:ext>
            </a:extLst>
          </p:cNvPr>
          <p:cNvSpPr txBox="1">
            <a:spLocks/>
          </p:cNvSpPr>
          <p:nvPr/>
        </p:nvSpPr>
        <p:spPr>
          <a:xfrm>
            <a:off x="1533002" y="4957165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Privacy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what we discuss </a:t>
            </a:r>
          </a:p>
        </p:txBody>
      </p:sp>
      <p:grpSp>
        <p:nvGrpSpPr>
          <p:cNvPr id="21" name="Group 20" descr="Logo&#10;&#10;OPA PERSEREC">
            <a:extLst>
              <a:ext uri="{FF2B5EF4-FFF2-40B4-BE49-F238E27FC236}">
                <a16:creationId xmlns:a16="http://schemas.microsoft.com/office/drawing/2014/main" id="{ABE3AD2D-162E-68E4-DA56-826A86DD58C6}"/>
              </a:ext>
            </a:extLst>
          </p:cNvPr>
          <p:cNvGrpSpPr/>
          <p:nvPr/>
        </p:nvGrpSpPr>
        <p:grpSpPr>
          <a:xfrm>
            <a:off x="166278" y="5955981"/>
            <a:ext cx="2258140" cy="477591"/>
            <a:chOff x="166278" y="5653386"/>
            <a:chExt cx="3055026" cy="704685"/>
          </a:xfrm>
        </p:grpSpPr>
        <p:sp>
          <p:nvSpPr>
            <p:cNvPr id="22" name="The REACH training was developed">
              <a:extLst>
                <a:ext uri="{FF2B5EF4-FFF2-40B4-BE49-F238E27FC236}">
                  <a16:creationId xmlns:a16="http://schemas.microsoft.com/office/drawing/2014/main" id="{DDF0163C-81E3-8A86-2E7B-BC567B71A341}"/>
                </a:ext>
              </a:extLst>
            </p:cNvPr>
            <p:cNvSpPr txBox="1"/>
            <p:nvPr/>
          </p:nvSpPr>
          <p:spPr>
            <a:xfrm>
              <a:off x="166278" y="5653386"/>
              <a:ext cx="2939382" cy="38600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dirty="0"/>
                <a:t>REACH–Spouse was developed by</a:t>
              </a:r>
            </a:p>
          </p:txBody>
        </p:sp>
        <p:pic>
          <p:nvPicPr>
            <p:cNvPr id="23" name="Picture 22" title="perserec logo">
              <a:extLst>
                <a:ext uri="{FF2B5EF4-FFF2-40B4-BE49-F238E27FC236}">
                  <a16:creationId xmlns:a16="http://schemas.microsoft.com/office/drawing/2014/main" id="{44304799-A769-4941-ACE3-A3E8F6EEB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577" y="6004386"/>
              <a:ext cx="2994727" cy="353685"/>
            </a:xfrm>
            <a:prstGeom prst="rect">
              <a:avLst/>
            </a:prstGeom>
          </p:spPr>
        </p:pic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A1DB20E-5735-BB09-9306-DAF13A7942D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5356" y="6053558"/>
            <a:ext cx="6956425" cy="659757"/>
          </a:xfrm>
        </p:spPr>
        <p:txBody>
          <a:bodyPr>
            <a:normAutofit fontScale="25000" lnSpcReduction="20000"/>
          </a:bodyPr>
          <a:lstStyle/>
          <a:p>
            <a:r>
              <a:rPr lang="en-US" sz="500" b="1" dirty="0">
                <a:solidFill>
                  <a:schemeClr val="bg1"/>
                </a:solidFill>
              </a:rPr>
              <a:t>Unique Challenges</a:t>
            </a:r>
          </a:p>
          <a:p>
            <a:r>
              <a:rPr lang="en-US" sz="500" b="1" dirty="0">
                <a:solidFill>
                  <a:schemeClr val="bg1"/>
                </a:solidFill>
              </a:rPr>
              <a:t>Barriers to Help Seeking</a:t>
            </a:r>
          </a:p>
          <a:p>
            <a:r>
              <a:rPr lang="en-US" sz="500" b="1" dirty="0">
                <a:solidFill>
                  <a:schemeClr val="bg1"/>
                </a:solidFill>
              </a:rPr>
              <a:t>Practice Call to Military OneSource</a:t>
            </a:r>
          </a:p>
          <a:p>
            <a:r>
              <a:rPr lang="en-US" sz="500" b="1" dirty="0">
                <a:solidFill>
                  <a:schemeClr val="bg1"/>
                </a:solidFill>
              </a:rPr>
              <a:t>Self-Care</a:t>
            </a:r>
          </a:p>
          <a:p>
            <a:r>
              <a:rPr lang="en-US" sz="500" b="1" dirty="0">
                <a:solidFill>
                  <a:schemeClr val="bg1"/>
                </a:solidFill>
              </a:rPr>
              <a:t>Wrap-Up &amp;</a:t>
            </a:r>
            <a:br>
              <a:rPr lang="en-US" sz="500" b="1" dirty="0">
                <a:solidFill>
                  <a:schemeClr val="bg1"/>
                </a:solidFill>
              </a:rPr>
            </a:br>
            <a:r>
              <a:rPr lang="en-US" sz="500" b="1" dirty="0">
                <a:solidFill>
                  <a:schemeClr val="bg1"/>
                </a:solidFill>
              </a:rPr>
              <a:t>Resource List</a:t>
            </a:r>
          </a:p>
          <a:p>
            <a:pPr marL="0" indent="0">
              <a:buNone/>
            </a:pPr>
            <a:r>
              <a:rPr lang="en-US" sz="500" b="1" dirty="0">
                <a:solidFill>
                  <a:schemeClr val="bg1"/>
                </a:solidFill>
              </a:rPr>
              <a:t>Privacy</a:t>
            </a:r>
            <a:r>
              <a:rPr lang="en-US" sz="500" b="1" dirty="0">
                <a:solidFill>
                  <a:srgbClr val="7030A0"/>
                </a:solidFill>
              </a:rPr>
              <a:t> </a:t>
            </a:r>
            <a:r>
              <a:rPr lang="en-US" sz="500" dirty="0">
                <a:solidFill>
                  <a:schemeClr val="bg1"/>
                </a:solidFill>
              </a:rPr>
              <a:t>of what we discuss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0A90E46-5EC2-5423-2402-EC4737DCF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544" y="6571434"/>
            <a:ext cx="9178555" cy="3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3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36D7D-1B2F-0DF2-5EB0-EF6CF8CA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Military Spouse Challenges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19175-0ED3-D097-6AD6-B6D8B4469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1477" y="1541367"/>
            <a:ext cx="3313079" cy="25861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As a group, military spouses report having significantly more mental health concerns than spouses who are not in the military. Why is that?</a:t>
            </a:r>
          </a:p>
          <a:p>
            <a:pPr marL="0" indent="0">
              <a:buNone/>
            </a:pPr>
            <a:r>
              <a:rPr lang="en-US" sz="300" b="1" dirty="0">
                <a:solidFill>
                  <a:schemeClr val="bg1"/>
                </a:solidFill>
              </a:rPr>
              <a:t>Challenges </a:t>
            </a:r>
            <a:br>
              <a:rPr lang="en-US" sz="300" b="1" dirty="0">
                <a:solidFill>
                  <a:schemeClr val="bg1"/>
                </a:solidFill>
              </a:rPr>
            </a:br>
            <a:r>
              <a:rPr lang="en-US" sz="300" b="1" i="1" dirty="0">
                <a:solidFill>
                  <a:schemeClr val="bg1"/>
                </a:solidFill>
              </a:rPr>
              <a:t>All Spouses </a:t>
            </a:r>
            <a:r>
              <a:rPr lang="en-US" sz="300" b="1" dirty="0">
                <a:solidFill>
                  <a:schemeClr val="bg1"/>
                </a:solidFill>
              </a:rPr>
              <a:t>Face:</a:t>
            </a:r>
          </a:p>
          <a:p>
            <a:pPr marL="457200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Little time for self-care</a:t>
            </a:r>
          </a:p>
          <a:p>
            <a:pPr marL="457200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Frequently parenting </a:t>
            </a:r>
            <a:br>
              <a:rPr lang="en-US" sz="300" dirty="0">
                <a:solidFill>
                  <a:schemeClr val="bg1"/>
                </a:solidFill>
              </a:rPr>
            </a:br>
            <a:r>
              <a:rPr lang="en-US" sz="300" dirty="0">
                <a:solidFill>
                  <a:schemeClr val="bg1"/>
                </a:solidFill>
              </a:rPr>
              <a:t>alone</a:t>
            </a:r>
          </a:p>
          <a:p>
            <a:pPr marL="457200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Relationship problems </a:t>
            </a:r>
          </a:p>
          <a:p>
            <a:pPr marL="457200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Unemployment or underemployment</a:t>
            </a:r>
          </a:p>
          <a:p>
            <a:pPr marL="457200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Financial concerns</a:t>
            </a:r>
            <a:r>
              <a:rPr lang="en-US" sz="300" strike="sngStrike" dirty="0">
                <a:solidFill>
                  <a:schemeClr val="bg1"/>
                </a:solidFill>
              </a:rPr>
              <a:t> </a:t>
            </a:r>
          </a:p>
          <a:p>
            <a:pPr marL="457200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Self-reliant mentality</a:t>
            </a:r>
            <a:endParaRPr lang="en-US" sz="3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00" b="1" dirty="0">
                <a:solidFill>
                  <a:schemeClr val="bg1"/>
                </a:solidFill>
              </a:rPr>
              <a:t>Additional Challenges </a:t>
            </a:r>
            <a:br>
              <a:rPr lang="en-US" sz="300" b="1" dirty="0">
                <a:solidFill>
                  <a:schemeClr val="bg1"/>
                </a:solidFill>
              </a:rPr>
            </a:br>
            <a:r>
              <a:rPr lang="en-US" sz="300" b="1" i="1" dirty="0">
                <a:solidFill>
                  <a:schemeClr val="bg1"/>
                </a:solidFill>
              </a:rPr>
              <a:t>Military Spouses</a:t>
            </a:r>
            <a:r>
              <a:rPr lang="en-US" sz="300" b="1" dirty="0">
                <a:solidFill>
                  <a:schemeClr val="bg1"/>
                </a:solidFill>
              </a:rPr>
              <a:t> Face:</a:t>
            </a:r>
          </a:p>
          <a:p>
            <a:pPr marL="230188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Wide range of military-related responsibilities and expectations</a:t>
            </a:r>
          </a:p>
          <a:p>
            <a:pPr marL="230188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Frequent relocations</a:t>
            </a:r>
          </a:p>
          <a:p>
            <a:pPr marL="400050" lvl="1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Education and job security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Being away from family and friends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Service member frequently gone</a:t>
            </a:r>
          </a:p>
          <a:p>
            <a:pPr marL="400050" lvl="1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Long days, trainings, extended time in the field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Deployment and reintegration 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Service member’s health and well-being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300" dirty="0">
                <a:solidFill>
                  <a:schemeClr val="bg1"/>
                </a:solidFill>
              </a:rPr>
              <a:t>Access to care challenges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endParaRPr lang="en-US" sz="300" dirty="0">
              <a:solidFill>
                <a:schemeClr val="bg1"/>
              </a:solidFill>
            </a:endParaRPr>
          </a:p>
          <a:p>
            <a:pPr marL="114300" indent="0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None/>
            </a:pPr>
            <a:r>
              <a:rPr lang="en-US" sz="300" b="1" i="1" dirty="0">
                <a:solidFill>
                  <a:schemeClr val="bg1"/>
                </a:solidFill>
              </a:rPr>
              <a:t>We can overcome these challenges by reaching out for help when we need it.</a:t>
            </a:r>
          </a:p>
        </p:txBody>
      </p:sp>
      <p:sp>
        <p:nvSpPr>
          <p:cNvPr id="7" name="Question Mark Words" descr="Question&#10;&#10;As a group, military spouses report having significantly more mental health concerns than spouses who are not in the military. Why is that?&#10;">
            <a:extLst>
              <a:ext uri="{FF2B5EF4-FFF2-40B4-BE49-F238E27FC236}">
                <a16:creationId xmlns:a16="http://schemas.microsoft.com/office/drawing/2014/main" id="{94647E70-75E5-8791-10A0-ACB5C04EFFE5}"/>
              </a:ext>
            </a:extLst>
          </p:cNvPr>
          <p:cNvSpPr txBox="1">
            <a:spLocks/>
          </p:cNvSpPr>
          <p:nvPr/>
        </p:nvSpPr>
        <p:spPr>
          <a:xfrm>
            <a:off x="329184" y="1289304"/>
            <a:ext cx="8492863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As a group, military spouses report having significantly more mental health concerns than spouses who are not in the military. Why is that?</a:t>
            </a:r>
          </a:p>
        </p:txBody>
      </p:sp>
      <p:sp>
        <p:nvSpPr>
          <p:cNvPr id="8" name="Question Mark line" title="decorative box">
            <a:extLst>
              <a:ext uri="{FF2B5EF4-FFF2-40B4-BE49-F238E27FC236}">
                <a16:creationId xmlns:a16="http://schemas.microsoft.com/office/drawing/2014/main" id="{98286362-B3A3-F6A4-F44E-1084947E3DBD}"/>
              </a:ext>
            </a:extLst>
          </p:cNvPr>
          <p:cNvSpPr txBox="1">
            <a:spLocks/>
          </p:cNvSpPr>
          <p:nvPr/>
        </p:nvSpPr>
        <p:spPr>
          <a:xfrm>
            <a:off x="329186" y="1289304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>
              <a:solidFill>
                <a:schemeClr val="bg1"/>
              </a:solidFill>
            </a:endParaRPr>
          </a:p>
        </p:txBody>
      </p:sp>
      <p:pic>
        <p:nvPicPr>
          <p:cNvPr id="9" name="Question Mark icon" descr="Decorative Image&#10;&#10;Question mark">
            <a:extLst>
              <a:ext uri="{FF2B5EF4-FFF2-40B4-BE49-F238E27FC236}">
                <a16:creationId xmlns:a16="http://schemas.microsoft.com/office/drawing/2014/main" id="{BA8DBF3E-5D96-0FB5-0FC5-A78045AB31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06" y="1411309"/>
            <a:ext cx="388676" cy="388676"/>
          </a:xfrm>
          <a:prstGeom prst="rect">
            <a:avLst/>
          </a:prstGeom>
        </p:spPr>
      </p:pic>
      <p:sp>
        <p:nvSpPr>
          <p:cNvPr id="18" name="All Spouses shape">
            <a:extLst>
              <a:ext uri="{FF2B5EF4-FFF2-40B4-BE49-F238E27FC236}">
                <a16:creationId xmlns:a16="http://schemas.microsoft.com/office/drawing/2014/main" id="{9E394723-F723-7B37-6BA0-77CBE1969486}"/>
              </a:ext>
            </a:extLst>
          </p:cNvPr>
          <p:cNvSpPr/>
          <p:nvPr/>
        </p:nvSpPr>
        <p:spPr>
          <a:xfrm>
            <a:off x="325568" y="2048232"/>
            <a:ext cx="5639133" cy="3509283"/>
          </a:xfrm>
          <a:prstGeom prst="round2DiagRect">
            <a:avLst>
              <a:gd name="adj1" fmla="val 9724"/>
              <a:gd name="adj2" fmla="val 0"/>
            </a:avLst>
          </a:prstGeom>
          <a:solidFill>
            <a:srgbClr val="E6E6E6">
              <a:alpha val="16000"/>
            </a:srgb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0" tIns="91440" rIns="3017520" bIns="416337" numCol="1" spcCol="1270" anchor="t" anchorCtr="0">
            <a:noAutofit/>
          </a:bodyPr>
          <a:lstStyle/>
          <a:p>
            <a:pPr algn="ctr" defTabSz="577850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</a:pPr>
            <a:r>
              <a:rPr lang="en-US" b="1" dirty="0"/>
              <a:t>Challenges</a:t>
            </a:r>
            <a:r>
              <a:rPr lang="en-US" b="1" dirty="0">
                <a:solidFill>
                  <a:srgbClr val="3B857C"/>
                </a:solidFill>
              </a:rPr>
              <a:t> </a:t>
            </a:r>
            <a:br>
              <a:rPr lang="en-US" b="1" dirty="0">
                <a:solidFill>
                  <a:srgbClr val="3B857C"/>
                </a:solidFill>
              </a:rPr>
            </a:br>
            <a:r>
              <a:rPr lang="en-US" sz="2000" b="1" i="1" dirty="0"/>
              <a:t>All Spouses </a:t>
            </a:r>
            <a:r>
              <a:rPr lang="en-US" b="1" dirty="0"/>
              <a:t>Face:</a:t>
            </a:r>
            <a:endParaRPr lang="en-US" b="0" kern="1200" dirty="0"/>
          </a:p>
          <a:p>
            <a:pPr marL="457200" lvl="0" indent="-11271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>
                <a:solidFill>
                  <a:schemeClr val="tx1"/>
                </a:solidFill>
              </a:rPr>
              <a:t>Little time for self-care</a:t>
            </a:r>
          </a:p>
          <a:p>
            <a:pPr marL="457200" lvl="0" indent="-11271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>
                <a:solidFill>
                  <a:schemeClr val="tx1"/>
                </a:solidFill>
              </a:rPr>
              <a:t>Frequently parenting </a:t>
            </a:r>
            <a:br>
              <a:rPr lang="en-US" sz="1300" b="0" kern="1200" dirty="0">
                <a:solidFill>
                  <a:schemeClr val="tx1"/>
                </a:solidFill>
              </a:rPr>
            </a:br>
            <a:r>
              <a:rPr lang="en-US" sz="1300" b="0" kern="1200" dirty="0">
                <a:solidFill>
                  <a:schemeClr val="tx1"/>
                </a:solidFill>
              </a:rPr>
              <a:t>alone</a:t>
            </a:r>
          </a:p>
          <a:p>
            <a:pPr marL="457200" lvl="0" indent="-11271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>
                <a:solidFill>
                  <a:schemeClr val="tx1"/>
                </a:solidFill>
              </a:rPr>
              <a:t>Relationship problems </a:t>
            </a:r>
          </a:p>
          <a:p>
            <a:pPr marL="457200" lvl="0" indent="-11271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/>
              <a:t>Unemployment or underemployment</a:t>
            </a:r>
          </a:p>
          <a:p>
            <a:pPr marL="457200" lvl="0" indent="-11271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/>
              <a:t>Financial concerns</a:t>
            </a:r>
            <a:r>
              <a:rPr lang="en-US" sz="1300" b="0" strike="sngStrike" kern="1200" dirty="0"/>
              <a:t> </a:t>
            </a:r>
          </a:p>
          <a:p>
            <a:pPr marL="457200" lvl="0" indent="-11271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/>
              <a:t>Self-reliant mentality</a:t>
            </a:r>
          </a:p>
        </p:txBody>
      </p:sp>
      <p:sp>
        <p:nvSpPr>
          <p:cNvPr id="19" name="Military Spouse shape">
            <a:extLst>
              <a:ext uri="{FF2B5EF4-FFF2-40B4-BE49-F238E27FC236}">
                <a16:creationId xmlns:a16="http://schemas.microsoft.com/office/drawing/2014/main" id="{70675717-CBD1-DE65-D1D0-CC2166C9041E}"/>
              </a:ext>
            </a:extLst>
          </p:cNvPr>
          <p:cNvSpPr/>
          <p:nvPr/>
        </p:nvSpPr>
        <p:spPr>
          <a:xfrm>
            <a:off x="2827910" y="2147977"/>
            <a:ext cx="3016299" cy="3324568"/>
          </a:xfrm>
          <a:prstGeom prst="roundRect">
            <a:avLst>
              <a:gd name="adj" fmla="val 8678"/>
            </a:avLst>
          </a:prstGeom>
          <a:solidFill>
            <a:schemeClr val="accent5">
              <a:lumMod val="20000"/>
              <a:lumOff val="80000"/>
              <a:alpha val="62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0" tIns="45720" rIns="0" bIns="91440" numCol="1" spcCol="1270" anchor="t" anchorCtr="0">
            <a:noAutofit/>
          </a:bodyPr>
          <a:lstStyle/>
          <a:p>
            <a:pPr marL="173038" algn="ctr" defTabSz="577850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</a:pPr>
            <a:r>
              <a:rPr lang="en-US" b="1" dirty="0"/>
              <a:t>Additional Challenges </a:t>
            </a:r>
            <a:br>
              <a:rPr lang="en-US" b="1" dirty="0"/>
            </a:br>
            <a:r>
              <a:rPr lang="en-US" sz="2000" b="1" i="1" dirty="0"/>
              <a:t>Military Spouses</a:t>
            </a:r>
            <a:r>
              <a:rPr lang="en-US" b="1" dirty="0"/>
              <a:t> Face</a:t>
            </a:r>
            <a:r>
              <a:rPr lang="en-US" sz="1600" b="1" dirty="0"/>
              <a:t>:</a:t>
            </a:r>
            <a:endParaRPr lang="en-US" sz="1600" kern="1200" dirty="0"/>
          </a:p>
          <a:p>
            <a:pPr marL="230188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kern="1200" dirty="0"/>
              <a:t>Wide range of military-related responsibilities and expectations</a:t>
            </a:r>
          </a:p>
          <a:p>
            <a:pPr marL="230188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kern="1200" dirty="0">
                <a:solidFill>
                  <a:schemeClr val="tx1"/>
                </a:solidFill>
              </a:rPr>
              <a:t>Frequent relocations</a:t>
            </a:r>
          </a:p>
          <a:p>
            <a:pPr marL="400050" lvl="1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Education and job security</a:t>
            </a:r>
            <a:endParaRPr lang="en-US" sz="1300" kern="1200" dirty="0">
              <a:solidFill>
                <a:schemeClr val="tx1"/>
              </a:solidFill>
            </a:endParaRP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kern="1200" dirty="0">
                <a:solidFill>
                  <a:schemeClr val="tx1"/>
                </a:solidFill>
              </a:rPr>
              <a:t>Being away from family and friends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kern="1200" dirty="0"/>
              <a:t>Service member frequently gone</a:t>
            </a:r>
          </a:p>
          <a:p>
            <a:pPr marL="400050" lvl="1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300" kern="1200" dirty="0"/>
              <a:t>Long days, trainings, extended time in the field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kern="1200" dirty="0"/>
              <a:t>Deployment and reintegration 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kern="1200" dirty="0"/>
              <a:t>Service member’s health and well-being</a:t>
            </a:r>
          </a:p>
          <a:p>
            <a:pPr marL="230188" indent="-115888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39E90"/>
              </a:buClr>
              <a:buFont typeface="Wingdings" panose="05000000000000000000" pitchFamily="2" charset="2"/>
              <a:buChar char="§"/>
            </a:pPr>
            <a:r>
              <a:rPr lang="en-US" sz="1300" kern="1200" dirty="0"/>
              <a:t>Access to care challenges</a:t>
            </a:r>
          </a:p>
        </p:txBody>
      </p:sp>
      <p:pic>
        <p:nvPicPr>
          <p:cNvPr id="20" name="Picture 19" descr="Decorative Image&#10;&#10;We Can Do It poster">
            <a:extLst>
              <a:ext uri="{FF2B5EF4-FFF2-40B4-BE49-F238E27FC236}">
                <a16:creationId xmlns:a16="http://schemas.microsoft.com/office/drawing/2014/main" id="{B87777CE-28BD-2365-52A3-34A12D425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074" y="2063668"/>
            <a:ext cx="2744973" cy="3509283"/>
          </a:xfrm>
          <a:prstGeom prst="rect">
            <a:avLst/>
          </a:prstGeom>
        </p:spPr>
      </p:pic>
      <p:sp>
        <p:nvSpPr>
          <p:cNvPr id="21" name="Lightbulb words" descr="Overcoming Challenges&#10;&#10;Image text reads, &quot;We can overcome these challenges by reaching out for help when we need it.&quot; ">
            <a:extLst>
              <a:ext uri="{FF2B5EF4-FFF2-40B4-BE49-F238E27FC236}">
                <a16:creationId xmlns:a16="http://schemas.microsoft.com/office/drawing/2014/main" id="{455AB834-0015-253A-E9E6-2E37D567E27E}"/>
              </a:ext>
            </a:extLst>
          </p:cNvPr>
          <p:cNvSpPr txBox="1">
            <a:spLocks/>
          </p:cNvSpPr>
          <p:nvPr/>
        </p:nvSpPr>
        <p:spPr>
          <a:xfrm>
            <a:off x="325569" y="5720792"/>
            <a:ext cx="8496478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We can overcome these challenges by reaching out for help when we need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CAF7E-0DFF-2EDC-DB4F-C5155F1AB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10407-CB3A-5C8E-BE47-0A6A1E9CA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Barriers to Help Seeking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98968-E1B8-4EFA-C160-F427AD5A7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1261029"/>
            <a:ext cx="7490485" cy="3689662"/>
          </a:xfrm>
        </p:spPr>
        <p:txBody>
          <a:bodyPr>
            <a:normAutofit/>
          </a:bodyPr>
          <a:lstStyle/>
          <a:p>
            <a:r>
              <a:rPr lang="en-US" sz="200" dirty="0">
                <a:solidFill>
                  <a:schemeClr val="bg1"/>
                </a:solidFill>
              </a:rPr>
              <a:t>Why are </a:t>
            </a:r>
            <a:r>
              <a:rPr lang="en-US" sz="200" b="1" dirty="0">
                <a:solidFill>
                  <a:schemeClr val="bg1"/>
                </a:solidFill>
              </a:rPr>
              <a:t>military spouses </a:t>
            </a:r>
            <a:r>
              <a:rPr lang="en-US" sz="200" dirty="0">
                <a:solidFill>
                  <a:schemeClr val="bg1"/>
                </a:solidFill>
              </a:rPr>
              <a:t>often reluctant to seek help for mental health concerns?</a:t>
            </a:r>
          </a:p>
          <a:p>
            <a:pPr marL="0" indent="0">
              <a:buNone/>
            </a:pPr>
            <a:r>
              <a:rPr lang="en-US" sz="200" b="1" dirty="0">
                <a:solidFill>
                  <a:schemeClr val="bg1"/>
                </a:solidFill>
              </a:rPr>
              <a:t>Barrier to Care</a:t>
            </a:r>
            <a:r>
              <a:rPr lang="en-US" sz="200" dirty="0">
                <a:solidFill>
                  <a:schemeClr val="bg1"/>
                </a:solidFill>
              </a:rPr>
              <a:t>: A barrier or obstacle, real or perceived, that prevents</a:t>
            </a:r>
            <a:br>
              <a:rPr lang="en-US" sz="200" dirty="0">
                <a:solidFill>
                  <a:schemeClr val="bg1"/>
                </a:solidFill>
              </a:rPr>
            </a:br>
            <a:r>
              <a:rPr lang="en-US" sz="200" dirty="0">
                <a:solidFill>
                  <a:schemeClr val="bg1"/>
                </a:solidFill>
              </a:rPr>
              <a:t>a person from accessing needed help.</a:t>
            </a:r>
          </a:p>
          <a:p>
            <a:pPr marL="0" indent="0">
              <a:buNone/>
            </a:pPr>
            <a:r>
              <a:rPr lang="en-US" sz="200" dirty="0">
                <a:solidFill>
                  <a:schemeClr val="bg1"/>
                </a:solidFill>
              </a:rPr>
              <a:t>Based on published literature and discussions with military spouses, the most</a:t>
            </a:r>
            <a:br>
              <a:rPr lang="en-US" sz="200" dirty="0">
                <a:solidFill>
                  <a:schemeClr val="bg1"/>
                </a:solidFill>
              </a:rPr>
            </a:br>
            <a:r>
              <a:rPr lang="en-US" sz="200" dirty="0">
                <a:solidFill>
                  <a:schemeClr val="bg1"/>
                </a:solidFill>
              </a:rPr>
              <a:t>frequently identified </a:t>
            </a:r>
            <a:r>
              <a:rPr lang="en-US" sz="200" b="1" dirty="0">
                <a:solidFill>
                  <a:schemeClr val="bg1"/>
                </a:solidFill>
              </a:rPr>
              <a:t>barriers to seeking help </a:t>
            </a:r>
            <a:r>
              <a:rPr lang="en-US" sz="200" dirty="0">
                <a:solidFill>
                  <a:schemeClr val="bg1"/>
                </a:solidFill>
              </a:rPr>
              <a:t>with a personal problem were:</a:t>
            </a:r>
          </a:p>
          <a:p>
            <a:r>
              <a:rPr lang="en-US" sz="200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Unaware of Available Resources</a:t>
            </a:r>
          </a:p>
          <a:p>
            <a:r>
              <a:rPr lang="en-US" sz="200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Stigma</a:t>
            </a:r>
          </a:p>
          <a:p>
            <a:r>
              <a:rPr lang="en-US" sz="200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Fear of Negative Impact on Service Member’s Career</a:t>
            </a:r>
          </a:p>
          <a:p>
            <a:r>
              <a:rPr lang="en-US" sz="200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Practical</a:t>
            </a:r>
            <a:br>
              <a:rPr lang="en-US" sz="200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200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Concerns</a:t>
            </a:r>
          </a:p>
        </p:txBody>
      </p:sp>
      <p:sp>
        <p:nvSpPr>
          <p:cNvPr id="6" name="Content Placeholder 11" descr="Definition of Barrier to Care&#10;&#10;A barrier or obstacle, real or perceived, that prevents a person from accessing needed help.">
            <a:extLst>
              <a:ext uri="{FF2B5EF4-FFF2-40B4-BE49-F238E27FC236}">
                <a16:creationId xmlns:a16="http://schemas.microsoft.com/office/drawing/2014/main" id="{E3C2F2C0-AC3A-3E60-6679-44F43B8AC7F1}"/>
              </a:ext>
            </a:extLst>
          </p:cNvPr>
          <p:cNvSpPr txBox="1">
            <a:spLocks/>
          </p:cNvSpPr>
          <p:nvPr/>
        </p:nvSpPr>
        <p:spPr>
          <a:xfrm>
            <a:off x="566440" y="1780249"/>
            <a:ext cx="8251991" cy="705366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vert="horz" wrap="none" lIns="82296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Barrier to Care</a:t>
            </a:r>
            <a:r>
              <a:rPr lang="en-US" sz="2000" dirty="0">
                <a:solidFill>
                  <a:schemeClr val="tx1"/>
                </a:solidFill>
              </a:rPr>
              <a:t>: A barrier or obstacle, real or perceived, that prevents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a person from accessing needed help.</a:t>
            </a:r>
          </a:p>
        </p:txBody>
      </p:sp>
      <p:pic>
        <p:nvPicPr>
          <p:cNvPr id="7" name="Picture 6" descr="Decoratve Image&#10;&#10;Book">
            <a:extLst>
              <a:ext uri="{FF2B5EF4-FFF2-40B4-BE49-F238E27FC236}">
                <a16:creationId xmlns:a16="http://schemas.microsoft.com/office/drawing/2014/main" id="{0124A004-2AFF-6125-BD2E-363DC28626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354" y="1631089"/>
            <a:ext cx="947996" cy="100053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E6F982-B272-20E4-BCD6-6717C8CD9AC5}"/>
              </a:ext>
            </a:extLst>
          </p:cNvPr>
          <p:cNvSpPr txBox="1">
            <a:spLocks/>
          </p:cNvSpPr>
          <p:nvPr/>
        </p:nvSpPr>
        <p:spPr>
          <a:xfrm>
            <a:off x="325569" y="2739435"/>
            <a:ext cx="8492862" cy="756579"/>
          </a:xfrm>
          <a:prstGeom prst="rect">
            <a:avLst/>
          </a:prstGeom>
          <a:solidFill>
            <a:srgbClr val="339E90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lIns="91440" tIns="91440" rIns="91440" bIns="9144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Based on published literature and discussions with military spouses, the most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frequently identified </a:t>
            </a:r>
            <a:r>
              <a:rPr lang="en-US" b="1" dirty="0">
                <a:solidFill>
                  <a:schemeClr val="bg1"/>
                </a:solidFill>
              </a:rPr>
              <a:t>barriers to seeking help </a:t>
            </a:r>
            <a:r>
              <a:rPr lang="en-US" dirty="0">
                <a:solidFill>
                  <a:schemeClr val="bg1"/>
                </a:solidFill>
              </a:rPr>
              <a:t>with a personal problem were:</a:t>
            </a:r>
          </a:p>
        </p:txBody>
      </p:sp>
      <p:sp>
        <p:nvSpPr>
          <p:cNvPr id="9" name="Rectangle 8" descr="Decorative Box">
            <a:extLst>
              <a:ext uri="{FF2B5EF4-FFF2-40B4-BE49-F238E27FC236}">
                <a16:creationId xmlns:a16="http://schemas.microsoft.com/office/drawing/2014/main" id="{5D6A5340-B4A5-9C52-70B6-E4CFFD8F9B75}"/>
              </a:ext>
            </a:extLst>
          </p:cNvPr>
          <p:cNvSpPr/>
          <p:nvPr/>
        </p:nvSpPr>
        <p:spPr>
          <a:xfrm>
            <a:off x="432394" y="3603826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Unaware of Available Resources</a:t>
            </a:r>
          </a:p>
        </p:txBody>
      </p:sp>
      <p:pic>
        <p:nvPicPr>
          <p:cNvPr id="10" name="icon 1" descr="Decorative Image&#10;&#10;Book with question mark">
            <a:extLst>
              <a:ext uri="{FF2B5EF4-FFF2-40B4-BE49-F238E27FC236}">
                <a16:creationId xmlns:a16="http://schemas.microsoft.com/office/drawing/2014/main" id="{F2DA4E06-B48D-E0E8-D074-44B8342D78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91" y="3894706"/>
            <a:ext cx="955724" cy="955724"/>
          </a:xfrm>
          <a:prstGeom prst="rect">
            <a:avLst/>
          </a:prstGeom>
        </p:spPr>
      </p:pic>
      <p:sp>
        <p:nvSpPr>
          <p:cNvPr id="11" name="Rectangle 10" descr="Decorative Box">
            <a:extLst>
              <a:ext uri="{FF2B5EF4-FFF2-40B4-BE49-F238E27FC236}">
                <a16:creationId xmlns:a16="http://schemas.microsoft.com/office/drawing/2014/main" id="{57A3EB3C-75A0-906D-4D2F-2675CE4045A6}"/>
              </a:ext>
            </a:extLst>
          </p:cNvPr>
          <p:cNvSpPr/>
          <p:nvPr/>
        </p:nvSpPr>
        <p:spPr>
          <a:xfrm>
            <a:off x="2536583" y="3590258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C4415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457200" rtlCol="0" anchor="b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Stigma</a:t>
            </a:r>
          </a:p>
        </p:txBody>
      </p:sp>
      <p:pic>
        <p:nvPicPr>
          <p:cNvPr id="12" name="Picture 11" descr="Decorative Image&#10;&#10;Sad face">
            <a:extLst>
              <a:ext uri="{FF2B5EF4-FFF2-40B4-BE49-F238E27FC236}">
                <a16:creationId xmlns:a16="http://schemas.microsoft.com/office/drawing/2014/main" id="{9FCA556F-2715-6174-5CBD-36F6A69F6F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375" y="3849763"/>
            <a:ext cx="1180410" cy="1045610"/>
          </a:xfrm>
          <a:prstGeom prst="rect">
            <a:avLst/>
          </a:prstGeom>
        </p:spPr>
      </p:pic>
      <p:sp>
        <p:nvSpPr>
          <p:cNvPr id="13" name="Rectangle 12" descr="Decorative Box">
            <a:extLst>
              <a:ext uri="{FF2B5EF4-FFF2-40B4-BE49-F238E27FC236}">
                <a16:creationId xmlns:a16="http://schemas.microsoft.com/office/drawing/2014/main" id="{49D3E75D-CD5E-03CC-224D-526B9C134A7A}"/>
              </a:ext>
            </a:extLst>
          </p:cNvPr>
          <p:cNvSpPr/>
          <p:nvPr/>
        </p:nvSpPr>
        <p:spPr>
          <a:xfrm>
            <a:off x="4640772" y="3590258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>
            <a:normAutofit/>
          </a:bodyPr>
          <a:lstStyle/>
          <a:p>
            <a:pPr lvl="0"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Fear of Negative Impact on Service Member’s Career</a:t>
            </a:r>
          </a:p>
        </p:txBody>
      </p:sp>
      <p:pic>
        <p:nvPicPr>
          <p:cNvPr id="14" name="Picture 13" descr="Decorative Image&#10;&#10;Military boots">
            <a:extLst>
              <a:ext uri="{FF2B5EF4-FFF2-40B4-BE49-F238E27FC236}">
                <a16:creationId xmlns:a16="http://schemas.microsoft.com/office/drawing/2014/main" id="{251E75B1-F41A-C0C7-EC8E-10422279C1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8039" y="3885987"/>
            <a:ext cx="1265998" cy="973162"/>
          </a:xfrm>
          <a:prstGeom prst="rect">
            <a:avLst/>
          </a:prstGeom>
        </p:spPr>
      </p:pic>
      <p:sp>
        <p:nvSpPr>
          <p:cNvPr id="15" name="Rectangle 14" descr="Decorative Box">
            <a:extLst>
              <a:ext uri="{FF2B5EF4-FFF2-40B4-BE49-F238E27FC236}">
                <a16:creationId xmlns:a16="http://schemas.microsoft.com/office/drawing/2014/main" id="{1B841E01-37D1-1AFA-259A-9B7C2E35658D}"/>
              </a:ext>
            </a:extLst>
          </p:cNvPr>
          <p:cNvSpPr/>
          <p:nvPr/>
        </p:nvSpPr>
        <p:spPr>
          <a:xfrm>
            <a:off x="6744961" y="3590258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88900" dir="5400000">
              <a:srgbClr val="4A5AAC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365760" rtlCol="0" anchor="b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Practical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Concerns</a:t>
            </a:r>
          </a:p>
        </p:txBody>
      </p:sp>
      <p:pic>
        <p:nvPicPr>
          <p:cNvPr id="16" name="Picture 15" descr="Decorative Image&#10;&#10;Stressed multi-tasker">
            <a:extLst>
              <a:ext uri="{FF2B5EF4-FFF2-40B4-BE49-F238E27FC236}">
                <a16:creationId xmlns:a16="http://schemas.microsoft.com/office/drawing/2014/main" id="{CAA7F7DB-D0B8-5200-D271-C1AFB6B3D6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2595" y="3736823"/>
            <a:ext cx="1100258" cy="1271490"/>
          </a:xfrm>
          <a:prstGeom prst="rect">
            <a:avLst/>
          </a:prstGeom>
        </p:spPr>
      </p:pic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10C66AFC-A8ED-3B7C-5934-1398D83C7DC4}"/>
              </a:ext>
            </a:extLst>
          </p:cNvPr>
          <p:cNvSpPr txBox="1">
            <a:spLocks/>
          </p:cNvSpPr>
          <p:nvPr/>
        </p:nvSpPr>
        <p:spPr>
          <a:xfrm>
            <a:off x="210619" y="1204371"/>
            <a:ext cx="8607812" cy="383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Why are </a:t>
            </a:r>
            <a:r>
              <a:rPr lang="en-US" sz="2000" b="1">
                <a:solidFill>
                  <a:schemeClr val="tx1"/>
                </a:solidFill>
              </a:rPr>
              <a:t>military spouses </a:t>
            </a:r>
            <a:r>
              <a:rPr lang="en-US" sz="2000"/>
              <a:t>often reluctant to seek help for mental health concerns?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2839A-02C7-2A70-B7F6-0BC974BD6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32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42" y="101517"/>
            <a:ext cx="7886700" cy="951223"/>
          </a:xfrm>
        </p:spPr>
        <p:txBody>
          <a:bodyPr/>
          <a:lstStyle/>
          <a:p>
            <a:r>
              <a:rPr lang="en-US" dirty="0"/>
              <a:t>Mental Health Resources for Military Spouses</a:t>
            </a:r>
          </a:p>
        </p:txBody>
      </p:sp>
      <p:sp>
        <p:nvSpPr>
          <p:cNvPr id="115" name="Rectangle 114" descr="Decorative Box"/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Unaware of</a:t>
            </a:r>
            <a:br>
              <a:rPr lang="en-US" sz="1000" b="1" spc="-1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000" b="1" spc="-1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Available Resources</a:t>
            </a:r>
          </a:p>
        </p:txBody>
      </p:sp>
      <p:pic>
        <p:nvPicPr>
          <p:cNvPr id="116" name="Picture 115" descr="Decorative Image&#10;&#10;Book with question mark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091" y="102713"/>
            <a:ext cx="641487" cy="641487"/>
          </a:xfrm>
          <a:prstGeom prst="rect">
            <a:avLst/>
          </a:prstGeom>
        </p:spPr>
      </p:pic>
      <p:sp>
        <p:nvSpPr>
          <p:cNvPr id="255" name="TextBox 254"/>
          <p:cNvSpPr txBox="1"/>
          <p:nvPr/>
        </p:nvSpPr>
        <p:spPr>
          <a:xfrm>
            <a:off x="2206270" y="1256187"/>
            <a:ext cx="1439205" cy="319959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/>
            <a:r>
              <a:rPr lang="en-US" sz="1400" b="1" spc="-30" dirty="0">
                <a:solidFill>
                  <a:schemeClr val="bg1"/>
                </a:solidFill>
              </a:rPr>
              <a:t>CONFIDENTIALITY</a:t>
            </a:r>
            <a:endParaRPr lang="en-US" sz="1200" b="1" spc="-30" dirty="0">
              <a:solidFill>
                <a:schemeClr val="bg1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3678743" y="1256187"/>
            <a:ext cx="3487300" cy="319959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>
              <a:defRPr/>
            </a:pPr>
            <a:r>
              <a:rPr lang="en-US" sz="1400" b="1" spc="-30">
                <a:solidFill>
                  <a:schemeClr val="bg1"/>
                </a:solidFill>
              </a:rPr>
              <a:t>EXCEPTIONS</a:t>
            </a:r>
          </a:p>
        </p:txBody>
      </p:sp>
      <p:sp>
        <p:nvSpPr>
          <p:cNvPr id="256" name="TextBox 22"/>
          <p:cNvSpPr txBox="1"/>
          <p:nvPr/>
        </p:nvSpPr>
        <p:spPr>
          <a:xfrm>
            <a:off x="7206888" y="1256187"/>
            <a:ext cx="1754232" cy="319959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lvl="0" algn="ctr">
              <a:defRPr/>
            </a:pPr>
            <a:r>
              <a:rPr lang="en-US" sz="1400" b="1" spc="-30" dirty="0">
                <a:solidFill>
                  <a:schemeClr val="bg1"/>
                </a:solidFill>
              </a:rPr>
              <a:t>FORMAT</a:t>
            </a:r>
          </a:p>
        </p:txBody>
      </p:sp>
      <p:sp>
        <p:nvSpPr>
          <p:cNvPr id="240" name="box 1"/>
          <p:cNvSpPr txBox="1"/>
          <p:nvPr/>
        </p:nvSpPr>
        <p:spPr>
          <a:xfrm>
            <a:off x="188382" y="1621277"/>
            <a:ext cx="2637467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Local Religious Leaders or Installation Chaplains</a:t>
            </a:r>
          </a:p>
        </p:txBody>
      </p:sp>
      <p:pic>
        <p:nvPicPr>
          <p:cNvPr id="241" name="icon 1" descr="Decorative Ico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26" y="1719934"/>
            <a:ext cx="297212" cy="470549"/>
          </a:xfrm>
          <a:prstGeom prst="rect">
            <a:avLst/>
          </a:prstGeom>
          <a:ln w="3175">
            <a:noFill/>
          </a:ln>
        </p:spPr>
      </p:pic>
      <p:sp>
        <p:nvSpPr>
          <p:cNvPr id="48" name="Total"/>
          <p:cNvSpPr txBox="1"/>
          <p:nvPr/>
        </p:nvSpPr>
        <p:spPr>
          <a:xfrm>
            <a:off x="2712990" y="1621277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3678743" y="1621277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Unless consent is freely given and is specific regarding the information to be disclosed</a:t>
            </a:r>
          </a:p>
        </p:txBody>
      </p:sp>
      <p:sp>
        <p:nvSpPr>
          <p:cNvPr id="252" name="TextBox 17"/>
          <p:cNvSpPr txBox="1"/>
          <p:nvPr/>
        </p:nvSpPr>
        <p:spPr>
          <a:xfrm>
            <a:off x="7206888" y="1621277"/>
            <a:ext cx="1754232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</p:txBody>
      </p:sp>
      <p:sp>
        <p:nvSpPr>
          <p:cNvPr id="236" name="box 2"/>
          <p:cNvSpPr txBox="1"/>
          <p:nvPr/>
        </p:nvSpPr>
        <p:spPr>
          <a:xfrm>
            <a:off x="188383" y="2294720"/>
            <a:ext cx="2639818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Military/Veterans                Crisis Line</a:t>
            </a:r>
          </a:p>
        </p:txBody>
      </p:sp>
      <p:pic>
        <p:nvPicPr>
          <p:cNvPr id="237" name="icon 2" descr="Decorative Icon"/>
          <p:cNvPicPr>
            <a:picLocks noChangeAspect="1"/>
          </p:cNvPicPr>
          <p:nvPr/>
        </p:nvPicPr>
        <p:blipFill>
          <a:blip r:embed="rId5" cstate="print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209" y="2442367"/>
            <a:ext cx="450446" cy="362370"/>
          </a:xfrm>
          <a:prstGeom prst="rect">
            <a:avLst/>
          </a:prstGeom>
          <a:ln w="3175">
            <a:noFill/>
          </a:ln>
        </p:spPr>
      </p:pic>
      <p:sp>
        <p:nvSpPr>
          <p:cNvPr id="49" name="Total"/>
          <p:cNvSpPr txBox="1"/>
          <p:nvPr/>
        </p:nvSpPr>
        <p:spPr>
          <a:xfrm>
            <a:off x="2712990" y="2294157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3678743" y="229475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If the caller provides contact information,</a:t>
            </a:r>
            <a:b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a case manager will make contact by the</a:t>
            </a:r>
            <a:b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next business day</a:t>
            </a:r>
          </a:p>
        </p:txBody>
      </p:sp>
      <p:sp>
        <p:nvSpPr>
          <p:cNvPr id="251" name="TextBox 14"/>
          <p:cNvSpPr txBox="1"/>
          <p:nvPr/>
        </p:nvSpPr>
        <p:spPr>
          <a:xfrm>
            <a:off x="7202608" y="2294211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Email*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Live chat*</a:t>
            </a:r>
          </a:p>
        </p:txBody>
      </p:sp>
      <p:sp>
        <p:nvSpPr>
          <p:cNvPr id="232" name="box 3"/>
          <p:cNvSpPr txBox="1"/>
          <p:nvPr/>
        </p:nvSpPr>
        <p:spPr>
          <a:xfrm>
            <a:off x="188383" y="2968200"/>
            <a:ext cx="2636890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OneSource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Non-Medical Counseling</a:t>
            </a:r>
          </a:p>
        </p:txBody>
      </p:sp>
      <p:pic>
        <p:nvPicPr>
          <p:cNvPr id="233" name="icon 3" descr="Decorative Ico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72" y="3056621"/>
            <a:ext cx="308120" cy="450467"/>
          </a:xfrm>
          <a:prstGeom prst="rect">
            <a:avLst/>
          </a:prstGeom>
          <a:ln w="3175">
            <a:noFill/>
          </a:ln>
        </p:spPr>
      </p:pic>
      <p:sp>
        <p:nvSpPr>
          <p:cNvPr id="50" name="total 3"/>
          <p:cNvSpPr txBox="1"/>
          <p:nvPr/>
        </p:nvSpPr>
        <p:spPr>
          <a:xfrm>
            <a:off x="2712990" y="2968228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3678743" y="2968228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0" name="TextBox 10"/>
          <p:cNvSpPr txBox="1"/>
          <p:nvPr/>
        </p:nvSpPr>
        <p:spPr>
          <a:xfrm>
            <a:off x="7202608" y="2967145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  <a:br>
              <a:rPr lang="en-US" sz="1400" spc="-2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 </a:t>
            </a:r>
            <a:br>
              <a:rPr lang="en-US" sz="1400" spc="-2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 </a:t>
            </a:r>
            <a:br>
              <a:rPr lang="en-US" sz="1400" spc="-2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>
                <a:solidFill>
                  <a:schemeClr val="tx1">
                    <a:lumMod val="75000"/>
                    <a:lumOff val="25000"/>
                  </a:schemeClr>
                </a:solidFill>
              </a:rPr>
              <a:t>Secure online chat*</a:t>
            </a:r>
          </a:p>
        </p:txBody>
      </p:sp>
      <p:sp>
        <p:nvSpPr>
          <p:cNvPr id="228" name="box 4"/>
          <p:cNvSpPr txBox="1"/>
          <p:nvPr/>
        </p:nvSpPr>
        <p:spPr>
          <a:xfrm>
            <a:off x="188383" y="3641680"/>
            <a:ext cx="2639878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&amp; Family Life Counselors (MFLC)</a:t>
            </a:r>
          </a:p>
        </p:txBody>
      </p:sp>
      <p:pic>
        <p:nvPicPr>
          <p:cNvPr id="229" name="icon 4" descr="Decorative Icon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71" y="3758972"/>
            <a:ext cx="389922" cy="421774"/>
          </a:xfrm>
          <a:prstGeom prst="rect">
            <a:avLst/>
          </a:prstGeom>
          <a:ln w="3175">
            <a:noFill/>
          </a:ln>
        </p:spPr>
      </p:pic>
      <p:sp>
        <p:nvSpPr>
          <p:cNvPr id="52" name="partial 4"/>
          <p:cNvSpPr txBox="1"/>
          <p:nvPr/>
        </p:nvSpPr>
        <p:spPr>
          <a:xfrm>
            <a:off x="2712990" y="3643956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678743" y="364170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9" name="TextBox 9"/>
          <p:cNvSpPr txBox="1"/>
          <p:nvPr/>
        </p:nvSpPr>
        <p:spPr>
          <a:xfrm>
            <a:off x="7206888" y="3640079"/>
            <a:ext cx="1754232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  <a:r>
              <a:rPr lang="en-US" sz="1400" spc="-30" baseline="3000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44" name="box 5"/>
          <p:cNvSpPr txBox="1"/>
          <p:nvPr/>
        </p:nvSpPr>
        <p:spPr>
          <a:xfrm>
            <a:off x="188382" y="4315161"/>
            <a:ext cx="2639877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>
                <a:solidFill>
                  <a:schemeClr val="bg1"/>
                </a:solidFill>
              </a:rPr>
              <a:t>Family Readiness System</a:t>
            </a:r>
          </a:p>
        </p:txBody>
      </p:sp>
      <p:pic>
        <p:nvPicPr>
          <p:cNvPr id="245" name="icon 5" descr="Decorative Ico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74" y="4432630"/>
            <a:ext cx="399916" cy="398360"/>
          </a:xfrm>
          <a:prstGeom prst="rect">
            <a:avLst/>
          </a:prstGeom>
          <a:ln w="3175">
            <a:noFill/>
          </a:ln>
        </p:spPr>
      </p:pic>
      <p:sp>
        <p:nvSpPr>
          <p:cNvPr id="53" name="partial 5"/>
          <p:cNvSpPr txBox="1"/>
          <p:nvPr/>
        </p:nvSpPr>
        <p:spPr>
          <a:xfrm>
            <a:off x="2712990" y="4316897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3678743" y="4315178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</p:txBody>
      </p:sp>
      <p:sp>
        <p:nvSpPr>
          <p:cNvPr id="253" name="TextBox 14"/>
          <p:cNvSpPr txBox="1"/>
          <p:nvPr/>
        </p:nvSpPr>
        <p:spPr>
          <a:xfrm>
            <a:off x="7202608" y="4313013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</p:txBody>
      </p:sp>
      <p:sp>
        <p:nvSpPr>
          <p:cNvPr id="224" name="box 6"/>
          <p:cNvSpPr txBox="1"/>
          <p:nvPr/>
        </p:nvSpPr>
        <p:spPr>
          <a:xfrm>
            <a:off x="188382" y="4988642"/>
            <a:ext cx="2636659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Behavioral Health Services</a:t>
            </a:r>
          </a:p>
        </p:txBody>
      </p:sp>
      <p:pic>
        <p:nvPicPr>
          <p:cNvPr id="225" name="icon 6" descr="Decorative Icon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567" y="5082874"/>
            <a:ext cx="441730" cy="424643"/>
          </a:xfrm>
          <a:prstGeom prst="rect">
            <a:avLst/>
          </a:prstGeom>
          <a:ln w="3175">
            <a:noFill/>
          </a:ln>
        </p:spPr>
      </p:pic>
      <p:sp>
        <p:nvSpPr>
          <p:cNvPr id="54" name="partial 6"/>
          <p:cNvSpPr txBox="1"/>
          <p:nvPr/>
        </p:nvSpPr>
        <p:spPr>
          <a:xfrm>
            <a:off x="2712990" y="4989838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3678743" y="498865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</p:txBody>
      </p:sp>
      <p:sp>
        <p:nvSpPr>
          <p:cNvPr id="248" name="TextBox 24"/>
          <p:cNvSpPr txBox="1"/>
          <p:nvPr/>
        </p:nvSpPr>
        <p:spPr>
          <a:xfrm>
            <a:off x="7202608" y="4985947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20" name="box 7"/>
          <p:cNvSpPr txBox="1"/>
          <p:nvPr/>
        </p:nvSpPr>
        <p:spPr>
          <a:xfrm>
            <a:off x="188383" y="5663443"/>
            <a:ext cx="2637944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Emergency Room</a:t>
            </a:r>
          </a:p>
        </p:txBody>
      </p:sp>
      <p:pic>
        <p:nvPicPr>
          <p:cNvPr id="221" name="icon 7" descr="Decorative Icon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42" y="5759402"/>
            <a:ext cx="365380" cy="418904"/>
          </a:xfrm>
          <a:prstGeom prst="rect">
            <a:avLst/>
          </a:prstGeom>
          <a:ln w="3175">
            <a:noFill/>
          </a:ln>
        </p:spPr>
      </p:pic>
      <p:sp>
        <p:nvSpPr>
          <p:cNvPr id="55" name="partial 7"/>
          <p:cNvSpPr txBox="1"/>
          <p:nvPr/>
        </p:nvSpPr>
        <p:spPr>
          <a:xfrm>
            <a:off x="2712990" y="5663443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3678743" y="566344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</p:txBody>
      </p:sp>
      <p:sp>
        <p:nvSpPr>
          <p:cNvPr id="247" name="TextBox 23"/>
          <p:cNvSpPr txBox="1"/>
          <p:nvPr/>
        </p:nvSpPr>
        <p:spPr>
          <a:xfrm>
            <a:off x="7202608" y="5658881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8989" y="6324741"/>
            <a:ext cx="8011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>
                <a:solidFill>
                  <a:schemeClr val="tx1">
                    <a:lumMod val="75000"/>
                    <a:lumOff val="25000"/>
                  </a:schemeClr>
                </a:solidFill>
              </a:rPr>
              <a:t>* Can be done in the privacy of one’s home.   </a:t>
            </a:r>
            <a:r>
              <a:rPr lang="en-US" sz="1000" b="1" spc="-30" baseline="3000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en-US" sz="1000" i="1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areas where face-to-face support is restricted due to COVID-19.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7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DD7E5-41FD-D822-5EBB-099FF1F64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Mobile Resilience Tools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E3A18-9DC4-E4CB-97C8-CD58CC4B9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15" y="6187128"/>
            <a:ext cx="7490485" cy="362222"/>
          </a:xfrm>
        </p:spPr>
        <p:txBody>
          <a:bodyPr/>
          <a:lstStyle/>
          <a:p>
            <a:pPr marL="0" indent="0">
              <a:buNone/>
            </a:pPr>
            <a:r>
              <a:rPr lang="en-US" sz="1100" dirty="0"/>
              <a:t>*All can be downloaded for FREE from iOS App Store or Google Play Store.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88057-7B80-0EA1-95B5-930EDE61E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 descr="Decorative Box">
            <a:extLst>
              <a:ext uri="{FF2B5EF4-FFF2-40B4-BE49-F238E27FC236}">
                <a16:creationId xmlns:a16="http://schemas.microsoft.com/office/drawing/2014/main" id="{28E3754E-1B1C-D5FA-236A-6B2E7F4D8006}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Unaware of</a:t>
            </a:r>
            <a:b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Available Resources</a:t>
            </a:r>
          </a:p>
        </p:txBody>
      </p:sp>
      <p:pic>
        <p:nvPicPr>
          <p:cNvPr id="6" name="Picture 5" descr="Decorative Image&#10;&#10;Book with question mark">
            <a:extLst>
              <a:ext uri="{FF2B5EF4-FFF2-40B4-BE49-F238E27FC236}">
                <a16:creationId xmlns:a16="http://schemas.microsoft.com/office/drawing/2014/main" id="{2FA5D3D6-B71B-7689-6280-CB799CB369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091" y="107233"/>
            <a:ext cx="641487" cy="641487"/>
          </a:xfrm>
          <a:prstGeom prst="rect">
            <a:avLst/>
          </a:prstGeom>
        </p:spPr>
      </p:pic>
      <p:pic>
        <p:nvPicPr>
          <p:cNvPr id="7" name="Picture 6" descr="Mobile App&#10;&#10;Breathe 2 Relax">
            <a:extLst>
              <a:ext uri="{FF2B5EF4-FFF2-40B4-BE49-F238E27FC236}">
                <a16:creationId xmlns:a16="http://schemas.microsoft.com/office/drawing/2014/main" id="{D8DCE672-8726-707D-8881-7F726923FC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99" y="1333462"/>
            <a:ext cx="1237062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8" name="Picture 7" descr="Mobile App&#10;&#10;Mindfulness Coach">
            <a:extLst>
              <a:ext uri="{FF2B5EF4-FFF2-40B4-BE49-F238E27FC236}">
                <a16:creationId xmlns:a16="http://schemas.microsoft.com/office/drawing/2014/main" id="{2A41633A-7E63-3C16-4588-3586ACBF26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678" y="1734413"/>
            <a:ext cx="1237062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9" name="Picture 8" descr="Mobile App&#10;&#10;Sesame Street for Military Families">
            <a:extLst>
              <a:ext uri="{FF2B5EF4-FFF2-40B4-BE49-F238E27FC236}">
                <a16:creationId xmlns:a16="http://schemas.microsoft.com/office/drawing/2014/main" id="{4305BF0E-C1EF-42AB-E4F2-DF9A1746B9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7757" y="2135364"/>
            <a:ext cx="1239704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10" name="Picture 9" descr="Mobile App&#10;&#10;Couples Coach">
            <a:extLst>
              <a:ext uri="{FF2B5EF4-FFF2-40B4-BE49-F238E27FC236}">
                <a16:creationId xmlns:a16="http://schemas.microsoft.com/office/drawing/2014/main" id="{3CD5EA6B-D08B-040F-99BD-E0C8E0062A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478" y="2536315"/>
            <a:ext cx="1237062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11" name="Picture 10" descr="Mobile App&#10;&#10;Chill Drills ">
            <a:extLst>
              <a:ext uri="{FF2B5EF4-FFF2-40B4-BE49-F238E27FC236}">
                <a16:creationId xmlns:a16="http://schemas.microsoft.com/office/drawing/2014/main" id="{DBF8BEE2-D760-090B-5823-DF50E70C923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557" y="2937266"/>
            <a:ext cx="1234440" cy="2432304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grpSp>
        <p:nvGrpSpPr>
          <p:cNvPr id="12" name="Group 11" descr="Mobile App&#10;&#10;Insomnia Coach">
            <a:extLst>
              <a:ext uri="{FF2B5EF4-FFF2-40B4-BE49-F238E27FC236}">
                <a16:creationId xmlns:a16="http://schemas.microsoft.com/office/drawing/2014/main" id="{D722FB5C-AA01-920D-71C5-32F89605E37F}"/>
              </a:ext>
            </a:extLst>
          </p:cNvPr>
          <p:cNvGrpSpPr/>
          <p:nvPr/>
        </p:nvGrpSpPr>
        <p:grpSpPr>
          <a:xfrm>
            <a:off x="7547014" y="3367492"/>
            <a:ext cx="1261981" cy="4677381"/>
            <a:chOff x="7547014" y="3367492"/>
            <a:chExt cx="1261981" cy="491818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21C898E-1FC1-1AAC-8927-9DEEE7972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47014" y="3367492"/>
              <a:ext cx="1261981" cy="4918182"/>
            </a:xfrm>
            <a:prstGeom prst="rect">
              <a:avLst/>
            </a:prstGeom>
            <a:effectLst>
              <a:reflection blurRad="6350" stA="20000" endPos="20000" dir="5400000" sy="-100000" algn="bl" rotWithShape="0"/>
            </a:effec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E7A3317-F10B-12C3-3EFF-88A9384677CA}"/>
                </a:ext>
              </a:extLst>
            </p:cNvPr>
            <p:cNvGrpSpPr/>
            <p:nvPr/>
          </p:nvGrpSpPr>
          <p:grpSpPr>
            <a:xfrm>
              <a:off x="7600177" y="3571816"/>
              <a:ext cx="1148028" cy="2039477"/>
              <a:chOff x="7771847" y="3787421"/>
              <a:chExt cx="1148028" cy="2039477"/>
            </a:xfrm>
          </p:grpSpPr>
          <p:pic>
            <p:nvPicPr>
              <p:cNvPr id="15" name="Picture 14" descr="Graphical user interface, application&#10;&#10;Description automatically generated">
                <a:extLst>
                  <a:ext uri="{FF2B5EF4-FFF2-40B4-BE49-F238E27FC236}">
                    <a16:creationId xmlns:a16="http://schemas.microsoft.com/office/drawing/2014/main" id="{10B77FB0-D581-1ACE-E991-9BE034269D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71847" y="3787421"/>
                <a:ext cx="1148028" cy="2039477"/>
              </a:xfrm>
              <a:prstGeom prst="rect">
                <a:avLst/>
              </a:prstGeom>
            </p:spPr>
          </p:pic>
          <p:sp>
            <p:nvSpPr>
              <p:cNvPr id="16" name="Right Triangle 15">
                <a:extLst>
                  <a:ext uri="{FF2B5EF4-FFF2-40B4-BE49-F238E27FC236}">
                    <a16:creationId xmlns:a16="http://schemas.microsoft.com/office/drawing/2014/main" id="{88D4F720-07B0-7245-7FD3-A6AEC99B8C18}"/>
                  </a:ext>
                </a:extLst>
              </p:cNvPr>
              <p:cNvSpPr/>
              <p:nvPr/>
            </p:nvSpPr>
            <p:spPr>
              <a:xfrm flipH="1" flipV="1">
                <a:off x="8319800" y="3787421"/>
                <a:ext cx="600075" cy="1861457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2">
                      <a:alpha val="2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reflection stA="0" endPos="650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gradFill>
                    <a:gsLst>
                      <a:gs pos="0">
                        <a:schemeClr val="accent1">
                          <a:lumMod val="5000"/>
                          <a:lumOff val="95000"/>
                          <a:alpha val="92000"/>
                        </a:schemeClr>
                      </a:gs>
                      <a:gs pos="63000">
                        <a:schemeClr val="accent1">
                          <a:lumMod val="45000"/>
                          <a:lumOff val="55000"/>
                        </a:schemeClr>
                      </a:gs>
                      <a:gs pos="90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4470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B6366-71EE-25B5-30F6-7FD8BBB12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Fear of Being Perceived as Broken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6B79C-06E4-F9F2-21DD-D5A4D0CDB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1261028"/>
            <a:ext cx="7490485" cy="7340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00" b="1" dirty="0">
                <a:solidFill>
                  <a:schemeClr val="bg1"/>
                </a:solidFill>
              </a:rPr>
              <a:t>On a scale from 1-10</a:t>
            </a:r>
            <a:r>
              <a:rPr lang="en-US" sz="500" dirty="0">
                <a:solidFill>
                  <a:schemeClr val="bg1"/>
                </a:solidFill>
              </a:rPr>
              <a:t>, if you faced a mental </a:t>
            </a:r>
            <a:br>
              <a:rPr lang="en-US" sz="500" dirty="0">
                <a:solidFill>
                  <a:schemeClr val="bg1"/>
                </a:solidFill>
              </a:rPr>
            </a:br>
            <a:r>
              <a:rPr lang="en-US" sz="500" dirty="0">
                <a:solidFill>
                  <a:schemeClr val="bg1"/>
                </a:solidFill>
              </a:rPr>
              <a:t>health problem, how likely would you be to </a:t>
            </a:r>
            <a:br>
              <a:rPr lang="en-US" sz="500" dirty="0">
                <a:solidFill>
                  <a:schemeClr val="bg1"/>
                </a:solidFill>
              </a:rPr>
            </a:br>
            <a:r>
              <a:rPr lang="en-US" sz="500" dirty="0">
                <a:solidFill>
                  <a:schemeClr val="bg1"/>
                </a:solidFill>
              </a:rPr>
              <a:t>seek help?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500" b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Coping with mental health stigma: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Learn about it—what resource is best for you?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Trust yourself—don’t let self-doubt and shame stop you from getting help.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Find your people—who helps you? Who makes you feel better?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Join a support group you feel comfortable with.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Speak about your experiences.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5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Always remember: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00" dirty="0">
                <a:solidFill>
                  <a:schemeClr val="bg1"/>
                </a:solidFill>
              </a:rPr>
              <a:t>It is not your fault and you are not alone.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00" dirty="0">
                <a:solidFill>
                  <a:schemeClr val="bg1"/>
                </a:solidFill>
              </a:rPr>
              <a:t>You are amazing just the way you are. You are more than just your problems.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00" dirty="0">
                <a:solidFill>
                  <a:schemeClr val="bg1"/>
                </a:solidFill>
              </a:rPr>
              <a:t>Everyone deserves to get help. Advocate for yourself!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00" dirty="0">
                <a:solidFill>
                  <a:schemeClr val="bg1"/>
                </a:solidFill>
              </a:rPr>
              <a:t>Seeking help early is always better.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00" dirty="0">
                <a:solidFill>
                  <a:schemeClr val="bg1"/>
                </a:solidFill>
              </a:rPr>
              <a:t>Do not give up until you get the help you need.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" b="1" i="1" dirty="0">
                <a:solidFill>
                  <a:schemeClr val="bg1"/>
                </a:solidFill>
              </a:rPr>
              <a:t>If you are still reluctant to reach out for help because of stigma, try the resources that offer total confidentiality.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C3A06-8ED7-788F-CA58-9A15A44A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 descr="Decorative Box">
            <a:extLst>
              <a:ext uri="{FF2B5EF4-FFF2-40B4-BE49-F238E27FC236}">
                <a16:creationId xmlns:a16="http://schemas.microsoft.com/office/drawing/2014/main" id="{79BC1A38-53AE-48F9-E1D9-E87E60813945}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C4415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18288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Stigma</a:t>
            </a:r>
          </a:p>
        </p:txBody>
      </p:sp>
      <p:pic>
        <p:nvPicPr>
          <p:cNvPr id="6" name="Picture 5" descr="Decorative Image&#10;&#10;Sad face">
            <a:extLst>
              <a:ext uri="{FF2B5EF4-FFF2-40B4-BE49-F238E27FC236}">
                <a16:creationId xmlns:a16="http://schemas.microsoft.com/office/drawing/2014/main" id="{67B6E762-07BA-720C-754B-82066CD4A3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159" y="223471"/>
            <a:ext cx="584811" cy="51802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DB950E-E7A8-FA36-ED9A-4A8112B8C6FD}"/>
              </a:ext>
            </a:extLst>
          </p:cNvPr>
          <p:cNvSpPr txBox="1">
            <a:spLocks/>
          </p:cNvSpPr>
          <p:nvPr/>
        </p:nvSpPr>
        <p:spPr>
          <a:xfrm>
            <a:off x="0" y="1224364"/>
            <a:ext cx="9144000" cy="98513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On a scale from 1-10</a:t>
            </a:r>
            <a:r>
              <a:rPr lang="en-US" dirty="0"/>
              <a:t>, if you faced a mental </a:t>
            </a:r>
            <a:br>
              <a:rPr lang="en-US" dirty="0"/>
            </a:br>
            <a:r>
              <a:rPr lang="en-US" dirty="0"/>
              <a:t>health problem, how likely would you be to </a:t>
            </a:r>
            <a:br>
              <a:rPr lang="en-US" dirty="0"/>
            </a:br>
            <a:r>
              <a:rPr lang="en-US" dirty="0"/>
              <a:t>seek help?</a:t>
            </a:r>
          </a:p>
        </p:txBody>
      </p:sp>
      <p:grpSp>
        <p:nvGrpSpPr>
          <p:cNvPr id="8" name="Group 7" descr="Decorative Image&#10;&#10;Meter showing a rating scale from 1 to 10">
            <a:extLst>
              <a:ext uri="{FF2B5EF4-FFF2-40B4-BE49-F238E27FC236}">
                <a16:creationId xmlns:a16="http://schemas.microsoft.com/office/drawing/2014/main" id="{E6A8C4B0-0651-0CF2-91E6-214E842C79F0}"/>
              </a:ext>
            </a:extLst>
          </p:cNvPr>
          <p:cNvGrpSpPr/>
          <p:nvPr/>
        </p:nvGrpSpPr>
        <p:grpSpPr>
          <a:xfrm>
            <a:off x="4561747" y="1478776"/>
            <a:ext cx="4343352" cy="509914"/>
            <a:chOff x="4561747" y="1409506"/>
            <a:chExt cx="4343352" cy="509914"/>
          </a:xfrm>
        </p:grpSpPr>
        <p:grpSp>
          <p:nvGrpSpPr>
            <p:cNvPr id="9" name="Group 8" descr="Scale from red to blue" title="decorative image">
              <a:extLst>
                <a:ext uri="{FF2B5EF4-FFF2-40B4-BE49-F238E27FC236}">
                  <a16:creationId xmlns:a16="http://schemas.microsoft.com/office/drawing/2014/main" id="{7D469D4D-5427-4FD1-19A0-9DBCA3A0094C}"/>
                </a:ext>
              </a:extLst>
            </p:cNvPr>
            <p:cNvGrpSpPr/>
            <p:nvPr/>
          </p:nvGrpSpPr>
          <p:grpSpPr>
            <a:xfrm>
              <a:off x="4561747" y="1409508"/>
              <a:ext cx="4343352" cy="289558"/>
              <a:chOff x="4561747" y="1409508"/>
              <a:chExt cx="4343352" cy="289558"/>
            </a:xfrm>
          </p:grpSpPr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3945CF36-027E-D636-0DDA-CECAEA759A6D}"/>
                  </a:ext>
                </a:extLst>
              </p:cNvPr>
              <p:cNvSpPr/>
              <p:nvPr/>
            </p:nvSpPr>
            <p:spPr>
              <a:xfrm>
                <a:off x="4561747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761424AC-C6A8-66A1-F50D-776ED314BA42}"/>
                  </a:ext>
                </a:extLst>
              </p:cNvPr>
              <p:cNvGrpSpPr/>
              <p:nvPr/>
            </p:nvGrpSpPr>
            <p:grpSpPr>
              <a:xfrm>
                <a:off x="4996081" y="1409508"/>
                <a:ext cx="3474677" cy="289557"/>
                <a:chOff x="6198502" y="339864"/>
                <a:chExt cx="4660996" cy="388417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8D44566-8575-BFBF-25DE-CD859FD4271F}"/>
                    </a:ext>
                  </a:extLst>
                </p:cNvPr>
                <p:cNvSpPr/>
                <p:nvPr/>
              </p:nvSpPr>
              <p:spPr>
                <a:xfrm>
                  <a:off x="6198502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E21526AC-70ED-9410-42D1-047561B22E2E}"/>
                    </a:ext>
                  </a:extLst>
                </p:cNvPr>
                <p:cNvSpPr/>
                <p:nvPr/>
              </p:nvSpPr>
              <p:spPr>
                <a:xfrm>
                  <a:off x="6781126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27BADF-984B-0D5D-0806-9DFBC8B38F34}"/>
                    </a:ext>
                  </a:extLst>
                </p:cNvPr>
                <p:cNvSpPr/>
                <p:nvPr/>
              </p:nvSpPr>
              <p:spPr>
                <a:xfrm>
                  <a:off x="7363754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A88F9F4-3068-07CA-E223-CD66D03FAA3F}"/>
                    </a:ext>
                  </a:extLst>
                </p:cNvPr>
                <p:cNvSpPr/>
                <p:nvPr/>
              </p:nvSpPr>
              <p:spPr>
                <a:xfrm>
                  <a:off x="7946380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1060417-B301-8AB2-6168-17352F5779B0}"/>
                    </a:ext>
                  </a:extLst>
                </p:cNvPr>
                <p:cNvSpPr/>
                <p:nvPr/>
              </p:nvSpPr>
              <p:spPr>
                <a:xfrm>
                  <a:off x="8529002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373D60D-B5BC-9BB3-2C69-1A4F24FBDFA3}"/>
                    </a:ext>
                  </a:extLst>
                </p:cNvPr>
                <p:cNvSpPr/>
                <p:nvPr/>
              </p:nvSpPr>
              <p:spPr>
                <a:xfrm>
                  <a:off x="9111626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7E6D7B1-CDAB-2EC1-79A8-79E2922E41C7}"/>
                    </a:ext>
                  </a:extLst>
                </p:cNvPr>
                <p:cNvSpPr/>
                <p:nvPr/>
              </p:nvSpPr>
              <p:spPr>
                <a:xfrm>
                  <a:off x="9694255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BB682BE-25B3-F42A-5B9B-44DA3839A311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C85FAFD7-6A6C-AC7C-A001-BCD2A325BE16}"/>
                  </a:ext>
                </a:extLst>
              </p:cNvPr>
              <p:cNvSpPr/>
              <p:nvPr/>
            </p:nvSpPr>
            <p:spPr>
              <a:xfrm rot="10800000">
                <a:off x="8470764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0ADDC0F-CB87-CB91-09F7-4C866CC2367E}"/>
                </a:ext>
              </a:extLst>
            </p:cNvPr>
            <p:cNvSpPr/>
            <p:nvPr/>
          </p:nvSpPr>
          <p:spPr>
            <a:xfrm rot="10800000">
              <a:off x="4561747" y="1409506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E45733-F55F-0EBC-D95F-25F0D0AF6959}"/>
                </a:ext>
              </a:extLst>
            </p:cNvPr>
            <p:cNvSpPr txBox="1"/>
            <p:nvPr/>
          </p:nvSpPr>
          <p:spPr>
            <a:xfrm>
              <a:off x="4588183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8775A8-1F4A-4ED8-D4B6-B86EB64E11AF}"/>
                </a:ext>
              </a:extLst>
            </p:cNvPr>
            <p:cNvSpPr txBox="1"/>
            <p:nvPr/>
          </p:nvSpPr>
          <p:spPr>
            <a:xfrm>
              <a:off x="5023297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78874B-78F8-0663-A2A2-FF657961DCCC}"/>
                </a:ext>
              </a:extLst>
            </p:cNvPr>
            <p:cNvSpPr txBox="1"/>
            <p:nvPr/>
          </p:nvSpPr>
          <p:spPr>
            <a:xfrm>
              <a:off x="5458411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ACF805D-3B12-EA6E-9977-F5E4AED4FAAE}"/>
                </a:ext>
              </a:extLst>
            </p:cNvPr>
            <p:cNvSpPr txBox="1"/>
            <p:nvPr/>
          </p:nvSpPr>
          <p:spPr>
            <a:xfrm>
              <a:off x="5893525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1866DA-81CE-7068-B99F-21A5A043F175}"/>
                </a:ext>
              </a:extLst>
            </p:cNvPr>
            <p:cNvSpPr txBox="1"/>
            <p:nvPr/>
          </p:nvSpPr>
          <p:spPr>
            <a:xfrm>
              <a:off x="6328639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950FDF-7D27-1DE9-B55D-836310FB898C}"/>
                </a:ext>
              </a:extLst>
            </p:cNvPr>
            <p:cNvSpPr txBox="1"/>
            <p:nvPr/>
          </p:nvSpPr>
          <p:spPr>
            <a:xfrm>
              <a:off x="6763753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804FE2-74E7-99B3-2192-CF0E1F8AE673}"/>
                </a:ext>
              </a:extLst>
            </p:cNvPr>
            <p:cNvSpPr txBox="1"/>
            <p:nvPr/>
          </p:nvSpPr>
          <p:spPr>
            <a:xfrm>
              <a:off x="7198867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3C7A09-8E45-BAB8-1DEE-4F37F7EAC846}"/>
                </a:ext>
              </a:extLst>
            </p:cNvPr>
            <p:cNvSpPr txBox="1"/>
            <p:nvPr/>
          </p:nvSpPr>
          <p:spPr>
            <a:xfrm>
              <a:off x="7633981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6D32B6-E0E5-F496-974F-D63304AD1F2E}"/>
                </a:ext>
              </a:extLst>
            </p:cNvPr>
            <p:cNvSpPr txBox="1"/>
            <p:nvPr/>
          </p:nvSpPr>
          <p:spPr>
            <a:xfrm>
              <a:off x="8069095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FAA78E-9E0F-9513-3BFF-B78B9AFCBB33}"/>
                </a:ext>
              </a:extLst>
            </p:cNvPr>
            <p:cNvSpPr txBox="1"/>
            <p:nvPr/>
          </p:nvSpPr>
          <p:spPr>
            <a:xfrm>
              <a:off x="8504212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</a:t>
              </a:r>
            </a:p>
          </p:txBody>
        </p:sp>
      </p:grpSp>
      <p:sp>
        <p:nvSpPr>
          <p:cNvPr id="33" name="Coping with:">
            <a:extLst>
              <a:ext uri="{FF2B5EF4-FFF2-40B4-BE49-F238E27FC236}">
                <a16:creationId xmlns:a16="http://schemas.microsoft.com/office/drawing/2014/main" id="{52A57FCD-9F60-AE9C-763C-942ACD6375B0}"/>
              </a:ext>
            </a:extLst>
          </p:cNvPr>
          <p:cNvSpPr txBox="1">
            <a:spLocks/>
          </p:cNvSpPr>
          <p:nvPr/>
        </p:nvSpPr>
        <p:spPr>
          <a:xfrm>
            <a:off x="264449" y="2349590"/>
            <a:ext cx="3437438" cy="334909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dirty="0"/>
              <a:t>Coping with mental health stigma: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Learn about it—what resource is best for you?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Trust yourself—don’t let self-doubt and shame stop you from getting help.</a:t>
            </a:r>
            <a:endParaRPr lang="en-US" sz="1600" dirty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Find your people—who helps you? Who makes you feel better?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Join a support group you feel comfortable with.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Speak about your experiences.</a:t>
            </a:r>
            <a:endParaRPr lang="en-US" b="1" dirty="0"/>
          </a:p>
        </p:txBody>
      </p:sp>
      <p:sp>
        <p:nvSpPr>
          <p:cNvPr id="34" name="Always Remember:">
            <a:extLst>
              <a:ext uri="{FF2B5EF4-FFF2-40B4-BE49-F238E27FC236}">
                <a16:creationId xmlns:a16="http://schemas.microsoft.com/office/drawing/2014/main" id="{D7237CB3-9828-1C36-6CB6-8D1EBE04E2D8}"/>
              </a:ext>
            </a:extLst>
          </p:cNvPr>
          <p:cNvSpPr txBox="1">
            <a:spLocks/>
          </p:cNvSpPr>
          <p:nvPr/>
        </p:nvSpPr>
        <p:spPr>
          <a:xfrm>
            <a:off x="3701887" y="2345859"/>
            <a:ext cx="2840045" cy="3352826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b="1" dirty="0"/>
              <a:t>Always remember: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It is not your fault and you are not alone.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You are amazing just the way you are. You are more than just your problems.</a:t>
            </a:r>
            <a:endParaRPr lang="en-US" sz="1600" dirty="0">
              <a:solidFill>
                <a:srgbClr val="00B050"/>
              </a:solidFill>
            </a:endParaRP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Everyone deserves to get help. Advocate for yourself!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Seeking help early is always better.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Do not give up until you get the help you need.</a:t>
            </a: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</p:txBody>
      </p:sp>
      <p:pic>
        <p:nvPicPr>
          <p:cNvPr id="35" name="Picture 34" descr="Decorative Image&#10;&#10;Vase with cracks filled with gold">
            <a:extLst>
              <a:ext uri="{FF2B5EF4-FFF2-40B4-BE49-F238E27FC236}">
                <a16:creationId xmlns:a16="http://schemas.microsoft.com/office/drawing/2014/main" id="{7342FAFC-6257-6D2F-1E54-D49529488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323" y="2744928"/>
            <a:ext cx="2244668" cy="2344430"/>
          </a:xfrm>
          <a:prstGeom prst="rect">
            <a:avLst/>
          </a:prstGeom>
        </p:spPr>
      </p:pic>
      <p:sp>
        <p:nvSpPr>
          <p:cNvPr id="36" name="Lightbulb words" descr="Reluctant to Seek Help&#10;&#10;Image text reads, &quot;If you are still reluctant to reach out for help because of stigma, try the resources that offer total confidentiality.&quot;">
            <a:extLst>
              <a:ext uri="{FF2B5EF4-FFF2-40B4-BE49-F238E27FC236}">
                <a16:creationId xmlns:a16="http://schemas.microsoft.com/office/drawing/2014/main" id="{E0342AC1-160F-FF1A-1E91-C869C7440656}"/>
              </a:ext>
            </a:extLst>
          </p:cNvPr>
          <p:cNvSpPr txBox="1">
            <a:spLocks/>
          </p:cNvSpPr>
          <p:nvPr/>
        </p:nvSpPr>
        <p:spPr>
          <a:xfrm>
            <a:off x="309327" y="5761252"/>
            <a:ext cx="8492863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If you are still reluctant to reach out for help because of stigma, try the resources that offer total confidentiality.</a:t>
            </a:r>
          </a:p>
        </p:txBody>
      </p:sp>
      <p:grpSp>
        <p:nvGrpSpPr>
          <p:cNvPr id="37" name="takeaway box" descr="Decorative Box">
            <a:extLst>
              <a:ext uri="{FF2B5EF4-FFF2-40B4-BE49-F238E27FC236}">
                <a16:creationId xmlns:a16="http://schemas.microsoft.com/office/drawing/2014/main" id="{6B7FDD9E-365E-DB4B-0E1C-85AB0220DA81}"/>
              </a:ext>
            </a:extLst>
          </p:cNvPr>
          <p:cNvGrpSpPr/>
          <p:nvPr/>
        </p:nvGrpSpPr>
        <p:grpSpPr>
          <a:xfrm>
            <a:off x="309327" y="5761251"/>
            <a:ext cx="576770" cy="643025"/>
            <a:chOff x="325569" y="1293301"/>
            <a:chExt cx="576770" cy="643025"/>
          </a:xfrm>
        </p:grpSpPr>
        <p:sp>
          <p:nvSpPr>
            <p:cNvPr id="38" name="Content Placeholder 2" title="decorative box">
              <a:extLst>
                <a:ext uri="{FF2B5EF4-FFF2-40B4-BE49-F238E27FC236}">
                  <a16:creationId xmlns:a16="http://schemas.microsoft.com/office/drawing/2014/main" id="{9EA98DBE-FAA4-FA2A-842E-1A9D92126ED2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solidFill>
              <a:srgbClr val="2F6B64"/>
            </a:solidFill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>
                <a:solidFill>
                  <a:schemeClr val="bg1"/>
                </a:solidFill>
              </a:endParaRPr>
            </a:p>
          </p:txBody>
        </p:sp>
        <p:pic>
          <p:nvPicPr>
            <p:cNvPr id="39" name="Picture 38" descr="Decorative Image&#10;&#10;Light bulb">
              <a:extLst>
                <a:ext uri="{FF2B5EF4-FFF2-40B4-BE49-F238E27FC236}">
                  <a16:creationId xmlns:a16="http://schemas.microsoft.com/office/drawing/2014/main" id="{05160434-75D5-F8A7-BAD4-6519E74F7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4389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build="p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6F88B-BFAC-23FC-AAB6-CA9A69A9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Fear of Negative Career Impact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39B00-F557-4788-772C-3CACD3E5B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83" y="2781204"/>
            <a:ext cx="7490485" cy="95122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500" b="1" i="1" dirty="0">
                <a:solidFill>
                  <a:schemeClr val="bg1"/>
                </a:solidFill>
              </a:rPr>
              <a:t>Many spouses fear that if they seek mental health treatment, it will hurt their service member’s career.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Removing Fear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500" dirty="0">
                <a:solidFill>
                  <a:schemeClr val="bg1"/>
                </a:solidFill>
              </a:rPr>
              <a:t>Improving your mental health can lead to positive changes in the service member’s mental health and career.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500" dirty="0">
                <a:solidFill>
                  <a:schemeClr val="bg1"/>
                </a:solidFill>
              </a:rPr>
              <a:t>A healthy environment in the home helps to foster a healthy and productive environment at work.</a:t>
            </a:r>
            <a:endParaRPr lang="en-US" sz="500" b="1" dirty="0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Improving Outcomes</a:t>
            </a:r>
            <a:endParaRPr lang="en-US" sz="5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500" dirty="0">
                <a:solidFill>
                  <a:schemeClr val="bg1"/>
                </a:solidFill>
              </a:rPr>
              <a:t>Getting help early outweighs the possible risks.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500" dirty="0">
                <a:solidFill>
                  <a:schemeClr val="bg1"/>
                </a:solidFill>
              </a:rPr>
              <a:t>The earlier you seek help for a mental health issue, the lower the possible impact, if any, on family and career.</a:t>
            </a:r>
          </a:p>
          <a:p>
            <a:pPr marL="0" indent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Still Concerned?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500" dirty="0">
                <a:solidFill>
                  <a:schemeClr val="bg1"/>
                </a:solidFill>
              </a:rPr>
              <a:t>Choose more confidential </a:t>
            </a:r>
            <a:r>
              <a:rPr lang="en-US" dirty="0">
                <a:solidFill>
                  <a:schemeClr val="bg1"/>
                </a:solidFill>
              </a:rPr>
              <a:t>resources.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0C5A4-09F1-D854-4189-7444E571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Barrier box" descr="Decorative Box">
            <a:extLst>
              <a:ext uri="{FF2B5EF4-FFF2-40B4-BE49-F238E27FC236}">
                <a16:creationId xmlns:a16="http://schemas.microsoft.com/office/drawing/2014/main" id="{0F8E928B-45AE-6E7C-1BE9-E21EA6409C47}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Fear of Negative Impact on Service Member’s Career</a:t>
            </a:r>
          </a:p>
        </p:txBody>
      </p:sp>
      <p:pic>
        <p:nvPicPr>
          <p:cNvPr id="8" name="Boot Icon" descr="Decorative Image&#10;&#10;Military boots">
            <a:extLst>
              <a:ext uri="{FF2B5EF4-FFF2-40B4-BE49-F238E27FC236}">
                <a16:creationId xmlns:a16="http://schemas.microsoft.com/office/drawing/2014/main" id="{423C6741-2017-AC05-25E1-DA496DD6F321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509" y="140704"/>
            <a:ext cx="548640" cy="493776"/>
          </a:xfrm>
          <a:prstGeom prst="rect">
            <a:avLst/>
          </a:prstGeom>
        </p:spPr>
      </p:pic>
      <p:sp>
        <p:nvSpPr>
          <p:cNvPr id="9" name="Lightbulb words" descr="Statement&#10;&#10;Many spouses fear that if they seek mental health treatment, it will hurt their service member’s career.&#10;">
            <a:extLst>
              <a:ext uri="{FF2B5EF4-FFF2-40B4-BE49-F238E27FC236}">
                <a16:creationId xmlns:a16="http://schemas.microsoft.com/office/drawing/2014/main" id="{BC47B16F-A918-924D-8EC9-09BFC06A25EC}"/>
              </a:ext>
            </a:extLst>
          </p:cNvPr>
          <p:cNvSpPr txBox="1">
            <a:spLocks/>
          </p:cNvSpPr>
          <p:nvPr/>
        </p:nvSpPr>
        <p:spPr>
          <a:xfrm>
            <a:off x="309330" y="1344725"/>
            <a:ext cx="8454312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Many spouses fear that if they seek mental health treatment, it will hurt their service member’s career.</a:t>
            </a:r>
          </a:p>
        </p:txBody>
      </p:sp>
      <p:grpSp>
        <p:nvGrpSpPr>
          <p:cNvPr id="10" name="Group 9" descr="Decorative Box">
            <a:extLst>
              <a:ext uri="{FF2B5EF4-FFF2-40B4-BE49-F238E27FC236}">
                <a16:creationId xmlns:a16="http://schemas.microsoft.com/office/drawing/2014/main" id="{32BC3A59-9E22-34D1-27CF-D4BFF605904E}"/>
              </a:ext>
            </a:extLst>
          </p:cNvPr>
          <p:cNvGrpSpPr/>
          <p:nvPr/>
        </p:nvGrpSpPr>
        <p:grpSpPr>
          <a:xfrm>
            <a:off x="309330" y="1344724"/>
            <a:ext cx="576770" cy="643025"/>
            <a:chOff x="325569" y="1293301"/>
            <a:chExt cx="576770" cy="643025"/>
          </a:xfrm>
          <a:solidFill>
            <a:srgbClr val="2F6B64"/>
          </a:solidFill>
        </p:grpSpPr>
        <p:sp>
          <p:nvSpPr>
            <p:cNvPr id="11" name="Content Placeholder 2" title="decorative box">
              <a:extLst>
                <a:ext uri="{FF2B5EF4-FFF2-40B4-BE49-F238E27FC236}">
                  <a16:creationId xmlns:a16="http://schemas.microsoft.com/office/drawing/2014/main" id="{39837CD1-C01C-952F-1C0E-5E17953CA1E0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>
                <a:solidFill>
                  <a:schemeClr val="bg1"/>
                </a:solidFill>
              </a:endParaRPr>
            </a:p>
          </p:txBody>
        </p:sp>
        <p:pic>
          <p:nvPicPr>
            <p:cNvPr id="12" name="Picture 11" descr="Decorative Image&#10;&#10;Light bulb">
              <a:extLst>
                <a:ext uri="{FF2B5EF4-FFF2-40B4-BE49-F238E27FC236}">
                  <a16:creationId xmlns:a16="http://schemas.microsoft.com/office/drawing/2014/main" id="{B4007985-E50B-B5ED-524A-654CFFBAD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3" name="Improving your.... text">
            <a:extLst>
              <a:ext uri="{FF2B5EF4-FFF2-40B4-BE49-F238E27FC236}">
                <a16:creationId xmlns:a16="http://schemas.microsoft.com/office/drawing/2014/main" id="{740F7B5A-3500-177F-F292-0AB073340610}"/>
              </a:ext>
            </a:extLst>
          </p:cNvPr>
          <p:cNvSpPr txBox="1">
            <a:spLocks/>
          </p:cNvSpPr>
          <p:nvPr/>
        </p:nvSpPr>
        <p:spPr>
          <a:xfrm>
            <a:off x="262946" y="2212302"/>
            <a:ext cx="3985497" cy="3873881"/>
          </a:xfrm>
          <a:prstGeom prst="rect">
            <a:avLst/>
          </a:prstGeom>
        </p:spPr>
        <p:txBody>
          <a:bodyPr vert="horz" wrap="square" lIns="91440" tIns="45720" rIns="0" bIns="45720" numCol="1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b="1" dirty="0"/>
              <a:t>Removing Fear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Improving your mental health can lead to positive changes in the service member’s mental health and career.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A healthy environment in the home helps to foster a healthy and productive environment at work.</a:t>
            </a:r>
            <a:endParaRPr lang="en-US" sz="1600" b="1" dirty="0"/>
          </a:p>
          <a:p>
            <a:pPr marL="0" indent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2000" b="1" dirty="0"/>
              <a:t>Improving Outcomes</a:t>
            </a:r>
            <a:endParaRPr lang="en-US" sz="2000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Getting help early outweighs the possible risks.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The earlier you seek help for a mental health issue, the lower the possible impact, if any, on family and career.</a:t>
            </a:r>
          </a:p>
          <a:p>
            <a:pPr marL="0" indent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2000" b="1" dirty="0"/>
              <a:t>Still Concerned?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Choose more confidential resources.</a:t>
            </a:r>
          </a:p>
        </p:txBody>
      </p:sp>
      <p:pic>
        <p:nvPicPr>
          <p:cNvPr id="14" name="Picture 2" descr="Decorative Image&#10;&#10;Service member receiving a promotion">
            <a:extLst>
              <a:ext uri="{FF2B5EF4-FFF2-40B4-BE49-F238E27FC236}">
                <a16:creationId xmlns:a16="http://schemas.microsoft.com/office/drawing/2014/main" id="{6C5CA5AD-52A1-968F-DDCE-999E1DD43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01131" y="2379741"/>
            <a:ext cx="4262511" cy="350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75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3B4B-C04B-A0A4-17FD-BE36A21F4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Practical Concerns</a:t>
            </a:r>
            <a:r>
              <a:rPr lang="en-US" dirty="0"/>
              <a:t> </a:t>
            </a:r>
          </a:p>
        </p:txBody>
      </p:sp>
      <p:sp>
        <p:nvSpPr>
          <p:cNvPr id="7" name="Rectangle 6" descr="Decorative Box">
            <a:extLst>
              <a:ext uri="{FF2B5EF4-FFF2-40B4-BE49-F238E27FC236}">
                <a16:creationId xmlns:a16="http://schemas.microsoft.com/office/drawing/2014/main" id="{BB78D299-85B6-D323-924B-73A3D5E195BC}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4A5AAC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18288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Practical Concerns</a:t>
            </a:r>
          </a:p>
        </p:txBody>
      </p:sp>
      <p:pic>
        <p:nvPicPr>
          <p:cNvPr id="8" name="Picture 7" descr="Decorative Image&#10;&#10;Stressed multi-tasker">
            <a:extLst>
              <a:ext uri="{FF2B5EF4-FFF2-40B4-BE49-F238E27FC236}">
                <a16:creationId xmlns:a16="http://schemas.microsoft.com/office/drawing/2014/main" id="{E2F912D2-00FC-D1FA-1F27-5BFECE009E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057" y="147637"/>
            <a:ext cx="560444" cy="64766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179B9-3A64-51E0-95AB-4C3C34EE7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2768865"/>
            <a:ext cx="7490485" cy="660135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other strategies have you used to overcome these issues?</a:t>
            </a:r>
          </a:p>
        </p:txBody>
      </p:sp>
      <p:graphicFrame>
        <p:nvGraphicFramePr>
          <p:cNvPr id="5" name="Table 4" descr="Decorative Image&#10;&#10;Happy military couple">
            <a:extLst>
              <a:ext uri="{FF2B5EF4-FFF2-40B4-BE49-F238E27FC236}">
                <a16:creationId xmlns:a16="http://schemas.microsoft.com/office/drawing/2014/main" id="{463B3F7D-4889-51D8-0BB4-DCB89A64A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782691"/>
              </p:ext>
            </p:extLst>
          </p:nvPr>
        </p:nvGraphicFramePr>
        <p:xfrm>
          <a:off x="452168" y="1265573"/>
          <a:ext cx="3305764" cy="4396572"/>
        </p:xfrm>
        <a:graphic>
          <a:graphicData uri="http://schemas.openxmlformats.org/drawingml/2006/table">
            <a:tbl>
              <a:tblPr firstRow="1" bandRow="1">
                <a:blipFill>
                  <a:blip r:embed="rId4"/>
                  <a:stretch>
                    <a:fillRect/>
                  </a:stretch>
                </a:blipFill>
                <a:tableStyleId>{2A488322-F2BA-4B5B-9748-0D474271808F}</a:tableStyleId>
              </a:tblPr>
              <a:tblGrid>
                <a:gridCol w="3305764">
                  <a:extLst>
                    <a:ext uri="{9D8B030D-6E8A-4147-A177-3AD203B41FA5}">
                      <a16:colId xmlns:a16="http://schemas.microsoft.com/office/drawing/2014/main" val="3580883163"/>
                    </a:ext>
                  </a:extLst>
                </a:gridCol>
              </a:tblGrid>
              <a:tr h="4396572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lt1">
                            <a:alpha val="0"/>
                          </a:schemeClr>
                        </a:solidFill>
                      </a:endParaRP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352783721"/>
                  </a:ext>
                </a:extLst>
              </a:tr>
            </a:tbl>
          </a:graphicData>
        </a:graphic>
      </p:graphicFrame>
      <p:graphicFrame>
        <p:nvGraphicFramePr>
          <p:cNvPr id="6" name="Table 5" descr="Table&#10;&#10;Practical issues and ideas that can help solve them">
            <a:extLst>
              <a:ext uri="{FF2B5EF4-FFF2-40B4-BE49-F238E27FC236}">
                <a16:creationId xmlns:a16="http://schemas.microsoft.com/office/drawing/2014/main" id="{AFD44B14-9215-EAA8-9F43-1B88EEC85A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697185"/>
              </p:ext>
            </p:extLst>
          </p:nvPr>
        </p:nvGraphicFramePr>
        <p:xfrm>
          <a:off x="3764559" y="1254590"/>
          <a:ext cx="5000446" cy="4407555"/>
        </p:xfrm>
        <a:graphic>
          <a:graphicData uri="http://schemas.openxmlformats.org/drawingml/2006/table">
            <a:tbl>
              <a:tblPr firstRow="1" bandRow="1">
                <a:blipFill>
                  <a:blip r:embed="rId4"/>
                  <a:stretch>
                    <a:fillRect/>
                  </a:stretch>
                </a:blipFill>
                <a:tableStyleId>{2A488322-F2BA-4B5B-9748-0D474271808F}</a:tableStyleId>
              </a:tblPr>
              <a:tblGrid>
                <a:gridCol w="138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0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443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ISSUE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1918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IDEAS TO</a:t>
                      </a:r>
                      <a:r>
                        <a:rPr lang="en-US" sz="1400" baseline="0" dirty="0"/>
                        <a:t> HELP</a:t>
                      </a:r>
                      <a:endParaRPr lang="en-US" sz="1400" dirty="0"/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19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6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Child Care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to build a social support network at each location (friends,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religious options, drop-in day care, on-base day care options)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Transportation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for installation shuttles, bus passes, car pools, Lyft/Uber, rideshare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067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Schedule</a:t>
                      </a:r>
                      <a:r>
                        <a:rPr lang="en-US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Too Busy/ Working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Book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telehealth appointments,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find a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lternative meeting times (24/7 and evening/weekend resources);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c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oordinate with spouse;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p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rioritize yourself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Personal Career Concerns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Find help early;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ask about confidentiality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6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Difficulty</a:t>
                      </a:r>
                      <a:r>
                        <a:rPr lang="en-US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Scheduling Appointments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Find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a primary care manager/or a liaison for help; have someone call for you; start early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Navigating Insurance 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Find a liaison; plan ahead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Cost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for reduced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fee/free services (Employee Assistance Programs, local nonprofits, Give-an-Hour, Military OneSource, MFLCs)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7067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Finding a Provider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for insurance provider list; a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sk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others for referrals; look for online reviews; a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sk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provider if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they have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worked with military families; ask about confidentiality</a:t>
                      </a:r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Content Placeholder 2" descr="Overcoming Issues&#10;&#10;Image text reads, &quot;What other strategies have you used to overcome these issues?&quot;">
            <a:extLst>
              <a:ext uri="{FF2B5EF4-FFF2-40B4-BE49-F238E27FC236}">
                <a16:creationId xmlns:a16="http://schemas.microsoft.com/office/drawing/2014/main" id="{C2EE8A26-FB34-B6BC-962F-623F98AE21E5}"/>
              </a:ext>
            </a:extLst>
          </p:cNvPr>
          <p:cNvSpPr txBox="1">
            <a:spLocks/>
          </p:cNvSpPr>
          <p:nvPr/>
        </p:nvSpPr>
        <p:spPr>
          <a:xfrm>
            <a:off x="452168" y="5751445"/>
            <a:ext cx="8312837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other strategies have you used to overcome these issues?</a:t>
            </a:r>
          </a:p>
        </p:txBody>
      </p:sp>
      <p:grpSp>
        <p:nvGrpSpPr>
          <p:cNvPr id="10" name="Group 9" descr="Decorative Box">
            <a:extLst>
              <a:ext uri="{FF2B5EF4-FFF2-40B4-BE49-F238E27FC236}">
                <a16:creationId xmlns:a16="http://schemas.microsoft.com/office/drawing/2014/main" id="{FC1ADACF-0175-5030-5729-FF8DE8F18008}"/>
              </a:ext>
            </a:extLst>
          </p:cNvPr>
          <p:cNvGrpSpPr/>
          <p:nvPr/>
        </p:nvGrpSpPr>
        <p:grpSpPr>
          <a:xfrm>
            <a:off x="452168" y="5751444"/>
            <a:ext cx="576770" cy="643025"/>
            <a:chOff x="329186" y="1289304"/>
            <a:chExt cx="576770" cy="643025"/>
          </a:xfrm>
          <a:solidFill>
            <a:srgbClr val="2F6B64"/>
          </a:solidFill>
        </p:grpSpPr>
        <p:sp>
          <p:nvSpPr>
            <p:cNvPr id="11" name="Question Mark line">
              <a:extLst>
                <a:ext uri="{FF2B5EF4-FFF2-40B4-BE49-F238E27FC236}">
                  <a16:creationId xmlns:a16="http://schemas.microsoft.com/office/drawing/2014/main" id="{B3BE6E0A-FF1F-E2E9-E14F-8DC624F4C663}"/>
                </a:ext>
              </a:extLst>
            </p:cNvPr>
            <p:cNvSpPr txBox="1">
              <a:spLocks/>
            </p:cNvSpPr>
            <p:nvPr/>
          </p:nvSpPr>
          <p:spPr>
            <a:xfrm>
              <a:off x="329186" y="1289304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>
                <a:solidFill>
                  <a:schemeClr val="bg1"/>
                </a:solidFill>
              </a:endParaRPr>
            </a:p>
          </p:txBody>
        </p:sp>
        <p:pic>
          <p:nvPicPr>
            <p:cNvPr id="12" name="Question Mark icon" descr="Decorative Image&#10;&#10;Question mark">
              <a:extLst>
                <a:ext uri="{FF2B5EF4-FFF2-40B4-BE49-F238E27FC236}">
                  <a16:creationId xmlns:a16="http://schemas.microsoft.com/office/drawing/2014/main" id="{647425FF-F391-4E69-198E-079245BC9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106" y="1411309"/>
              <a:ext cx="388676" cy="388676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D590A-8CB6-91A4-DA53-89F312DE8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8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7C1B9-AFFC-1414-DA20-BC427B6F0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Military OneSource: 24/7 Support for the Military Community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037DB-62FC-3202-0D0B-BD5FEC06D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1261029"/>
            <a:ext cx="7490485" cy="951222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do you see yourself using in the next few months?</a:t>
            </a:r>
          </a:p>
        </p:txBody>
      </p:sp>
      <p:sp>
        <p:nvSpPr>
          <p:cNvPr id="5" name="Content Placeholder 2" descr="Question&#10;&#10;Which of these resources do you see yourself using in the next few months?&#10;">
            <a:extLst>
              <a:ext uri="{FF2B5EF4-FFF2-40B4-BE49-F238E27FC236}">
                <a16:creationId xmlns:a16="http://schemas.microsoft.com/office/drawing/2014/main" id="{280456E0-FF6D-4495-BB4A-6FEA1C2EAB38}"/>
              </a:ext>
            </a:extLst>
          </p:cNvPr>
          <p:cNvSpPr txBox="1">
            <a:spLocks/>
          </p:cNvSpPr>
          <p:nvPr/>
        </p:nvSpPr>
        <p:spPr>
          <a:xfrm>
            <a:off x="343666" y="1213637"/>
            <a:ext cx="8492863" cy="558660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do you see yourself using in the next few months?</a:t>
            </a:r>
          </a:p>
        </p:txBody>
      </p:sp>
      <p:grpSp>
        <p:nvGrpSpPr>
          <p:cNvPr id="6" name="Group 5" descr="Decorative Box">
            <a:extLst>
              <a:ext uri="{FF2B5EF4-FFF2-40B4-BE49-F238E27FC236}">
                <a16:creationId xmlns:a16="http://schemas.microsoft.com/office/drawing/2014/main" id="{3939E1BA-B7FB-8711-5A92-BF471C657EA0}"/>
              </a:ext>
            </a:extLst>
          </p:cNvPr>
          <p:cNvGrpSpPr/>
          <p:nvPr/>
        </p:nvGrpSpPr>
        <p:grpSpPr>
          <a:xfrm>
            <a:off x="343666" y="1213637"/>
            <a:ext cx="576770" cy="558660"/>
            <a:chOff x="329186" y="1289305"/>
            <a:chExt cx="576770" cy="558660"/>
          </a:xfrm>
        </p:grpSpPr>
        <p:sp>
          <p:nvSpPr>
            <p:cNvPr id="7" name="Question Mark line">
              <a:extLst>
                <a:ext uri="{FF2B5EF4-FFF2-40B4-BE49-F238E27FC236}">
                  <a16:creationId xmlns:a16="http://schemas.microsoft.com/office/drawing/2014/main" id="{E70DAF52-3E7E-2F3C-0353-C930FAF3C3F8}"/>
                </a:ext>
              </a:extLst>
            </p:cNvPr>
            <p:cNvSpPr txBox="1">
              <a:spLocks/>
            </p:cNvSpPr>
            <p:nvPr/>
          </p:nvSpPr>
          <p:spPr>
            <a:xfrm>
              <a:off x="329186" y="1289305"/>
              <a:ext cx="576770" cy="558660"/>
            </a:xfrm>
            <a:prstGeom prst="rect">
              <a:avLst/>
            </a:prstGeom>
            <a:solidFill>
              <a:srgbClr val="2F6B64"/>
            </a:solidFill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>
                <a:solidFill>
                  <a:schemeClr val="bg1"/>
                </a:solidFill>
              </a:endParaRPr>
            </a:p>
          </p:txBody>
        </p:sp>
        <p:pic>
          <p:nvPicPr>
            <p:cNvPr id="8" name="Question Mark icon" descr="Decorative Image&#10;&#10;Question mark">
              <a:extLst>
                <a:ext uri="{FF2B5EF4-FFF2-40B4-BE49-F238E27FC236}">
                  <a16:creationId xmlns:a16="http://schemas.microsoft.com/office/drawing/2014/main" id="{7A0C283B-A2CD-303C-29BB-CD03ACAB8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7833" y="1376384"/>
              <a:ext cx="388676" cy="388676"/>
            </a:xfrm>
            <a:prstGeom prst="rect">
              <a:avLst/>
            </a:prstGeom>
          </p:spPr>
        </p:pic>
      </p:grpSp>
      <p:pic>
        <p:nvPicPr>
          <p:cNvPr id="9" name="Picture 7" descr="The infographic shows 15 categories of support that Military OneSource provides. They are: Confidential Non-Medical Counseling, Spouse Education and Career Opportunities, Health and Wellness Coaching, Wounded Warrior and Caregivers, Education, New MilParent, Adoption, Document Translation &amp; Language Interpretation, Peer-to-Peer Support, Spouse Relocation and Transition, Special Needs, Elder Care, Building Healthy Relationships, Transitioning Veterans, Financial and Tax Consultation&#10;">
            <a:extLst>
              <a:ext uri="{FF2B5EF4-FFF2-40B4-BE49-F238E27FC236}">
                <a16:creationId xmlns:a16="http://schemas.microsoft.com/office/drawing/2014/main" id="{84DD56CD-FD48-5C3C-3D03-5C13CDAB89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80" r="-130" b="1760"/>
          <a:stretch/>
        </p:blipFill>
        <p:spPr>
          <a:xfrm>
            <a:off x="1525173" y="1823915"/>
            <a:ext cx="6093654" cy="46482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683D2-4CA1-8F9A-EBCC-35D7A7C0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62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F1F98-C42E-C589-8CBB-F088E6940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Practice Call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FA3BD-9109-23E3-93FC-CA8527AE9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301" y="1297974"/>
            <a:ext cx="7490485" cy="3061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" b="1" spc="-20" dirty="0">
                <a:solidFill>
                  <a:schemeClr val="bg1"/>
                </a:solidFill>
              </a:rPr>
              <a:t>Practice Making a Military OneSource Call 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00" spc="-20" dirty="0">
                <a:solidFill>
                  <a:schemeClr val="bg1"/>
                </a:solidFill>
              </a:rPr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00" spc="-20" dirty="0">
                <a:solidFill>
                  <a:schemeClr val="bg1"/>
                </a:solidFill>
              </a:rPr>
              <a:t>How would you feel about making a similar call if you were in that situation?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" b="1" spc="-20" dirty="0">
                <a:solidFill>
                  <a:schemeClr val="bg1"/>
                </a:solidFill>
              </a:rPr>
              <a:t>Commit to Seeking Help in the Future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00" spc="-20" dirty="0">
                <a:solidFill>
                  <a:schemeClr val="bg1"/>
                </a:solidFill>
              </a:rPr>
              <a:t>Save these numbers in your phone:</a:t>
            </a: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1-800-342-9647</a:t>
            </a: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988, Press 1</a:t>
            </a:r>
            <a:endParaRPr lang="en-US" sz="500" b="1" spc="-20" dirty="0">
              <a:solidFill>
                <a:schemeClr val="bg1"/>
              </a:solidFill>
            </a:endParaRPr>
          </a:p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  <a:endParaRPr lang="en-US" sz="500" spc="-2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AB05E-CADC-8949-165D-A5E48B6B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Left Picture" descr="Decorative Image&#10;&#10;Woman on phone">
            <a:extLst>
              <a:ext uri="{FF2B5EF4-FFF2-40B4-BE49-F238E27FC236}">
                <a16:creationId xmlns:a16="http://schemas.microsoft.com/office/drawing/2014/main" id="{2AA0AB33-D3FF-08F5-1D50-00EBFDA9BB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213" y="1153409"/>
            <a:ext cx="3741296" cy="1832680"/>
          </a:xfrm>
          <a:prstGeom prst="rect">
            <a:avLst/>
          </a:prstGeom>
          <a:ln>
            <a:noFill/>
          </a:ln>
        </p:spPr>
      </p:pic>
      <p:sp>
        <p:nvSpPr>
          <p:cNvPr id="6" name="Left Title">
            <a:extLst>
              <a:ext uri="{FF2B5EF4-FFF2-40B4-BE49-F238E27FC236}">
                <a16:creationId xmlns:a16="http://schemas.microsoft.com/office/drawing/2014/main" id="{AF03F957-86ED-4EED-C6D8-E5916E9E3957}"/>
              </a:ext>
            </a:extLst>
          </p:cNvPr>
          <p:cNvSpPr txBox="1">
            <a:spLocks/>
          </p:cNvSpPr>
          <p:nvPr/>
        </p:nvSpPr>
        <p:spPr>
          <a:xfrm>
            <a:off x="731212" y="2994676"/>
            <a:ext cx="3741297" cy="474686"/>
          </a:xfrm>
          <a:prstGeom prst="rect">
            <a:avLst/>
          </a:prstGeom>
          <a:solidFill>
            <a:srgbClr val="826FBF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Practice Making a Military OneSource Call </a:t>
            </a:r>
          </a:p>
        </p:txBody>
      </p:sp>
      <p:sp>
        <p:nvSpPr>
          <p:cNvPr id="7" name="Left Content">
            <a:extLst>
              <a:ext uri="{FF2B5EF4-FFF2-40B4-BE49-F238E27FC236}">
                <a16:creationId xmlns:a16="http://schemas.microsoft.com/office/drawing/2014/main" id="{5F6661EC-8241-64AD-3AC8-F9CB54512302}"/>
              </a:ext>
            </a:extLst>
          </p:cNvPr>
          <p:cNvSpPr txBox="1">
            <a:spLocks/>
          </p:cNvSpPr>
          <p:nvPr/>
        </p:nvSpPr>
        <p:spPr>
          <a:xfrm>
            <a:off x="731212" y="3469362"/>
            <a:ext cx="3741297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How would you feel about making a similar call if you were in that situation?</a:t>
            </a:r>
          </a:p>
        </p:txBody>
      </p:sp>
      <p:pic>
        <p:nvPicPr>
          <p:cNvPr id="8" name="Right Picture" descr="Decorative Image&#10;&#10;Distressed man on phone">
            <a:extLst>
              <a:ext uri="{FF2B5EF4-FFF2-40B4-BE49-F238E27FC236}">
                <a16:creationId xmlns:a16="http://schemas.microsoft.com/office/drawing/2014/main" id="{36A6351A-E344-52EA-67C4-99B9E6FFF1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3048" y="1153408"/>
            <a:ext cx="3732412" cy="1832680"/>
          </a:xfrm>
          <a:prstGeom prst="rect">
            <a:avLst/>
          </a:prstGeom>
          <a:ln>
            <a:noFill/>
          </a:ln>
        </p:spPr>
      </p:pic>
      <p:sp>
        <p:nvSpPr>
          <p:cNvPr id="9" name="Right Title">
            <a:extLst>
              <a:ext uri="{FF2B5EF4-FFF2-40B4-BE49-F238E27FC236}">
                <a16:creationId xmlns:a16="http://schemas.microsoft.com/office/drawing/2014/main" id="{8B2A8D18-59DB-D4B8-7A42-77508CA9C78C}"/>
              </a:ext>
            </a:extLst>
          </p:cNvPr>
          <p:cNvSpPr txBox="1">
            <a:spLocks/>
          </p:cNvSpPr>
          <p:nvPr/>
        </p:nvSpPr>
        <p:spPr>
          <a:xfrm>
            <a:off x="4623048" y="2994676"/>
            <a:ext cx="3732412" cy="474686"/>
          </a:xfrm>
          <a:prstGeom prst="rect">
            <a:avLst/>
          </a:prstGeom>
          <a:solidFill>
            <a:srgbClr val="9A4771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Commit to Seeking Help in the Future</a:t>
            </a:r>
          </a:p>
        </p:txBody>
      </p:sp>
      <p:sp>
        <p:nvSpPr>
          <p:cNvPr id="10" name="Right Content">
            <a:extLst>
              <a:ext uri="{FF2B5EF4-FFF2-40B4-BE49-F238E27FC236}">
                <a16:creationId xmlns:a16="http://schemas.microsoft.com/office/drawing/2014/main" id="{428FC4D3-D6DC-41D3-79B7-A65879EE7184}"/>
              </a:ext>
            </a:extLst>
          </p:cNvPr>
          <p:cNvSpPr txBox="1">
            <a:spLocks/>
          </p:cNvSpPr>
          <p:nvPr/>
        </p:nvSpPr>
        <p:spPr>
          <a:xfrm>
            <a:off x="4623049" y="3469362"/>
            <a:ext cx="3732412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</a:pPr>
            <a:r>
              <a:rPr lang="en-US" spc="-20" dirty="0"/>
              <a:t>Save these numbers in your phone:</a:t>
            </a:r>
            <a:endParaRPr lang="en-US" sz="1600" spc="-20" dirty="0"/>
          </a:p>
        </p:txBody>
      </p:sp>
      <p:pic>
        <p:nvPicPr>
          <p:cNvPr id="11" name="Picture 10" descr="Military One Source Logo">
            <a:extLst>
              <a:ext uri="{FF2B5EF4-FFF2-40B4-BE49-F238E27FC236}">
                <a16:creationId xmlns:a16="http://schemas.microsoft.com/office/drawing/2014/main" id="{6F2883B2-4D86-7360-BB3E-AA9FA3C91C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151"/>
          <a:stretch/>
        </p:blipFill>
        <p:spPr>
          <a:xfrm>
            <a:off x="4827980" y="3917025"/>
            <a:ext cx="1529840" cy="82296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02B52A-24D6-A6A5-A91F-441D58F20F6C}"/>
              </a:ext>
            </a:extLst>
          </p:cNvPr>
          <p:cNvSpPr txBox="1"/>
          <p:nvPr/>
        </p:nvSpPr>
        <p:spPr>
          <a:xfrm>
            <a:off x="4955686" y="4835506"/>
            <a:ext cx="12731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1-800-342-9647</a:t>
            </a:r>
          </a:p>
        </p:txBody>
      </p:sp>
      <p:pic>
        <p:nvPicPr>
          <p:cNvPr id="13" name="Picture 12" descr="Veteran and Military Crisis Line Logo">
            <a:extLst>
              <a:ext uri="{FF2B5EF4-FFF2-40B4-BE49-F238E27FC236}">
                <a16:creationId xmlns:a16="http://schemas.microsoft.com/office/drawing/2014/main" id="{811D7B67-E0FB-F37D-882A-6B59B34FA44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134"/>
          <a:stretch/>
        </p:blipFill>
        <p:spPr>
          <a:xfrm>
            <a:off x="6591289" y="3915913"/>
            <a:ext cx="1475374" cy="8368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00D3B4E-84BD-FBD4-75A9-A614EC1A8BCC}"/>
              </a:ext>
            </a:extLst>
          </p:cNvPr>
          <p:cNvSpPr txBox="1"/>
          <p:nvPr/>
        </p:nvSpPr>
        <p:spPr>
          <a:xfrm>
            <a:off x="6885196" y="4822071"/>
            <a:ext cx="1000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988, Press 1</a:t>
            </a:r>
          </a:p>
        </p:txBody>
      </p:sp>
      <p:sp>
        <p:nvSpPr>
          <p:cNvPr id="15" name="Lightbulb words" descr="Use and Share&#10;&#10;Image text reads, &quot;When in need, use these resources and share them with your family members and military friends!&quot;">
            <a:extLst>
              <a:ext uri="{FF2B5EF4-FFF2-40B4-BE49-F238E27FC236}">
                <a16:creationId xmlns:a16="http://schemas.microsoft.com/office/drawing/2014/main" id="{E6F1A222-A2E4-053D-B995-F62FDB85B350}"/>
              </a:ext>
            </a:extLst>
          </p:cNvPr>
          <p:cNvSpPr txBox="1">
            <a:spLocks/>
          </p:cNvSpPr>
          <p:nvPr/>
        </p:nvSpPr>
        <p:spPr>
          <a:xfrm>
            <a:off x="316364" y="5734285"/>
            <a:ext cx="8454312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</a:p>
        </p:txBody>
      </p:sp>
      <p:grpSp>
        <p:nvGrpSpPr>
          <p:cNvPr id="16" name="Group 15" descr="Decorative Box">
            <a:extLst>
              <a:ext uri="{FF2B5EF4-FFF2-40B4-BE49-F238E27FC236}">
                <a16:creationId xmlns:a16="http://schemas.microsoft.com/office/drawing/2014/main" id="{44550A32-F69D-B9D4-4742-AADADB32ED9A}"/>
              </a:ext>
            </a:extLst>
          </p:cNvPr>
          <p:cNvGrpSpPr/>
          <p:nvPr/>
        </p:nvGrpSpPr>
        <p:grpSpPr>
          <a:xfrm>
            <a:off x="316364" y="5734284"/>
            <a:ext cx="576770" cy="643025"/>
            <a:chOff x="325569" y="1293301"/>
            <a:chExt cx="576770" cy="643025"/>
          </a:xfrm>
        </p:grpSpPr>
        <p:sp>
          <p:nvSpPr>
            <p:cNvPr id="17" name="Content Placeholder 2" title="decorative box">
              <a:extLst>
                <a:ext uri="{FF2B5EF4-FFF2-40B4-BE49-F238E27FC236}">
                  <a16:creationId xmlns:a16="http://schemas.microsoft.com/office/drawing/2014/main" id="{5BC64C38-D93E-7CF6-E84F-B852118BD6ED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solidFill>
              <a:srgbClr val="2F6B64"/>
            </a:solidFill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>
                <a:solidFill>
                  <a:schemeClr val="bg1"/>
                </a:solidFill>
              </a:endParaRPr>
            </a:p>
          </p:txBody>
        </p:sp>
        <p:pic>
          <p:nvPicPr>
            <p:cNvPr id="18" name="Picture 17" descr="Decorative Image&#10;&#10;Light bulb">
              <a:extLst>
                <a:ext uri="{FF2B5EF4-FFF2-40B4-BE49-F238E27FC236}">
                  <a16:creationId xmlns:a16="http://schemas.microsoft.com/office/drawing/2014/main" id="{A3BD4D21-57C5-67FE-F0EC-A574AB4AE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18578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EDFE-A424-2AA3-1293-2C848F512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The Importance of Self-Care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89E40-3B13-3213-E36C-0415BD574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763" y="1309037"/>
            <a:ext cx="6042132" cy="2802972"/>
          </a:xfrm>
        </p:spPr>
        <p:txBody>
          <a:bodyPr/>
          <a:lstStyle/>
          <a:p>
            <a:pPr marL="0" indent="0">
              <a:buNone/>
            </a:pPr>
            <a:r>
              <a:rPr lang="en-US" sz="500" b="1" i="1" dirty="0">
                <a:solidFill>
                  <a:schemeClr val="bg1"/>
                </a:solidFill>
              </a:rPr>
              <a:t>What is self-care and why is it important for your mental health and well-being?</a:t>
            </a:r>
          </a:p>
          <a:p>
            <a:pPr marL="635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Definition: </a:t>
            </a:r>
            <a:r>
              <a:rPr lang="en-US" sz="500" dirty="0">
                <a:solidFill>
                  <a:schemeClr val="bg1"/>
                </a:solidFill>
              </a:rPr>
              <a:t>Any activity that we do deliberately to take care of our mental, emotional, and physical health. </a:t>
            </a:r>
            <a:endParaRPr lang="en-US" sz="500" b="1" dirty="0">
              <a:solidFill>
                <a:schemeClr val="bg1"/>
              </a:solidFill>
            </a:endParaRPr>
          </a:p>
          <a:p>
            <a:pPr marL="6350" indent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Let’s consider: 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</a:pPr>
            <a:r>
              <a:rPr lang="en-US" sz="500" dirty="0">
                <a:solidFill>
                  <a:schemeClr val="bg1"/>
                </a:solidFill>
              </a:rPr>
              <a:t>What would you estimate is the average amount of time you spend each day on self-care?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</a:pPr>
            <a:r>
              <a:rPr lang="en-US" sz="500" dirty="0">
                <a:solidFill>
                  <a:schemeClr val="bg1"/>
                </a:solidFill>
              </a:rPr>
              <a:t>Try to commit to scheduling self-care on a daily, weekly, or monthly basis. 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</a:pPr>
            <a:endParaRPr lang="en-US" sz="500" dirty="0">
              <a:solidFill>
                <a:schemeClr val="bg1"/>
              </a:solidFill>
            </a:endParaRPr>
          </a:p>
          <a:p>
            <a:pPr marL="635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500" b="1" i="1" dirty="0">
                <a:solidFill>
                  <a:schemeClr val="bg1"/>
                </a:solidFill>
              </a:rPr>
              <a:t>“Authenticity is a collection of choices that we have to make every day.”  </a:t>
            </a:r>
            <a:br>
              <a:rPr lang="en-US" sz="500" b="1" i="1" dirty="0">
                <a:solidFill>
                  <a:schemeClr val="bg1"/>
                </a:solidFill>
              </a:rPr>
            </a:br>
            <a:r>
              <a:rPr lang="en-US" sz="500" b="1" i="1" dirty="0">
                <a:solidFill>
                  <a:schemeClr val="bg1"/>
                </a:solidFill>
              </a:rPr>
              <a:t>			–</a:t>
            </a:r>
            <a:r>
              <a:rPr lang="en-US" sz="500" b="1" i="1" dirty="0" err="1">
                <a:solidFill>
                  <a:schemeClr val="bg1"/>
                </a:solidFill>
              </a:rPr>
              <a:t>Brené</a:t>
            </a:r>
            <a:r>
              <a:rPr lang="en-US" sz="500" b="1" i="1" dirty="0">
                <a:solidFill>
                  <a:schemeClr val="bg1"/>
                </a:solidFill>
              </a:rPr>
              <a:t> Brown</a:t>
            </a:r>
          </a:p>
          <a:p>
            <a:pPr marL="6350" indent="0">
              <a:spcBef>
                <a:spcPts val="0"/>
              </a:spcBef>
              <a:spcAft>
                <a:spcPts val="400"/>
              </a:spcAft>
              <a:buNone/>
            </a:pPr>
            <a:endParaRPr lang="en-US" sz="500" b="1" dirty="0">
              <a:solidFill>
                <a:schemeClr val="bg1"/>
              </a:solidFill>
            </a:endParaRPr>
          </a:p>
          <a:p>
            <a:pPr marL="635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On a scale from 1-10</a:t>
            </a:r>
            <a:r>
              <a:rPr lang="en-US" sz="500" dirty="0">
                <a:solidFill>
                  <a:schemeClr val="bg1"/>
                </a:solidFill>
              </a:rPr>
              <a:t>, how likely would you be </a:t>
            </a:r>
            <a:br>
              <a:rPr lang="en-US" sz="500" dirty="0">
                <a:solidFill>
                  <a:schemeClr val="bg1"/>
                </a:solidFill>
              </a:rPr>
            </a:br>
            <a:r>
              <a:rPr lang="en-US" sz="500" dirty="0">
                <a:solidFill>
                  <a:schemeClr val="bg1"/>
                </a:solidFill>
              </a:rPr>
              <a:t>to start practicing a daily self-care ritual?</a:t>
            </a:r>
            <a:endParaRPr lang="en-US" sz="500" b="1" i="1" dirty="0">
              <a:solidFill>
                <a:schemeClr val="bg1"/>
              </a:solidFill>
            </a:endParaRPr>
          </a:p>
        </p:txBody>
      </p:sp>
      <p:sp>
        <p:nvSpPr>
          <p:cNvPr id="5" name="Content Placeholder 2" descr="Question&#10;&#10;What is self-care and why is it important for your mental health and well-being? &#10;&#10;">
            <a:extLst>
              <a:ext uri="{FF2B5EF4-FFF2-40B4-BE49-F238E27FC236}">
                <a16:creationId xmlns:a16="http://schemas.microsoft.com/office/drawing/2014/main" id="{94A7E1AA-454B-020D-E0E1-8C17D59A5082}"/>
              </a:ext>
            </a:extLst>
          </p:cNvPr>
          <p:cNvSpPr txBox="1">
            <a:spLocks/>
          </p:cNvSpPr>
          <p:nvPr/>
        </p:nvSpPr>
        <p:spPr>
          <a:xfrm>
            <a:off x="329184" y="1187032"/>
            <a:ext cx="8612796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is self-care and why is it important for your mental health and well-being? </a:t>
            </a:r>
          </a:p>
        </p:txBody>
      </p:sp>
      <p:sp>
        <p:nvSpPr>
          <p:cNvPr id="6" name="Content Placeholder 2" descr="Decorative Box">
            <a:extLst>
              <a:ext uri="{FF2B5EF4-FFF2-40B4-BE49-F238E27FC236}">
                <a16:creationId xmlns:a16="http://schemas.microsoft.com/office/drawing/2014/main" id="{6F68DD92-20A0-48F2-640E-32E273EE1722}"/>
              </a:ext>
            </a:extLst>
          </p:cNvPr>
          <p:cNvSpPr txBox="1">
            <a:spLocks/>
          </p:cNvSpPr>
          <p:nvPr/>
        </p:nvSpPr>
        <p:spPr>
          <a:xfrm>
            <a:off x="329187" y="1187032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>
              <a:solidFill>
                <a:schemeClr val="bg1"/>
              </a:solidFill>
            </a:endParaRPr>
          </a:p>
        </p:txBody>
      </p:sp>
      <p:pic>
        <p:nvPicPr>
          <p:cNvPr id="7" name="icon" descr="Decorative Image&#10;&#10;Question mark">
            <a:extLst>
              <a:ext uri="{FF2B5EF4-FFF2-40B4-BE49-F238E27FC236}">
                <a16:creationId xmlns:a16="http://schemas.microsoft.com/office/drawing/2014/main" id="{4AE3595C-252E-4014-3299-3914BDBDE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5" y="1309037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8" name="main" descr="What is self-care? – An activity we choose to do that takes care of our mental emotional and physical heath. &#10;Why is self-care important?&#10;Daily, weekly, monthly&#10;What would you estimate is the average amount of time spouses spend each day on self-care?&#10;What prevents military spouses from practicing self-care?&#10;What are some easy self-care practices you could add to your daily routine?&#10;What do you do for self-care?&#10;What can you schedule for yourself this week?&#10;">
            <a:extLst>
              <a:ext uri="{FF2B5EF4-FFF2-40B4-BE49-F238E27FC236}">
                <a16:creationId xmlns:a16="http://schemas.microsoft.com/office/drawing/2014/main" id="{335F61DF-970A-E246-6988-B71168029A36}"/>
              </a:ext>
            </a:extLst>
          </p:cNvPr>
          <p:cNvSpPr txBox="1">
            <a:spLocks/>
          </p:cNvSpPr>
          <p:nvPr/>
        </p:nvSpPr>
        <p:spPr>
          <a:xfrm>
            <a:off x="347472" y="2020824"/>
            <a:ext cx="4624488" cy="192975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spcBef>
                <a:spcPts val="0"/>
              </a:spcBef>
              <a:spcAft>
                <a:spcPts val="400"/>
              </a:spcAft>
              <a:buFont typeface="Wingdings" charset="2"/>
              <a:buNone/>
            </a:pPr>
            <a:r>
              <a:rPr lang="en-US" b="1"/>
              <a:t>Definition: </a:t>
            </a:r>
            <a:r>
              <a:rPr lang="en-US" sz="1600"/>
              <a:t>Any activity that we do deliberately to take care of our mental, emotional, and physical health. </a:t>
            </a:r>
            <a:endParaRPr lang="en-US" b="1"/>
          </a:p>
          <a:p>
            <a:pPr marL="6350" indent="0">
              <a:spcBef>
                <a:spcPts val="600"/>
              </a:spcBef>
              <a:spcAft>
                <a:spcPts val="400"/>
              </a:spcAft>
              <a:buFont typeface="Wingdings" charset="2"/>
              <a:buNone/>
            </a:pPr>
            <a:r>
              <a:rPr lang="en-US" b="1"/>
              <a:t>Let’s consider: 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</a:pPr>
            <a:r>
              <a:rPr lang="en-US" sz="1600"/>
              <a:t>What would you estimate is the average amount of time you spend each day on self-care?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</a:pPr>
            <a:r>
              <a:rPr lang="en-US" sz="1600"/>
              <a:t>Try to commit to scheduling self-care on a daily, weekly, or monthly basis. </a:t>
            </a:r>
            <a:endParaRPr lang="en-US" sz="1600" dirty="0"/>
          </a:p>
        </p:txBody>
      </p:sp>
      <p:sp>
        <p:nvSpPr>
          <p:cNvPr id="9" name="quote">
            <a:extLst>
              <a:ext uri="{FF2B5EF4-FFF2-40B4-BE49-F238E27FC236}">
                <a16:creationId xmlns:a16="http://schemas.microsoft.com/office/drawing/2014/main" id="{2C2958E7-A89B-8549-0145-4A32FCFE23CC}"/>
              </a:ext>
            </a:extLst>
          </p:cNvPr>
          <p:cNvSpPr txBox="1"/>
          <p:nvPr/>
        </p:nvSpPr>
        <p:spPr>
          <a:xfrm>
            <a:off x="278847" y="4517558"/>
            <a:ext cx="43922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i="1" dirty="0"/>
              <a:t>“Authenticity is a collection of choices that we have to make every day.”  </a:t>
            </a:r>
            <a:br>
              <a:rPr lang="en-US" b="1" i="1" dirty="0"/>
            </a:br>
            <a:r>
              <a:rPr lang="en-US" b="1" i="1" dirty="0"/>
              <a:t>			–</a:t>
            </a:r>
            <a:r>
              <a:rPr lang="en-US" b="1" i="1" dirty="0" err="1"/>
              <a:t>Brené</a:t>
            </a:r>
            <a:r>
              <a:rPr lang="en-US" b="1" i="1" dirty="0"/>
              <a:t> Brown</a:t>
            </a:r>
          </a:p>
        </p:txBody>
      </p:sp>
      <p:pic>
        <p:nvPicPr>
          <p:cNvPr id="10" name="Picture 9" descr="Decorative Image&#10;&#10;Woman balancing on a log">
            <a:extLst>
              <a:ext uri="{FF2B5EF4-FFF2-40B4-BE49-F238E27FC236}">
                <a16:creationId xmlns:a16="http://schemas.microsoft.com/office/drawing/2014/main" id="{245AAC79-7AF7-EF1C-6448-AF2AAD1AFE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5814" y="2069703"/>
            <a:ext cx="3876166" cy="3288636"/>
          </a:xfrm>
          <a:prstGeom prst="rect">
            <a:avLst/>
          </a:prstGeom>
        </p:spPr>
      </p:pic>
      <p:sp>
        <p:nvSpPr>
          <p:cNvPr id="11" name="Content Placeholder 2" descr="Scale Question&#10;&#10;Image text reads, &quot;On a scale from 1-10, how likely would you be &#10;to start practicing a daily self-care ritual?&quot;">
            <a:extLst>
              <a:ext uri="{FF2B5EF4-FFF2-40B4-BE49-F238E27FC236}">
                <a16:creationId xmlns:a16="http://schemas.microsoft.com/office/drawing/2014/main" id="{858C14E7-CD50-8D3C-FF87-B148DB3A9025}"/>
              </a:ext>
            </a:extLst>
          </p:cNvPr>
          <p:cNvSpPr txBox="1">
            <a:spLocks/>
          </p:cNvSpPr>
          <p:nvPr/>
        </p:nvSpPr>
        <p:spPr>
          <a:xfrm>
            <a:off x="0" y="5679233"/>
            <a:ext cx="9144000" cy="8709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50800" dir="16200000">
              <a:schemeClr val="bg1">
                <a:lumMod val="85000"/>
              </a:schemeClr>
            </a:innerShdw>
          </a:effectLst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On a scale from 1-10</a:t>
            </a:r>
            <a:r>
              <a:rPr lang="en-US" dirty="0"/>
              <a:t>, how likely would you be </a:t>
            </a:r>
            <a:br>
              <a:rPr lang="en-US" dirty="0"/>
            </a:br>
            <a:r>
              <a:rPr lang="en-US" dirty="0"/>
              <a:t>to start practicing a daily self-care ritual?</a:t>
            </a:r>
          </a:p>
        </p:txBody>
      </p:sp>
      <p:grpSp>
        <p:nvGrpSpPr>
          <p:cNvPr id="12" name="Group 11" descr="Decorative Image&#10;&#10;Meter showing a rating scale from 1 to 10">
            <a:extLst>
              <a:ext uri="{FF2B5EF4-FFF2-40B4-BE49-F238E27FC236}">
                <a16:creationId xmlns:a16="http://schemas.microsoft.com/office/drawing/2014/main" id="{5C57AA07-5919-7BDD-3D02-C49B604201DC}"/>
              </a:ext>
            </a:extLst>
          </p:cNvPr>
          <p:cNvGrpSpPr/>
          <p:nvPr/>
        </p:nvGrpSpPr>
        <p:grpSpPr>
          <a:xfrm>
            <a:off x="4561747" y="5876572"/>
            <a:ext cx="4343352" cy="509914"/>
            <a:chOff x="4561747" y="5876572"/>
            <a:chExt cx="4343352" cy="50991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9959379-5374-D211-18C7-3EE02DE00BAB}"/>
                </a:ext>
              </a:extLst>
            </p:cNvPr>
            <p:cNvSpPr txBox="1"/>
            <p:nvPr/>
          </p:nvSpPr>
          <p:spPr>
            <a:xfrm>
              <a:off x="458818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4FFA83-809F-B1BC-A3A8-BF3E97F83B7A}"/>
                </a:ext>
              </a:extLst>
            </p:cNvPr>
            <p:cNvSpPr txBox="1"/>
            <p:nvPr/>
          </p:nvSpPr>
          <p:spPr>
            <a:xfrm>
              <a:off x="502329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40EC9D6-A118-1733-6238-E110CE96A401}"/>
                </a:ext>
              </a:extLst>
            </p:cNvPr>
            <p:cNvSpPr txBox="1"/>
            <p:nvPr/>
          </p:nvSpPr>
          <p:spPr>
            <a:xfrm>
              <a:off x="545841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7FE0CC-CB3D-59FE-0B44-AFFEAC26FF97}"/>
                </a:ext>
              </a:extLst>
            </p:cNvPr>
            <p:cNvSpPr txBox="1"/>
            <p:nvPr/>
          </p:nvSpPr>
          <p:spPr>
            <a:xfrm>
              <a:off x="589352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204963-38D6-398D-9C17-50D6965CCA40}"/>
                </a:ext>
              </a:extLst>
            </p:cNvPr>
            <p:cNvSpPr txBox="1"/>
            <p:nvPr/>
          </p:nvSpPr>
          <p:spPr>
            <a:xfrm>
              <a:off x="6328639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3E72BC-4817-FF53-EE43-6D5C7BB57DC7}"/>
                </a:ext>
              </a:extLst>
            </p:cNvPr>
            <p:cNvSpPr txBox="1"/>
            <p:nvPr/>
          </p:nvSpPr>
          <p:spPr>
            <a:xfrm>
              <a:off x="676375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23E38B-6B59-DE06-8849-7498706639A5}"/>
                </a:ext>
              </a:extLst>
            </p:cNvPr>
            <p:cNvSpPr txBox="1"/>
            <p:nvPr/>
          </p:nvSpPr>
          <p:spPr>
            <a:xfrm>
              <a:off x="719886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AD2C2C-2DC8-8635-CE58-965753DC3BD3}"/>
                </a:ext>
              </a:extLst>
            </p:cNvPr>
            <p:cNvSpPr txBox="1"/>
            <p:nvPr/>
          </p:nvSpPr>
          <p:spPr>
            <a:xfrm>
              <a:off x="763398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8987AB-6B2B-826B-0BC8-EF0EB1DA0875}"/>
                </a:ext>
              </a:extLst>
            </p:cNvPr>
            <p:cNvSpPr txBox="1"/>
            <p:nvPr/>
          </p:nvSpPr>
          <p:spPr>
            <a:xfrm>
              <a:off x="806909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7DFD93-4AFB-AC51-496E-A3774A5F9D2F}"/>
                </a:ext>
              </a:extLst>
            </p:cNvPr>
            <p:cNvSpPr txBox="1"/>
            <p:nvPr/>
          </p:nvSpPr>
          <p:spPr>
            <a:xfrm>
              <a:off x="8504212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</a:t>
              </a:r>
            </a:p>
          </p:txBody>
        </p:sp>
        <p:grpSp>
          <p:nvGrpSpPr>
            <p:cNvPr id="23" name="Group 22" descr="Scale from red to blue" title="decorative image">
              <a:extLst>
                <a:ext uri="{FF2B5EF4-FFF2-40B4-BE49-F238E27FC236}">
                  <a16:creationId xmlns:a16="http://schemas.microsoft.com/office/drawing/2014/main" id="{E4133957-725C-9F89-4DFE-4EAE9BB7618A}"/>
                </a:ext>
              </a:extLst>
            </p:cNvPr>
            <p:cNvGrpSpPr/>
            <p:nvPr/>
          </p:nvGrpSpPr>
          <p:grpSpPr>
            <a:xfrm>
              <a:off x="4561747" y="5876574"/>
              <a:ext cx="4343352" cy="289558"/>
              <a:chOff x="4561747" y="1409508"/>
              <a:chExt cx="4343352" cy="289558"/>
            </a:xfrm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BA9AF27-B5FD-76AB-F4E6-BE96BBCA392E}"/>
                  </a:ext>
                </a:extLst>
              </p:cNvPr>
              <p:cNvSpPr/>
              <p:nvPr/>
            </p:nvSpPr>
            <p:spPr>
              <a:xfrm>
                <a:off x="4561747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8185455-7873-16B8-5589-6F68B954BACA}"/>
                  </a:ext>
                </a:extLst>
              </p:cNvPr>
              <p:cNvGrpSpPr/>
              <p:nvPr/>
            </p:nvGrpSpPr>
            <p:grpSpPr>
              <a:xfrm>
                <a:off x="4996081" y="1409508"/>
                <a:ext cx="3474677" cy="289557"/>
                <a:chOff x="6198502" y="339864"/>
                <a:chExt cx="4660996" cy="388417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1D422DF-E585-C109-913F-481206D9F97A}"/>
                    </a:ext>
                  </a:extLst>
                </p:cNvPr>
                <p:cNvSpPr/>
                <p:nvPr/>
              </p:nvSpPr>
              <p:spPr>
                <a:xfrm>
                  <a:off x="6198502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AE77D9-ACC4-F081-7B18-C8A821FCBCDF}"/>
                    </a:ext>
                  </a:extLst>
                </p:cNvPr>
                <p:cNvSpPr/>
                <p:nvPr/>
              </p:nvSpPr>
              <p:spPr>
                <a:xfrm>
                  <a:off x="6781126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2063120-DF75-7D02-730B-1DBDCD0EDA23}"/>
                    </a:ext>
                  </a:extLst>
                </p:cNvPr>
                <p:cNvSpPr/>
                <p:nvPr/>
              </p:nvSpPr>
              <p:spPr>
                <a:xfrm>
                  <a:off x="7363754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BC309A41-9CB2-B626-AB2E-A0FA30C2ABE0}"/>
                    </a:ext>
                  </a:extLst>
                </p:cNvPr>
                <p:cNvSpPr/>
                <p:nvPr/>
              </p:nvSpPr>
              <p:spPr>
                <a:xfrm>
                  <a:off x="7946380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29C431C-31CE-7F94-BD34-4EE05906BE87}"/>
                    </a:ext>
                  </a:extLst>
                </p:cNvPr>
                <p:cNvSpPr/>
                <p:nvPr/>
              </p:nvSpPr>
              <p:spPr>
                <a:xfrm>
                  <a:off x="8529002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4B8E53A-E658-173E-C950-F47BE8AF2E13}"/>
                    </a:ext>
                  </a:extLst>
                </p:cNvPr>
                <p:cNvSpPr/>
                <p:nvPr/>
              </p:nvSpPr>
              <p:spPr>
                <a:xfrm>
                  <a:off x="9111626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2E1E9D9-691F-3BE6-F2EC-A39B0220FD66}"/>
                    </a:ext>
                  </a:extLst>
                </p:cNvPr>
                <p:cNvSpPr/>
                <p:nvPr/>
              </p:nvSpPr>
              <p:spPr>
                <a:xfrm>
                  <a:off x="9694255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98E9B12-9493-D8DA-2DC4-17F95BF0FC62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197EB870-AE99-CF90-725D-72D5CE1530F8}"/>
                  </a:ext>
                </a:extLst>
              </p:cNvPr>
              <p:cNvSpPr/>
              <p:nvPr/>
            </p:nvSpPr>
            <p:spPr>
              <a:xfrm rot="10800000">
                <a:off x="8470764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3342BCB-24CE-F9E7-8479-690FB1E97DA6}"/>
                </a:ext>
              </a:extLst>
            </p:cNvPr>
            <p:cNvSpPr/>
            <p:nvPr/>
          </p:nvSpPr>
          <p:spPr>
            <a:xfrm rot="10800000">
              <a:off x="4561747" y="5876572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BC54D-E0D5-DAB9-7DA6-28C4BA1D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DB2AD-DB69-88C9-7652-FA0D635C5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Self-Care and Mental Wellness Strategies</a:t>
            </a:r>
            <a:r>
              <a:rPr lang="en-US" dirty="0"/>
              <a:t> </a:t>
            </a:r>
          </a:p>
        </p:txBody>
      </p:sp>
      <p:sp>
        <p:nvSpPr>
          <p:cNvPr id="5" name="Content Placeholder 2" descr="Question&#10;&#10;What do you do for self-care?&#10;&#10;&#10;">
            <a:extLst>
              <a:ext uri="{FF2B5EF4-FFF2-40B4-BE49-F238E27FC236}">
                <a16:creationId xmlns:a16="http://schemas.microsoft.com/office/drawing/2014/main" id="{43E6BD2A-9D13-A08B-DCC6-629CE4033296}"/>
              </a:ext>
            </a:extLst>
          </p:cNvPr>
          <p:cNvSpPr txBox="1">
            <a:spLocks/>
          </p:cNvSpPr>
          <p:nvPr/>
        </p:nvSpPr>
        <p:spPr>
          <a:xfrm>
            <a:off x="329184" y="1187032"/>
            <a:ext cx="8612796" cy="643025"/>
          </a:xfrm>
          <a:prstGeom prst="rect">
            <a:avLst/>
          </a:prstGeom>
          <a:solidFill>
            <a:srgbClr val="339E90"/>
          </a:solidFill>
          <a:ln>
            <a:solidFill>
              <a:srgbClr val="4EAFA3"/>
            </a:solidFill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do you do for self-care?</a:t>
            </a:r>
          </a:p>
        </p:txBody>
      </p:sp>
      <p:sp>
        <p:nvSpPr>
          <p:cNvPr id="6" name="Content Placeholder 2" descr="Decorative Box">
            <a:extLst>
              <a:ext uri="{FF2B5EF4-FFF2-40B4-BE49-F238E27FC236}">
                <a16:creationId xmlns:a16="http://schemas.microsoft.com/office/drawing/2014/main" id="{568626E3-37A4-22FF-81B3-0DC8F630CB1E}"/>
              </a:ext>
            </a:extLst>
          </p:cNvPr>
          <p:cNvSpPr txBox="1">
            <a:spLocks/>
          </p:cNvSpPr>
          <p:nvPr/>
        </p:nvSpPr>
        <p:spPr>
          <a:xfrm>
            <a:off x="329187" y="1187032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>
              <a:solidFill>
                <a:schemeClr val="bg1"/>
              </a:solidFill>
            </a:endParaRPr>
          </a:p>
        </p:txBody>
      </p:sp>
      <p:pic>
        <p:nvPicPr>
          <p:cNvPr id="7" name="Picture 6" descr="Decorative Image&#10;&#10;Question mark">
            <a:extLst>
              <a:ext uri="{FF2B5EF4-FFF2-40B4-BE49-F238E27FC236}">
                <a16:creationId xmlns:a16="http://schemas.microsoft.com/office/drawing/2014/main" id="{356BC28D-01A2-701C-E734-00705401D0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5" y="1309037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46FB3-E3DD-538C-5D6F-796475C93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151" y="5349456"/>
            <a:ext cx="4481187" cy="64302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00" b="1" i="1" dirty="0">
                <a:solidFill>
                  <a:schemeClr val="bg1"/>
                </a:solidFill>
              </a:rPr>
              <a:t>What do you do for self-care?</a:t>
            </a:r>
          </a:p>
          <a:p>
            <a:pPr marL="0" indent="0">
              <a:buNone/>
            </a:pPr>
            <a:endParaRPr lang="en-US" sz="500" b="1" i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" b="1" dirty="0">
                <a:solidFill>
                  <a:schemeClr val="bg1"/>
                </a:solidFill>
              </a:rPr>
              <a:t>Self-Care Practices: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Relaxation: Meditation, physically unwinding, laughter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Mindfulness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Making time for hobbies: Reading, crafts, sewing, hiking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5-Minute breaks: What can you do during that time?</a:t>
            </a:r>
          </a:p>
          <a:p>
            <a:pPr>
              <a:spcBef>
                <a:spcPts val="0"/>
              </a:spcBef>
            </a:pPr>
            <a:r>
              <a:rPr lang="en-US" sz="500" dirty="0">
                <a:solidFill>
                  <a:schemeClr val="bg1"/>
                </a:solidFill>
              </a:rPr>
              <a:t>Connecting with friends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Asking for help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Healthy lifestyle: Nutrition, sleep, exercise, regular checkups</a:t>
            </a:r>
          </a:p>
          <a:p>
            <a:pPr>
              <a:spcBef>
                <a:spcPts val="0"/>
              </a:spcBef>
            </a:pPr>
            <a:r>
              <a:rPr lang="en-US" sz="500" dirty="0">
                <a:solidFill>
                  <a:schemeClr val="bg1"/>
                </a:solidFill>
              </a:rPr>
              <a:t>Knowing your limits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</a:pPr>
            <a:r>
              <a:rPr lang="en-US" sz="500" dirty="0">
                <a:solidFill>
                  <a:schemeClr val="bg1"/>
                </a:solidFill>
              </a:rPr>
              <a:t>Saying “no”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5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00" b="1" dirty="0">
                <a:solidFill>
                  <a:schemeClr val="bg1"/>
                </a:solidFill>
              </a:rPr>
              <a:t>Try this:</a:t>
            </a:r>
            <a:br>
              <a:rPr lang="en-US" sz="500" b="1" dirty="0">
                <a:solidFill>
                  <a:schemeClr val="bg1"/>
                </a:solidFill>
              </a:rPr>
            </a:br>
            <a:r>
              <a:rPr lang="en-US" sz="500" b="1" dirty="0">
                <a:solidFill>
                  <a:schemeClr val="bg1"/>
                </a:solidFill>
              </a:rPr>
              <a:t>For one minute, let’s close our eyes and simply follow our breath. As you breathe in, think “in.” As you breathe out, think “out.” </a:t>
            </a:r>
          </a:p>
          <a:p>
            <a:pPr marL="0" indent="0">
              <a:spcBef>
                <a:spcPts val="0"/>
              </a:spcBef>
              <a:buNone/>
            </a:pPr>
            <a:endParaRPr lang="en-US" sz="500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00" i="1" dirty="0">
                <a:solidFill>
                  <a:schemeClr val="bg1"/>
                </a:solidFill>
              </a:rPr>
              <a:t>“If you’re breathing, there’s more right with you than wrong.”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5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500" i="1" dirty="0">
                <a:solidFill>
                  <a:schemeClr val="bg1"/>
                </a:solidFill>
              </a:rPr>
              <a:t>- Jon Kabat-Zinn </a:t>
            </a:r>
          </a:p>
        </p:txBody>
      </p:sp>
      <p:sp>
        <p:nvSpPr>
          <p:cNvPr id="8" name="Content">
            <a:extLst>
              <a:ext uri="{FF2B5EF4-FFF2-40B4-BE49-F238E27FC236}">
                <a16:creationId xmlns:a16="http://schemas.microsoft.com/office/drawing/2014/main" id="{39E73D53-85E1-F508-BB6A-BB86775F4F4A}"/>
              </a:ext>
            </a:extLst>
          </p:cNvPr>
          <p:cNvSpPr txBox="1">
            <a:spLocks/>
          </p:cNvSpPr>
          <p:nvPr/>
        </p:nvSpPr>
        <p:spPr>
          <a:xfrm>
            <a:off x="343667" y="2023877"/>
            <a:ext cx="2956124" cy="37610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b="1" dirty="0"/>
              <a:t>Self-Care Practices: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Relaxation: Meditation, physically unwinding, laughter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Mindfulness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Making time for hobbies: Reading, crafts, sewing, hiking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5-Minute breaks: What can you do during that time?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Connecting with friends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Asking for help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Healthy lifestyle: Nutrition, sleep, exercise, regular checkups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Knowing your limits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Saying “no”</a:t>
            </a:r>
          </a:p>
        </p:txBody>
      </p:sp>
      <p:pic>
        <p:nvPicPr>
          <p:cNvPr id="9" name="Picture 8" descr="Decorative Image&#10;&#10;Woman relaxing">
            <a:extLst>
              <a:ext uri="{FF2B5EF4-FFF2-40B4-BE49-F238E27FC236}">
                <a16:creationId xmlns:a16="http://schemas.microsoft.com/office/drawing/2014/main" id="{EE51FE5F-116D-234F-D9F2-7B7631CB30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325" y="2023877"/>
            <a:ext cx="3260516" cy="2093976"/>
          </a:xfrm>
          <a:prstGeom prst="rect">
            <a:avLst/>
          </a:prstGeom>
        </p:spPr>
      </p:pic>
      <p:pic>
        <p:nvPicPr>
          <p:cNvPr id="10" name="Picture 9" descr="Decorative Image&#10;&#10;Woman practicing yoga">
            <a:extLst>
              <a:ext uri="{FF2B5EF4-FFF2-40B4-BE49-F238E27FC236}">
                <a16:creationId xmlns:a16="http://schemas.microsoft.com/office/drawing/2014/main" id="{1BFE861C-67F3-A1F6-6E8C-38A7FAB461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1380" y="4197295"/>
            <a:ext cx="3266156" cy="2091539"/>
          </a:xfrm>
          <a:prstGeom prst="rect">
            <a:avLst/>
          </a:prstGeom>
        </p:spPr>
      </p:pic>
      <p:sp>
        <p:nvSpPr>
          <p:cNvPr id="11" name="Content">
            <a:extLst>
              <a:ext uri="{FF2B5EF4-FFF2-40B4-BE49-F238E27FC236}">
                <a16:creationId xmlns:a16="http://schemas.microsoft.com/office/drawing/2014/main" id="{46295012-0B10-0EC0-C50B-E2FEC345DD30}"/>
              </a:ext>
            </a:extLst>
          </p:cNvPr>
          <p:cNvSpPr txBox="1">
            <a:spLocks/>
          </p:cNvSpPr>
          <p:nvPr/>
        </p:nvSpPr>
        <p:spPr>
          <a:xfrm>
            <a:off x="6923595" y="2023877"/>
            <a:ext cx="2018385" cy="4264956"/>
          </a:xfrm>
          <a:prstGeom prst="rect">
            <a:avLst/>
          </a:prstGeom>
          <a:solidFill>
            <a:srgbClr val="884557"/>
          </a:solidFill>
          <a:effectLst/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/>
                </a:solidFill>
              </a:rPr>
              <a:t>Try this: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For one minute, let’s close our eyes and simply follow our breath. As you breathe in, think “in.” As you breathe out, think “out.”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i="1" dirty="0">
                <a:solidFill>
                  <a:schemeClr val="bg1"/>
                </a:solidFill>
              </a:rPr>
              <a:t>“If you’re breathing, there’s more right with you than wrong.”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i="1" dirty="0">
                <a:solidFill>
                  <a:schemeClr val="bg1"/>
                </a:solidFill>
              </a:rPr>
              <a:t>- Jon Kabat-Zinn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43BEA-2F98-4A85-E4D0-E69830CB0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8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C91A1-6713-29F8-425F-4A4C64BBD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Takeaways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84B03-E0B0-BD3D-82D6-D40067C7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084" y="1279502"/>
            <a:ext cx="4136135" cy="1990171"/>
          </a:xfrm>
        </p:spPr>
        <p:txBody>
          <a:bodyPr/>
          <a:lstStyle/>
          <a:p>
            <a:pPr marL="0" indent="0">
              <a:buNone/>
            </a:pPr>
            <a:r>
              <a:rPr lang="en-US" sz="500" dirty="0">
                <a:solidFill>
                  <a:schemeClr val="bg1"/>
                </a:solidFill>
              </a:rPr>
              <a:t>Military life is demanding, but I have the strength and resources to rise above. </a:t>
            </a:r>
          </a:p>
          <a:p>
            <a:pPr marL="0" indent="0">
              <a:buNone/>
            </a:pPr>
            <a:r>
              <a:rPr lang="en-US" sz="500" dirty="0">
                <a:solidFill>
                  <a:schemeClr val="bg1"/>
                </a:solidFill>
              </a:rPr>
              <a:t>Reaching out early will help me and my family thrive.</a:t>
            </a:r>
          </a:p>
          <a:p>
            <a:pPr marL="0" indent="0">
              <a:buNone/>
            </a:pPr>
            <a:r>
              <a:rPr lang="en-US" sz="500" dirty="0">
                <a:solidFill>
                  <a:schemeClr val="bg1"/>
                </a:solidFill>
              </a:rPr>
              <a:t>I know what to expect when I call a resource line.</a:t>
            </a:r>
          </a:p>
          <a:p>
            <a:pPr marL="0" indent="0">
              <a:buNone/>
            </a:pPr>
            <a:r>
              <a:rPr lang="en-US" sz="500" dirty="0">
                <a:solidFill>
                  <a:schemeClr val="bg1"/>
                </a:solidFill>
              </a:rPr>
              <a:t>Self-care is important for my own and my family’s mental and physical health.</a:t>
            </a:r>
          </a:p>
          <a:p>
            <a:pPr marL="0" indent="0">
              <a:buNone/>
            </a:pPr>
            <a:r>
              <a:rPr lang="en-US" sz="500" b="1" i="1" dirty="0">
                <a:solidFill>
                  <a:schemeClr val="bg1"/>
                </a:solidFill>
              </a:rPr>
              <a:t>What did you find most helpful about today’s session?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d">
            <a:extLst>
              <a:ext uri="{FF2B5EF4-FFF2-40B4-BE49-F238E27FC236}">
                <a16:creationId xmlns:a16="http://schemas.microsoft.com/office/drawing/2014/main" id="{90A1D40F-58C7-F501-AB79-8C762631D804}"/>
              </a:ext>
            </a:extLst>
          </p:cNvPr>
          <p:cNvSpPr/>
          <p:nvPr/>
        </p:nvSpPr>
        <p:spPr>
          <a:xfrm>
            <a:off x="329187" y="1164314"/>
            <a:ext cx="2213094" cy="2126777"/>
          </a:xfrm>
          <a:prstGeom prst="rect">
            <a:avLst/>
          </a:prstGeom>
          <a:solidFill>
            <a:srgbClr val="9A477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Military life is demanding, but I have the strength and resources to rise above. </a:t>
            </a:r>
          </a:p>
        </p:txBody>
      </p:sp>
      <p:sp>
        <p:nvSpPr>
          <p:cNvPr id="6" name="Blue">
            <a:extLst>
              <a:ext uri="{FF2B5EF4-FFF2-40B4-BE49-F238E27FC236}">
                <a16:creationId xmlns:a16="http://schemas.microsoft.com/office/drawing/2014/main" id="{E4DB41BF-82C1-408C-1FD8-BCC59DECAB4F}"/>
              </a:ext>
            </a:extLst>
          </p:cNvPr>
          <p:cNvSpPr/>
          <p:nvPr/>
        </p:nvSpPr>
        <p:spPr>
          <a:xfrm>
            <a:off x="2688336" y="1164314"/>
            <a:ext cx="2212848" cy="2126777"/>
          </a:xfrm>
          <a:prstGeom prst="rect">
            <a:avLst/>
          </a:prstGeom>
          <a:solidFill>
            <a:srgbClr val="4E7CA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182880" rIns="9144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Reaching out</a:t>
            </a:r>
            <a:br>
              <a:rPr lang="en-US" dirty="0"/>
            </a:br>
            <a:r>
              <a:rPr lang="en-US" dirty="0"/>
              <a:t>early will help</a:t>
            </a:r>
            <a:br>
              <a:rPr lang="en-US" dirty="0"/>
            </a:br>
            <a:r>
              <a:rPr lang="en-US" dirty="0"/>
              <a:t>me and my</a:t>
            </a:r>
            <a:br>
              <a:rPr lang="en-US" dirty="0"/>
            </a:br>
            <a:r>
              <a:rPr lang="en-US" dirty="0"/>
              <a:t>family thrive.</a:t>
            </a:r>
          </a:p>
        </p:txBody>
      </p:sp>
      <p:pic>
        <p:nvPicPr>
          <p:cNvPr id="7" name="Famlily Picture" descr="Decorative Image&#10;&#10;Family holding hands">
            <a:extLst>
              <a:ext uri="{FF2B5EF4-FFF2-40B4-BE49-F238E27FC236}">
                <a16:creationId xmlns:a16="http://schemas.microsoft.com/office/drawing/2014/main" id="{9C6B96CE-A01A-61CD-671E-F87E52F147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488" y="1164313"/>
            <a:ext cx="3745263" cy="2126777"/>
          </a:xfrm>
          <a:prstGeom prst="rect">
            <a:avLst/>
          </a:prstGeom>
        </p:spPr>
      </p:pic>
      <p:sp>
        <p:nvSpPr>
          <p:cNvPr id="8" name="Purple">
            <a:extLst>
              <a:ext uri="{FF2B5EF4-FFF2-40B4-BE49-F238E27FC236}">
                <a16:creationId xmlns:a16="http://schemas.microsoft.com/office/drawing/2014/main" id="{754E579D-35FD-5388-68CA-96B5BBE18663}"/>
              </a:ext>
            </a:extLst>
          </p:cNvPr>
          <p:cNvSpPr/>
          <p:nvPr/>
        </p:nvSpPr>
        <p:spPr>
          <a:xfrm>
            <a:off x="329186" y="3473247"/>
            <a:ext cx="2212848" cy="2130552"/>
          </a:xfrm>
          <a:prstGeom prst="rect">
            <a:avLst/>
          </a:prstGeom>
          <a:solidFill>
            <a:srgbClr val="826FBF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I know what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to expect when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I call a resource line.</a:t>
            </a:r>
          </a:p>
        </p:txBody>
      </p:sp>
      <p:sp>
        <p:nvSpPr>
          <p:cNvPr id="9" name="Yellow">
            <a:extLst>
              <a:ext uri="{FF2B5EF4-FFF2-40B4-BE49-F238E27FC236}">
                <a16:creationId xmlns:a16="http://schemas.microsoft.com/office/drawing/2014/main" id="{265CBC80-D140-B0FE-017E-3D56885FB77B}"/>
              </a:ext>
            </a:extLst>
          </p:cNvPr>
          <p:cNvSpPr/>
          <p:nvPr/>
        </p:nvSpPr>
        <p:spPr>
          <a:xfrm>
            <a:off x="2688336" y="3473247"/>
            <a:ext cx="2212848" cy="2130552"/>
          </a:xfrm>
          <a:prstGeom prst="rect">
            <a:avLst/>
          </a:prstGeom>
          <a:solidFill>
            <a:srgbClr val="5C460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Self-care is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important for 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my own and my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family’s mental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and physical health.</a:t>
            </a:r>
          </a:p>
        </p:txBody>
      </p:sp>
      <p:pic>
        <p:nvPicPr>
          <p:cNvPr id="10" name="Picture 9" descr="Decorative Image&#10;&#10;Couple holding hands">
            <a:extLst>
              <a:ext uri="{FF2B5EF4-FFF2-40B4-BE49-F238E27FC236}">
                <a16:creationId xmlns:a16="http://schemas.microsoft.com/office/drawing/2014/main" id="{BDF4BAB8-1252-03D3-2B52-F57B47DCC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486" y="3473247"/>
            <a:ext cx="3745263" cy="2126938"/>
          </a:xfrm>
          <a:prstGeom prst="rect">
            <a:avLst/>
          </a:prstGeom>
          <a:solidFill>
            <a:srgbClr val="5C4600"/>
          </a:solidFill>
        </p:spPr>
      </p:pic>
      <p:sp>
        <p:nvSpPr>
          <p:cNvPr id="11" name="Content Placeholder 2" descr="Most Helpful Today&#10;&#10;Image text reads, &quot;What did you find most helpful about today’s session?&quot;">
            <a:extLst>
              <a:ext uri="{FF2B5EF4-FFF2-40B4-BE49-F238E27FC236}">
                <a16:creationId xmlns:a16="http://schemas.microsoft.com/office/drawing/2014/main" id="{6F34958A-87E8-4191-8592-BE30CC40438A}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8463564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did you find most helpful about today’s session?</a:t>
            </a:r>
          </a:p>
        </p:txBody>
      </p:sp>
      <p:sp>
        <p:nvSpPr>
          <p:cNvPr id="12" name="Content Placeholder 2" title="decorative box">
            <a:extLst>
              <a:ext uri="{FF2B5EF4-FFF2-40B4-BE49-F238E27FC236}">
                <a16:creationId xmlns:a16="http://schemas.microsoft.com/office/drawing/2014/main" id="{9B45CC78-3FDB-BB73-8718-E97DCAD46B8B}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>
              <a:solidFill>
                <a:schemeClr val="bg1"/>
              </a:solidFill>
            </a:endParaRPr>
          </a:p>
        </p:txBody>
      </p:sp>
      <p:pic>
        <p:nvPicPr>
          <p:cNvPr id="13" name="Picture 12" descr="Decorative Image&#10;&#10;Family holding hands">
            <a:extLst>
              <a:ext uri="{FF2B5EF4-FFF2-40B4-BE49-F238E27FC236}">
                <a16:creationId xmlns:a16="http://schemas.microsoft.com/office/drawing/2014/main" id="{43B195CC-3902-1838-C541-5A7E1F9821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3" y="5885124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C242B-4134-6FEC-D8F7-E1284CBDF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09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735139-8901-44fe-b5a6-0f95b901f79f">
      <Terms xmlns="http://schemas.microsoft.com/office/infopath/2007/PartnerControls"/>
    </lcf76f155ced4ddcb4097134ff3c332f>
    <TaxCatchAll xmlns="602f417a-32c5-49fa-bacd-e93b2fb51ff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C5978DC525DC42A9DC07564494DA68" ma:contentTypeVersion="13" ma:contentTypeDescription="Create a new document." ma:contentTypeScope="" ma:versionID="beef1d65bc3c2956ee3aaf174963c3d6">
  <xsd:schema xmlns:xsd="http://www.w3.org/2001/XMLSchema" xmlns:xs="http://www.w3.org/2001/XMLSchema" xmlns:p="http://schemas.microsoft.com/office/2006/metadata/properties" xmlns:ns2="d2735139-8901-44fe-b5a6-0f95b901f79f" xmlns:ns3="602f417a-32c5-49fa-bacd-e93b2fb51ff0" targetNamespace="http://schemas.microsoft.com/office/2006/metadata/properties" ma:root="true" ma:fieldsID="6abf7682fb90ed8b97cf86ca7893e363" ns2:_="" ns3:_="">
    <xsd:import namespace="d2735139-8901-44fe-b5a6-0f95b901f79f"/>
    <xsd:import namespace="602f417a-32c5-49fa-bacd-e93b2fb51f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735139-8901-44fe-b5a6-0f95b901f7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871f771-ab78-46b7-810c-7667649bb9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f417a-32c5-49fa-bacd-e93b2fb51ff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22ba81b-7504-4017-b232-5a71b34c9547}" ma:internalName="TaxCatchAll" ma:showField="CatchAllData" ma:web="602f417a-32c5-49fa-bacd-e93b2fb51f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542ABD-5B34-4B7C-A7C6-A1AF3291A9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E2347A-4546-4003-B6A5-3AAA8AA96911}">
  <ds:schemaRefs>
    <ds:schemaRef ds:uri="d2735139-8901-44fe-b5a6-0f95b901f79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terms/"/>
    <ds:schemaRef ds:uri="602f417a-32c5-49fa-bacd-e93b2fb51ff0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6877C33-6B6F-4431-B740-9719CBBDEF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735139-8901-44fe-b5a6-0f95b901f79f"/>
    <ds:schemaRef ds:uri="602f417a-32c5-49fa-bacd-e93b2fb51f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1434</TotalTime>
  <Words>2277</Words>
  <Application>Microsoft Macintosh PowerPoint</Application>
  <PresentationFormat>On-screen Show (4:3)</PresentationFormat>
  <Paragraphs>343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Resources Exist, Asking Can Help–Spouse </vt:lpstr>
      <vt:lpstr>Session 1 Roadmap </vt:lpstr>
      <vt:lpstr>Military Spouse Challenges </vt:lpstr>
      <vt:lpstr>Barriers to Help Seeking </vt:lpstr>
      <vt:lpstr>Mental Health Resources for Military Spouses</vt:lpstr>
      <vt:lpstr>Mobile Resilience Tools </vt:lpstr>
      <vt:lpstr>Fear of Being Perceived as Broken </vt:lpstr>
      <vt:lpstr>Fear of Negative Career Impact </vt:lpstr>
      <vt:lpstr>Practical Concerns </vt:lpstr>
      <vt:lpstr>Military OneSource: 24/7 Support for the Military Community </vt:lpstr>
      <vt:lpstr>Practice Call </vt:lpstr>
      <vt:lpstr>The Importance of Self-Care </vt:lpstr>
      <vt:lpstr>Self-Care and Mental Wellness Strategies </vt:lpstr>
      <vt:lpstr>Takeaways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REACH-Spouse Session 1 Active Duty Slide Deck</dc:title>
  <dc:subject>Mental Wellness</dc:subject>
  <dc:creator>Defense Personnel Analytics Center</dc:creator>
  <cp:keywords>Mental Health, Suicide Prevention, Self-Care</cp:keywords>
  <cp:lastModifiedBy>Andre Brown</cp:lastModifiedBy>
  <cp:revision>36</cp:revision>
  <cp:lastPrinted>2019-05-23T16:58:17Z</cp:lastPrinted>
  <dcterms:created xsi:type="dcterms:W3CDTF">2019-01-08T20:27:13Z</dcterms:created>
  <dcterms:modified xsi:type="dcterms:W3CDTF">2025-03-18T12:06:22Z</dcterms:modified>
  <cp:category>Training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0x01010093C5978DC525DC42A9DC07564494DA68</vt:lpwstr>
  </property>
  <property fmtid="{D5CDD505-2E9C-101B-9397-08002B2CF9AE}" pid="3" name="IsMyDocuments">
    <vt:bool>true</vt:bool>
  </property>
  <property fmtid="{D5CDD505-2E9C-101B-9397-08002B2CF9AE}" pid="4" name="MediaServiceImageTags">
    <vt:lpwstr/>
  </property>
  <property fmtid="{D5CDD505-2E9C-101B-9397-08002B2CF9AE}" pid="5" name="MSIP_Label_5d54f1a3-9ed5-415d-ba95-38401c4b8817_Enabled">
    <vt:lpwstr>true</vt:lpwstr>
  </property>
  <property fmtid="{D5CDD505-2E9C-101B-9397-08002B2CF9AE}" pid="6" name="MSIP_Label_5d54f1a3-9ed5-415d-ba95-38401c4b8817_SetDate">
    <vt:lpwstr>2023-02-14T18:19:33Z</vt:lpwstr>
  </property>
  <property fmtid="{D5CDD505-2E9C-101B-9397-08002B2CF9AE}" pid="7" name="MSIP_Label_5d54f1a3-9ed5-415d-ba95-38401c4b8817_Method">
    <vt:lpwstr>Standard</vt:lpwstr>
  </property>
  <property fmtid="{D5CDD505-2E9C-101B-9397-08002B2CF9AE}" pid="8" name="MSIP_Label_5d54f1a3-9ed5-415d-ba95-38401c4b8817_Name">
    <vt:lpwstr>Peraton Proprietary</vt:lpwstr>
  </property>
  <property fmtid="{D5CDD505-2E9C-101B-9397-08002B2CF9AE}" pid="9" name="MSIP_Label_5d54f1a3-9ed5-415d-ba95-38401c4b8817_SiteId">
    <vt:lpwstr>2a6ae295-f13d-4948-ba78-332742ce9097</vt:lpwstr>
  </property>
  <property fmtid="{D5CDD505-2E9C-101B-9397-08002B2CF9AE}" pid="10" name="MSIP_Label_5d54f1a3-9ed5-415d-ba95-38401c4b8817_ActionId">
    <vt:lpwstr>abbc798b-2195-4f7f-bd45-5fcc086acc67</vt:lpwstr>
  </property>
  <property fmtid="{D5CDD505-2E9C-101B-9397-08002B2CF9AE}" pid="11" name="MSIP_Label_5d54f1a3-9ed5-415d-ba95-38401c4b8817_ContentBits">
    <vt:lpwstr>1</vt:lpwstr>
  </property>
</Properties>
</file>