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0"/>
  </p:notesMasterIdLst>
  <p:sldIdLst>
    <p:sldId id="454" r:id="rId5"/>
    <p:sldId id="465" r:id="rId6"/>
    <p:sldId id="476" r:id="rId7"/>
    <p:sldId id="467" r:id="rId8"/>
    <p:sldId id="468" r:id="rId9"/>
    <p:sldId id="469" r:id="rId10"/>
    <p:sldId id="470" r:id="rId11"/>
    <p:sldId id="456" r:id="rId12"/>
    <p:sldId id="449" r:id="rId13"/>
    <p:sldId id="471" r:id="rId14"/>
    <p:sldId id="472" r:id="rId15"/>
    <p:sldId id="437" r:id="rId16"/>
    <p:sldId id="473" r:id="rId17"/>
    <p:sldId id="474" r:id="rId18"/>
    <p:sldId id="475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55BD30-3E7C-288E-62C8-5D14B3F1A7A1}" name="Osborn, Marie (PERATON)" initials="O(" userId="S::mosborn@peraton.com::ed7d417e-4f79-4abc-a5e2-ebb075811e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har, Kathleen B [US] (TS)" initials="MKB[(" lastIdx="6" clrIdx="6"/>
  <p:cmAuthor id="1" name="Osborn.Marie CTR DMDC" initials="MMO" lastIdx="40" clrIdx="0"/>
  <p:cmAuthor id="8" name="Hunter, Adele M [US] (TS)" initials="H(" lastIdx="8" clrIdx="7"/>
  <p:cmAuthor id="2" name="Osborn.Marie CTR DMDC" initials="OCD" lastIdx="7" clrIdx="1"/>
  <p:cmAuthor id="9" name="Taylor, Carolyn [US] (TS)" initials="TC[(" lastIdx="11" clrIdx="8"/>
  <p:cmAuthor id="3" name="Scott, Donna L [US] (TS)" initials="DLMS" lastIdx="15" clrIdx="2"/>
  <p:cmAuthor id="4" name="Schneider, Kristin G [US] (TS)" initials="SKG[(" lastIdx="1" clrIdx="3"/>
  <p:cmAuthor id="5" name="Hunter, Adele M [US] (TS)" initials="HAM[(" lastIdx="1" clrIdx="4"/>
  <p:cmAuthor id="6" name="Siebuhr, Laversa A [US] (TS)" initials="SLA[(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4600"/>
    <a:srgbClr val="319E90"/>
    <a:srgbClr val="339E90"/>
    <a:srgbClr val="976A6E"/>
    <a:srgbClr val="8D3572"/>
    <a:srgbClr val="7E5C8D"/>
    <a:srgbClr val="A22B1E"/>
    <a:srgbClr val="2F6B64"/>
    <a:srgbClr val="BFA100"/>
    <a:srgbClr val="619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77"/>
    <p:restoredTop sz="86395" autoAdjust="0"/>
  </p:normalViewPr>
  <p:slideViewPr>
    <p:cSldViewPr snapToGrid="0">
      <p:cViewPr varScale="1">
        <p:scale>
          <a:sx n="110" d="100"/>
          <a:sy n="110" d="100"/>
        </p:scale>
        <p:origin x="100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298D4F-5805-7B43-AB8D-DEEA39DD3E9E}" type="datetimeFigureOut">
              <a:rPr lang="en-US" smtClean="0"/>
              <a:t>3/18/25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6C3636-6932-D14E-A484-552240E624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1pPr>
    <a:lvl2pPr marL="120650" indent="0" algn="l" defTabSz="914400" rtl="0" eaLnBrk="1" latinLnBrk="0" hangingPunct="1">
      <a:tabLst/>
      <a:defRPr sz="80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6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233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19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61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095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6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8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70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43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49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00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60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33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74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C3636-6932-D14E-A484-552240E6247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0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65" y="711189"/>
            <a:ext cx="7997932" cy="238760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65" y="3325877"/>
            <a:ext cx="6858000" cy="1655762"/>
          </a:xfrm>
        </p:spPr>
        <p:txBody>
          <a:bodyPr>
            <a:normAutofit/>
          </a:bodyPr>
          <a:lstStyle>
            <a:lvl1pPr marL="231775" indent="-231775" algn="l"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3B857C"/>
              </a:buClr>
              <a:defRPr/>
            </a:lvl1pPr>
            <a:lvl2pPr>
              <a:lnSpc>
                <a:spcPct val="9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20CD40-028C-2446-B0BE-931C2D5496B9}" type="datetime1">
              <a:rPr lang="en-US" smtClean="0"/>
              <a:t>3/18/25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106" y="2624140"/>
            <a:ext cx="6577460" cy="510909"/>
          </a:xfrm>
        </p:spPr>
        <p:txBody>
          <a:bodyPr wrap="square" anchor="ctr" anchorCtr="0">
            <a:sp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EF20E4-6468-1F4B-99B1-3782A2B47695}" type="datetime1">
              <a:rPr lang="en-US" smtClean="0"/>
              <a:t>3/18/25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1B416B4-17D2-1042-8E35-654C87DF6C4B}" type="datetime1">
              <a:rPr lang="en-US" smtClean="0"/>
              <a:t>3/18/25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 userDrawn="1"/>
        </p:nvSpPr>
        <p:spPr>
          <a:xfrm>
            <a:off x="1" y="6550223"/>
            <a:ext cx="9143999" cy="307777"/>
          </a:xfrm>
          <a:prstGeom prst="rect">
            <a:avLst/>
          </a:prstGeom>
          <a:solidFill>
            <a:srgbClr val="339E90"/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136732" y="6550222"/>
            <a:ext cx="1007268" cy="307777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Ins="91440" rtlCol="0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86" y="6628411"/>
            <a:ext cx="1051560" cy="174933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0" y="6550220"/>
            <a:ext cx="9144000" cy="73019"/>
          </a:xfrm>
          <a:prstGeom prst="rect">
            <a:avLst/>
          </a:prstGeom>
          <a:gradFill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wrap="square" rIns="182880" rtlCol="0">
            <a:noAutofit/>
          </a:bodyPr>
          <a:lstStyle/>
          <a:p>
            <a:pPr algn="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847" y="85917"/>
            <a:ext cx="7886700" cy="95122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847" y="1261029"/>
            <a:ext cx="7490485" cy="510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10" y="6623241"/>
            <a:ext cx="650513" cy="185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CDC2DF"/>
                </a:solidFill>
              </a:defRPr>
            </a:lvl1pPr>
          </a:lstStyle>
          <a:p>
            <a:fld id="{6637034F-2372-F340-9990-D90A4B84BC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037140"/>
            <a:ext cx="9144000" cy="0"/>
          </a:xfrm>
          <a:prstGeom prst="line">
            <a:avLst/>
          </a:prstGeom>
          <a:ln w="12700">
            <a:solidFill>
              <a:srgbClr val="614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rgbClr val="3B857C"/>
        </a:buClr>
        <a:buFont typeface="Wingdings" charset="2"/>
        <a:buChar char="§"/>
        <a:tabLst/>
        <a:defRPr sz="18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7525" indent="-169863" algn="l" defTabSz="914400" rtl="0" eaLnBrk="1" latinLnBrk="0" hangingPunct="1">
        <a:lnSpc>
          <a:spcPct val="85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tabLst/>
        <a:defRPr sz="16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44538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5850" indent="-109538" algn="l" defTabSz="914400" rtl="0" eaLnBrk="1" latinLnBrk="0" hangingPunct="1">
        <a:lnSpc>
          <a:spcPct val="90000"/>
        </a:lnSpc>
        <a:spcBef>
          <a:spcPts val="500"/>
        </a:spcBef>
        <a:buClr>
          <a:srgbClr val="A4A4A4"/>
        </a:buClr>
        <a:buFont typeface="Arial" panose="020B0604020202020204" pitchFamily="34" charset="0"/>
        <a:buChar char="•"/>
        <a:tabLst/>
        <a:defRPr sz="1400" kern="1200" spc="-3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lfcareforum.org/about-us/what-do-we-mean-by-self-care-and-why-is-good-for-peopl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 Box"/>
          <p:cNvSpPr/>
          <p:nvPr/>
        </p:nvSpPr>
        <p:spPr>
          <a:xfrm>
            <a:off x="0" y="0"/>
            <a:ext cx="9144000" cy="2490716"/>
          </a:xfrm>
          <a:prstGeom prst="rect">
            <a:avLst/>
          </a:prstGeom>
          <a:solidFill>
            <a:srgbClr val="31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EACH-Spouse Logo&#10;&#10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7" y="175856"/>
            <a:ext cx="2902698" cy="1750605"/>
          </a:xfrm>
          <a:prstGeom prst="rect">
            <a:avLst/>
          </a:prstGeom>
        </p:spPr>
      </p:pic>
      <p:sp>
        <p:nvSpPr>
          <p:cNvPr id="2" name="Title 1" descr="REACH-Spouse Logo"/>
          <p:cNvSpPr>
            <a:spLocks noGrp="1"/>
          </p:cNvSpPr>
          <p:nvPr>
            <p:ph type="ctrTitle"/>
          </p:nvPr>
        </p:nvSpPr>
        <p:spPr>
          <a:xfrm>
            <a:off x="28685" y="1454618"/>
            <a:ext cx="4443903" cy="751661"/>
          </a:xfrm>
        </p:spPr>
        <p:txBody>
          <a:bodyPr>
            <a:normAutofit/>
          </a:bodyPr>
          <a:lstStyle/>
          <a:p>
            <a:pPr algn="ctr">
              <a:lnSpc>
                <a:spcPct val="75000"/>
              </a:lnSpc>
            </a:pPr>
            <a:r>
              <a:rPr lang="en-US" sz="2000" dirty="0">
                <a:latin typeface="+mn-lt"/>
              </a:rPr>
              <a:t>Resources Exist, Asking Can Help–Spouse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0" y="2505600"/>
            <a:ext cx="9144000" cy="40819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266700" dir="10800000">
              <a:prstClr val="black">
                <a:alpha val="13000"/>
              </a:prstClr>
            </a:innerShdw>
          </a:effectLst>
        </p:spPr>
        <p:txBody>
          <a:bodyPr vert="horz" wrap="square" lIns="457200" tIns="45720" rIns="91440" bIns="45720" rtlCol="0" anchor="ctr" anchorCtr="0">
            <a:no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D43E50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 dirty="0"/>
              <a:t>REACH OUT, GET HELP, AND THRIVE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27482" y="3096584"/>
            <a:ext cx="4352066" cy="313932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US" b="1" dirty="0"/>
              <a:t>Session 2: 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b="1" dirty="0"/>
              <a:t>Supporting Your Service Member’s Mental Health and Well-Being</a:t>
            </a:r>
            <a:endParaRPr lang="en-US" b="1" dirty="0">
              <a:cs typeface="Calibri"/>
            </a:endParaRPr>
          </a:p>
          <a:p>
            <a:r>
              <a:rPr lang="en-US" dirty="0"/>
              <a:t>Facilitator Name</a:t>
            </a:r>
          </a:p>
          <a:p>
            <a:r>
              <a:rPr lang="en-US" dirty="0"/>
              <a:t>Location</a:t>
            </a:r>
          </a:p>
          <a:p>
            <a:r>
              <a:rPr lang="en-US" dirty="0"/>
              <a:t>Date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sz="1500" dirty="0"/>
              <a:t>Active Duty; Version 3 (March 2024)</a:t>
            </a:r>
          </a:p>
          <a:p>
            <a:endParaRPr lang="en-US" dirty="0"/>
          </a:p>
        </p:txBody>
      </p:sp>
      <p:pic>
        <p:nvPicPr>
          <p:cNvPr id="40" name="Picture 39" descr="Decorative Image&#10;&#10;Various military personne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53" y="1163707"/>
            <a:ext cx="2178633" cy="141890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8" name="Picture 37" descr="Decorative Image&#10;&#10;Military family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685" y="1163695"/>
            <a:ext cx="2171794" cy="2595875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1" name="Picture 40" descr="Decorative Image&#10;&#10;Military famil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186" y="2654101"/>
            <a:ext cx="2175319" cy="2715336"/>
          </a:xfrm>
          <a:prstGeom prst="rect">
            <a:avLst/>
          </a:prstGeom>
          <a:ln w="3175">
            <a:solidFill>
              <a:schemeClr val="bg1">
                <a:alpha val="42000"/>
              </a:schemeClr>
            </a:solidFill>
          </a:ln>
          <a:effectLst>
            <a:outerShdw blurRad="381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2" name="Rectangle 11" descr="Decorative Box"/>
          <p:cNvSpPr/>
          <p:nvPr/>
        </p:nvSpPr>
        <p:spPr>
          <a:xfrm>
            <a:off x="0" y="5931462"/>
            <a:ext cx="9144000" cy="9265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 title="decorative box"/>
          <p:cNvSpPr/>
          <p:nvPr/>
        </p:nvSpPr>
        <p:spPr>
          <a:xfrm>
            <a:off x="0" y="5878918"/>
            <a:ext cx="9144000" cy="45719"/>
          </a:xfrm>
          <a:prstGeom prst="rect">
            <a:avLst/>
          </a:prstGeom>
          <a:solidFill>
            <a:srgbClr val="319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 descr="Logo&#10;&#10;United States Department of Defense"/>
          <p:cNvPicPr>
            <a:picLocks noChangeAspect="1"/>
          </p:cNvPicPr>
          <p:nvPr/>
        </p:nvPicPr>
        <p:blipFill rotWithShape="1">
          <a:blip r:embed="rId7"/>
          <a:srcRect r="73469"/>
          <a:stretch/>
        </p:blipFill>
        <p:spPr>
          <a:xfrm>
            <a:off x="1509609" y="6071310"/>
            <a:ext cx="1607967" cy="646182"/>
          </a:xfrm>
          <a:prstGeom prst="rect">
            <a:avLst/>
          </a:prstGeom>
        </p:spPr>
      </p:pic>
      <p:pic>
        <p:nvPicPr>
          <p:cNvPr id="27" name="Picture 26" descr="Logo&#10;&#10;Department of the Army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95" y="6071310"/>
            <a:ext cx="640080" cy="640080"/>
          </a:xfrm>
          <a:prstGeom prst="rect">
            <a:avLst/>
          </a:prstGeom>
        </p:spPr>
      </p:pic>
      <p:pic>
        <p:nvPicPr>
          <p:cNvPr id="28" name="Picture 27" descr="Logo&#10;&#10;United States Marine Corps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49" y="6071310"/>
            <a:ext cx="640080" cy="640080"/>
          </a:xfrm>
          <a:prstGeom prst="rect">
            <a:avLst/>
          </a:prstGeom>
        </p:spPr>
      </p:pic>
      <p:pic>
        <p:nvPicPr>
          <p:cNvPr id="30" name="Picture 29" descr="Logo&#10;&#10;Department of the Navy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7" t="8868" r="8740" b="8873"/>
          <a:stretch/>
        </p:blipFill>
        <p:spPr>
          <a:xfrm>
            <a:off x="4738459" y="6071310"/>
            <a:ext cx="649224" cy="646841"/>
          </a:xfrm>
          <a:prstGeom prst="rect">
            <a:avLst/>
          </a:prstGeom>
        </p:spPr>
      </p:pic>
      <p:pic>
        <p:nvPicPr>
          <p:cNvPr id="24" name="Picture 23" descr="Logo&#10;&#10;Department of the Air Force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57" y="6071310"/>
            <a:ext cx="640080" cy="640080"/>
          </a:xfrm>
          <a:prstGeom prst="rect">
            <a:avLst/>
          </a:prstGeom>
        </p:spPr>
      </p:pic>
      <p:pic>
        <p:nvPicPr>
          <p:cNvPr id="25" name="Picture 24" descr="Logo&#10;&#10;United States Space Force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711" y="6071310"/>
            <a:ext cx="640080" cy="640080"/>
          </a:xfrm>
          <a:prstGeom prst="rect">
            <a:avLst/>
          </a:prstGeom>
        </p:spPr>
      </p:pic>
      <p:pic>
        <p:nvPicPr>
          <p:cNvPr id="26" name="Picture 25" descr="Logo&#10;&#10;United States Coast Guard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263" y="6071310"/>
            <a:ext cx="640080" cy="640080"/>
          </a:xfrm>
          <a:prstGeom prst="rect">
            <a:avLst/>
          </a:prstGeom>
        </p:spPr>
      </p:pic>
      <p:pic>
        <p:nvPicPr>
          <p:cNvPr id="20" name="Picture 19" descr="Decorative Image&#10;&#10;Military couple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2" t="6949" r="3996"/>
          <a:stretch/>
        </p:blipFill>
        <p:spPr>
          <a:xfrm>
            <a:off x="6766685" y="3831186"/>
            <a:ext cx="2163282" cy="1538825"/>
          </a:xfrm>
          <a:prstGeom prst="rect">
            <a:avLst/>
          </a:prstGeom>
          <a:ln w="3175">
            <a:solidFill>
              <a:schemeClr val="bg1">
                <a:alpha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Subtitle 2"/>
          <p:cNvSpPr txBox="1">
            <a:spLocks/>
          </p:cNvSpPr>
          <p:nvPr/>
        </p:nvSpPr>
        <p:spPr>
          <a:xfrm>
            <a:off x="6181455" y="5509285"/>
            <a:ext cx="4352066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charset="2"/>
              <a:buChar char="§"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None/>
              <a:tabLst/>
              <a:defRPr sz="20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None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(OPA-2021-035, PERSEREC-PA-20-01)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714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94D4-5BEC-275B-7654-C1185BCB0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Session 2 Roadmap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A32C0-4F57-7C11-DC51-8DA28C0AA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Supporting your service member in their journey to self-care and wellness!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Purpose</a:t>
            </a:r>
            <a:r>
              <a:rPr lang="en-US" dirty="0">
                <a:solidFill>
                  <a:schemeClr val="bg1"/>
                </a:solidFill>
              </a:rPr>
              <a:t> of REACH-Spouse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Content</a:t>
            </a:r>
            <a:r>
              <a:rPr lang="en-US" dirty="0">
                <a:solidFill>
                  <a:schemeClr val="bg1"/>
                </a:solidFill>
              </a:rPr>
              <a:t> of REACH-Spouse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Service  Member Challenges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Barriers to Help Seeking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Practice Call to Military OneSource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Suicide Prevention Skills</a:t>
            </a:r>
          </a:p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Wrap-Up &amp; Resource List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Privacy </a:t>
            </a:r>
            <a:r>
              <a:rPr lang="en-US" dirty="0">
                <a:solidFill>
                  <a:schemeClr val="bg1"/>
                </a:solidFill>
              </a:rPr>
              <a:t>of what we discuss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948B68-194A-9D08-E8F3-CE36E93D4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7" y="1293301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Supporting your service member in their journey to self-care and wellness!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94ACA7-BD21-71FD-33AD-B91AEDBE6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5569" y="1293301"/>
            <a:ext cx="576770" cy="643025"/>
            <a:chOff x="325569" y="1293301"/>
            <a:chExt cx="576770" cy="643025"/>
          </a:xfrm>
          <a:solidFill>
            <a:srgbClr val="2F6B64"/>
          </a:solidFill>
        </p:grpSpPr>
        <p:sp>
          <p:nvSpPr>
            <p:cNvPr id="7" name="Content Placeholder 2" title="decorative box">
              <a:extLst>
                <a:ext uri="{FF2B5EF4-FFF2-40B4-BE49-F238E27FC236}">
                  <a16:creationId xmlns:a16="http://schemas.microsoft.com/office/drawing/2014/main" id="{27E79636-F575-1DD3-C053-DE3C37D50F20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7" descr="Decorative Image&#10;&#10;Light bulb">
              <a:extLst>
                <a:ext uri="{FF2B5EF4-FFF2-40B4-BE49-F238E27FC236}">
                  <a16:creationId xmlns:a16="http://schemas.microsoft.com/office/drawing/2014/main" id="{05747E3E-0A53-39B8-65B7-C458E2AFD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grpFill/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1CFC9D0-ED1B-E942-26E0-590DF9D3D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56" y="2151961"/>
            <a:ext cx="9144000" cy="3771108"/>
          </a:xfrm>
          <a:prstGeom prst="rect">
            <a:avLst/>
          </a:prstGeom>
        </p:spPr>
      </p:pic>
      <p:pic>
        <p:nvPicPr>
          <p:cNvPr id="11" name="Hands">
            <a:extLst>
              <a:ext uri="{FF2B5EF4-FFF2-40B4-BE49-F238E27FC236}">
                <a16:creationId xmlns:a16="http://schemas.microsoft.com/office/drawing/2014/main" id="{30DA83A9-F253-C06E-2948-F8D1749C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" y="2125326"/>
            <a:ext cx="1578890" cy="3771108"/>
          </a:xfrm>
          <a:prstGeom prst="rect">
            <a:avLst/>
          </a:prstGeom>
        </p:spPr>
      </p:pic>
      <p:sp>
        <p:nvSpPr>
          <p:cNvPr id="12" name="Purpose of the Training">
            <a:extLst>
              <a:ext uri="{FF2B5EF4-FFF2-40B4-BE49-F238E27FC236}">
                <a16:creationId xmlns:a16="http://schemas.microsoft.com/office/drawing/2014/main" id="{1C51FBB1-0B45-E8F7-9C8D-3546CD19C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332586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Purpose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of REACH-Spouse</a:t>
            </a:r>
          </a:p>
        </p:txBody>
      </p:sp>
      <p:sp>
        <p:nvSpPr>
          <p:cNvPr id="13" name="Content of the training">
            <a:extLst>
              <a:ext uri="{FF2B5EF4-FFF2-40B4-BE49-F238E27FC236}">
                <a16:creationId xmlns:a16="http://schemas.microsoft.com/office/drawing/2014/main" id="{780946F7-59F5-E298-246C-87EC07F5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2793967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tIns="45720" rIns="91440" bIns="4572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Content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REACH-Spouse</a:t>
            </a:r>
          </a:p>
        </p:txBody>
      </p:sp>
      <p:sp>
        <p:nvSpPr>
          <p:cNvPr id="14" name="Your Goals">
            <a:extLst>
              <a:ext uri="{FF2B5EF4-FFF2-40B4-BE49-F238E27FC236}">
                <a16:creationId xmlns:a16="http://schemas.microsoft.com/office/drawing/2014/main" id="{65E4665B-9BA3-78E3-4F99-EACFE504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629837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0" tIns="45720" rIns="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Service  Member Challenges</a:t>
            </a:r>
          </a:p>
        </p:txBody>
      </p:sp>
      <p:sp>
        <p:nvSpPr>
          <p:cNvPr id="15" name="Barriers to Help Seeking">
            <a:extLst>
              <a:ext uri="{FF2B5EF4-FFF2-40B4-BE49-F238E27FC236}">
                <a16:creationId xmlns:a16="http://schemas.microsoft.com/office/drawing/2014/main" id="{37738411-48E7-F3C3-4C5B-56C18F9C6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5324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endParaRPr lang="en-US" sz="1600" i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Barriers to Help Seeking</a:t>
            </a:r>
          </a:p>
          <a:p>
            <a:pPr marL="0" indent="0" algn="ctr">
              <a:lnSpc>
                <a:spcPct val="85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Education">
            <a:extLst>
              <a:ext uri="{FF2B5EF4-FFF2-40B4-BE49-F238E27FC236}">
                <a16:creationId xmlns:a16="http://schemas.microsoft.com/office/drawing/2014/main" id="{ACE4AD80-B93A-219C-1E3B-FE124ECE1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60812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Practice Call to Military OneSource</a:t>
            </a:r>
          </a:p>
        </p:txBody>
      </p:sp>
      <p:sp>
        <p:nvSpPr>
          <p:cNvPr id="17" name="Practice">
            <a:extLst>
              <a:ext uri="{FF2B5EF4-FFF2-40B4-BE49-F238E27FC236}">
                <a16:creationId xmlns:a16="http://schemas.microsoft.com/office/drawing/2014/main" id="{5867A179-3039-744B-0883-2CADCD3CD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26300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Suicide Prevention Skills</a:t>
            </a:r>
          </a:p>
        </p:txBody>
      </p:sp>
      <p:sp>
        <p:nvSpPr>
          <p:cNvPr id="18" name="Wrap-Up">
            <a:extLst>
              <a:ext uri="{FF2B5EF4-FFF2-40B4-BE49-F238E27FC236}">
                <a16:creationId xmlns:a16="http://schemas.microsoft.com/office/drawing/2014/main" id="{CFB7D16B-D8F1-DE3D-FA33-7A4DD5B0A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491789" y="3440605"/>
            <a:ext cx="1326641" cy="1332748"/>
          </a:xfrm>
          <a:prstGeom prst="rect">
            <a:avLst/>
          </a:prstGeom>
          <a:solidFill>
            <a:srgbClr val="319E90"/>
          </a:solidFill>
          <a:ln w="6350">
            <a:solidFill>
              <a:srgbClr val="419187"/>
            </a:solidFill>
          </a:ln>
          <a:effectLst>
            <a:outerShdw dist="76200" dir="2700000" algn="tl" rotWithShape="0">
              <a:prstClr val="black">
                <a:alpha val="63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Wrap-Up &amp;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Resource List</a:t>
            </a:r>
          </a:p>
        </p:txBody>
      </p:sp>
      <p:sp>
        <p:nvSpPr>
          <p:cNvPr id="19" name="Privacy of what we discuss">
            <a:extLst>
              <a:ext uri="{FF2B5EF4-FFF2-40B4-BE49-F238E27FC236}">
                <a16:creationId xmlns:a16="http://schemas.microsoft.com/office/drawing/2014/main" id="{C71FB83F-3985-A734-8BDD-C64F09AD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533002" y="4957165"/>
            <a:ext cx="7538399" cy="4801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lIns="91440" anchor="t" anchorCtr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Privacy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of what we discuss </a:t>
            </a:r>
          </a:p>
        </p:txBody>
      </p:sp>
      <p:grpSp>
        <p:nvGrpSpPr>
          <p:cNvPr id="20" name="Group 19" descr="Logo&#10;&#10;OPA PERSEREC">
            <a:extLst>
              <a:ext uri="{FF2B5EF4-FFF2-40B4-BE49-F238E27FC236}">
                <a16:creationId xmlns:a16="http://schemas.microsoft.com/office/drawing/2014/main" id="{53E00EB5-83E8-1323-1345-B5A4D4D97930}"/>
              </a:ext>
            </a:extLst>
          </p:cNvPr>
          <p:cNvGrpSpPr/>
          <p:nvPr/>
        </p:nvGrpSpPr>
        <p:grpSpPr>
          <a:xfrm>
            <a:off x="166278" y="5955981"/>
            <a:ext cx="2258140" cy="477591"/>
            <a:chOff x="166278" y="5653386"/>
            <a:chExt cx="3055026" cy="704685"/>
          </a:xfrm>
        </p:grpSpPr>
        <p:sp>
          <p:nvSpPr>
            <p:cNvPr id="21" name="The REACH training was developed">
              <a:extLst>
                <a:ext uri="{FF2B5EF4-FFF2-40B4-BE49-F238E27FC236}">
                  <a16:creationId xmlns:a16="http://schemas.microsoft.com/office/drawing/2014/main" id="{02164D29-B67B-6E60-206C-A4A819EE7FBE}"/>
                </a:ext>
              </a:extLst>
            </p:cNvPr>
            <p:cNvSpPr txBox="1"/>
            <p:nvPr/>
          </p:nvSpPr>
          <p:spPr>
            <a:xfrm>
              <a:off x="166278" y="5653386"/>
              <a:ext cx="2939382" cy="386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dirty="0"/>
                <a:t>REACH–Spouse was developed by</a:t>
              </a:r>
            </a:p>
          </p:txBody>
        </p:sp>
        <p:pic>
          <p:nvPicPr>
            <p:cNvPr id="22" name="Picture 21" title="perserec logo">
              <a:extLst>
                <a:ext uri="{FF2B5EF4-FFF2-40B4-BE49-F238E27FC236}">
                  <a16:creationId xmlns:a16="http://schemas.microsoft.com/office/drawing/2014/main" id="{21C36DE4-ED4E-5C8A-D8A9-1876CC9D3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577" y="6004386"/>
              <a:ext cx="2994727" cy="353685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FCEA7-D8CE-369B-F8E6-0B33F632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036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6FBC-43E9-0C4D-4AAF-B6B33C04C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Service Member Challenges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0113D-4390-681F-1E3E-BC19DDC6F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Why do service members report having more mental health concerns than their civilian counterparts?</a:t>
            </a:r>
          </a:p>
          <a:p>
            <a:pPr marL="6350" lvl="0" indent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Service members have to deal with:</a:t>
            </a:r>
          </a:p>
          <a:p>
            <a:pPr lvl="0">
              <a:spcBef>
                <a:spcPts val="0"/>
              </a:spcBef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 wide range of military-related responsibilities and expectations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Unpredictability</a:t>
            </a:r>
          </a:p>
          <a:p>
            <a:pPr lvl="0">
              <a:spcBef>
                <a:spcPts val="0"/>
              </a:spcBef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Frequent relocations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Emotional stress</a:t>
            </a:r>
          </a:p>
          <a:p>
            <a:pPr lvl="0">
              <a:spcBef>
                <a:spcPts val="0"/>
              </a:spcBef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Separation from immediate family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Long days, trainings, extended time in the field</a:t>
            </a:r>
          </a:p>
          <a:p>
            <a:pPr lvl="0">
              <a:spcBef>
                <a:spcPts val="0"/>
              </a:spcBef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Deployment and reintegration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Combat-related trauma 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Access to care issues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i="1" dirty="0">
                <a:solidFill>
                  <a:schemeClr val="bg1"/>
                </a:solidFill>
              </a:rPr>
              <a:t>You can help your service member overcome these challenges by encouraging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them to reach out for help when they need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80780-F07D-9AA0-E937-D4725DE5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2" descr="Question&#10;&#10;Why do service members report having more mental health concerns than their civilian counterparts?&#10;">
            <a:extLst>
              <a:ext uri="{FF2B5EF4-FFF2-40B4-BE49-F238E27FC236}">
                <a16:creationId xmlns:a16="http://schemas.microsoft.com/office/drawing/2014/main" id="{FD19A2EF-4787-1B28-A5A0-5084CFC21D32}"/>
              </a:ext>
            </a:extLst>
          </p:cNvPr>
          <p:cNvSpPr txBox="1">
            <a:spLocks/>
          </p:cNvSpPr>
          <p:nvPr/>
        </p:nvSpPr>
        <p:spPr>
          <a:xfrm>
            <a:off x="329184" y="1289304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Why do service members report having more mental health concerns than their civilian counterparts?</a:t>
            </a:r>
          </a:p>
        </p:txBody>
      </p:sp>
      <p:sp>
        <p:nvSpPr>
          <p:cNvPr id="6" name="Question Mark line" descr="Decorative Box">
            <a:extLst>
              <a:ext uri="{FF2B5EF4-FFF2-40B4-BE49-F238E27FC236}">
                <a16:creationId xmlns:a16="http://schemas.microsoft.com/office/drawing/2014/main" id="{DD1D1EB3-8501-BB5A-E1CF-D662E690B13C}"/>
              </a:ext>
            </a:extLst>
          </p:cNvPr>
          <p:cNvSpPr txBox="1">
            <a:spLocks/>
          </p:cNvSpPr>
          <p:nvPr/>
        </p:nvSpPr>
        <p:spPr>
          <a:xfrm>
            <a:off x="329186" y="1289304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7" name="Question Mark icon" descr="Decorative Image&#10;&#10;Question mark">
            <a:extLst>
              <a:ext uri="{FF2B5EF4-FFF2-40B4-BE49-F238E27FC236}">
                <a16:creationId xmlns:a16="http://schemas.microsoft.com/office/drawing/2014/main" id="{A31CFBE5-22C3-8DDE-6CED-139E55A5E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6" y="1411309"/>
            <a:ext cx="388676" cy="388676"/>
          </a:xfrm>
          <a:prstGeom prst="rect">
            <a:avLst/>
          </a:prstGeom>
        </p:spPr>
      </p:pic>
      <p:pic>
        <p:nvPicPr>
          <p:cNvPr id="13" name="Picture 12" descr="Decorative Image&#10;&#10;Service members deploying">
            <a:extLst>
              <a:ext uri="{FF2B5EF4-FFF2-40B4-BE49-F238E27FC236}">
                <a16:creationId xmlns:a16="http://schemas.microsoft.com/office/drawing/2014/main" id="{CC397F2F-3274-24EF-DA1E-B0757C8290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1967" y="2105731"/>
            <a:ext cx="4920080" cy="3480422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E0618BB-0DAA-45DB-7920-A9F878694062}"/>
              </a:ext>
            </a:extLst>
          </p:cNvPr>
          <p:cNvSpPr txBox="1">
            <a:spLocks/>
          </p:cNvSpPr>
          <p:nvPr/>
        </p:nvSpPr>
        <p:spPr>
          <a:xfrm>
            <a:off x="329185" y="2105731"/>
            <a:ext cx="3535583" cy="3330142"/>
          </a:xfrm>
          <a:prstGeom prst="rect">
            <a:avLst/>
          </a:prstGeom>
        </p:spPr>
        <p:txBody>
          <a:bodyPr vert="horz" wrap="square" lIns="91440" tIns="45720" rIns="91440" bIns="45720" numCol="1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b="1">
                <a:solidFill>
                  <a:prstClr val="black">
                    <a:lumMod val="75000"/>
                    <a:lumOff val="25000"/>
                  </a:prstClr>
                </a:solidFill>
              </a:rPr>
              <a:t>Service members have to deal with: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A wide range of military-related responsibilities and expectations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prstClr val="black">
                  <a:lumMod val="50000"/>
                  <a:lumOff val="50000"/>
                </a:prstClr>
              </a:buClr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Unpredictability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Frequent relocations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prstClr val="black">
                  <a:lumMod val="50000"/>
                  <a:lumOff val="50000"/>
                </a:prstClr>
              </a:buClr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Emotional stress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Separation from immediate family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prstClr val="black">
                  <a:lumMod val="50000"/>
                  <a:lumOff val="50000"/>
                </a:prstClr>
              </a:buClr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Long days, trainings, extended time in the field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Deployment and reintegration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prstClr val="black">
                  <a:lumMod val="50000"/>
                  <a:lumOff val="50000"/>
                </a:prstClr>
              </a:buClr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Combat-related trauma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Access to care issues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Content Placeholder 2" descr="Helping Service Members&#10;&#10;Image text reads, &quot;You can help your Service member overcome these challenges by encouraging them to reach out for help when they need it.&quot;">
            <a:extLst>
              <a:ext uri="{FF2B5EF4-FFF2-40B4-BE49-F238E27FC236}">
                <a16:creationId xmlns:a16="http://schemas.microsoft.com/office/drawing/2014/main" id="{F18B7C96-D95A-B2C1-044A-370A2019C8A6}"/>
              </a:ext>
            </a:extLst>
          </p:cNvPr>
          <p:cNvSpPr txBox="1">
            <a:spLocks/>
          </p:cNvSpPr>
          <p:nvPr/>
        </p:nvSpPr>
        <p:spPr>
          <a:xfrm>
            <a:off x="309327" y="5720792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You can help your service member overcome these challenges by encouraging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them to reach out for help when they need it.</a:t>
            </a:r>
          </a:p>
        </p:txBody>
      </p:sp>
      <p:sp>
        <p:nvSpPr>
          <p:cNvPr id="17" name="Content Placeholder 2" descr="Decorative Box">
            <a:extLst>
              <a:ext uri="{FF2B5EF4-FFF2-40B4-BE49-F238E27FC236}">
                <a16:creationId xmlns:a16="http://schemas.microsoft.com/office/drawing/2014/main" id="{E782DC86-AB10-91C1-4267-4D79E97452F8}"/>
              </a:ext>
            </a:extLst>
          </p:cNvPr>
          <p:cNvSpPr txBox="1">
            <a:spLocks/>
          </p:cNvSpPr>
          <p:nvPr/>
        </p:nvSpPr>
        <p:spPr>
          <a:xfrm>
            <a:off x="309327" y="5720792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8" name="Picture 17" descr="Decorative Image&#10;&#10;Light bulb">
            <a:extLst>
              <a:ext uri="{FF2B5EF4-FFF2-40B4-BE49-F238E27FC236}">
                <a16:creationId xmlns:a16="http://schemas.microsoft.com/office/drawing/2014/main" id="{6D6D48D4-BB00-40B7-5B25-C0B0C902E7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26" y="5758159"/>
            <a:ext cx="506914" cy="556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690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AB2A3-BB83-DAB5-F736-E29709EE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Service Member Barriers to Help Seeking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1258-C7FA-5641-8FB7-6BB94B1BE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Why are service members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reluctant to seek help for mental health concerns?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Barrier to Care</a:t>
            </a:r>
            <a:r>
              <a:rPr lang="en-US" dirty="0">
                <a:solidFill>
                  <a:schemeClr val="bg1"/>
                </a:solidFill>
              </a:rPr>
              <a:t>: A barrier or obstacle, real or perceived, that prevents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 person from accessing needed help.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Based on the 2018 DoD Status of Forces Survey and published literature,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  <a:p>
            <a:pPr>
              <a:buClr>
                <a:schemeClr val="bg1"/>
              </a:buClr>
            </a:pPr>
            <a:r>
              <a:rPr lang="en-US" spc="-100" dirty="0">
                <a:solidFill>
                  <a:schemeClr val="bg1"/>
                </a:solidFill>
              </a:rPr>
              <a:t>77% </a:t>
            </a: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Preference for Self-Reliance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67% Perception of Being “Broken”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65% Fear of Negative Career Impact</a:t>
            </a:r>
          </a:p>
          <a:p>
            <a:pPr>
              <a:buClr>
                <a:schemeClr val="bg1"/>
              </a:buClr>
            </a:pPr>
            <a:r>
              <a:rPr lang="en-US" b="1" spc="-1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50% Not Knowing Which Resource To Use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C397B72C-4845-EFB3-424F-E2BA412FF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10619" y="1204371"/>
            <a:ext cx="8514281" cy="54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Why are service members</a:t>
            </a:r>
            <a:r>
              <a:rPr lang="en-US" sz="2000" b="1"/>
              <a:t> </a:t>
            </a:r>
            <a:r>
              <a:rPr lang="en-US" sz="2000"/>
              <a:t>reluctant to seek help for mental health concerns?</a:t>
            </a:r>
            <a:endParaRPr lang="en-US" sz="2000" dirty="0"/>
          </a:p>
        </p:txBody>
      </p:sp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A5599141-5021-FE03-9477-7674ED414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66440" y="1824152"/>
            <a:ext cx="8251991" cy="705366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vert="horz" wrap="none" lIns="82296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Barrier to Care</a:t>
            </a:r>
            <a:r>
              <a:rPr lang="en-US" sz="2000" dirty="0">
                <a:solidFill>
                  <a:schemeClr val="tx1"/>
                </a:solidFill>
              </a:rPr>
              <a:t>: A barrier or obstacle, real or perceived, that prevents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a person from accessing needed help.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0B2D11-34B9-4F68-F10C-5BE39F57F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4" y="1631301"/>
            <a:ext cx="1018440" cy="107488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950C18-548A-245A-1AB8-39861D74A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2850784"/>
            <a:ext cx="8492862" cy="768680"/>
          </a:xfrm>
          <a:prstGeom prst="rect">
            <a:avLst/>
          </a:prstGeom>
          <a:solidFill>
            <a:srgbClr val="319E90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lIns="91440" tIns="91440" rIns="91440" bIns="9144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Based on the 2018 DoD Status of Forces Survey and published literature, the most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frequently identified </a:t>
            </a:r>
            <a:r>
              <a:rPr lang="en-US" b="1" dirty="0">
                <a:solidFill>
                  <a:schemeClr val="bg1"/>
                </a:solidFill>
              </a:rPr>
              <a:t>barriers to seeking help </a:t>
            </a:r>
            <a:r>
              <a:rPr lang="en-US" dirty="0">
                <a:solidFill>
                  <a:schemeClr val="bg1"/>
                </a:solidFill>
              </a:rPr>
              <a:t>with a personal problem were: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D54E5E1-0624-B7C5-F3B3-F212A566C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3619464"/>
            <a:ext cx="8492862" cy="263596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CD55445-2732-E2FB-ABFF-FA2518881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139" y="4832075"/>
            <a:ext cx="1923071" cy="1280160"/>
          </a:xfrm>
          <a:custGeom>
            <a:avLst/>
            <a:gdLst>
              <a:gd name="connsiteX0" fmla="*/ 625761 w 1251522"/>
              <a:gd name="connsiteY0" fmla="*/ 0 h 1792224"/>
              <a:gd name="connsiteX1" fmla="*/ 1251520 w 1251522"/>
              <a:gd name="connsiteY1" fmla="*/ 231251 h 1792224"/>
              <a:gd name="connsiteX2" fmla="*/ 1251522 w 1251522"/>
              <a:gd name="connsiteY2" fmla="*/ 231251 h 1792224"/>
              <a:gd name="connsiteX3" fmla="*/ 1251522 w 1251522"/>
              <a:gd name="connsiteY3" fmla="*/ 231252 h 1792224"/>
              <a:gd name="connsiteX4" fmla="*/ 1251522 w 1251522"/>
              <a:gd name="connsiteY4" fmla="*/ 1792224 h 1792224"/>
              <a:gd name="connsiteX5" fmla="*/ 0 w 1251522"/>
              <a:gd name="connsiteY5" fmla="*/ 1792224 h 1792224"/>
              <a:gd name="connsiteX6" fmla="*/ 0 w 1251522"/>
              <a:gd name="connsiteY6" fmla="*/ 231252 h 1792224"/>
              <a:gd name="connsiteX7" fmla="*/ 0 w 1251522"/>
              <a:gd name="connsiteY7" fmla="*/ 231251 h 1792224"/>
              <a:gd name="connsiteX8" fmla="*/ 3 w 1251522"/>
              <a:gd name="connsiteY8" fmla="*/ 231251 h 17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1522" h="1792224">
                <a:moveTo>
                  <a:pt x="625761" y="0"/>
                </a:moveTo>
                <a:lnTo>
                  <a:pt x="1251520" y="231251"/>
                </a:lnTo>
                <a:lnTo>
                  <a:pt x="1251522" y="231251"/>
                </a:lnTo>
                <a:lnTo>
                  <a:pt x="1251522" y="231252"/>
                </a:lnTo>
                <a:lnTo>
                  <a:pt x="1251522" y="1792224"/>
                </a:lnTo>
                <a:lnTo>
                  <a:pt x="0" y="1792224"/>
                </a:lnTo>
                <a:lnTo>
                  <a:pt x="0" y="231252"/>
                </a:lnTo>
                <a:lnTo>
                  <a:pt x="0" y="231251"/>
                </a:lnTo>
                <a:lnTo>
                  <a:pt x="3" y="231251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D6A83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Preference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for Self-Reliance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87DE33-C1E6-6EBC-A91F-452881943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862" y="3787538"/>
            <a:ext cx="1261872" cy="1261872"/>
            <a:chOff x="894862" y="3787538"/>
            <a:chExt cx="1261872" cy="1261872"/>
          </a:xfrm>
        </p:grpSpPr>
        <p:sp>
          <p:nvSpPr>
            <p:cNvPr id="12" name="Oval 11" descr="Decorative Image&#10;&#10;Graphic depicting 77%">
              <a:extLst>
                <a:ext uri="{FF2B5EF4-FFF2-40B4-BE49-F238E27FC236}">
                  <a16:creationId xmlns:a16="http://schemas.microsoft.com/office/drawing/2014/main" id="{CA595FD6-9A13-8A0A-EBF8-ED083FEBE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862" y="3787538"/>
              <a:ext cx="1261872" cy="12618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13" name="Pie 12" descr="Decorative Image&#10;&#10;Graphic depicting 77%">
              <a:extLst>
                <a:ext uri="{FF2B5EF4-FFF2-40B4-BE49-F238E27FC236}">
                  <a16:creationId xmlns:a16="http://schemas.microsoft.com/office/drawing/2014/main" id="{D3BEFF89-1393-6690-57EF-BF31E6C34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862" y="3787538"/>
              <a:ext cx="1261872" cy="1261872"/>
            </a:xfrm>
            <a:prstGeom prst="pie">
              <a:avLst>
                <a:gd name="adj1" fmla="val 20975077"/>
                <a:gd name="adj2" fmla="val 16200000"/>
              </a:avLst>
            </a:prstGeom>
            <a:solidFill>
              <a:srgbClr val="BFA1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BDD8BFB-3149-6285-B446-E9B043374F6C}"/>
                </a:ext>
              </a:extLst>
            </p:cNvPr>
            <p:cNvSpPr/>
            <p:nvPr/>
          </p:nvSpPr>
          <p:spPr>
            <a:xfrm>
              <a:off x="1079761" y="3988825"/>
              <a:ext cx="892074" cy="85929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/>
              </a:solidFill>
            </a:ln>
            <a:effectLst>
              <a:innerShdw dist="38100" dir="13500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7FAEA912-0B5C-141E-EF0D-2AB76E525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229439" y="4154064"/>
            <a:ext cx="620426" cy="523220"/>
          </a:xfrm>
          <a:prstGeom prst="rect">
            <a:avLst/>
          </a:prstGeom>
        </p:spPr>
        <p:txBody>
          <a:bodyPr vert="horz" wrap="none" lIns="18288" tIns="45720" rIns="18288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spc="-100" dirty="0"/>
              <a:t>77%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DE72ABC-0A02-A11C-F6AD-DEF43EAC2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0761" y="4832075"/>
            <a:ext cx="1923071" cy="1280160"/>
          </a:xfrm>
          <a:custGeom>
            <a:avLst/>
            <a:gdLst>
              <a:gd name="connsiteX0" fmla="*/ 625761 w 1251522"/>
              <a:gd name="connsiteY0" fmla="*/ 0 h 1792224"/>
              <a:gd name="connsiteX1" fmla="*/ 1251520 w 1251522"/>
              <a:gd name="connsiteY1" fmla="*/ 231251 h 1792224"/>
              <a:gd name="connsiteX2" fmla="*/ 1251522 w 1251522"/>
              <a:gd name="connsiteY2" fmla="*/ 231251 h 1792224"/>
              <a:gd name="connsiteX3" fmla="*/ 1251522 w 1251522"/>
              <a:gd name="connsiteY3" fmla="*/ 231252 h 1792224"/>
              <a:gd name="connsiteX4" fmla="*/ 1251522 w 1251522"/>
              <a:gd name="connsiteY4" fmla="*/ 1792224 h 1792224"/>
              <a:gd name="connsiteX5" fmla="*/ 0 w 1251522"/>
              <a:gd name="connsiteY5" fmla="*/ 1792224 h 1792224"/>
              <a:gd name="connsiteX6" fmla="*/ 0 w 1251522"/>
              <a:gd name="connsiteY6" fmla="*/ 231252 h 1792224"/>
              <a:gd name="connsiteX7" fmla="*/ 0 w 1251522"/>
              <a:gd name="connsiteY7" fmla="*/ 231251 h 1792224"/>
              <a:gd name="connsiteX8" fmla="*/ 3 w 1251522"/>
              <a:gd name="connsiteY8" fmla="*/ 231251 h 17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1522" h="1792224">
                <a:moveTo>
                  <a:pt x="625761" y="0"/>
                </a:moveTo>
                <a:lnTo>
                  <a:pt x="1251520" y="231251"/>
                </a:lnTo>
                <a:lnTo>
                  <a:pt x="1251522" y="231251"/>
                </a:lnTo>
                <a:lnTo>
                  <a:pt x="1251522" y="231252"/>
                </a:lnTo>
                <a:lnTo>
                  <a:pt x="1251522" y="1792224"/>
                </a:lnTo>
                <a:lnTo>
                  <a:pt x="0" y="1792224"/>
                </a:lnTo>
                <a:lnTo>
                  <a:pt x="0" y="231252"/>
                </a:lnTo>
                <a:lnTo>
                  <a:pt x="0" y="231251"/>
                </a:lnTo>
                <a:lnTo>
                  <a:pt x="3" y="231251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6196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Perception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of Being “Broken”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E5B248-4702-7FB6-CA05-F212C556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29366" y="3781942"/>
            <a:ext cx="1261872" cy="1261872"/>
            <a:chOff x="2929366" y="3781942"/>
            <a:chExt cx="1261872" cy="1261872"/>
          </a:xfrm>
        </p:grpSpPr>
        <p:sp>
          <p:nvSpPr>
            <p:cNvPr id="19" name="Oval 18" descr="Decorative Image&#10;&#10;Graphic depicting 67%">
              <a:extLst>
                <a:ext uri="{FF2B5EF4-FFF2-40B4-BE49-F238E27FC236}">
                  <a16:creationId xmlns:a16="http://schemas.microsoft.com/office/drawing/2014/main" id="{FC6162F6-DFBB-30D0-029D-CF015F4DA7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29366" y="3781942"/>
              <a:ext cx="1261872" cy="12618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20" name="Pie 19" descr="Decorative Image&#10;&#10;Graphic depicting 67%">
              <a:extLst>
                <a:ext uri="{FF2B5EF4-FFF2-40B4-BE49-F238E27FC236}">
                  <a16:creationId xmlns:a16="http://schemas.microsoft.com/office/drawing/2014/main" id="{A7569A93-1E6C-095F-75DF-74E7FEB43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29366" y="3781942"/>
              <a:ext cx="1261872" cy="1261872"/>
            </a:xfrm>
            <a:prstGeom prst="pie">
              <a:avLst>
                <a:gd name="adj1" fmla="val 1862504"/>
                <a:gd name="adj2" fmla="val 16200000"/>
              </a:avLst>
            </a:prstGeom>
            <a:solidFill>
              <a:srgbClr val="6196AA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21" name="Oval 20" descr="Decorative Image&#10;&#10;Graphic depicting 67%">
              <a:extLst>
                <a:ext uri="{FF2B5EF4-FFF2-40B4-BE49-F238E27FC236}">
                  <a16:creationId xmlns:a16="http://schemas.microsoft.com/office/drawing/2014/main" id="{54D5CBFF-4A30-D744-B883-99FC974D4736}"/>
                </a:ext>
              </a:extLst>
            </p:cNvPr>
            <p:cNvSpPr/>
            <p:nvPr/>
          </p:nvSpPr>
          <p:spPr>
            <a:xfrm>
              <a:off x="3126132" y="3988746"/>
              <a:ext cx="848264" cy="848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/>
              </a:solidFill>
            </a:ln>
            <a:effectLst>
              <a:innerShdw dist="38100" dir="13500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77C67409-F288-189D-FBCE-EA40E2ABA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180039" y="4154064"/>
            <a:ext cx="768159" cy="52322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spc="-100" dirty="0"/>
              <a:t>67%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56AD7D37-FF8D-E7EE-A752-B27127D90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9383" y="4832075"/>
            <a:ext cx="1923071" cy="1280160"/>
          </a:xfrm>
          <a:custGeom>
            <a:avLst/>
            <a:gdLst>
              <a:gd name="connsiteX0" fmla="*/ 625761 w 1251522"/>
              <a:gd name="connsiteY0" fmla="*/ 0 h 1792224"/>
              <a:gd name="connsiteX1" fmla="*/ 1251520 w 1251522"/>
              <a:gd name="connsiteY1" fmla="*/ 231251 h 1792224"/>
              <a:gd name="connsiteX2" fmla="*/ 1251522 w 1251522"/>
              <a:gd name="connsiteY2" fmla="*/ 231251 h 1792224"/>
              <a:gd name="connsiteX3" fmla="*/ 1251522 w 1251522"/>
              <a:gd name="connsiteY3" fmla="*/ 231252 h 1792224"/>
              <a:gd name="connsiteX4" fmla="*/ 1251522 w 1251522"/>
              <a:gd name="connsiteY4" fmla="*/ 1792224 h 1792224"/>
              <a:gd name="connsiteX5" fmla="*/ 0 w 1251522"/>
              <a:gd name="connsiteY5" fmla="*/ 1792224 h 1792224"/>
              <a:gd name="connsiteX6" fmla="*/ 0 w 1251522"/>
              <a:gd name="connsiteY6" fmla="*/ 231252 h 1792224"/>
              <a:gd name="connsiteX7" fmla="*/ 0 w 1251522"/>
              <a:gd name="connsiteY7" fmla="*/ 231251 h 1792224"/>
              <a:gd name="connsiteX8" fmla="*/ 3 w 1251522"/>
              <a:gd name="connsiteY8" fmla="*/ 231251 h 17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1522" h="1792224">
                <a:moveTo>
                  <a:pt x="625761" y="0"/>
                </a:moveTo>
                <a:lnTo>
                  <a:pt x="1251520" y="231251"/>
                </a:lnTo>
                <a:lnTo>
                  <a:pt x="1251522" y="231251"/>
                </a:lnTo>
                <a:lnTo>
                  <a:pt x="1251522" y="231252"/>
                </a:lnTo>
                <a:lnTo>
                  <a:pt x="1251522" y="1792224"/>
                </a:lnTo>
                <a:lnTo>
                  <a:pt x="0" y="1792224"/>
                </a:lnTo>
                <a:lnTo>
                  <a:pt x="0" y="231252"/>
                </a:lnTo>
                <a:lnTo>
                  <a:pt x="0" y="231251"/>
                </a:lnTo>
                <a:lnTo>
                  <a:pt x="3" y="231251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lvl="0"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</a:t>
            </a:r>
            <a:b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Career Impact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C2E7A9-456F-4A65-959B-BEED0CD78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69982" y="3842472"/>
            <a:ext cx="1261872" cy="1261872"/>
            <a:chOff x="4969982" y="3842472"/>
            <a:chExt cx="1261872" cy="1261872"/>
          </a:xfrm>
        </p:grpSpPr>
        <p:sp>
          <p:nvSpPr>
            <p:cNvPr id="25" name="Oval 24" descr="Decorative Image&#10;&#10;Graphic depicting 65%">
              <a:extLst>
                <a:ext uri="{FF2B5EF4-FFF2-40B4-BE49-F238E27FC236}">
                  <a16:creationId xmlns:a16="http://schemas.microsoft.com/office/drawing/2014/main" id="{4E870DDE-E615-50F4-ECBF-130695B1A4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69982" y="3842472"/>
              <a:ext cx="1261872" cy="12618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26" name="Pie 25" descr="Decorative Image&#10;&#10;Graphic depicting 65%">
              <a:extLst>
                <a:ext uri="{FF2B5EF4-FFF2-40B4-BE49-F238E27FC236}">
                  <a16:creationId xmlns:a16="http://schemas.microsoft.com/office/drawing/2014/main" id="{EF4A0946-F245-C795-8C34-D3093D6F9B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69982" y="3842472"/>
              <a:ext cx="1261872" cy="1261872"/>
            </a:xfrm>
            <a:prstGeom prst="pie">
              <a:avLst>
                <a:gd name="adj1" fmla="val 2447632"/>
                <a:gd name="adj2" fmla="val 16200000"/>
              </a:avLst>
            </a:prstGeom>
            <a:solidFill>
              <a:srgbClr val="7E5C8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27" name="Oval 26" descr="Decorative Image&#10;&#10;Graphic depicting 65%">
              <a:extLst>
                <a:ext uri="{FF2B5EF4-FFF2-40B4-BE49-F238E27FC236}">
                  <a16:creationId xmlns:a16="http://schemas.microsoft.com/office/drawing/2014/main" id="{A8D6839D-57A5-F3E0-6A19-7BFD450568CC}"/>
                </a:ext>
              </a:extLst>
            </p:cNvPr>
            <p:cNvSpPr/>
            <p:nvPr/>
          </p:nvSpPr>
          <p:spPr>
            <a:xfrm>
              <a:off x="5166748" y="4049276"/>
              <a:ext cx="848264" cy="848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/>
              </a:solidFill>
            </a:ln>
            <a:effectLst>
              <a:innerShdw dist="38100" dir="13500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B53F1F58-679A-646E-9D5F-7552F54E9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220655" y="4154064"/>
            <a:ext cx="768159" cy="52322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spc="-100" dirty="0"/>
              <a:t>65%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3A5CCE0B-FB1E-C473-F2EB-596D859A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8004" y="4832075"/>
            <a:ext cx="1923071" cy="1280160"/>
          </a:xfrm>
          <a:custGeom>
            <a:avLst/>
            <a:gdLst>
              <a:gd name="connsiteX0" fmla="*/ 625761 w 1251522"/>
              <a:gd name="connsiteY0" fmla="*/ 0 h 1792224"/>
              <a:gd name="connsiteX1" fmla="*/ 1251520 w 1251522"/>
              <a:gd name="connsiteY1" fmla="*/ 231251 h 1792224"/>
              <a:gd name="connsiteX2" fmla="*/ 1251522 w 1251522"/>
              <a:gd name="connsiteY2" fmla="*/ 231251 h 1792224"/>
              <a:gd name="connsiteX3" fmla="*/ 1251522 w 1251522"/>
              <a:gd name="connsiteY3" fmla="*/ 231252 h 1792224"/>
              <a:gd name="connsiteX4" fmla="*/ 1251522 w 1251522"/>
              <a:gd name="connsiteY4" fmla="*/ 1792224 h 1792224"/>
              <a:gd name="connsiteX5" fmla="*/ 0 w 1251522"/>
              <a:gd name="connsiteY5" fmla="*/ 1792224 h 1792224"/>
              <a:gd name="connsiteX6" fmla="*/ 0 w 1251522"/>
              <a:gd name="connsiteY6" fmla="*/ 231252 h 1792224"/>
              <a:gd name="connsiteX7" fmla="*/ 0 w 1251522"/>
              <a:gd name="connsiteY7" fmla="*/ 231251 h 1792224"/>
              <a:gd name="connsiteX8" fmla="*/ 3 w 1251522"/>
              <a:gd name="connsiteY8" fmla="*/ 231251 h 179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1522" h="1792224">
                <a:moveTo>
                  <a:pt x="625761" y="0"/>
                </a:moveTo>
                <a:lnTo>
                  <a:pt x="1251520" y="231251"/>
                </a:lnTo>
                <a:lnTo>
                  <a:pt x="1251522" y="231251"/>
                </a:lnTo>
                <a:lnTo>
                  <a:pt x="1251522" y="231252"/>
                </a:lnTo>
                <a:lnTo>
                  <a:pt x="1251522" y="1792224"/>
                </a:lnTo>
                <a:lnTo>
                  <a:pt x="0" y="1792224"/>
                </a:lnTo>
                <a:lnTo>
                  <a:pt x="0" y="231252"/>
                </a:lnTo>
                <a:lnTo>
                  <a:pt x="0" y="231251"/>
                </a:lnTo>
                <a:lnTo>
                  <a:pt x="3" y="231251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>
              <a:lnSpc>
                <a:spcPct val="85000"/>
              </a:lnSpc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8C92C94-9BE5-DE89-F13F-BDC7163FC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08604" y="3809366"/>
            <a:ext cx="1261872" cy="1261872"/>
            <a:chOff x="7008604" y="3809366"/>
            <a:chExt cx="1261872" cy="1261872"/>
          </a:xfrm>
        </p:grpSpPr>
        <p:sp>
          <p:nvSpPr>
            <p:cNvPr id="31" name="Oval 30" descr="graphic depicting percentages" title="decorative image">
              <a:extLst>
                <a:ext uri="{FF2B5EF4-FFF2-40B4-BE49-F238E27FC236}">
                  <a16:creationId xmlns:a16="http://schemas.microsoft.com/office/drawing/2014/main" id="{E4411C89-6F4F-A9DB-D4D2-DB1F2CFBE3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08604" y="3809366"/>
              <a:ext cx="1261872" cy="126187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32" name="Pie 31" descr="Decorative Image&#10;&#10;Graphic depicting 50%">
              <a:extLst>
                <a:ext uri="{FF2B5EF4-FFF2-40B4-BE49-F238E27FC236}">
                  <a16:creationId xmlns:a16="http://schemas.microsoft.com/office/drawing/2014/main" id="{A5659B75-F209-E5AE-7412-31DBCF227B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08604" y="3809366"/>
              <a:ext cx="1261872" cy="1261872"/>
            </a:xfrm>
            <a:prstGeom prst="pie">
              <a:avLst>
                <a:gd name="adj1" fmla="val 5394552"/>
                <a:gd name="adj2" fmla="val 16200000"/>
              </a:avLst>
            </a:prstGeom>
            <a:solidFill>
              <a:srgbClr val="877C58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88025C7-3B58-39FF-CBB8-0AC6608BF0F3}"/>
                </a:ext>
              </a:extLst>
            </p:cNvPr>
            <p:cNvSpPr/>
            <p:nvPr/>
          </p:nvSpPr>
          <p:spPr>
            <a:xfrm>
              <a:off x="7205370" y="4016170"/>
              <a:ext cx="848264" cy="848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/>
              </a:solidFill>
            </a:ln>
            <a:effectLst>
              <a:innerShdw dist="38100" dir="13500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7E09D27D-6A4C-5186-C8A8-8BBA77C2D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259277" y="4154064"/>
            <a:ext cx="768159" cy="52322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spc="-100" dirty="0"/>
              <a:t>50%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AD8F6-A6E4-8421-7EAF-AEB81CDB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3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5" grpId="0"/>
      <p:bldP spid="16" grpId="0" animBg="1"/>
      <p:bldP spid="22" grpId="0"/>
      <p:bldP spid="23" grpId="0" animBg="1"/>
      <p:bldP spid="28" grpId="0"/>
      <p:bldP spid="29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B41BF-A9E4-2FBE-D6B5-635EC21A0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Handling Things on Their Own</a:t>
            </a:r>
            <a:r>
              <a:rPr lang="en-US" dirty="0"/>
              <a:t>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1ECA9D3-7CB2-CD7E-C42C-D2C346EC5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25019" y="4851741"/>
            <a:ext cx="3484285" cy="0"/>
          </a:xfrm>
          <a:prstGeom prst="line">
            <a:avLst/>
          </a:prstGeom>
          <a:ln w="76200">
            <a:solidFill>
              <a:srgbClr val="93A9B9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3F9FE-B659-1987-B53D-743DD1C41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sz="1100" b="1" dirty="0">
                <a:solidFill>
                  <a:schemeClr val="bg1"/>
                </a:solidFill>
              </a:rPr>
              <a:t>SELF-CARE CONTINUUM</a:t>
            </a:r>
          </a:p>
          <a:p>
            <a:pPr marL="0" indent="0">
              <a:lnSpc>
                <a:spcPct val="85000"/>
              </a:lnSpc>
              <a:buClr>
                <a:schemeClr val="bg1"/>
              </a:buClr>
              <a:buNone/>
            </a:pPr>
            <a:r>
              <a:rPr lang="en-US" sz="1100" b="1" dirty="0">
                <a:solidFill>
                  <a:schemeClr val="bg1"/>
                </a:solidFill>
              </a:rPr>
              <a:t>Pure Self-Care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Responsible Individual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Reading Self-Help Literature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Maintaining  Physical Fitness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Talking to Your Spouse/Friend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Using Mental Health Apps</a:t>
            </a:r>
          </a:p>
          <a:p>
            <a:pPr marL="0" indent="0">
              <a:lnSpc>
                <a:spcPct val="85000"/>
              </a:lnSpc>
              <a:buClr>
                <a:schemeClr val="bg1"/>
              </a:buClr>
              <a:buNone/>
            </a:pPr>
            <a:r>
              <a:rPr lang="en-US" sz="1100" b="1" dirty="0">
                <a:solidFill>
                  <a:schemeClr val="bg1"/>
                </a:solidFill>
              </a:rPr>
              <a:t>Shared Care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Shared Responsibility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Speaking With a Chaplain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Consulting a Health &amp; Wellness Coach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Talking to a Counselor</a:t>
            </a:r>
          </a:p>
          <a:p>
            <a:pPr marL="0" indent="0">
              <a:lnSpc>
                <a:spcPct val="85000"/>
              </a:lnSpc>
              <a:buClr>
                <a:schemeClr val="bg1"/>
              </a:buClr>
              <a:buNone/>
            </a:pPr>
            <a:r>
              <a:rPr lang="en-US" sz="1100" b="1" dirty="0">
                <a:solidFill>
                  <a:schemeClr val="bg1"/>
                </a:solidFill>
              </a:rPr>
              <a:t>Medical Care</a:t>
            </a:r>
            <a:br>
              <a:rPr lang="en-US" sz="1100" b="1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Professional Responsibility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Seeing a Therapist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Managing Medication With a Psychiatrist </a:t>
            </a:r>
          </a:p>
          <a:p>
            <a:pPr>
              <a:lnSpc>
                <a:spcPct val="85000"/>
              </a:lnSpc>
              <a:buClr>
                <a:schemeClr val="bg1"/>
              </a:buClr>
            </a:pPr>
            <a:r>
              <a:rPr lang="en-US" sz="1100" dirty="0">
                <a:solidFill>
                  <a:schemeClr val="bg1"/>
                </a:solidFill>
              </a:rPr>
              <a:t>Going to the Emergency Room</a:t>
            </a:r>
          </a:p>
          <a:p>
            <a:pPr marL="0" indent="0">
              <a:lnSpc>
                <a:spcPct val="85000"/>
              </a:lnSpc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Visual aid inspired by: </a:t>
            </a: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http://www.selfcareforum.org/about-us/what-do-we-mean-by-self-care-and-why-is-good-for-people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85000"/>
              </a:lnSpc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Help your service member choose the optimal resource for each situation.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CB9622-A948-DE24-6DAD-19A035AA1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49001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BFA1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Preference for</a:t>
            </a:r>
            <a:b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Self-Reliance</a:t>
            </a:r>
          </a:p>
        </p:txBody>
      </p:sp>
      <p:grpSp>
        <p:nvGrpSpPr>
          <p:cNvPr id="6" name="Barrier Icon">
            <a:extLst>
              <a:ext uri="{FF2B5EF4-FFF2-40B4-BE49-F238E27FC236}">
                <a16:creationId xmlns:a16="http://schemas.microsoft.com/office/drawing/2014/main" id="{AB590CD4-7ED0-88E2-ED7B-59E2071D5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83854" y="37986"/>
            <a:ext cx="701895" cy="701893"/>
            <a:chOff x="7933667" y="37986"/>
            <a:chExt cx="701895" cy="70189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32BF681-33B4-1A78-D28E-B317D611D30A}"/>
                </a:ext>
              </a:extLst>
            </p:cNvPr>
            <p:cNvSpPr/>
            <p:nvPr/>
          </p:nvSpPr>
          <p:spPr>
            <a:xfrm>
              <a:off x="7933667" y="37986"/>
              <a:ext cx="701895" cy="701893"/>
            </a:xfrm>
            <a:prstGeom prst="ellipse">
              <a:avLst/>
            </a:prstGeom>
            <a:solidFill>
              <a:srgbClr val="D9D9D9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8" name="Pie 7">
              <a:extLst>
                <a:ext uri="{FF2B5EF4-FFF2-40B4-BE49-F238E27FC236}">
                  <a16:creationId xmlns:a16="http://schemas.microsoft.com/office/drawing/2014/main" id="{98F268EA-AE05-0F98-64EB-2B62BE0ABE3F}"/>
                </a:ext>
              </a:extLst>
            </p:cNvPr>
            <p:cNvSpPr>
              <a:spLocks noChangeAspect="1"/>
            </p:cNvSpPr>
            <p:nvPr/>
          </p:nvSpPr>
          <p:spPr>
            <a:xfrm rot="7200000">
              <a:off x="7933668" y="37985"/>
              <a:ext cx="701893" cy="701895"/>
            </a:xfrm>
            <a:prstGeom prst="pie">
              <a:avLst>
                <a:gd name="adj1" fmla="val 13865293"/>
                <a:gd name="adj2" fmla="val 8883874"/>
              </a:avLst>
            </a:prstGeom>
            <a:solidFill>
              <a:srgbClr val="BFA100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z="1600" spc="-1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6DC0A4E-F98F-806F-D756-40F309614CCE}"/>
                </a:ext>
              </a:extLst>
            </p:cNvPr>
            <p:cNvSpPr/>
            <p:nvPr/>
          </p:nvSpPr>
          <p:spPr>
            <a:xfrm>
              <a:off x="8024010" y="128328"/>
              <a:ext cx="521208" cy="52120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10" name="50%">
            <a:extLst>
              <a:ext uri="{FF2B5EF4-FFF2-40B4-BE49-F238E27FC236}">
                <a16:creationId xmlns:a16="http://schemas.microsoft.com/office/drawing/2014/main" id="{3E623CB9-ED6C-6F94-8103-7968FA2C8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920800" y="229022"/>
            <a:ext cx="428002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spc="-50" dirty="0"/>
              <a:t>77%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739455-A598-18D3-B3CF-F2E211891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8115" y="1573959"/>
            <a:ext cx="7887770" cy="435534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b="1" dirty="0">
                <a:solidFill>
                  <a:srgbClr val="225273"/>
                </a:solidFill>
              </a:rPr>
              <a:t>SELF-</a:t>
            </a:r>
            <a:r>
              <a:rPr lang="en-US" b="1" dirty="0">
                <a:solidFill>
                  <a:srgbClr val="7030A0"/>
                </a:solidFill>
              </a:rPr>
              <a:t>CARE </a:t>
            </a:r>
            <a:r>
              <a:rPr lang="en-US" b="1" dirty="0">
                <a:solidFill>
                  <a:srgbClr val="AF3240"/>
                </a:solidFill>
              </a:rPr>
              <a:t>CONTINUUM</a:t>
            </a:r>
            <a:endParaRPr lang="en-US" dirty="0">
              <a:solidFill>
                <a:srgbClr val="AF324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20CE11-F7AC-58F6-FEA1-57EB1A0E6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8115" y="2119960"/>
            <a:ext cx="2547828" cy="1009143"/>
          </a:xfrm>
          <a:prstGeom prst="rect">
            <a:avLst/>
          </a:prstGeom>
          <a:solidFill>
            <a:srgbClr val="225373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Pure Self-Care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Responsible Individual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D74EFC-7092-A030-58C3-2FC563A89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298086" y="2123527"/>
            <a:ext cx="2547828" cy="1005576"/>
          </a:xfrm>
          <a:prstGeom prst="rect">
            <a:avLst/>
          </a:prstGeom>
          <a:solidFill>
            <a:srgbClr val="7030A0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Shared 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Shared Responsibility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B06A5F-0508-279A-75CB-95521A874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68057" y="2119960"/>
            <a:ext cx="2547828" cy="1009143"/>
          </a:xfrm>
          <a:prstGeom prst="rect">
            <a:avLst/>
          </a:prstGeom>
          <a:solidFill>
            <a:srgbClr val="AF3240"/>
          </a:solidFill>
          <a:ln w="57150"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</a:rPr>
              <a:t>Medical Care</a:t>
            </a:r>
          </a:p>
          <a:p>
            <a:pPr algn="ctr">
              <a:lnSpc>
                <a:spcPct val="85000"/>
              </a:lnSpc>
            </a:pPr>
            <a:r>
              <a:rPr lang="en-US" sz="1100" dirty="0">
                <a:solidFill>
                  <a:schemeClr val="bg1"/>
                </a:solidFill>
              </a:rPr>
              <a:t>Professional Responsibility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46CBCC-BB68-6C45-4D72-1C1D991E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16251" y="3358526"/>
            <a:ext cx="772696" cy="558294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Reading Self-Help</a:t>
            </a:r>
            <a:br>
              <a:rPr lang="en-US" sz="1400" dirty="0"/>
            </a:br>
            <a:r>
              <a:rPr lang="en-US" sz="1400" dirty="0"/>
              <a:t>Literature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6B33AC6-DE78-CF45-50A8-EBF908C1E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3697" y="3925611"/>
            <a:ext cx="7522268" cy="914400"/>
            <a:chOff x="693697" y="4216518"/>
            <a:chExt cx="7522268" cy="91440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657EB49-1380-3FC5-617D-88572C182099}"/>
                </a:ext>
              </a:extLst>
            </p:cNvPr>
            <p:cNvCxnSpPr/>
            <p:nvPr/>
          </p:nvCxnSpPr>
          <p:spPr>
            <a:xfrm>
              <a:off x="4036929" y="4216518"/>
              <a:ext cx="0" cy="9144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551F58C-2180-8EDC-08F6-416632BF3B9F}"/>
                </a:ext>
              </a:extLst>
            </p:cNvPr>
            <p:cNvCxnSpPr/>
            <p:nvPr/>
          </p:nvCxnSpPr>
          <p:spPr>
            <a:xfrm>
              <a:off x="5708545" y="4216518"/>
              <a:ext cx="0" cy="9144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92CD461-B172-A45E-AB1C-91279D889A63}"/>
                </a:ext>
              </a:extLst>
            </p:cNvPr>
            <p:cNvCxnSpPr/>
            <p:nvPr/>
          </p:nvCxnSpPr>
          <p:spPr>
            <a:xfrm>
              <a:off x="7380161" y="4216518"/>
              <a:ext cx="0" cy="9144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31C636D-5F4A-F3E5-7B06-EC7D7120D3F5}"/>
                </a:ext>
              </a:extLst>
            </p:cNvPr>
            <p:cNvCxnSpPr/>
            <p:nvPr/>
          </p:nvCxnSpPr>
          <p:spPr>
            <a:xfrm>
              <a:off x="693697" y="4216518"/>
              <a:ext cx="0" cy="9144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3E0A770-E5C9-C0B8-7560-3D8DDECA318A}"/>
                </a:ext>
              </a:extLst>
            </p:cNvPr>
            <p:cNvCxnSpPr/>
            <p:nvPr/>
          </p:nvCxnSpPr>
          <p:spPr>
            <a:xfrm>
              <a:off x="2365313" y="4216518"/>
              <a:ext cx="0" cy="9144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D9F2E1-C780-2662-CBF1-D592BC0AF3EF}"/>
                </a:ext>
              </a:extLst>
            </p:cNvPr>
            <p:cNvCxnSpPr/>
            <p:nvPr/>
          </p:nvCxnSpPr>
          <p:spPr>
            <a:xfrm>
              <a:off x="4872737" y="4673718"/>
              <a:ext cx="0" cy="457200"/>
            </a:xfrm>
            <a:prstGeom prst="straightConnector1">
              <a:avLst/>
            </a:prstGeom>
            <a:ln w="12700">
              <a:solidFill>
                <a:srgbClr val="7030A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1E5BD6F-6A10-ABEC-691F-B29D877D5FB7}"/>
                </a:ext>
              </a:extLst>
            </p:cNvPr>
            <p:cNvCxnSpPr/>
            <p:nvPr/>
          </p:nvCxnSpPr>
          <p:spPr>
            <a:xfrm>
              <a:off x="8215965" y="4673718"/>
              <a:ext cx="0" cy="4572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885CDEF-F025-54D7-B099-321F4EB70606}"/>
                </a:ext>
              </a:extLst>
            </p:cNvPr>
            <p:cNvCxnSpPr/>
            <p:nvPr/>
          </p:nvCxnSpPr>
          <p:spPr>
            <a:xfrm>
              <a:off x="6544353" y="4673718"/>
              <a:ext cx="0" cy="457200"/>
            </a:xfrm>
            <a:prstGeom prst="straightConnector1">
              <a:avLst/>
            </a:prstGeom>
            <a:ln w="12700">
              <a:solidFill>
                <a:srgbClr val="AF324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A36CD49-0787-DAC7-2991-191472245AE7}"/>
                </a:ext>
              </a:extLst>
            </p:cNvPr>
            <p:cNvCxnSpPr/>
            <p:nvPr/>
          </p:nvCxnSpPr>
          <p:spPr>
            <a:xfrm>
              <a:off x="3201121" y="4673718"/>
              <a:ext cx="0" cy="4572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A514378-AF1C-6459-96B0-ED792E0DD39D}"/>
                </a:ext>
              </a:extLst>
            </p:cNvPr>
            <p:cNvCxnSpPr/>
            <p:nvPr/>
          </p:nvCxnSpPr>
          <p:spPr>
            <a:xfrm>
              <a:off x="1529505" y="4673718"/>
              <a:ext cx="0" cy="457200"/>
            </a:xfrm>
            <a:prstGeom prst="straightConnector1">
              <a:avLst/>
            </a:prstGeom>
            <a:ln w="12700">
              <a:solidFill>
                <a:srgbClr val="22537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7A767E0-1E7C-C1FB-99C2-980DE5597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68957" y="4042596"/>
            <a:ext cx="1543424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Maintaining  Physical Fitness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7388F5-41CD-7D63-E6B3-5956C3B5E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697311" y="3475481"/>
            <a:ext cx="1404224" cy="44133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Talking to Your Spouse/Friend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97FB33-A127-E2CB-E9BC-E679962DA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626192" y="4042596"/>
            <a:ext cx="1165758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Using Mental</a:t>
            </a:r>
            <a:br>
              <a:rPr lang="en-US" sz="1400" dirty="0"/>
            </a:br>
            <a:r>
              <a:rPr lang="en-US" sz="1400" dirty="0"/>
              <a:t>Health Apps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5DCBEF-728E-3F93-5FC6-58EF43179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90059" y="3530881"/>
            <a:ext cx="1097063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Speaking With</a:t>
            </a:r>
            <a:br>
              <a:rPr lang="en-US" sz="1400" dirty="0"/>
            </a:br>
            <a:r>
              <a:rPr lang="en-US" sz="1400" dirty="0"/>
              <a:t>a Chaplain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6F8493-6D2F-E376-C66F-D4FB03642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867404" y="4042596"/>
            <a:ext cx="2014394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Consulting a Health</a:t>
            </a:r>
            <a:br>
              <a:rPr lang="en-US" sz="1400" dirty="0"/>
            </a:br>
            <a:r>
              <a:rPr lang="en-US" sz="1400" dirty="0"/>
              <a:t>&amp; Wellness Coach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981A8F-E601-8D49-EE47-3A023A0CC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121716" y="3530881"/>
            <a:ext cx="1165758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Talking to a</a:t>
            </a:r>
          </a:p>
          <a:p>
            <a:pPr algn="ctr">
              <a:lnSpc>
                <a:spcPct val="80000"/>
              </a:lnSpc>
            </a:pPr>
            <a:r>
              <a:rPr lang="en-US" sz="1400" dirty="0"/>
              <a:t>Counselor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BE7C46-8C43-7311-896E-FEC9E7F7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886328" y="4042596"/>
            <a:ext cx="1320581" cy="385939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Seeing a                             Therapist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9E5DA6-9B4D-D714-03A4-A19BCF5F9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599710" y="3358526"/>
            <a:ext cx="1565838" cy="558294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Managing Medication With</a:t>
            </a:r>
            <a:br>
              <a:rPr lang="en-US" sz="1400" dirty="0"/>
            </a:br>
            <a:r>
              <a:rPr lang="en-US" sz="1400" dirty="0"/>
              <a:t>a Psychiatrist </a:t>
            </a: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124E36-9CF9-75DE-BA15-245C3C080E10}"/>
              </a:ext>
            </a:extLst>
          </p:cNvPr>
          <p:cNvSpPr txBox="1">
            <a:spLocks/>
          </p:cNvSpPr>
          <p:nvPr/>
        </p:nvSpPr>
        <p:spPr>
          <a:xfrm>
            <a:off x="7344079" y="4042596"/>
            <a:ext cx="1749120" cy="381643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/>
              <a:t>Going to the</a:t>
            </a:r>
            <a:br>
              <a:rPr lang="en-US" sz="1400" dirty="0"/>
            </a:br>
            <a:r>
              <a:rPr lang="en-US" sz="1400" dirty="0"/>
              <a:t>Emergency Room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508C683-895C-3508-FCD6-A4B8E0234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609304" y="4851742"/>
            <a:ext cx="2493910" cy="0"/>
          </a:xfrm>
          <a:prstGeom prst="line">
            <a:avLst/>
          </a:prstGeom>
          <a:ln w="76200">
            <a:solidFill>
              <a:srgbClr val="7030A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7179743-D011-2C51-B4DF-ABFC1F289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103214" y="4851741"/>
            <a:ext cx="2789094" cy="1"/>
          </a:xfrm>
          <a:prstGeom prst="line">
            <a:avLst/>
          </a:prstGeom>
          <a:ln w="76200">
            <a:solidFill>
              <a:srgbClr val="AF324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E025B65-15BE-A844-3FEF-7DD90081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4038" y="5276998"/>
            <a:ext cx="612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Visual aid inspired by: http://www.selfcareforum.org/about-us/what-do-we-mean-by-self-care-and-why-is-good-for-people</a:t>
            </a:r>
          </a:p>
          <a:p>
            <a:pPr algn="r"/>
            <a:endParaRPr lang="en-US" sz="900" dirty="0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6B07601-6147-6E28-EADA-1F47D9B8A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7" y="5557278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Help your service member choose the optimal resource for each situation.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81562C61-8F94-C50D-22C5-0FDC3DC86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09329" y="5557278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8DB39D6-B1AE-B620-2C0C-C8CEA587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28" y="5594645"/>
            <a:ext cx="506914" cy="556772"/>
          </a:xfrm>
          <a:prstGeom prst="rect">
            <a:avLst/>
          </a:prstGeom>
          <a:solidFill>
            <a:srgbClr val="2F6B64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4207D-7263-C65B-2918-6FD0EA77C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68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D196-A1DF-BE7E-EE2B-BD3FC97F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Fear of Being Perceived as Broken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50831-18E1-FA41-35B5-B1FDA8CDB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Many service members equate mental illness with mental weakness.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b="1" dirty="0">
                <a:solidFill>
                  <a:schemeClr val="bg1"/>
                </a:solidFill>
              </a:rPr>
              <a:t>Mental health is not a luxury</a:t>
            </a:r>
            <a:endParaRPr lang="en-US" dirty="0">
              <a:solidFill>
                <a:schemeClr val="bg1"/>
              </a:solidFill>
            </a:endParaRPr>
          </a:p>
          <a:p>
            <a:pPr marL="120651" indent="-166688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It affects your service member’s quality of life and their ability to accomplish the mission at hand.</a:t>
            </a:r>
          </a:p>
          <a:p>
            <a:pPr marL="461962" lvl="1" indent="-165100"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If your service member breaks their leg, they wouldn’t be expected to run 10 miles. They would seek appropriate treatment.</a:t>
            </a:r>
          </a:p>
          <a:p>
            <a:pPr marL="461962" lvl="1" indent="-165100"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Help your service member treat their mental health the same as they would treat their physical health.</a:t>
            </a:r>
          </a:p>
          <a:p>
            <a:pPr marL="0" indent="-44450">
              <a:buClr>
                <a:schemeClr val="bg1"/>
              </a:buClr>
              <a:buNone/>
            </a:pPr>
            <a:r>
              <a:rPr lang="en-US" sz="2000" b="1" dirty="0">
                <a:solidFill>
                  <a:schemeClr val="bg1"/>
                </a:solidFill>
              </a:rPr>
              <a:t>On a scale from 1-10</a:t>
            </a:r>
            <a:r>
              <a:rPr lang="en-US" sz="2000" dirty="0">
                <a:solidFill>
                  <a:schemeClr val="bg1"/>
                </a:solidFill>
              </a:rPr>
              <a:t>, how likely would you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be to encourage your service member to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get help early 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7F7FF-DA37-D4B3-8D83-8102FD5BD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 descr="Decorative Box">
            <a:extLst>
              <a:ext uri="{FF2B5EF4-FFF2-40B4-BE49-F238E27FC236}">
                <a16:creationId xmlns:a16="http://schemas.microsoft.com/office/drawing/2014/main" id="{D3E649FE-3EA4-DF9F-13DC-4D608780E17B}"/>
              </a:ext>
            </a:extLst>
          </p:cNvPr>
          <p:cNvSpPr/>
          <p:nvPr/>
        </p:nvSpPr>
        <p:spPr>
          <a:xfrm>
            <a:off x="7450120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6196AA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Perception of</a:t>
            </a:r>
            <a:b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Being “Broken”</a:t>
            </a:r>
          </a:p>
        </p:txBody>
      </p:sp>
      <p:grpSp>
        <p:nvGrpSpPr>
          <p:cNvPr id="6" name="Barrier Icon" descr="Decorative Image&#10;&#10;Graphic depicting 67%">
            <a:extLst>
              <a:ext uri="{FF2B5EF4-FFF2-40B4-BE49-F238E27FC236}">
                <a16:creationId xmlns:a16="http://schemas.microsoft.com/office/drawing/2014/main" id="{6D80A5DF-18DF-AA26-3E31-CB0D6051B6BA}"/>
              </a:ext>
            </a:extLst>
          </p:cNvPr>
          <p:cNvGrpSpPr/>
          <p:nvPr/>
        </p:nvGrpSpPr>
        <p:grpSpPr>
          <a:xfrm>
            <a:off x="7784973" y="37986"/>
            <a:ext cx="701895" cy="701893"/>
            <a:chOff x="7933667" y="37986"/>
            <a:chExt cx="701895" cy="70189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28D6DBB-1980-6E4E-5A11-FF7395852AAA}"/>
                </a:ext>
              </a:extLst>
            </p:cNvPr>
            <p:cNvSpPr/>
            <p:nvPr/>
          </p:nvSpPr>
          <p:spPr>
            <a:xfrm>
              <a:off x="7933667" y="37986"/>
              <a:ext cx="701895" cy="701893"/>
            </a:xfrm>
            <a:prstGeom prst="ellipse">
              <a:avLst/>
            </a:prstGeom>
            <a:solidFill>
              <a:srgbClr val="D9D9D9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8" name="Pie 7">
              <a:extLst>
                <a:ext uri="{FF2B5EF4-FFF2-40B4-BE49-F238E27FC236}">
                  <a16:creationId xmlns:a16="http://schemas.microsoft.com/office/drawing/2014/main" id="{4F46A2EA-E263-AF86-6E10-54C89D17632B}"/>
                </a:ext>
              </a:extLst>
            </p:cNvPr>
            <p:cNvSpPr>
              <a:spLocks noChangeAspect="1"/>
            </p:cNvSpPr>
            <p:nvPr/>
          </p:nvSpPr>
          <p:spPr>
            <a:xfrm rot="7200000">
              <a:off x="7933668" y="37985"/>
              <a:ext cx="701893" cy="701895"/>
            </a:xfrm>
            <a:prstGeom prst="pie">
              <a:avLst>
                <a:gd name="adj1" fmla="val 17146888"/>
                <a:gd name="adj2" fmla="val 8883874"/>
              </a:avLst>
            </a:prstGeom>
            <a:solidFill>
              <a:srgbClr val="6196A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z="1600" spc="-1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85D853-025E-9990-B256-928BA2BD4BE8}"/>
                </a:ext>
              </a:extLst>
            </p:cNvPr>
            <p:cNvSpPr/>
            <p:nvPr/>
          </p:nvSpPr>
          <p:spPr>
            <a:xfrm>
              <a:off x="8024010" y="128328"/>
              <a:ext cx="521208" cy="52120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10" name="50%">
            <a:extLst>
              <a:ext uri="{FF2B5EF4-FFF2-40B4-BE49-F238E27FC236}">
                <a16:creationId xmlns:a16="http://schemas.microsoft.com/office/drawing/2014/main" id="{BE9F8DEB-C0AA-AFE6-6FCC-1113E86F7402}"/>
              </a:ext>
            </a:extLst>
          </p:cNvPr>
          <p:cNvSpPr txBox="1">
            <a:spLocks/>
          </p:cNvSpPr>
          <p:nvPr/>
        </p:nvSpPr>
        <p:spPr>
          <a:xfrm>
            <a:off x="7921919" y="229022"/>
            <a:ext cx="428002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spc="-50" dirty="0"/>
              <a:t>67%</a:t>
            </a:r>
          </a:p>
        </p:txBody>
      </p:sp>
      <p:sp>
        <p:nvSpPr>
          <p:cNvPr id="11" name="Content Placeholder 2" descr="Statement&#10;&#10;Many service members equate mental illness with mental weakness.&#10;">
            <a:extLst>
              <a:ext uri="{FF2B5EF4-FFF2-40B4-BE49-F238E27FC236}">
                <a16:creationId xmlns:a16="http://schemas.microsoft.com/office/drawing/2014/main" id="{2DC72CA2-F6F8-1386-D060-23AC0DB3F1D2}"/>
              </a:ext>
            </a:extLst>
          </p:cNvPr>
          <p:cNvSpPr txBox="1">
            <a:spLocks/>
          </p:cNvSpPr>
          <p:nvPr/>
        </p:nvSpPr>
        <p:spPr>
          <a:xfrm>
            <a:off x="309327" y="1453594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Many service members equate mental illness with mental weakness.</a:t>
            </a:r>
          </a:p>
        </p:txBody>
      </p:sp>
      <p:sp>
        <p:nvSpPr>
          <p:cNvPr id="13" name="Content Placeholder 2" title="decorative box">
            <a:extLst>
              <a:ext uri="{FF2B5EF4-FFF2-40B4-BE49-F238E27FC236}">
                <a16:creationId xmlns:a16="http://schemas.microsoft.com/office/drawing/2014/main" id="{04AD91F1-2AE5-D63F-2287-65E1117290F8}"/>
              </a:ext>
            </a:extLst>
          </p:cNvPr>
          <p:cNvSpPr txBox="1">
            <a:spLocks/>
          </p:cNvSpPr>
          <p:nvPr/>
        </p:nvSpPr>
        <p:spPr>
          <a:xfrm>
            <a:off x="309329" y="1453594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4" name="Picture 13" descr="Decorative Image&#10;&#10;Light bulb">
            <a:extLst>
              <a:ext uri="{FF2B5EF4-FFF2-40B4-BE49-F238E27FC236}">
                <a16:creationId xmlns:a16="http://schemas.microsoft.com/office/drawing/2014/main" id="{37876A65-2A08-5DFE-CD11-83122AD603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528" y="1490961"/>
            <a:ext cx="506914" cy="556772"/>
          </a:xfrm>
          <a:prstGeom prst="rect">
            <a:avLst/>
          </a:prstGeom>
          <a:solidFill>
            <a:srgbClr val="2F6B64"/>
          </a:solidFill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A646634-F2E6-9B61-878B-C01F70486A43}"/>
              </a:ext>
            </a:extLst>
          </p:cNvPr>
          <p:cNvSpPr txBox="1">
            <a:spLocks/>
          </p:cNvSpPr>
          <p:nvPr/>
        </p:nvSpPr>
        <p:spPr>
          <a:xfrm>
            <a:off x="309327" y="2305209"/>
            <a:ext cx="4345800" cy="309110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Mental health is not a luxury</a:t>
            </a:r>
            <a:endParaRPr lang="en-US" dirty="0"/>
          </a:p>
          <a:p>
            <a:pPr marL="120651" indent="-166688"/>
            <a:r>
              <a:rPr lang="en-US" dirty="0"/>
              <a:t>It affects your service member’s quality of life and their ability to accomplish the mission at hand.</a:t>
            </a:r>
          </a:p>
          <a:p>
            <a:pPr marL="461962" lvl="1" indent="-165100"/>
            <a:r>
              <a:rPr lang="en-US" sz="1800" dirty="0"/>
              <a:t>If your service member breaks their leg, they wouldn’t be expected to run 10 miles. They would seek appropriate treatment.</a:t>
            </a:r>
          </a:p>
          <a:p>
            <a:pPr marL="461962" lvl="1" indent="-165100"/>
            <a:r>
              <a:rPr lang="en-US" sz="1800" dirty="0"/>
              <a:t>Help your service member treat their mental health the same as they would treat their physical health.</a:t>
            </a:r>
          </a:p>
        </p:txBody>
      </p:sp>
      <p:pic>
        <p:nvPicPr>
          <p:cNvPr id="16" name="Picture 15" descr="Decorative Image&#10;&#10;Service member speaking to counselor">
            <a:extLst>
              <a:ext uri="{FF2B5EF4-FFF2-40B4-BE49-F238E27FC236}">
                <a16:creationId xmlns:a16="http://schemas.microsoft.com/office/drawing/2014/main" id="{0E6B8A46-5AEC-31F4-0987-9BC5336E9F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1746" y="2272175"/>
            <a:ext cx="4240443" cy="3109428"/>
          </a:xfrm>
          <a:prstGeom prst="rect">
            <a:avLst/>
          </a:prstGeom>
        </p:spPr>
      </p:pic>
      <p:sp>
        <p:nvSpPr>
          <p:cNvPr id="17" name="Content Placeholder 2" descr="Scale Question&#10;&#10;Image text reads, &quot;On a scale from 1-10, how likely would you be to encourage your service member to get help early on?&quot;">
            <a:extLst>
              <a:ext uri="{FF2B5EF4-FFF2-40B4-BE49-F238E27FC236}">
                <a16:creationId xmlns:a16="http://schemas.microsoft.com/office/drawing/2014/main" id="{6A6D774C-FF49-D216-D9C7-A42129C5FC07}"/>
              </a:ext>
            </a:extLst>
          </p:cNvPr>
          <p:cNvSpPr txBox="1">
            <a:spLocks/>
          </p:cNvSpPr>
          <p:nvPr/>
        </p:nvSpPr>
        <p:spPr>
          <a:xfrm>
            <a:off x="0" y="5550408"/>
            <a:ext cx="9144000" cy="9998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635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On a scale from 1-10</a:t>
            </a:r>
            <a:r>
              <a:rPr lang="en-US" dirty="0"/>
              <a:t>, how likely would you</a:t>
            </a:r>
            <a:br>
              <a:rPr lang="en-US" dirty="0"/>
            </a:br>
            <a:r>
              <a:rPr lang="en-US" dirty="0"/>
              <a:t>be to encourage your service member to</a:t>
            </a:r>
            <a:br>
              <a:rPr lang="en-US" dirty="0"/>
            </a:br>
            <a:r>
              <a:rPr lang="en-US" dirty="0"/>
              <a:t>get help early on? </a:t>
            </a:r>
          </a:p>
        </p:txBody>
      </p:sp>
      <p:grpSp>
        <p:nvGrpSpPr>
          <p:cNvPr id="18" name="Group 17" descr="Decorative Image&#10;&#10;Meter showing a rating scale from 1 to 10">
            <a:extLst>
              <a:ext uri="{FF2B5EF4-FFF2-40B4-BE49-F238E27FC236}">
                <a16:creationId xmlns:a16="http://schemas.microsoft.com/office/drawing/2014/main" id="{BB0AB28F-7328-B023-4898-BAB290CD4346}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grpSp>
          <p:nvGrpSpPr>
            <p:cNvPr id="19" name="Group 18" descr="Scale from red to blue" title="decorative graphic">
              <a:extLst>
                <a:ext uri="{FF2B5EF4-FFF2-40B4-BE49-F238E27FC236}">
                  <a16:creationId xmlns:a16="http://schemas.microsoft.com/office/drawing/2014/main" id="{C608B2D8-79E5-5552-BE39-9C30BC088B48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5615873" y="339864"/>
              <a:chExt cx="5826250" cy="388418"/>
            </a:xfrm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C48B0E9-9742-9A5A-087F-6874AE6AF3BE}"/>
                  </a:ext>
                </a:extLst>
              </p:cNvPr>
              <p:cNvSpPr/>
              <p:nvPr/>
            </p:nvSpPr>
            <p:spPr>
              <a:xfrm>
                <a:off x="5615873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2B4C423-FBE1-7022-8C6B-A25E71ABB0C1}"/>
                  </a:ext>
                </a:extLst>
              </p:cNvPr>
              <p:cNvGrpSpPr/>
              <p:nvPr/>
            </p:nvGrpSpPr>
            <p:grpSpPr>
              <a:xfrm>
                <a:off x="6198498" y="339864"/>
                <a:ext cx="4661000" cy="388417"/>
                <a:chOff x="6198498" y="339864"/>
                <a:chExt cx="4661000" cy="388417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4E4C7D9E-E904-D58A-80DB-1EE0209670AE}"/>
                    </a:ext>
                  </a:extLst>
                </p:cNvPr>
                <p:cNvSpPr/>
                <p:nvPr/>
              </p:nvSpPr>
              <p:spPr>
                <a:xfrm>
                  <a:off x="6198498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318A368-4FAC-FC30-C88C-17D5A70F1864}"/>
                    </a:ext>
                  </a:extLst>
                </p:cNvPr>
                <p:cNvSpPr/>
                <p:nvPr/>
              </p:nvSpPr>
              <p:spPr>
                <a:xfrm>
                  <a:off x="6781123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E13DB5E-4CFE-8722-5D5F-FE3A2D598073}"/>
                    </a:ext>
                  </a:extLst>
                </p:cNvPr>
                <p:cNvSpPr/>
                <p:nvPr/>
              </p:nvSpPr>
              <p:spPr>
                <a:xfrm>
                  <a:off x="7363748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BB0A977F-F3E5-45D3-071F-21C0FC418AD4}"/>
                    </a:ext>
                  </a:extLst>
                </p:cNvPr>
                <p:cNvSpPr/>
                <p:nvPr/>
              </p:nvSpPr>
              <p:spPr>
                <a:xfrm>
                  <a:off x="7946373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7BDEB8BD-013D-754D-ECA2-1EB1A2874CB5}"/>
                    </a:ext>
                  </a:extLst>
                </p:cNvPr>
                <p:cNvSpPr/>
                <p:nvPr/>
              </p:nvSpPr>
              <p:spPr>
                <a:xfrm>
                  <a:off x="8528998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3C78233D-71BC-3EF8-33D2-E4EDE29E20FD}"/>
                    </a:ext>
                  </a:extLst>
                </p:cNvPr>
                <p:cNvSpPr/>
                <p:nvPr/>
              </p:nvSpPr>
              <p:spPr>
                <a:xfrm>
                  <a:off x="9111623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FD36B891-9C58-6AF3-369E-41F392214AD7}"/>
                    </a:ext>
                  </a:extLst>
                </p:cNvPr>
                <p:cNvSpPr/>
                <p:nvPr/>
              </p:nvSpPr>
              <p:spPr>
                <a:xfrm>
                  <a:off x="9694248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26D05259-7699-7399-8C9F-24CD19700052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F8A7F7C-4C60-3592-C7AD-AB03B9851DBC}"/>
                  </a:ext>
                </a:extLst>
              </p:cNvPr>
              <p:cNvSpPr/>
              <p:nvPr/>
            </p:nvSpPr>
            <p:spPr>
              <a:xfrm rot="10800000">
                <a:off x="10859498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7D6DE7-D3A2-411B-61AD-0CD7BBE1BAA1}"/>
                </a:ext>
              </a:extLst>
            </p:cNvPr>
            <p:cNvSpPr txBox="1"/>
            <p:nvPr/>
          </p:nvSpPr>
          <p:spPr>
            <a:xfrm>
              <a:off x="458818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4BB911-8DDC-A807-7D9B-108BA4927616}"/>
                </a:ext>
              </a:extLst>
            </p:cNvPr>
            <p:cNvSpPr txBox="1"/>
            <p:nvPr/>
          </p:nvSpPr>
          <p:spPr>
            <a:xfrm>
              <a:off x="502329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103DEF-2D12-88AE-A0AB-6D5AC1586F09}"/>
                </a:ext>
              </a:extLst>
            </p:cNvPr>
            <p:cNvSpPr txBox="1"/>
            <p:nvPr/>
          </p:nvSpPr>
          <p:spPr>
            <a:xfrm>
              <a:off x="545841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EEE930-0DD2-9B29-4006-DE5FDDBA66E6}"/>
                </a:ext>
              </a:extLst>
            </p:cNvPr>
            <p:cNvSpPr txBox="1"/>
            <p:nvPr/>
          </p:nvSpPr>
          <p:spPr>
            <a:xfrm>
              <a:off x="589352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42EC05-7B8F-E200-353C-E1D4FA974239}"/>
                </a:ext>
              </a:extLst>
            </p:cNvPr>
            <p:cNvSpPr txBox="1"/>
            <p:nvPr/>
          </p:nvSpPr>
          <p:spPr>
            <a:xfrm>
              <a:off x="6328639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FDB10F-AA2D-709E-F556-B5B579F0DE5C}"/>
                </a:ext>
              </a:extLst>
            </p:cNvPr>
            <p:cNvSpPr txBox="1"/>
            <p:nvPr/>
          </p:nvSpPr>
          <p:spPr>
            <a:xfrm>
              <a:off x="6763753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DF49C0-C2B0-3060-3BDA-7653967076F6}"/>
                </a:ext>
              </a:extLst>
            </p:cNvPr>
            <p:cNvSpPr txBox="1"/>
            <p:nvPr/>
          </p:nvSpPr>
          <p:spPr>
            <a:xfrm>
              <a:off x="7198867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245954-D357-F281-A761-E9D9D11E61B0}"/>
                </a:ext>
              </a:extLst>
            </p:cNvPr>
            <p:cNvSpPr txBox="1"/>
            <p:nvPr/>
          </p:nvSpPr>
          <p:spPr>
            <a:xfrm>
              <a:off x="7633981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7D8D87-C128-3E47-0D30-5CA31386B7FC}"/>
                </a:ext>
              </a:extLst>
            </p:cNvPr>
            <p:cNvSpPr txBox="1"/>
            <p:nvPr/>
          </p:nvSpPr>
          <p:spPr>
            <a:xfrm>
              <a:off x="8069095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3A976E-DA4B-3E3F-E0D7-DD7795FE1F31}"/>
                </a:ext>
              </a:extLst>
            </p:cNvPr>
            <p:cNvSpPr txBox="1"/>
            <p:nvPr/>
          </p:nvSpPr>
          <p:spPr>
            <a:xfrm>
              <a:off x="8504212" y="6109487"/>
              <a:ext cx="367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8D25099-0338-B039-20E5-337F6D8B31F1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725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AF33-7F38-5ACE-AADD-C10B8A80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Mental Health Treatment and Career Outcomes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9A12F-4663-9A11-BFD7-4D45D3CA8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What percentage of security clearances are denied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or revoked due to reported mental health issues </a:t>
            </a:r>
            <a:r>
              <a:rPr lang="en-US" b="1" i="1" spc="-20" dirty="0">
                <a:solidFill>
                  <a:schemeClr val="bg1"/>
                </a:solidFill>
              </a:rPr>
              <a:t>only</a:t>
            </a:r>
            <a:r>
              <a:rPr lang="en-US" b="1" spc="-20" dirty="0">
                <a:solidFill>
                  <a:schemeClr val="bg1"/>
                </a:solidFill>
              </a:rPr>
              <a:t>?</a:t>
            </a:r>
            <a:br>
              <a:rPr lang="en-US" b="1" spc="-20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Answer: &lt;1%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Clr>
                <a:schemeClr val="bg1"/>
              </a:buClr>
              <a:buNone/>
            </a:pPr>
            <a:endParaRPr lang="en-US" b="1" spc="-2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Self-referrals: Going in on your own improves results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Research shows that service members who </a:t>
            </a:r>
            <a:r>
              <a:rPr lang="en-US" b="1" dirty="0">
                <a:solidFill>
                  <a:schemeClr val="bg1"/>
                </a:solidFill>
              </a:rPr>
              <a:t>seek mental health help on their own initiative</a:t>
            </a:r>
            <a:r>
              <a:rPr lang="en-US" dirty="0">
                <a:solidFill>
                  <a:schemeClr val="bg1"/>
                </a:solidFill>
              </a:rPr>
              <a:t> are less likely to have the provider contact their command.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Service members who </a:t>
            </a:r>
            <a:r>
              <a:rPr lang="en-US" b="1" dirty="0">
                <a:solidFill>
                  <a:schemeClr val="bg1"/>
                </a:solidFill>
              </a:rPr>
              <a:t>seek mental health help on their own initiative </a:t>
            </a:r>
            <a:r>
              <a:rPr lang="en-US" dirty="0">
                <a:solidFill>
                  <a:schemeClr val="bg1"/>
                </a:solidFill>
              </a:rPr>
              <a:t>tend to have more positive career outcomes.</a:t>
            </a:r>
          </a:p>
          <a:p>
            <a:pPr marL="0" indent="0" algn="ctr">
              <a:spcBef>
                <a:spcPts val="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en-US" sz="2800" b="1" dirty="0">
                <a:solidFill>
                  <a:schemeClr val="bg1"/>
                </a:solidFill>
              </a:rPr>
              <a:t>You Know Your Spouse Best! </a:t>
            </a:r>
          </a:p>
          <a:p>
            <a:pPr marL="0" indent="0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Early symptoms of </a:t>
            </a:r>
            <a:r>
              <a:rPr lang="en-US" b="1" dirty="0">
                <a:solidFill>
                  <a:schemeClr val="bg1"/>
                </a:solidFill>
              </a:rPr>
              <a:t>stress</a:t>
            </a:r>
            <a:r>
              <a:rPr lang="en-US" dirty="0">
                <a:solidFill>
                  <a:schemeClr val="bg1"/>
                </a:solidFill>
              </a:rPr>
              <a:t> that you should pay attention to include: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Having Trouble Sleeping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Feeling Tired All the Time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Feeling Grumpy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Having Frequent Arguments</a:t>
            </a:r>
          </a:p>
          <a:p>
            <a:pPr marL="0" indent="0">
              <a:spcBef>
                <a:spcPts val="0"/>
              </a:spcBef>
              <a:spcAft>
                <a:spcPts val="200"/>
              </a:spcAft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Encourage your service member to seek help early to reduce the possible impact            on their career!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AA77A-F000-1C26-97FB-C22AB2E1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 descr="Decorative Box&#10;&#10;">
            <a:extLst>
              <a:ext uri="{FF2B5EF4-FFF2-40B4-BE49-F238E27FC236}">
                <a16:creationId xmlns:a16="http://schemas.microsoft.com/office/drawing/2014/main" id="{A4CA19A9-055B-474A-9E25-C41479AEE96F}"/>
              </a:ext>
            </a:extLst>
          </p:cNvPr>
          <p:cNvSpPr/>
          <p:nvPr/>
        </p:nvSpPr>
        <p:spPr>
          <a:xfrm>
            <a:off x="7449909" y="-5138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7E5C8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18288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Fear of Negative </a:t>
            </a:r>
            <a:b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Career Impact</a:t>
            </a:r>
          </a:p>
        </p:txBody>
      </p:sp>
      <p:grpSp>
        <p:nvGrpSpPr>
          <p:cNvPr id="6" name="Barrier Icon" descr="Decorative Image&#10;&#10;Graphic depicting 65%">
            <a:extLst>
              <a:ext uri="{FF2B5EF4-FFF2-40B4-BE49-F238E27FC236}">
                <a16:creationId xmlns:a16="http://schemas.microsoft.com/office/drawing/2014/main" id="{6D324AF2-5A6E-ACD0-72FD-E00E0F938676}"/>
              </a:ext>
            </a:extLst>
          </p:cNvPr>
          <p:cNvGrpSpPr/>
          <p:nvPr/>
        </p:nvGrpSpPr>
        <p:grpSpPr>
          <a:xfrm>
            <a:off x="7784762" y="40224"/>
            <a:ext cx="701895" cy="701893"/>
            <a:chOff x="7933667" y="37986"/>
            <a:chExt cx="701895" cy="70189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6A620A4-40CF-9AB9-2E6D-E7CBA0C0D436}"/>
                </a:ext>
              </a:extLst>
            </p:cNvPr>
            <p:cNvSpPr/>
            <p:nvPr/>
          </p:nvSpPr>
          <p:spPr>
            <a:xfrm>
              <a:off x="7933667" y="37986"/>
              <a:ext cx="701895" cy="701893"/>
            </a:xfrm>
            <a:prstGeom prst="ellipse">
              <a:avLst/>
            </a:prstGeom>
            <a:solidFill>
              <a:srgbClr val="D9D9D9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8" name="Pie 7">
              <a:extLst>
                <a:ext uri="{FF2B5EF4-FFF2-40B4-BE49-F238E27FC236}">
                  <a16:creationId xmlns:a16="http://schemas.microsoft.com/office/drawing/2014/main" id="{7FAB2EF4-73A9-87B6-6002-EA694245FF27}"/>
                </a:ext>
              </a:extLst>
            </p:cNvPr>
            <p:cNvSpPr>
              <a:spLocks noChangeAspect="1"/>
            </p:cNvSpPr>
            <p:nvPr/>
          </p:nvSpPr>
          <p:spPr>
            <a:xfrm rot="7200000">
              <a:off x="7933668" y="37985"/>
              <a:ext cx="701893" cy="701895"/>
            </a:xfrm>
            <a:prstGeom prst="pie">
              <a:avLst>
                <a:gd name="adj1" fmla="val 17146888"/>
                <a:gd name="adj2" fmla="val 8883874"/>
              </a:avLst>
            </a:prstGeom>
            <a:solidFill>
              <a:srgbClr val="7E5C8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z="1600" spc="-1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0BB3C13-9720-ADA0-7F71-DC973EB8B271}"/>
                </a:ext>
              </a:extLst>
            </p:cNvPr>
            <p:cNvSpPr/>
            <p:nvPr/>
          </p:nvSpPr>
          <p:spPr>
            <a:xfrm>
              <a:off x="8024010" y="128328"/>
              <a:ext cx="521208" cy="52120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10" name="50%">
            <a:extLst>
              <a:ext uri="{FF2B5EF4-FFF2-40B4-BE49-F238E27FC236}">
                <a16:creationId xmlns:a16="http://schemas.microsoft.com/office/drawing/2014/main" id="{01DF421B-2DEF-FB82-0300-118060D8C233}"/>
              </a:ext>
            </a:extLst>
          </p:cNvPr>
          <p:cNvSpPr txBox="1">
            <a:spLocks/>
          </p:cNvSpPr>
          <p:nvPr/>
        </p:nvSpPr>
        <p:spPr>
          <a:xfrm>
            <a:off x="7921708" y="231260"/>
            <a:ext cx="428002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spc="-50" dirty="0"/>
              <a:t>65%</a:t>
            </a:r>
          </a:p>
        </p:txBody>
      </p:sp>
      <p:sp>
        <p:nvSpPr>
          <p:cNvPr id="11" name="Content Placeholder 2" descr="Question&#10;&#10;What percentage of security clearances are denied or revoked due to reported mental health issues only? Answer: 1%&#10;&#10;">
            <a:extLst>
              <a:ext uri="{FF2B5EF4-FFF2-40B4-BE49-F238E27FC236}">
                <a16:creationId xmlns:a16="http://schemas.microsoft.com/office/drawing/2014/main" id="{EA5D8F59-6D13-614A-2DB3-A479CB1A880D}"/>
              </a:ext>
            </a:extLst>
          </p:cNvPr>
          <p:cNvSpPr txBox="1">
            <a:spLocks/>
          </p:cNvSpPr>
          <p:nvPr/>
        </p:nvSpPr>
        <p:spPr>
          <a:xfrm>
            <a:off x="309329" y="1453916"/>
            <a:ext cx="8539585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b="1" spc="-20" dirty="0">
                <a:solidFill>
                  <a:schemeClr val="bg1"/>
                </a:solidFill>
              </a:rPr>
              <a:t>What percentage of security clearances are denied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b="1" spc="-20" dirty="0">
                <a:solidFill>
                  <a:schemeClr val="bg1"/>
                </a:solidFill>
              </a:rPr>
              <a:t>or revoked due to reported mental health issues </a:t>
            </a:r>
            <a:r>
              <a:rPr lang="en-US" b="1" i="1" spc="-20" dirty="0">
                <a:solidFill>
                  <a:schemeClr val="bg1"/>
                </a:solidFill>
              </a:rPr>
              <a:t>only</a:t>
            </a:r>
            <a:r>
              <a:rPr lang="en-US" b="1" spc="-2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Content Placeholder 2" descr="Decorative Box">
            <a:extLst>
              <a:ext uri="{FF2B5EF4-FFF2-40B4-BE49-F238E27FC236}">
                <a16:creationId xmlns:a16="http://schemas.microsoft.com/office/drawing/2014/main" id="{6E6B56DC-1A95-97C7-6183-57F8AC6B7173}"/>
              </a:ext>
            </a:extLst>
          </p:cNvPr>
          <p:cNvSpPr txBox="1">
            <a:spLocks/>
          </p:cNvSpPr>
          <p:nvPr/>
        </p:nvSpPr>
        <p:spPr>
          <a:xfrm>
            <a:off x="309331" y="1453916"/>
            <a:ext cx="579943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3" name="Picture 12" descr="Decorative Image&#10;&#10;Question mark">
            <a:extLst>
              <a:ext uri="{FF2B5EF4-FFF2-40B4-BE49-F238E27FC236}">
                <a16:creationId xmlns:a16="http://schemas.microsoft.com/office/drawing/2014/main" id="{5413EBE2-C17B-856F-2C8E-3100797F9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44" y="1575921"/>
            <a:ext cx="390814" cy="38867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95F9CD-8963-A013-8EDC-48773E1B1AA5}"/>
              </a:ext>
            </a:extLst>
          </p:cNvPr>
          <p:cNvSpPr txBox="1">
            <a:spLocks/>
          </p:cNvSpPr>
          <p:nvPr/>
        </p:nvSpPr>
        <p:spPr>
          <a:xfrm>
            <a:off x="6276110" y="1457517"/>
            <a:ext cx="2572804" cy="63251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Answer: &lt;1%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C37FEFA-582D-F102-DEBE-98E2B15875CB}"/>
              </a:ext>
            </a:extLst>
          </p:cNvPr>
          <p:cNvSpPr txBox="1">
            <a:spLocks/>
          </p:cNvSpPr>
          <p:nvPr/>
        </p:nvSpPr>
        <p:spPr>
          <a:xfrm>
            <a:off x="278848" y="2335891"/>
            <a:ext cx="3523232" cy="4034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Self-referrals: Going in on your own improves results</a:t>
            </a:r>
          </a:p>
          <a:p>
            <a:pPr lvl="1"/>
            <a:r>
              <a:rPr lang="en-US"/>
              <a:t>Research shows that service members who </a:t>
            </a:r>
            <a:r>
              <a:rPr lang="en-US" b="1"/>
              <a:t>seek mental health help on their own initiative</a:t>
            </a:r>
            <a:r>
              <a:rPr lang="en-US"/>
              <a:t> are less likely to have the provider contact their command.</a:t>
            </a:r>
          </a:p>
          <a:p>
            <a:pPr lvl="1"/>
            <a:r>
              <a:rPr lang="en-US"/>
              <a:t>Service members who </a:t>
            </a:r>
            <a:r>
              <a:rPr lang="en-US" b="1"/>
              <a:t>seek mental health help on their own initiative </a:t>
            </a:r>
            <a:r>
              <a:rPr lang="en-US"/>
              <a:t>tend to have more positive career outcomes.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28F303B-6B84-F002-7A6B-8B0E5FD355CF}"/>
              </a:ext>
            </a:extLst>
          </p:cNvPr>
          <p:cNvSpPr txBox="1">
            <a:spLocks/>
          </p:cNvSpPr>
          <p:nvPr/>
        </p:nvSpPr>
        <p:spPr>
          <a:xfrm>
            <a:off x="4005398" y="2342800"/>
            <a:ext cx="4813034" cy="328076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400" b="1" dirty="0"/>
              <a:t>You Know Your Spouse Best! </a:t>
            </a:r>
          </a:p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dirty="0"/>
              <a:t>Early symptoms of </a:t>
            </a:r>
            <a:r>
              <a:rPr lang="en-US" sz="1600" b="1" dirty="0"/>
              <a:t>stress</a:t>
            </a:r>
            <a:r>
              <a:rPr lang="en-US" sz="1600" dirty="0"/>
              <a:t> that you should                                     pay attention to include: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462CC7E-D7CD-CA17-08F0-B14A9DA2C5F6}"/>
              </a:ext>
            </a:extLst>
          </p:cNvPr>
          <p:cNvSpPr txBox="1">
            <a:spLocks/>
          </p:cNvSpPr>
          <p:nvPr/>
        </p:nvSpPr>
        <p:spPr>
          <a:xfrm>
            <a:off x="4199337" y="3322320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Having Trouble            Sleeping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F1794BD-B663-0255-2FAC-F79C1579EE7E}"/>
              </a:ext>
            </a:extLst>
          </p:cNvPr>
          <p:cNvSpPr txBox="1">
            <a:spLocks/>
          </p:cNvSpPr>
          <p:nvPr/>
        </p:nvSpPr>
        <p:spPr>
          <a:xfrm>
            <a:off x="6437172" y="3322320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Feeling Tired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All the Time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6F420C7-1212-014D-53C8-1BF5DC43E3CE}"/>
              </a:ext>
            </a:extLst>
          </p:cNvPr>
          <p:cNvSpPr txBox="1">
            <a:spLocks/>
          </p:cNvSpPr>
          <p:nvPr/>
        </p:nvSpPr>
        <p:spPr>
          <a:xfrm>
            <a:off x="4199337" y="4464242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Feeling Grumpy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795C112-DAFA-08B6-384E-F4B75E99E646}"/>
              </a:ext>
            </a:extLst>
          </p:cNvPr>
          <p:cNvSpPr txBox="1">
            <a:spLocks/>
          </p:cNvSpPr>
          <p:nvPr/>
        </p:nvSpPr>
        <p:spPr>
          <a:xfrm>
            <a:off x="6437172" y="4464242"/>
            <a:ext cx="2177941" cy="1037398"/>
          </a:xfrm>
          <a:prstGeom prst="rect">
            <a:avLst/>
          </a:prstGeom>
          <a:solidFill>
            <a:srgbClr val="8D3572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Having Frequent Arguments</a:t>
            </a:r>
          </a:p>
        </p:txBody>
      </p:sp>
      <p:sp>
        <p:nvSpPr>
          <p:cNvPr id="21" name="Content Placeholder 2" descr="Encouraging Your Service Member&#10;&#10;Image text reads, &quot;Encourage your service member to seek help early to reduce the possible impact on their career!&quot;">
            <a:extLst>
              <a:ext uri="{FF2B5EF4-FFF2-40B4-BE49-F238E27FC236}">
                <a16:creationId xmlns:a16="http://schemas.microsoft.com/office/drawing/2014/main" id="{51CE30CA-5D4C-47A4-2ABA-5CB9AA19FC2F}"/>
              </a:ext>
            </a:extLst>
          </p:cNvPr>
          <p:cNvSpPr txBox="1">
            <a:spLocks/>
          </p:cNvSpPr>
          <p:nvPr/>
        </p:nvSpPr>
        <p:spPr>
          <a:xfrm>
            <a:off x="325569" y="5734356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Encourage your service member</a:t>
            </a:r>
            <a:r>
              <a:rPr kumimoji="0" lang="en-US" sz="1800" b="1" i="1" u="none" strike="noStrike" kern="1200" cap="none" spc="-3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seek help early to reduce the possible impact            on their</a:t>
            </a: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career! </a:t>
            </a:r>
          </a:p>
        </p:txBody>
      </p:sp>
      <p:sp>
        <p:nvSpPr>
          <p:cNvPr id="25" name="Content Placeholder 2" title="decorative box">
            <a:extLst>
              <a:ext uri="{FF2B5EF4-FFF2-40B4-BE49-F238E27FC236}">
                <a16:creationId xmlns:a16="http://schemas.microsoft.com/office/drawing/2014/main" id="{D69937B9-1CEE-EFE4-5656-95969744EDA7}"/>
              </a:ext>
            </a:extLst>
          </p:cNvPr>
          <p:cNvSpPr txBox="1">
            <a:spLocks/>
          </p:cNvSpPr>
          <p:nvPr/>
        </p:nvSpPr>
        <p:spPr>
          <a:xfrm>
            <a:off x="325571" y="5734356"/>
            <a:ext cx="576770" cy="643025"/>
          </a:xfrm>
          <a:prstGeom prst="rect">
            <a:avLst/>
          </a:prstGeom>
          <a:solidFill>
            <a:srgbClr val="2F6B64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endParaRPr kumimoji="0" lang="en-US" sz="1800" b="1" i="1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8" descr="Decorative Image&#10;&#10;Light bulb">
            <a:extLst>
              <a:ext uri="{FF2B5EF4-FFF2-40B4-BE49-F238E27FC236}">
                <a16:creationId xmlns:a16="http://schemas.microsoft.com/office/drawing/2014/main" id="{69DDD05E-3783-C940-CC41-96F31613A7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770" y="5771723"/>
            <a:ext cx="506914" cy="556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021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2" y="73809"/>
            <a:ext cx="7886700" cy="951223"/>
          </a:xfrm>
        </p:spPr>
        <p:txBody>
          <a:bodyPr/>
          <a:lstStyle/>
          <a:p>
            <a:r>
              <a:rPr lang="en-US" dirty="0"/>
              <a:t>Mental Health Resources for Military Members</a:t>
            </a:r>
          </a:p>
        </p:txBody>
      </p:sp>
      <p:sp>
        <p:nvSpPr>
          <p:cNvPr id="56" name="Rectangle 55" descr="Decorative Box"/>
          <p:cNvSpPr/>
          <p:nvPr/>
        </p:nvSpPr>
        <p:spPr>
          <a:xfrm>
            <a:off x="7449909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</a:p>
        </p:txBody>
      </p:sp>
      <p:grpSp>
        <p:nvGrpSpPr>
          <p:cNvPr id="57" name="Barrier Icon" descr="Decorative Image&#10;&#10;Graphic depicting 50%"/>
          <p:cNvGrpSpPr/>
          <p:nvPr/>
        </p:nvGrpSpPr>
        <p:grpSpPr>
          <a:xfrm>
            <a:off x="7784762" y="37986"/>
            <a:ext cx="701895" cy="701893"/>
            <a:chOff x="7933667" y="37986"/>
            <a:chExt cx="701895" cy="701893"/>
          </a:xfrm>
        </p:grpSpPr>
        <p:sp>
          <p:nvSpPr>
            <p:cNvPr id="59" name="Oval 58"/>
            <p:cNvSpPr/>
            <p:nvPr/>
          </p:nvSpPr>
          <p:spPr>
            <a:xfrm>
              <a:off x="7933667" y="37986"/>
              <a:ext cx="701895" cy="701893"/>
            </a:xfrm>
            <a:prstGeom prst="ellipse">
              <a:avLst/>
            </a:prstGeom>
            <a:solidFill>
              <a:srgbClr val="D9D9D9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60" name="Pie 59"/>
            <p:cNvSpPr>
              <a:spLocks noChangeAspect="1"/>
            </p:cNvSpPr>
            <p:nvPr/>
          </p:nvSpPr>
          <p:spPr>
            <a:xfrm rot="7200000">
              <a:off x="7933668" y="37985"/>
              <a:ext cx="701893" cy="701895"/>
            </a:xfrm>
            <a:prstGeom prst="pie">
              <a:avLst>
                <a:gd name="adj1" fmla="val 19745038"/>
                <a:gd name="adj2" fmla="val 8883874"/>
              </a:avLst>
            </a:prstGeom>
            <a:solidFill>
              <a:srgbClr val="877C5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z="1600" spc="-100" dirty="0"/>
            </a:p>
          </p:txBody>
        </p:sp>
        <p:sp>
          <p:nvSpPr>
            <p:cNvPr id="61" name="Oval 60"/>
            <p:cNvSpPr/>
            <p:nvPr/>
          </p:nvSpPr>
          <p:spPr>
            <a:xfrm>
              <a:off x="8024010" y="128328"/>
              <a:ext cx="521208" cy="52120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58" name="50%"/>
          <p:cNvSpPr txBox="1">
            <a:spLocks/>
          </p:cNvSpPr>
          <p:nvPr/>
        </p:nvSpPr>
        <p:spPr>
          <a:xfrm>
            <a:off x="7921708" y="229022"/>
            <a:ext cx="428002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spc="-50" dirty="0"/>
              <a:t>50%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290159" y="1447800"/>
            <a:ext cx="1439205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/>
            <a:r>
              <a:rPr lang="en-US" sz="1400" b="1" spc="-30" dirty="0">
                <a:solidFill>
                  <a:schemeClr val="bg1"/>
                </a:solidFill>
              </a:rPr>
              <a:t>CONFIDENTIALITY</a:t>
            </a:r>
            <a:endParaRPr lang="en-US" sz="1200" b="1" spc="-30" dirty="0">
              <a:solidFill>
                <a:schemeClr val="bg1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3768436" y="1447800"/>
            <a:ext cx="3335920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EXCEPTIONS</a:t>
            </a:r>
          </a:p>
        </p:txBody>
      </p:sp>
      <p:sp>
        <p:nvSpPr>
          <p:cNvPr id="256" name="TextBox 22"/>
          <p:cNvSpPr txBox="1"/>
          <p:nvPr/>
        </p:nvSpPr>
        <p:spPr>
          <a:xfrm>
            <a:off x="7143428" y="1447800"/>
            <a:ext cx="1678082" cy="352560"/>
          </a:xfrm>
          <a:prstGeom prst="rect">
            <a:avLst/>
          </a:prstGeom>
          <a:solidFill>
            <a:srgbClr val="3B857C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none" lIns="91440" rtlCol="0" anchor="ctr" anchorCtr="0">
            <a:noAutofit/>
          </a:bodyPr>
          <a:lstStyle/>
          <a:p>
            <a:pPr lvl="0" algn="ctr">
              <a:defRPr/>
            </a:pPr>
            <a:r>
              <a:rPr lang="en-US" sz="1400" b="1" spc="-30" dirty="0">
                <a:solidFill>
                  <a:schemeClr val="bg1"/>
                </a:solidFill>
              </a:rPr>
              <a:t>FORMAT</a:t>
            </a:r>
          </a:p>
        </p:txBody>
      </p:sp>
      <p:sp>
        <p:nvSpPr>
          <p:cNvPr id="240" name="box 1"/>
          <p:cNvSpPr txBox="1"/>
          <p:nvPr/>
        </p:nvSpPr>
        <p:spPr>
          <a:xfrm>
            <a:off x="272271" y="1850090"/>
            <a:ext cx="2651800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Installation Chaplains or Local Religious Leaders</a:t>
            </a:r>
          </a:p>
        </p:txBody>
      </p:sp>
      <p:pic>
        <p:nvPicPr>
          <p:cNvPr id="241" name="icon 1" descr="Decorative Ico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15" y="2006882"/>
            <a:ext cx="297212" cy="422329"/>
          </a:xfrm>
          <a:prstGeom prst="rect">
            <a:avLst/>
          </a:prstGeom>
          <a:ln w="3175">
            <a:noFill/>
          </a:ln>
        </p:spPr>
      </p:pic>
      <p:sp>
        <p:nvSpPr>
          <p:cNvPr id="48" name="Total"/>
          <p:cNvSpPr txBox="1"/>
          <p:nvPr/>
        </p:nvSpPr>
        <p:spPr>
          <a:xfrm>
            <a:off x="2796879" y="1850090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3768436" y="1850090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Unless consent is freely given and is specific regarding the information to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disclosed</a:t>
            </a:r>
          </a:p>
        </p:txBody>
      </p:sp>
      <p:sp>
        <p:nvSpPr>
          <p:cNvPr id="252" name="TextBox 17"/>
          <p:cNvSpPr txBox="1"/>
          <p:nvPr/>
        </p:nvSpPr>
        <p:spPr>
          <a:xfrm>
            <a:off x="7143428" y="1850090"/>
            <a:ext cx="1678082" cy="7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</p:txBody>
      </p:sp>
      <p:sp>
        <p:nvSpPr>
          <p:cNvPr id="236" name="box 2"/>
          <p:cNvSpPr txBox="1"/>
          <p:nvPr/>
        </p:nvSpPr>
        <p:spPr>
          <a:xfrm>
            <a:off x="272272" y="2592152"/>
            <a:ext cx="2654164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Military/Veterans                Crisis Line</a:t>
            </a:r>
          </a:p>
        </p:txBody>
      </p:sp>
      <p:pic>
        <p:nvPicPr>
          <p:cNvPr id="237" name="icon 2" descr="Decorative Icon"/>
          <p:cNvPicPr>
            <a:picLocks noChangeAspect="1"/>
          </p:cNvPicPr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315098" y="2791871"/>
            <a:ext cx="450446" cy="325237"/>
          </a:xfrm>
          <a:prstGeom prst="rect">
            <a:avLst/>
          </a:prstGeom>
          <a:ln w="3175">
            <a:noFill/>
          </a:ln>
        </p:spPr>
      </p:pic>
      <p:sp>
        <p:nvSpPr>
          <p:cNvPr id="49" name="Total"/>
          <p:cNvSpPr txBox="1"/>
          <p:nvPr/>
        </p:nvSpPr>
        <p:spPr>
          <a:xfrm>
            <a:off x="2796879" y="2591531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endParaRPr lang="en-US" sz="14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3768436" y="2592188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caller provides contact information,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case manager will make contact by the</a:t>
            </a:r>
            <a:b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next business day</a:t>
            </a:r>
          </a:p>
        </p:txBody>
      </p:sp>
      <p:sp>
        <p:nvSpPr>
          <p:cNvPr id="251" name="TextBox 14"/>
          <p:cNvSpPr txBox="1"/>
          <p:nvPr/>
        </p:nvSpPr>
        <p:spPr>
          <a:xfrm>
            <a:off x="7139333" y="2591591"/>
            <a:ext cx="1682096" cy="7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Email*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Live chat*</a:t>
            </a:r>
          </a:p>
        </p:txBody>
      </p:sp>
      <p:sp>
        <p:nvSpPr>
          <p:cNvPr id="232" name="box 3"/>
          <p:cNvSpPr txBox="1"/>
          <p:nvPr/>
        </p:nvSpPr>
        <p:spPr>
          <a:xfrm>
            <a:off x="272272" y="3334254"/>
            <a:ext cx="2651221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OneSource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Non-Medical Counseling</a:t>
            </a:r>
          </a:p>
        </p:txBody>
      </p:sp>
      <p:pic>
        <p:nvPicPr>
          <p:cNvPr id="233" name="icon 3" descr="Decorative Ico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61" y="3477715"/>
            <a:ext cx="308120" cy="404305"/>
          </a:xfrm>
          <a:prstGeom prst="rect">
            <a:avLst/>
          </a:prstGeom>
          <a:ln w="3175">
            <a:noFill/>
          </a:ln>
        </p:spPr>
      </p:pic>
      <p:sp>
        <p:nvSpPr>
          <p:cNvPr id="50" name="total 3"/>
          <p:cNvSpPr txBox="1"/>
          <p:nvPr/>
        </p:nvSpPr>
        <p:spPr>
          <a:xfrm>
            <a:off x="2796879" y="3334285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3768436" y="3334285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Illegal activity</a:t>
            </a:r>
          </a:p>
        </p:txBody>
      </p:sp>
      <p:sp>
        <p:nvSpPr>
          <p:cNvPr id="250" name="TextBox 10"/>
          <p:cNvSpPr txBox="1"/>
          <p:nvPr/>
        </p:nvSpPr>
        <p:spPr>
          <a:xfrm>
            <a:off x="7139333" y="3333092"/>
            <a:ext cx="1682096" cy="71032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 </a:t>
            </a:r>
            <a:b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online chat*</a:t>
            </a:r>
          </a:p>
        </p:txBody>
      </p:sp>
      <p:sp>
        <p:nvSpPr>
          <p:cNvPr id="228" name="box 4"/>
          <p:cNvSpPr txBox="1"/>
          <p:nvPr/>
        </p:nvSpPr>
        <p:spPr>
          <a:xfrm>
            <a:off x="272272" y="4077105"/>
            <a:ext cx="2654225" cy="705300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Military &amp; Family Life Counselors (MFLC)</a:t>
            </a:r>
          </a:p>
        </p:txBody>
      </p:sp>
      <p:pic>
        <p:nvPicPr>
          <p:cNvPr id="229" name="icon 4" descr="Decorative Ico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60" y="4240479"/>
            <a:ext cx="389922" cy="378553"/>
          </a:xfrm>
          <a:prstGeom prst="rect">
            <a:avLst/>
          </a:prstGeom>
          <a:ln w="3175">
            <a:noFill/>
          </a:ln>
        </p:spPr>
      </p:pic>
      <p:sp>
        <p:nvSpPr>
          <p:cNvPr id="52" name="partial 4"/>
          <p:cNvSpPr txBox="1"/>
          <p:nvPr/>
        </p:nvSpPr>
        <p:spPr>
          <a:xfrm>
            <a:off x="2796879" y="4077105"/>
            <a:ext cx="928020" cy="705300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768436" y="4077105"/>
            <a:ext cx="3335920" cy="7053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</a:p>
          <a:p>
            <a:pPr lvl="0"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Illegal activity</a:t>
            </a:r>
          </a:p>
        </p:txBody>
      </p:sp>
      <p:sp>
        <p:nvSpPr>
          <p:cNvPr id="249" name="TextBox 9"/>
          <p:cNvSpPr txBox="1"/>
          <p:nvPr/>
        </p:nvSpPr>
        <p:spPr>
          <a:xfrm>
            <a:off x="7143428" y="4081682"/>
            <a:ext cx="1678082" cy="70072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4" name="box 6"/>
          <p:cNvSpPr txBox="1"/>
          <p:nvPr/>
        </p:nvSpPr>
        <p:spPr>
          <a:xfrm>
            <a:off x="272272" y="4819889"/>
            <a:ext cx="2650988" cy="722372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Mental Health Clinic/Military Treatment Facility</a:t>
            </a:r>
          </a:p>
        </p:txBody>
      </p:sp>
      <p:pic>
        <p:nvPicPr>
          <p:cNvPr id="225" name="icon 6" descr="Decorative Ico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56" y="4970679"/>
            <a:ext cx="441730" cy="390352"/>
          </a:xfrm>
          <a:prstGeom prst="rect">
            <a:avLst/>
          </a:prstGeom>
          <a:ln w="3175">
            <a:noFill/>
          </a:ln>
        </p:spPr>
      </p:pic>
      <p:sp>
        <p:nvSpPr>
          <p:cNvPr id="54" name="partial 6"/>
          <p:cNvSpPr txBox="1"/>
          <p:nvPr/>
        </p:nvSpPr>
        <p:spPr>
          <a:xfrm>
            <a:off x="2796879" y="4821239"/>
            <a:ext cx="928020" cy="722372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768436" y="4819901"/>
            <a:ext cx="3335920" cy="7223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to mission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Updates to leadership if a </a:t>
            </a:r>
          </a:p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Command-Directed Evaluation</a:t>
            </a:r>
          </a:p>
        </p:txBody>
      </p:sp>
      <p:sp>
        <p:nvSpPr>
          <p:cNvPr id="248" name="TextBox 24"/>
          <p:cNvSpPr txBox="1"/>
          <p:nvPr/>
        </p:nvSpPr>
        <p:spPr>
          <a:xfrm>
            <a:off x="7139333" y="4817065"/>
            <a:ext cx="1682096" cy="72730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 </a:t>
            </a:r>
          </a:p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Telephone*</a:t>
            </a:r>
          </a:p>
          <a:p>
            <a:pPr algn="ctr">
              <a:lnSpc>
                <a:spcPct val="80000"/>
              </a:lnSpc>
              <a:spcAft>
                <a:spcPts val="200"/>
              </a:spcAft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video*</a:t>
            </a:r>
            <a:r>
              <a:rPr lang="en-US" sz="1400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20" name="box 7"/>
          <p:cNvSpPr txBox="1"/>
          <p:nvPr/>
        </p:nvSpPr>
        <p:spPr>
          <a:xfrm>
            <a:off x="272272" y="5581445"/>
            <a:ext cx="2652280" cy="722372"/>
          </a:xfrm>
          <a:prstGeom prst="homePlate">
            <a:avLst>
              <a:gd name="adj" fmla="val 17632"/>
            </a:avLst>
          </a:prstGeom>
          <a:solidFill>
            <a:srgbClr val="4A5AAC"/>
          </a:solidFill>
          <a:ln w="3175">
            <a:solidFill>
              <a:schemeClr val="tx1">
                <a:alpha val="49000"/>
              </a:schemeClr>
            </a:solidFill>
          </a:ln>
        </p:spPr>
        <p:txBody>
          <a:bodyPr wrap="square" lIns="640080" rIns="91440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bg1"/>
                </a:solidFill>
              </a:rPr>
              <a:t>Emergency Room</a:t>
            </a:r>
          </a:p>
        </p:txBody>
      </p:sp>
      <p:pic>
        <p:nvPicPr>
          <p:cNvPr id="221" name="icon 7" descr="Decorative Icon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31" y="5733582"/>
            <a:ext cx="365380" cy="385078"/>
          </a:xfrm>
          <a:prstGeom prst="rect">
            <a:avLst/>
          </a:prstGeom>
          <a:ln w="3175">
            <a:noFill/>
          </a:ln>
        </p:spPr>
      </p:pic>
      <p:sp>
        <p:nvSpPr>
          <p:cNvPr id="55" name="partial 7"/>
          <p:cNvSpPr txBox="1"/>
          <p:nvPr/>
        </p:nvSpPr>
        <p:spPr>
          <a:xfrm>
            <a:off x="2796879" y="5581445"/>
            <a:ext cx="928020" cy="722372"/>
          </a:xfrm>
          <a:custGeom>
            <a:avLst/>
            <a:gdLst>
              <a:gd name="connsiteX0" fmla="*/ 0 w 928020"/>
              <a:gd name="connsiteY0" fmla="*/ 0 h 640080"/>
              <a:gd name="connsiteX1" fmla="*/ 928020 w 928020"/>
              <a:gd name="connsiteY1" fmla="*/ 0 h 640080"/>
              <a:gd name="connsiteX2" fmla="*/ 928020 w 928020"/>
              <a:gd name="connsiteY2" fmla="*/ 640080 h 640080"/>
              <a:gd name="connsiteX3" fmla="*/ 0 w 928020"/>
              <a:gd name="connsiteY3" fmla="*/ 640080 h 640080"/>
              <a:gd name="connsiteX4" fmla="*/ 112859 w 928020"/>
              <a:gd name="connsiteY4" fmla="*/ 32004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020" h="640080">
                <a:moveTo>
                  <a:pt x="0" y="0"/>
                </a:moveTo>
                <a:lnTo>
                  <a:pt x="928020" y="0"/>
                </a:lnTo>
                <a:lnTo>
                  <a:pt x="928020" y="640080"/>
                </a:lnTo>
                <a:lnTo>
                  <a:pt x="0" y="640080"/>
                </a:lnTo>
                <a:lnTo>
                  <a:pt x="112859" y="320040"/>
                </a:lnTo>
                <a:close/>
              </a:path>
            </a:pathLst>
          </a:custGeom>
          <a:solidFill>
            <a:srgbClr val="E6E6E6"/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rtlCol="0" anchor="ctr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200"/>
              </a:spcAft>
            </a:pPr>
            <a:r>
              <a:rPr lang="en-US" sz="1400" b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Partial</a:t>
            </a:r>
            <a:endParaRPr lang="en-US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768436" y="5581445"/>
            <a:ext cx="3335920" cy="7223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tIns="91440" bIns="9144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Duty to warn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to mission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Updates to leadership if a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Command-Directed Evaluation</a:t>
            </a:r>
          </a:p>
        </p:txBody>
      </p:sp>
      <p:sp>
        <p:nvSpPr>
          <p:cNvPr id="247" name="TextBox 23"/>
          <p:cNvSpPr txBox="1"/>
          <p:nvPr/>
        </p:nvSpPr>
        <p:spPr>
          <a:xfrm>
            <a:off x="7139333" y="5576297"/>
            <a:ext cx="1682096" cy="7275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alpha val="20000"/>
              </a:schemeClr>
            </a:solidFill>
          </a:ln>
        </p:spPr>
        <p:txBody>
          <a:bodyPr wrap="square" lIns="91440" tIns="0" rIns="91440" bIns="0" rtlCol="0" anchor="ctr" anchorCtr="0">
            <a:no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In-person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8989" y="6324741"/>
            <a:ext cx="8011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Can be done in the privacy of one’s home.   </a:t>
            </a:r>
            <a:r>
              <a:rPr lang="en-US" sz="1000" b="1" spc="-3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areas where face-to-face support is restricted due to COVID-19.</a:t>
            </a:r>
          </a:p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1000" b="1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3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Resilience Tools</a:t>
            </a:r>
          </a:p>
        </p:txBody>
      </p:sp>
      <p:sp>
        <p:nvSpPr>
          <p:cNvPr id="23" name="Rectangle 22" descr="Decorative Box&#10;&#10;"/>
          <p:cNvSpPr/>
          <p:nvPr/>
        </p:nvSpPr>
        <p:spPr>
          <a:xfrm>
            <a:off x="7449909" y="-7376"/>
            <a:ext cx="1371600" cy="13716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innerShdw dist="76200" dir="5400000">
              <a:srgbClr val="877C58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b" anchorCtr="0"/>
          <a:lstStyle/>
          <a:p>
            <a:pPr algn="ctr">
              <a:lnSpc>
                <a:spcPct val="75000"/>
              </a:lnSpc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Not Knowing Which Resource to Use</a:t>
            </a:r>
          </a:p>
        </p:txBody>
      </p:sp>
      <p:grpSp>
        <p:nvGrpSpPr>
          <p:cNvPr id="24" name="Barrier Icon" descr="Decorative Image&#10;&#10;Graphic depicting 50%"/>
          <p:cNvGrpSpPr/>
          <p:nvPr/>
        </p:nvGrpSpPr>
        <p:grpSpPr>
          <a:xfrm>
            <a:off x="7784762" y="37986"/>
            <a:ext cx="701895" cy="701893"/>
            <a:chOff x="7933667" y="37986"/>
            <a:chExt cx="701895" cy="701893"/>
          </a:xfrm>
        </p:grpSpPr>
        <p:sp>
          <p:nvSpPr>
            <p:cNvPr id="26" name="Oval 25"/>
            <p:cNvSpPr/>
            <p:nvPr/>
          </p:nvSpPr>
          <p:spPr>
            <a:xfrm>
              <a:off x="7933667" y="37986"/>
              <a:ext cx="701895" cy="701893"/>
            </a:xfrm>
            <a:prstGeom prst="ellipse">
              <a:avLst/>
            </a:prstGeom>
            <a:solidFill>
              <a:srgbClr val="D9D9D9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  <p:sp>
          <p:nvSpPr>
            <p:cNvPr id="27" name="Pie 26"/>
            <p:cNvSpPr>
              <a:spLocks noChangeAspect="1"/>
            </p:cNvSpPr>
            <p:nvPr/>
          </p:nvSpPr>
          <p:spPr>
            <a:xfrm rot="7200000">
              <a:off x="7933668" y="37985"/>
              <a:ext cx="701893" cy="701895"/>
            </a:xfrm>
            <a:prstGeom prst="pie">
              <a:avLst>
                <a:gd name="adj1" fmla="val 19745038"/>
                <a:gd name="adj2" fmla="val 8883874"/>
              </a:avLst>
            </a:prstGeom>
            <a:solidFill>
              <a:srgbClr val="877C5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z="1600" spc="-100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8024010" y="128328"/>
              <a:ext cx="521208" cy="52120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endParaRPr lang="en-US" spc="-100" dirty="0"/>
            </a:p>
          </p:txBody>
        </p:sp>
      </p:grpSp>
      <p:sp>
        <p:nvSpPr>
          <p:cNvPr id="25" name="50%"/>
          <p:cNvSpPr txBox="1">
            <a:spLocks/>
          </p:cNvSpPr>
          <p:nvPr/>
        </p:nvSpPr>
        <p:spPr>
          <a:xfrm>
            <a:off x="7921708" y="229022"/>
            <a:ext cx="428002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06AA0"/>
              </a:buClr>
              <a:buFont typeface="Wingdings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spc="-50" dirty="0"/>
              <a:t>50%</a:t>
            </a:r>
          </a:p>
        </p:txBody>
      </p:sp>
      <p:sp>
        <p:nvSpPr>
          <p:cNvPr id="3" name="Rectangle 2"/>
          <p:cNvSpPr/>
          <p:nvPr/>
        </p:nvSpPr>
        <p:spPr>
          <a:xfrm>
            <a:off x="-1" y="6057433"/>
            <a:ext cx="76617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lvl="1" indent="0">
              <a:buClr>
                <a:srgbClr val="5D418C"/>
              </a:buClr>
              <a:buNone/>
            </a:pPr>
            <a:r>
              <a:rPr lang="en-US" sz="1100" dirty="0"/>
              <a:t>*</a:t>
            </a:r>
            <a:r>
              <a:rPr lang="en-US" sz="1400" dirty="0"/>
              <a:t>All can be downloaded for FREE from iOS App Store or Google Play Store.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pPr/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6732" y="1361423"/>
            <a:ext cx="8275077" cy="4555680"/>
            <a:chOff x="576475" y="1364224"/>
            <a:chExt cx="8275077" cy="4555680"/>
          </a:xfrm>
        </p:grpSpPr>
        <p:pic>
          <p:nvPicPr>
            <p:cNvPr id="9" name="Picture 8" descr="Mobile App&#10;&#10;Mindfulness Coach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475" y="1364224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6" name="Picture 5" descr="Mobile App&#10;&#10;Couples Coach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2994" y="1741459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5" name="Picture 4" descr="Mobile App&#10;&#10;PTSD Family Coach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513" y="2118694"/>
              <a:ext cx="1540416" cy="3021456"/>
            </a:xfrm>
            <a:prstGeom prst="rect">
              <a:avLst/>
            </a:prstGeom>
            <a:effectLst>
              <a:reflection blurRad="6350" stA="15000" endPos="20000" dir="5400000" sy="-100000" algn="bl" rotWithShape="0"/>
            </a:effectLst>
          </p:spPr>
        </p:pic>
        <p:pic>
          <p:nvPicPr>
            <p:cNvPr id="16" name="Picture 15" descr="Mobile App&#10;&#10;Chill Drills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49" y="2874952"/>
              <a:ext cx="1584603" cy="3044952"/>
            </a:xfrm>
            <a:prstGeom prst="rect">
              <a:avLst/>
            </a:prstGeom>
            <a:effectLst>
              <a:reflection blurRad="6350" stA="20000" endPos="20000" dir="5400000" sy="-100000" algn="bl" rotWithShape="0"/>
            </a:effectLst>
          </p:spPr>
        </p:pic>
        <p:grpSp>
          <p:nvGrpSpPr>
            <p:cNvPr id="14" name="Group 13"/>
            <p:cNvGrpSpPr/>
            <p:nvPr/>
          </p:nvGrpSpPr>
          <p:grpSpPr>
            <a:xfrm>
              <a:off x="5589464" y="2495927"/>
              <a:ext cx="1537950" cy="3016623"/>
              <a:chOff x="5589464" y="2495927"/>
              <a:chExt cx="1537950" cy="3016623"/>
            </a:xfrm>
          </p:grpSpPr>
          <p:pic>
            <p:nvPicPr>
              <p:cNvPr id="8" name="Picture 7" descr="Mobile App&#10;&#10;Virtual Hope Box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89464" y="2495927"/>
                <a:ext cx="1537950" cy="3016623"/>
              </a:xfrm>
              <a:prstGeom prst="rect">
                <a:avLst/>
              </a:prstGeom>
              <a:effectLst>
                <a:reflection blurRad="6350" stA="15000" endPos="20000" dir="5400000" sy="-100000" algn="bl" rotWithShape="0"/>
              </a:effectLst>
            </p:spPr>
          </p:pic>
          <p:pic>
            <p:nvPicPr>
              <p:cNvPr id="10" name="VHB">
                <a:extLst>
                  <a:ext uri="{FF2B5EF4-FFF2-40B4-BE49-F238E27FC236}">
                    <a16:creationId xmlns:a16="http://schemas.microsoft.com/office/drawing/2014/main" id="{C2085863-7902-0973-40CC-E9495FD87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45299" y="2741092"/>
                <a:ext cx="1426280" cy="2526291"/>
              </a:xfrm>
              <a:prstGeom prst="rect">
                <a:avLst/>
              </a:prstGeom>
            </p:spPr>
          </p:pic>
          <p:sp>
            <p:nvSpPr>
              <p:cNvPr id="22" name="Right Triangle 21">
                <a:extLst>
                  <a:ext uri="{FF2B5EF4-FFF2-40B4-BE49-F238E27FC236}">
                    <a16:creationId xmlns:a16="http://schemas.microsoft.com/office/drawing/2014/main" id="{53611D46-3A0A-6F6A-5557-7940F365E01B}"/>
                  </a:ext>
                </a:extLst>
              </p:cNvPr>
              <p:cNvSpPr/>
              <p:nvPr/>
            </p:nvSpPr>
            <p:spPr>
              <a:xfrm flipH="1" flipV="1">
                <a:off x="6321531" y="2739140"/>
                <a:ext cx="762600" cy="2120050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2">
                      <a:alpha val="2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reflection stA="0" endPos="650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0">
                        <a:schemeClr val="accent1">
                          <a:lumMod val="5000"/>
                          <a:lumOff val="95000"/>
                          <a:alpha val="92000"/>
                        </a:schemeClr>
                      </a:gs>
                      <a:gs pos="63000">
                        <a:schemeClr val="accent1">
                          <a:lumMod val="45000"/>
                          <a:lumOff val="55000"/>
                        </a:schemeClr>
                      </a:gs>
                      <a:gs pos="9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504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974A-2F02-A241-DAB2-C1D5CB4A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Military OneSource: 24/7 Support for the Military Community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FF210-B877-70CD-7928-66BEA6798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would your service member be most likely to use?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27FD9C-A53A-B254-B507-F9958EAF5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3666" y="1200863"/>
            <a:ext cx="8492863" cy="643025"/>
          </a:xfrm>
          <a:prstGeom prst="rect">
            <a:avLst/>
          </a:prstGeom>
          <a:solidFill>
            <a:srgbClr val="31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Which of these resources would your service member be most likely to use?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BCDFFE-31A2-C2BA-7284-D6179EE7F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43668" y="1200863"/>
            <a:ext cx="576770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89703-F3A3-6FBE-672A-BC505E18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6" y="1322868"/>
            <a:ext cx="388676" cy="388676"/>
          </a:xfrm>
          <a:prstGeom prst="rect">
            <a:avLst/>
          </a:prstGeom>
        </p:spPr>
      </p:pic>
      <p:pic>
        <p:nvPicPr>
          <p:cNvPr id="8" name="main picture" descr="The infographic shows 15 categories of support that Military OneSource provides. They are: Confidential Non-Medical Counseling, Spouse Education and Career Opportunities, Health and Wellness Coaching, Wounded Warrior and Caregivers, Education, New MilParent, Adoption, Document Translation &amp; Language Interpretation, Peer-to-Peer Support, Spouse Relocation and Transition, Special Needs, Elder Care, Building Healthy Relationships, Transitioning Veterans, Financial and Tax Consultation">
            <a:extLst>
              <a:ext uri="{FF2B5EF4-FFF2-40B4-BE49-F238E27FC236}">
                <a16:creationId xmlns:a16="http://schemas.microsoft.com/office/drawing/2014/main" id="{FA79D50F-82CB-5D24-948B-26C46F2E0A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69" r="-130" b="1760"/>
          <a:stretch/>
        </p:blipFill>
        <p:spPr>
          <a:xfrm>
            <a:off x="1372340" y="1967345"/>
            <a:ext cx="6087237" cy="45555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EE3CE-BA4C-D7C7-7EDE-135C40CC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7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D87A6-51AC-C827-ADEA-0AD35FBD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Practice Call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94F-F103-21E5-2298-3C304A2B2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Practice Making a Military OneSource Call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pc="-20" dirty="0">
                <a:solidFill>
                  <a:schemeClr val="bg1"/>
                </a:solidFill>
              </a:rPr>
              <a:t>How would you feel about making a similar call if you were in that situation?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en-US" spc="-20" dirty="0">
              <a:solidFill>
                <a:schemeClr val="bg1"/>
              </a:solidFill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b="1" spc="-20" dirty="0">
                <a:solidFill>
                  <a:schemeClr val="bg1"/>
                </a:solidFill>
              </a:rPr>
              <a:t>Commit to Seeking Help in the Future</a:t>
            </a:r>
            <a:endParaRPr lang="en-US" spc="-2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b="1" spc="-20" dirty="0">
                <a:solidFill>
                  <a:schemeClr val="bg1"/>
                </a:solidFill>
              </a:rPr>
              <a:t> </a:t>
            </a:r>
            <a:r>
              <a:rPr lang="en-US" spc="-20" dirty="0">
                <a:solidFill>
                  <a:schemeClr val="bg1"/>
                </a:solidFill>
              </a:rPr>
              <a:t>Save these numbers in your phone:</a:t>
            </a:r>
          </a:p>
          <a:p>
            <a:pPr lvl="1"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</a:rPr>
              <a:t>1-800-342-9647</a:t>
            </a:r>
          </a:p>
          <a:p>
            <a:pPr lvl="1"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</a:rPr>
              <a:t>988, Press 1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  <a:endParaRPr lang="en-US" b="1" spc="-2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CB8F4-C286-CB73-EDA1-6CE4FB24B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Left Picture" descr="Decorative Image&#10;&#10;Woman on phone">
            <a:extLst>
              <a:ext uri="{FF2B5EF4-FFF2-40B4-BE49-F238E27FC236}">
                <a16:creationId xmlns:a16="http://schemas.microsoft.com/office/drawing/2014/main" id="{2B4DFBB2-A882-DB4A-5D36-3D62C8340B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13" y="1153409"/>
            <a:ext cx="3741296" cy="1832680"/>
          </a:xfrm>
          <a:prstGeom prst="rect">
            <a:avLst/>
          </a:prstGeom>
          <a:ln>
            <a:noFill/>
          </a:ln>
        </p:spPr>
      </p:pic>
      <p:sp>
        <p:nvSpPr>
          <p:cNvPr id="6" name="Left Title">
            <a:extLst>
              <a:ext uri="{FF2B5EF4-FFF2-40B4-BE49-F238E27FC236}">
                <a16:creationId xmlns:a16="http://schemas.microsoft.com/office/drawing/2014/main" id="{309703CE-0043-61C1-183B-FA89ADF52147}"/>
              </a:ext>
            </a:extLst>
          </p:cNvPr>
          <p:cNvSpPr txBox="1">
            <a:spLocks/>
          </p:cNvSpPr>
          <p:nvPr/>
        </p:nvSpPr>
        <p:spPr>
          <a:xfrm>
            <a:off x="731212" y="2994676"/>
            <a:ext cx="3741297" cy="474686"/>
          </a:xfrm>
          <a:prstGeom prst="rect">
            <a:avLst/>
          </a:prstGeom>
          <a:solidFill>
            <a:srgbClr val="826FBF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charset="2"/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Practice Making a Military OneSource Call </a:t>
            </a:r>
          </a:p>
        </p:txBody>
      </p:sp>
      <p:sp>
        <p:nvSpPr>
          <p:cNvPr id="7" name="Left Content">
            <a:extLst>
              <a:ext uri="{FF2B5EF4-FFF2-40B4-BE49-F238E27FC236}">
                <a16:creationId xmlns:a16="http://schemas.microsoft.com/office/drawing/2014/main" id="{C4171B7C-31D3-8940-6F22-AA2BC50DBE9C}"/>
              </a:ext>
            </a:extLst>
          </p:cNvPr>
          <p:cNvSpPr txBox="1">
            <a:spLocks/>
          </p:cNvSpPr>
          <p:nvPr/>
        </p:nvSpPr>
        <p:spPr>
          <a:xfrm>
            <a:off x="731212" y="3469362"/>
            <a:ext cx="3741297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What did you notice about the call?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  <a:buFont typeface="Wingdings" panose="05000000000000000000" pitchFamily="2" charset="2"/>
              <a:buChar char="§"/>
            </a:pPr>
            <a:r>
              <a:rPr lang="en-US" spc="-20" dirty="0"/>
              <a:t>How would you feel about making a similar call if you were in that situation?</a:t>
            </a:r>
          </a:p>
        </p:txBody>
      </p:sp>
      <p:pic>
        <p:nvPicPr>
          <p:cNvPr id="8" name="Right Picture" descr="Decorative Image&#10;&#10;Distressed man on phone">
            <a:extLst>
              <a:ext uri="{FF2B5EF4-FFF2-40B4-BE49-F238E27FC236}">
                <a16:creationId xmlns:a16="http://schemas.microsoft.com/office/drawing/2014/main" id="{24111ABF-01FF-77B9-1F89-A14F98143D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048" y="1153408"/>
            <a:ext cx="3732412" cy="1832680"/>
          </a:xfrm>
          <a:prstGeom prst="rect">
            <a:avLst/>
          </a:prstGeom>
          <a:ln>
            <a:noFill/>
          </a:ln>
        </p:spPr>
      </p:pic>
      <p:sp>
        <p:nvSpPr>
          <p:cNvPr id="9" name="Right Title">
            <a:extLst>
              <a:ext uri="{FF2B5EF4-FFF2-40B4-BE49-F238E27FC236}">
                <a16:creationId xmlns:a16="http://schemas.microsoft.com/office/drawing/2014/main" id="{4CB99584-D435-D2DB-A2F2-B5E9021F3D01}"/>
              </a:ext>
            </a:extLst>
          </p:cNvPr>
          <p:cNvSpPr txBox="1">
            <a:spLocks/>
          </p:cNvSpPr>
          <p:nvPr/>
        </p:nvSpPr>
        <p:spPr>
          <a:xfrm>
            <a:off x="4623048" y="2994676"/>
            <a:ext cx="3732412" cy="474686"/>
          </a:xfrm>
          <a:prstGeom prst="rect">
            <a:avLst/>
          </a:prstGeom>
          <a:solidFill>
            <a:srgbClr val="9A4771"/>
          </a:solidFill>
          <a:ln w="6350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1" spc="-20" dirty="0">
                <a:solidFill>
                  <a:prstClr val="white"/>
                </a:solidFill>
              </a:rPr>
              <a:t>Commit to Seeking Help in the Future</a:t>
            </a:r>
          </a:p>
        </p:txBody>
      </p:sp>
      <p:sp>
        <p:nvSpPr>
          <p:cNvPr id="10" name="Right Content">
            <a:extLst>
              <a:ext uri="{FF2B5EF4-FFF2-40B4-BE49-F238E27FC236}">
                <a16:creationId xmlns:a16="http://schemas.microsoft.com/office/drawing/2014/main" id="{FEE0CE9D-18E3-D051-7BB8-59A3A7297040}"/>
              </a:ext>
            </a:extLst>
          </p:cNvPr>
          <p:cNvSpPr txBox="1">
            <a:spLocks/>
          </p:cNvSpPr>
          <p:nvPr/>
        </p:nvSpPr>
        <p:spPr>
          <a:xfrm>
            <a:off x="4623049" y="3469362"/>
            <a:ext cx="3732412" cy="214865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  <a:effectLst>
            <a:innerShdw dist="76200" dir="5400000">
              <a:prstClr val="black">
                <a:alpha val="10000"/>
              </a:prstClr>
            </a:innerShdw>
          </a:effectLst>
        </p:spPr>
        <p:txBody>
          <a:bodyPr vert="horz" lIns="91440" tIns="91440" rIns="91440" bIns="45720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3B857C"/>
              </a:buClr>
            </a:pPr>
            <a:r>
              <a:rPr lang="en-US" spc="-20" dirty="0"/>
              <a:t>Save these numbers in your phone:</a:t>
            </a:r>
            <a:endParaRPr lang="en-US" sz="1600" spc="-20" dirty="0"/>
          </a:p>
        </p:txBody>
      </p:sp>
      <p:pic>
        <p:nvPicPr>
          <p:cNvPr id="11" name="Picture 10" descr="Phone number 800-342-9647" title="Military One Source">
            <a:extLst>
              <a:ext uri="{FF2B5EF4-FFF2-40B4-BE49-F238E27FC236}">
                <a16:creationId xmlns:a16="http://schemas.microsoft.com/office/drawing/2014/main" id="{1C88539D-A1BD-5D4C-E138-E01B78E363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51"/>
          <a:stretch/>
        </p:blipFill>
        <p:spPr>
          <a:xfrm>
            <a:off x="4827980" y="3917025"/>
            <a:ext cx="1529840" cy="82296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Picture 11" descr="1-800-273-8255, Press #1" title="Veteran and Military Crisis Line">
            <a:extLst>
              <a:ext uri="{FF2B5EF4-FFF2-40B4-BE49-F238E27FC236}">
                <a16:creationId xmlns:a16="http://schemas.microsoft.com/office/drawing/2014/main" id="{2411B34C-AF32-DE84-DDC9-FBD52DD021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134"/>
          <a:stretch/>
        </p:blipFill>
        <p:spPr>
          <a:xfrm>
            <a:off x="6591289" y="3915913"/>
            <a:ext cx="1475374" cy="8368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4F6945-E07C-53DC-FF1C-AFE31AF2B70A}"/>
              </a:ext>
            </a:extLst>
          </p:cNvPr>
          <p:cNvSpPr txBox="1"/>
          <p:nvPr/>
        </p:nvSpPr>
        <p:spPr>
          <a:xfrm>
            <a:off x="4955686" y="4835506"/>
            <a:ext cx="12731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1-800-342-9647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802261-BEE3-D78B-94C6-3620DE4A9032}"/>
              </a:ext>
            </a:extLst>
          </p:cNvPr>
          <p:cNvSpPr txBox="1"/>
          <p:nvPr/>
        </p:nvSpPr>
        <p:spPr>
          <a:xfrm>
            <a:off x="6885196" y="4822071"/>
            <a:ext cx="10000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/>
              <a:t>988, Press 1</a:t>
            </a:r>
          </a:p>
        </p:txBody>
      </p:sp>
      <p:sp>
        <p:nvSpPr>
          <p:cNvPr id="15" name="Lightbulb words" descr="Use and Share&#10;&#10;Image text reads, &quot;When in need, use these resources and share them with your family members and military friends!&quot;">
            <a:extLst>
              <a:ext uri="{FF2B5EF4-FFF2-40B4-BE49-F238E27FC236}">
                <a16:creationId xmlns:a16="http://schemas.microsoft.com/office/drawing/2014/main" id="{71CDF278-E12F-2FDA-9372-7093A8AB0EB6}"/>
              </a:ext>
            </a:extLst>
          </p:cNvPr>
          <p:cNvSpPr txBox="1">
            <a:spLocks/>
          </p:cNvSpPr>
          <p:nvPr/>
        </p:nvSpPr>
        <p:spPr>
          <a:xfrm>
            <a:off x="316364" y="5734285"/>
            <a:ext cx="8454312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When in need, use these resources and share them with your family members and military friends!</a:t>
            </a:r>
          </a:p>
        </p:txBody>
      </p:sp>
      <p:grpSp>
        <p:nvGrpSpPr>
          <p:cNvPr id="16" name="Group 15" descr="Decorative Box">
            <a:extLst>
              <a:ext uri="{FF2B5EF4-FFF2-40B4-BE49-F238E27FC236}">
                <a16:creationId xmlns:a16="http://schemas.microsoft.com/office/drawing/2014/main" id="{D4465A5B-D786-2348-3353-D22D55F4A7AB}"/>
              </a:ext>
            </a:extLst>
          </p:cNvPr>
          <p:cNvGrpSpPr/>
          <p:nvPr/>
        </p:nvGrpSpPr>
        <p:grpSpPr>
          <a:xfrm>
            <a:off x="316364" y="5734284"/>
            <a:ext cx="576770" cy="643025"/>
            <a:chOff x="325569" y="1293301"/>
            <a:chExt cx="576770" cy="643025"/>
          </a:xfrm>
        </p:grpSpPr>
        <p:sp>
          <p:nvSpPr>
            <p:cNvPr id="17" name="Content Placeholder 2" title="decorative box">
              <a:extLst>
                <a:ext uri="{FF2B5EF4-FFF2-40B4-BE49-F238E27FC236}">
                  <a16:creationId xmlns:a16="http://schemas.microsoft.com/office/drawing/2014/main" id="{93009FAF-A52F-309C-2A13-98E7D205AAF1}"/>
                </a:ext>
              </a:extLst>
            </p:cNvPr>
            <p:cNvSpPr txBox="1">
              <a:spLocks/>
            </p:cNvSpPr>
            <p:nvPr/>
          </p:nvSpPr>
          <p:spPr>
            <a:xfrm>
              <a:off x="325569" y="1293301"/>
              <a:ext cx="576770" cy="643025"/>
            </a:xfrm>
            <a:prstGeom prst="rect">
              <a:avLst/>
            </a:prstGeom>
            <a:solidFill>
              <a:srgbClr val="2F6B64"/>
            </a:solidFill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b="1" i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Picture 17" descr="Decorative Image&#10;&#10;Light bulb">
              <a:extLst>
                <a:ext uri="{FF2B5EF4-FFF2-40B4-BE49-F238E27FC236}">
                  <a16:creationId xmlns:a16="http://schemas.microsoft.com/office/drawing/2014/main" id="{4FCD9200-8E69-25FE-28AB-2CD3C0C88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68" y="1330668"/>
              <a:ext cx="506914" cy="55677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5710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Suicide Prevention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despite our best efforts, we are still unable to prevent a mental health crisis from occurring. </a:t>
            </a:r>
          </a:p>
          <a:p>
            <a:r>
              <a:rPr lang="en-US" dirty="0"/>
              <a:t>If you or your service member aren’t able to get to get a handle on a mental health issue, you may need to look for signs and symptoms of suicide risk using the </a:t>
            </a:r>
            <a:r>
              <a:rPr lang="en-US" b="1" dirty="0"/>
              <a:t>Question, Persuade, and Refer (QPR) </a:t>
            </a:r>
            <a:r>
              <a:rPr lang="en-US" dirty="0"/>
              <a:t>technique.</a:t>
            </a:r>
          </a:p>
        </p:txBody>
      </p:sp>
      <p:pic>
        <p:nvPicPr>
          <p:cNvPr id="9" name="Picture 8" descr="Decorative Image&#10;&#10;Woman comforting man who looks sa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" y="2857727"/>
            <a:ext cx="9138904" cy="36954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7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5E5B-C171-4AA4-8B09-1C1522AEA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Signs and Symptoms of Suicide Risk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B3BE1-0A2B-70C7-A5F5-D4B6D4044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en-US" b="1" i="1" dirty="0">
                <a:solidFill>
                  <a:schemeClr val="bg1"/>
                </a:solidFill>
              </a:rPr>
              <a:t>Signs of suicide risk may include verbal or written statements, changes</a:t>
            </a: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in behavior, or inappropriate displays of emotion.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a desire to die or wants to kill oneself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Makes a plan or looks for a way to kill oneself 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Shows an increased interest in firearms or purchases one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Uses alcohol or drugs more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Withdraws from family and friends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Changes eating and/or sleeping habits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Takes great risks that could lead to death, such as driving too fast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Gives away important possessions, puts affairs in order, suddenly makes a will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feelings of emptiness, anxiety, hopelessness, agitation, or having no reason to live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Feels unbearable pain (emotional or physical)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Displays extreme mood swings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great guilt or shame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feelings of being trapped or feeling that there are no solutions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Expresses the feeling of being a burden to others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Shows rage or talks about seeking revenge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Talks or thinks about death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Says goodbye to friends and family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Suddenly seems relieved or happy after feeling down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7D020C-E2FA-DD25-46CC-856DA0665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1175997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Signs of suicide risk may include verbal or written statements, changes</a:t>
            </a:r>
            <a:b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behavior, or inappropriate displays of emotion.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1C6926-1143-5DBE-7ABB-F36A8A5F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71" y="1175997"/>
            <a:ext cx="576770" cy="643025"/>
          </a:xfrm>
          <a:prstGeom prst="rect">
            <a:avLst/>
          </a:prstGeom>
          <a:solidFill>
            <a:srgbClr val="2F6B64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endParaRPr kumimoji="0" lang="en-US" sz="1800" b="1" i="1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D7EF2DE5-537C-55B4-9DAC-17D8AED6E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770" y="1213364"/>
            <a:ext cx="506914" cy="556772"/>
          </a:xfrm>
          <a:prstGeom prst="rect">
            <a:avLst/>
          </a:prstGeom>
          <a:noFill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7F360-DE2D-4FC0-F076-315C11FAB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2009924"/>
            <a:ext cx="4135596" cy="4597481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Expresses a desire to die or wants to kill oneself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Makes a plan or looks for a way to kill oneself 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Shows an increased interest in firearms or purchases one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Uses alcohol or drugs more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Withdraws from family and friends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Changes eating and/or sleeping habits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Takes great risks that could lead to death, such as driving too fast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Gives away important possessions, puts affairs in order, suddenly makes a will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/>
              <a:t>Expresses feelings of emptiness, anxiety, hopelessness, agitation, or having no reason to live</a:t>
            </a:r>
            <a:endParaRPr lang="en-US" sz="19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904C70-541C-AC5D-6A69-446C424F0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585868" y="2009924"/>
            <a:ext cx="4232563" cy="459748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Feels unbearable pain (emotional or physical)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Displays extreme mood swings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great guilt or shame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feelings of being trapped or feeling that there are no solutions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Expresses the feeling of being a burden to others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Shows rage or talks about seeking revenge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Talks or thinks about death often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Says goodbye to friends and family</a:t>
            </a:r>
          </a:p>
          <a:p>
            <a:pPr marL="17373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Suddenly seems relieved or happy after feeling down</a:t>
            </a:r>
          </a:p>
          <a:p>
            <a:pPr marL="341312"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/>
          </a:p>
          <a:p>
            <a:pPr marL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/>
          </a:p>
          <a:p>
            <a:pPr lvl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37BE2-9E43-3CCC-1756-FA40F4B2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8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7A5D4-0DE2-CC87-0D08-F0329050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Question, Persuade, Refer (QPR)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2F72E-3FED-6FEA-0D45-CBDEE0F4E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QUESTION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If you believe someone is struggling and may be at risk, ask them directly "Are you having any thoughts about suicide or hurting yourself?”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PERSUADE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Say, “I care about you and I want to help. Will you go with me or let me help you get help?” 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REFER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Refer the person to an appropriate resource for assistance. If at all possible, personally escort them to see a health care professional.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You may need to repeat these steps.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Don’t give up! Keep questioning, persuading, and referring.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Use the Columbia-Suicide Severity Rating Scale (C-SSRS) included in the Resources Handout to help guide your questioning. It explains how to screen for suicide risk.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On a scale from 1-10</a:t>
            </a:r>
            <a:r>
              <a:rPr lang="en-US" dirty="0">
                <a:solidFill>
                  <a:schemeClr val="bg1"/>
                </a:solidFill>
              </a:rPr>
              <a:t>, if your service member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was in distress, how comfortable would you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be to use QPR with him or her?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26FDF-927E-16F9-BCCB-54FF64CB6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213793"/>
            <a:ext cx="9144000" cy="732816"/>
          </a:xfrm>
          <a:prstGeom prst="rect">
            <a:avLst/>
          </a:prstGeom>
          <a:solidFill>
            <a:srgbClr val="C9D4D8"/>
          </a:solidFill>
          <a:ln>
            <a:noFill/>
          </a:ln>
          <a:effectLst>
            <a:innerShdw blurRad="1143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8D505-04EC-C968-C0EB-DDB3428E9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413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48640" rIns="182880" bIns="18288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If you believe someone is struggling and may be at risk, ask them directly "Are you having any thoughts about suicide or hurting yourself?”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8C829917-5BF7-79B9-DC5E-98EA282EA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413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3F30A0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QUESTION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3658BC2-C0C3-6BBC-8EE5-FD7841D1B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2898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0" rIns="182880" bIns="27432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Say, “I care about you and I want to help. Will you go with me or let me help you get help?” </a:t>
            </a:r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97BE009B-46ED-D1A0-371E-392BE4B49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2898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7030A0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PERSUADE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9F06FCE-035B-77E4-44DD-23AAB0920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67201" y="1419514"/>
            <a:ext cx="2603386" cy="21169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3175">
            <a:solidFill>
              <a:schemeClr val="tx1">
                <a:alpha val="25000"/>
              </a:schemeClr>
            </a:solidFill>
          </a:ln>
          <a:effectLst>
            <a:outerShdw blurRad="50800" dist="762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48640" rIns="182880" bIns="182880" rtlCol="0" anchor="b"/>
          <a:lstStyle/>
          <a:p>
            <a:r>
              <a:rPr lang="en-US" sz="1400" dirty="0">
                <a:solidFill>
                  <a:schemeClr val="tx1"/>
                </a:solidFill>
              </a:rPr>
              <a:t>Refer the person to an appropriate resource for assistance. If at all possible, personally escort them to see a health care professional.</a:t>
            </a:r>
          </a:p>
        </p:txBody>
      </p:sp>
      <p:sp>
        <p:nvSpPr>
          <p:cNvPr id="54" name="Down Arrow 53">
            <a:extLst>
              <a:ext uri="{FF2B5EF4-FFF2-40B4-BE49-F238E27FC236}">
                <a16:creationId xmlns:a16="http://schemas.microsoft.com/office/drawing/2014/main" id="{103B9FB5-2E49-E1FA-BAF4-741AACF1A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67201" y="1419514"/>
            <a:ext cx="2603386" cy="710608"/>
          </a:xfrm>
          <a:prstGeom prst="downArrow">
            <a:avLst>
              <a:gd name="adj1" fmla="val 100000"/>
              <a:gd name="adj2" fmla="val 16045"/>
            </a:avLst>
          </a:prstGeom>
          <a:solidFill>
            <a:srgbClr val="A03086"/>
          </a:solidFill>
          <a:ln w="3175">
            <a:solidFill>
              <a:schemeClr val="tx1">
                <a:alpha val="25000"/>
              </a:schemeClr>
            </a:solidFill>
          </a:ln>
          <a:effectLst>
            <a:outerShdw dist="101600" dir="540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r>
              <a:rPr lang="en-US" sz="2000" dirty="0"/>
              <a:t>REFER</a:t>
            </a:r>
          </a:p>
        </p:txBody>
      </p:sp>
      <p:sp>
        <p:nvSpPr>
          <p:cNvPr id="55" name="grey box">
            <a:extLst>
              <a:ext uri="{FF2B5EF4-FFF2-40B4-BE49-F238E27FC236}">
                <a16:creationId xmlns:a16="http://schemas.microsoft.com/office/drawing/2014/main" id="{4E233E71-0435-1FA7-1578-593738B0D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73412" y="3758252"/>
            <a:ext cx="8197175" cy="6714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857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You may need to repeat these steps.</a:t>
            </a:r>
            <a:br>
              <a:rPr lang="en-US" sz="1600" b="1" dirty="0"/>
            </a:br>
            <a:r>
              <a:rPr lang="en-US" sz="1600" b="1" dirty="0"/>
              <a:t>Don’t give up! Keep questioning, persuading, and referring.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6C92C591-0051-0BA2-69C1-B32C7E678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5569" y="4593455"/>
            <a:ext cx="8492863" cy="643025"/>
          </a:xfrm>
          <a:prstGeom prst="rect">
            <a:avLst/>
          </a:prstGeom>
          <a:solidFill>
            <a:srgbClr val="319E90"/>
          </a:solidFill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b="1" i="1" dirty="0">
              <a:solidFill>
                <a:prstClr val="white"/>
              </a:solidFill>
            </a:endParaRPr>
          </a:p>
          <a:p>
            <a:pPr marL="0" indent="0">
              <a:buNone/>
              <a:defRPr/>
            </a:pPr>
            <a:r>
              <a:rPr lang="en-US" b="1" i="1" dirty="0">
                <a:solidFill>
                  <a:prstClr val="white"/>
                </a:solidFill>
              </a:rPr>
              <a:t>Use the Columbia-Suicide Severity Rating Scale (C-SSRS) included in the Resources Handout to help guide your questioning. It explains how to screen for suicide risk.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D418C"/>
              </a:buClr>
              <a:buSzTx/>
              <a:buFont typeface="Wingdings" charset="2"/>
              <a:buNone/>
              <a:tabLst/>
              <a:defRPr/>
            </a:pPr>
            <a:endParaRPr kumimoji="0" lang="en-US" sz="1800" b="1" i="1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CA37272-0F4E-9584-5A6D-9D07FCB46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5571" y="4593455"/>
            <a:ext cx="576770" cy="643025"/>
            <a:chOff x="325571" y="4475691"/>
            <a:chExt cx="576770" cy="643025"/>
          </a:xfrm>
          <a:solidFill>
            <a:srgbClr val="2F6B64"/>
          </a:solidFill>
        </p:grpSpPr>
        <p:sp>
          <p:nvSpPr>
            <p:cNvPr id="58" name="Content Placeholder 2">
              <a:extLst>
                <a:ext uri="{FF2B5EF4-FFF2-40B4-BE49-F238E27FC236}">
                  <a16:creationId xmlns:a16="http://schemas.microsoft.com/office/drawing/2014/main" id="{109108CF-5068-AD42-4A3E-2EF0C9ADC3CF}"/>
                </a:ext>
              </a:extLst>
            </p:cNvPr>
            <p:cNvSpPr txBox="1">
              <a:spLocks/>
            </p:cNvSpPr>
            <p:nvPr/>
          </p:nvSpPr>
          <p:spPr>
            <a:xfrm>
              <a:off x="325571" y="4475691"/>
              <a:ext cx="576770" cy="643025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 anchorCtr="0">
              <a:noAutofit/>
            </a:bodyPr>
            <a:lstStyle>
              <a:lvl1pPr marL="176213" indent="-17621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5D418C"/>
                </a:buClr>
                <a:buFont typeface="Wingdings" charset="2"/>
                <a:buChar char="§"/>
                <a:tabLst/>
                <a:defRPr sz="18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17525" indent="-169863" algn="l" defTabSz="914400" rtl="0" eaLnBrk="1" latinLnBrk="0" hangingPunct="1">
                <a:lnSpc>
                  <a:spcPct val="85000"/>
                </a:lnSpc>
                <a:spcBef>
                  <a:spcPts val="600"/>
                </a:spcBef>
                <a:buClr>
                  <a:schemeClr val="tx1">
                    <a:lumMod val="50000"/>
                    <a:lumOff val="50000"/>
                  </a:schemeClr>
                </a:buClr>
                <a:buFont typeface="Wingdings" charset="2"/>
                <a:buChar char="§"/>
                <a:tabLst/>
                <a:defRPr sz="16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744538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91440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85850" indent="-109538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A4A4A4"/>
                </a:buClr>
                <a:buFont typeface="Arial" panose="020B0604020202020204" pitchFamily="34" charset="0"/>
                <a:buChar char="•"/>
                <a:tabLst/>
                <a:defRPr sz="1400" kern="1200" spc="-3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5D418C"/>
                </a:buClr>
                <a:buSzTx/>
                <a:buFont typeface="Wingdings" charset="2"/>
                <a:buNone/>
                <a:tabLst/>
                <a:defRPr/>
              </a:pPr>
              <a:endParaRPr kumimoji="0" lang="en-US" sz="1800" b="1" i="1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9" name="Picture 18" descr="Decorative Image&#10;&#10;Light bulb">
              <a:extLst>
                <a:ext uri="{FF2B5EF4-FFF2-40B4-BE49-F238E27FC236}">
                  <a16:creationId xmlns:a16="http://schemas.microsoft.com/office/drawing/2014/main" id="{0DB335CC-ACBF-9331-AA7D-D1E095ED3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770" y="4513058"/>
              <a:ext cx="506914" cy="556772"/>
            </a:xfrm>
            <a:prstGeom prst="rect">
              <a:avLst/>
            </a:prstGeom>
            <a:grpFill/>
          </p:spPr>
        </p:pic>
      </p:grp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CBA3CF2C-D013-7583-45BA-09C918EC8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5550408"/>
            <a:ext cx="9144000" cy="9998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dist="63500" dir="16200000">
              <a:schemeClr val="bg1">
                <a:lumMod val="85000"/>
              </a:schemeClr>
            </a:innerShdw>
          </a:effectLst>
        </p:spPr>
        <p:txBody>
          <a:bodyPr vert="horz" wrap="square" lIns="182880" tIns="9144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On a scale from 1-10</a:t>
            </a:r>
            <a:r>
              <a:rPr lang="en-US" dirty="0"/>
              <a:t>, if your service member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was in distress, how comfortable would you</a:t>
            </a:r>
            <a:br>
              <a:rPr lang="en-US" dirty="0"/>
            </a:br>
            <a:r>
              <a:rPr lang="en-US" dirty="0"/>
              <a:t>be to use QPR with him or her?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13D7E0D-4781-E100-CF60-8A59E199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61747" y="5876572"/>
            <a:ext cx="4343352" cy="509914"/>
            <a:chOff x="4561747" y="5876572"/>
            <a:chExt cx="4343352" cy="50991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3C0E463-D9AC-6836-86C1-E6862F1587E2}"/>
                </a:ext>
              </a:extLst>
            </p:cNvPr>
            <p:cNvGrpSpPr/>
            <p:nvPr/>
          </p:nvGrpSpPr>
          <p:grpSpPr>
            <a:xfrm>
              <a:off x="4561747" y="5876574"/>
              <a:ext cx="4343352" cy="289558"/>
              <a:chOff x="5615873" y="339864"/>
              <a:chExt cx="5826250" cy="388418"/>
            </a:xfrm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1CDC62E9-C43D-6882-5151-DD05737201B4}"/>
                  </a:ext>
                </a:extLst>
              </p:cNvPr>
              <p:cNvSpPr/>
              <p:nvPr/>
            </p:nvSpPr>
            <p:spPr>
              <a:xfrm>
                <a:off x="5615873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B934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D707DAFF-2BE3-4542-753E-3ABBE4E9EC1B}"/>
                  </a:ext>
                </a:extLst>
              </p:cNvPr>
              <p:cNvGrpSpPr/>
              <p:nvPr/>
            </p:nvGrpSpPr>
            <p:grpSpPr>
              <a:xfrm>
                <a:off x="6198498" y="339864"/>
                <a:ext cx="4661000" cy="388417"/>
                <a:chOff x="6198498" y="339864"/>
                <a:chExt cx="4661000" cy="388417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96B47ADC-CC89-AB73-6EC5-E0FEF9FF1EC8}"/>
                    </a:ext>
                  </a:extLst>
                </p:cNvPr>
                <p:cNvSpPr/>
                <p:nvPr/>
              </p:nvSpPr>
              <p:spPr>
                <a:xfrm>
                  <a:off x="6198498" y="339864"/>
                  <a:ext cx="582625" cy="388417"/>
                </a:xfrm>
                <a:prstGeom prst="rect">
                  <a:avLst/>
                </a:prstGeom>
                <a:solidFill>
                  <a:srgbClr val="DD29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A7D89B08-B7F8-68BC-1F48-B5DD2A00C90A}"/>
                    </a:ext>
                  </a:extLst>
                </p:cNvPr>
                <p:cNvSpPr/>
                <p:nvPr/>
              </p:nvSpPr>
              <p:spPr>
                <a:xfrm>
                  <a:off x="6781123" y="339864"/>
                  <a:ext cx="582625" cy="388417"/>
                </a:xfrm>
                <a:prstGeom prst="rect">
                  <a:avLst/>
                </a:prstGeom>
                <a:solidFill>
                  <a:srgbClr val="FF67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82D7B63C-0F05-B973-613E-86E7B66BF8D9}"/>
                    </a:ext>
                  </a:extLst>
                </p:cNvPr>
                <p:cNvSpPr/>
                <p:nvPr/>
              </p:nvSpPr>
              <p:spPr>
                <a:xfrm>
                  <a:off x="7363748" y="339864"/>
                  <a:ext cx="582625" cy="388417"/>
                </a:xfrm>
                <a:prstGeom prst="rect">
                  <a:avLst/>
                </a:prstGeom>
                <a:solidFill>
                  <a:srgbClr val="FF92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82076341-B7CC-1A02-E52F-86A738324C86}"/>
                    </a:ext>
                  </a:extLst>
                </p:cNvPr>
                <p:cNvSpPr/>
                <p:nvPr/>
              </p:nvSpPr>
              <p:spPr>
                <a:xfrm>
                  <a:off x="7946373" y="339864"/>
                  <a:ext cx="582625" cy="388417"/>
                </a:xfrm>
                <a:prstGeom prst="rect">
                  <a:avLst/>
                </a:prstGeom>
                <a:solidFill>
                  <a:srgbClr val="FFB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18E6FB3E-2F14-0F0E-81ED-59C159F0D359}"/>
                    </a:ext>
                  </a:extLst>
                </p:cNvPr>
                <p:cNvSpPr/>
                <p:nvPr/>
              </p:nvSpPr>
              <p:spPr>
                <a:xfrm>
                  <a:off x="8528998" y="339864"/>
                  <a:ext cx="582625" cy="388417"/>
                </a:xfrm>
                <a:prstGeom prst="rect">
                  <a:avLst/>
                </a:prstGeom>
                <a:solidFill>
                  <a:srgbClr val="FFDA0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03914330-DBFB-8044-1B7E-8F382E385DCC}"/>
                    </a:ext>
                  </a:extLst>
                </p:cNvPr>
                <p:cNvSpPr/>
                <p:nvPr/>
              </p:nvSpPr>
              <p:spPr>
                <a:xfrm>
                  <a:off x="9111623" y="339864"/>
                  <a:ext cx="582625" cy="388417"/>
                </a:xfrm>
                <a:prstGeom prst="rect">
                  <a:avLst/>
                </a:prstGeom>
                <a:solidFill>
                  <a:srgbClr val="C8EF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BEBAA543-CFA5-8C06-F02F-7A90ACCCB8E8}"/>
                    </a:ext>
                  </a:extLst>
                </p:cNvPr>
                <p:cNvSpPr/>
                <p:nvPr/>
              </p:nvSpPr>
              <p:spPr>
                <a:xfrm>
                  <a:off x="9694248" y="339864"/>
                  <a:ext cx="582625" cy="388417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A5AC0882-507D-CE28-F46B-34C20E01F5B8}"/>
                    </a:ext>
                  </a:extLst>
                </p:cNvPr>
                <p:cNvSpPr/>
                <p:nvPr/>
              </p:nvSpPr>
              <p:spPr>
                <a:xfrm>
                  <a:off x="10276873" y="339864"/>
                  <a:ext cx="582625" cy="388417"/>
                </a:xfrm>
                <a:prstGeom prst="rect">
                  <a:avLst/>
                </a:prstGeom>
                <a:solidFill>
                  <a:srgbClr val="50D0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271BC27B-02ED-F1BC-4A8E-664C38A99511}"/>
                  </a:ext>
                </a:extLst>
              </p:cNvPr>
              <p:cNvSpPr/>
              <p:nvPr/>
            </p:nvSpPr>
            <p:spPr>
              <a:xfrm rot="10800000">
                <a:off x="10859498" y="339864"/>
                <a:ext cx="582625" cy="388418"/>
              </a:xfrm>
              <a:custGeom>
                <a:avLst/>
                <a:gdLst>
                  <a:gd name="connsiteX0" fmla="*/ 194208 w 582625"/>
                  <a:gd name="connsiteY0" fmla="*/ 0 h 388418"/>
                  <a:gd name="connsiteX1" fmla="*/ 194209 w 582625"/>
                  <a:gd name="connsiteY1" fmla="*/ 0 h 388418"/>
                  <a:gd name="connsiteX2" fmla="*/ 582625 w 582625"/>
                  <a:gd name="connsiteY2" fmla="*/ 0 h 388418"/>
                  <a:gd name="connsiteX3" fmla="*/ 582625 w 582625"/>
                  <a:gd name="connsiteY3" fmla="*/ 388417 h 388418"/>
                  <a:gd name="connsiteX4" fmla="*/ 194219 w 582625"/>
                  <a:gd name="connsiteY4" fmla="*/ 388417 h 388418"/>
                  <a:gd name="connsiteX5" fmla="*/ 194209 w 582625"/>
                  <a:gd name="connsiteY5" fmla="*/ 388418 h 388418"/>
                  <a:gd name="connsiteX6" fmla="*/ 0 w 582625"/>
                  <a:gd name="connsiteY6" fmla="*/ 194209 h 388418"/>
                  <a:gd name="connsiteX7" fmla="*/ 155069 w 582625"/>
                  <a:gd name="connsiteY7" fmla="*/ 3946 h 388418"/>
                  <a:gd name="connsiteX8" fmla="*/ 194208 w 582625"/>
                  <a:gd name="connsiteY8" fmla="*/ 0 h 38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625" h="388418">
                    <a:moveTo>
                      <a:pt x="194208" y="0"/>
                    </a:moveTo>
                    <a:lnTo>
                      <a:pt x="194209" y="0"/>
                    </a:lnTo>
                    <a:lnTo>
                      <a:pt x="582625" y="0"/>
                    </a:lnTo>
                    <a:lnTo>
                      <a:pt x="582625" y="388417"/>
                    </a:lnTo>
                    <a:lnTo>
                      <a:pt x="194219" y="388417"/>
                    </a:lnTo>
                    <a:lnTo>
                      <a:pt x="194209" y="388418"/>
                    </a:lnTo>
                    <a:cubicBezTo>
                      <a:pt x="86950" y="388418"/>
                      <a:pt x="0" y="301468"/>
                      <a:pt x="0" y="194209"/>
                    </a:cubicBezTo>
                    <a:cubicBezTo>
                      <a:pt x="0" y="100357"/>
                      <a:pt x="66571" y="22055"/>
                      <a:pt x="155069" y="3946"/>
                    </a:cubicBezTo>
                    <a:lnTo>
                      <a:pt x="194208" y="0"/>
                    </a:lnTo>
                    <a:close/>
                  </a:path>
                </a:pathLst>
              </a:custGeom>
              <a:solidFill>
                <a:srgbClr val="50AF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374E54A-8C74-303A-3A96-50AD1111CB19}"/>
                </a:ext>
              </a:extLst>
            </p:cNvPr>
            <p:cNvGrpSpPr/>
            <p:nvPr/>
          </p:nvGrpSpPr>
          <p:grpSpPr>
            <a:xfrm>
              <a:off x="4588183" y="6109487"/>
              <a:ext cx="4283466" cy="276999"/>
              <a:chOff x="4531538" y="6166131"/>
              <a:chExt cx="4283466" cy="276999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4D1DABB-2ABD-60C1-57BD-53024AF0ACDF}"/>
                  </a:ext>
                </a:extLst>
              </p:cNvPr>
              <p:cNvSpPr txBox="1"/>
              <p:nvPr/>
            </p:nvSpPr>
            <p:spPr>
              <a:xfrm>
                <a:off x="4531538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3C6E439-9667-39C9-15FC-A56B7EB9D75B}"/>
                  </a:ext>
                </a:extLst>
              </p:cNvPr>
              <p:cNvSpPr txBox="1"/>
              <p:nvPr/>
            </p:nvSpPr>
            <p:spPr>
              <a:xfrm>
                <a:off x="4966652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66B3F0B-3EE3-38FB-70FB-A0B3F52750CC}"/>
                  </a:ext>
                </a:extLst>
              </p:cNvPr>
              <p:cNvSpPr txBox="1"/>
              <p:nvPr/>
            </p:nvSpPr>
            <p:spPr>
              <a:xfrm>
                <a:off x="5401766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81DA29-C28C-64D7-2EDD-5E9DBA912547}"/>
                  </a:ext>
                </a:extLst>
              </p:cNvPr>
              <p:cNvSpPr txBox="1"/>
              <p:nvPr/>
            </p:nvSpPr>
            <p:spPr>
              <a:xfrm>
                <a:off x="5836880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6984DB4-6886-722C-9A86-38B9CEF1E75B}"/>
                  </a:ext>
                </a:extLst>
              </p:cNvPr>
              <p:cNvSpPr txBox="1"/>
              <p:nvPr/>
            </p:nvSpPr>
            <p:spPr>
              <a:xfrm>
                <a:off x="6271994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5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DF6887F-8F1A-7D1C-ECA1-90CC37F31DF8}"/>
                  </a:ext>
                </a:extLst>
              </p:cNvPr>
              <p:cNvSpPr txBox="1"/>
              <p:nvPr/>
            </p:nvSpPr>
            <p:spPr>
              <a:xfrm>
                <a:off x="6707108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6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7F9A1D7-FB62-A13C-FF58-2F35A1339EE9}"/>
                  </a:ext>
                </a:extLst>
              </p:cNvPr>
              <p:cNvSpPr txBox="1"/>
              <p:nvPr/>
            </p:nvSpPr>
            <p:spPr>
              <a:xfrm>
                <a:off x="7142222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7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8323561-83BC-A992-FE71-9AB2627B3BE6}"/>
                  </a:ext>
                </a:extLst>
              </p:cNvPr>
              <p:cNvSpPr txBox="1"/>
              <p:nvPr/>
            </p:nvSpPr>
            <p:spPr>
              <a:xfrm>
                <a:off x="7577336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8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762F714-9838-915C-7BE8-F746314A7203}"/>
                  </a:ext>
                </a:extLst>
              </p:cNvPr>
              <p:cNvSpPr txBox="1"/>
              <p:nvPr/>
            </p:nvSpPr>
            <p:spPr>
              <a:xfrm>
                <a:off x="8012450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9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0FDFCC1-0C2E-AC35-736E-2144BA55F814}"/>
                  </a:ext>
                </a:extLst>
              </p:cNvPr>
              <p:cNvSpPr txBox="1"/>
              <p:nvPr/>
            </p:nvSpPr>
            <p:spPr>
              <a:xfrm>
                <a:off x="8447567" y="6166131"/>
                <a:ext cx="367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10</a:t>
                </a:r>
              </a:p>
            </p:txBody>
          </p:sp>
        </p:grp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7322D7E-7674-0498-0F98-15F7F3706F9C}"/>
                </a:ext>
              </a:extLst>
            </p:cNvPr>
            <p:cNvSpPr/>
            <p:nvPr/>
          </p:nvSpPr>
          <p:spPr>
            <a:xfrm rot="10800000">
              <a:off x="4561747" y="5876572"/>
              <a:ext cx="4343352" cy="289558"/>
            </a:xfrm>
            <a:custGeom>
              <a:avLst/>
              <a:gdLst>
                <a:gd name="connsiteX0" fmla="*/ 3040346 w 4343352"/>
                <a:gd name="connsiteY0" fmla="*/ 289558 h 289558"/>
                <a:gd name="connsiteX1" fmla="*/ 2606011 w 4343352"/>
                <a:gd name="connsiteY1" fmla="*/ 289558 h 289558"/>
                <a:gd name="connsiteX2" fmla="*/ 2171676 w 4343352"/>
                <a:gd name="connsiteY2" fmla="*/ 289558 h 289558"/>
                <a:gd name="connsiteX3" fmla="*/ 1737341 w 4343352"/>
                <a:gd name="connsiteY3" fmla="*/ 289558 h 289558"/>
                <a:gd name="connsiteX4" fmla="*/ 1303006 w 4343352"/>
                <a:gd name="connsiteY4" fmla="*/ 289558 h 289558"/>
                <a:gd name="connsiteX5" fmla="*/ 1303006 w 4343352"/>
                <a:gd name="connsiteY5" fmla="*/ 1 h 289558"/>
                <a:gd name="connsiteX6" fmla="*/ 1737341 w 4343352"/>
                <a:gd name="connsiteY6" fmla="*/ 1 h 289558"/>
                <a:gd name="connsiteX7" fmla="*/ 2171676 w 4343352"/>
                <a:gd name="connsiteY7" fmla="*/ 1 h 289558"/>
                <a:gd name="connsiteX8" fmla="*/ 2606011 w 4343352"/>
                <a:gd name="connsiteY8" fmla="*/ 1 h 289558"/>
                <a:gd name="connsiteX9" fmla="*/ 3040346 w 4343352"/>
                <a:gd name="connsiteY9" fmla="*/ 1 h 289558"/>
                <a:gd name="connsiteX10" fmla="*/ 4198574 w 4343352"/>
                <a:gd name="connsiteY10" fmla="*/ 289558 h 289558"/>
                <a:gd name="connsiteX11" fmla="*/ 4198573 w 4343352"/>
                <a:gd name="connsiteY11" fmla="*/ 289558 h 289558"/>
                <a:gd name="connsiteX12" fmla="*/ 3909017 w 4343352"/>
                <a:gd name="connsiteY12" fmla="*/ 289558 h 289558"/>
                <a:gd name="connsiteX13" fmla="*/ 3474682 w 4343352"/>
                <a:gd name="connsiteY13" fmla="*/ 289558 h 289558"/>
                <a:gd name="connsiteX14" fmla="*/ 3040347 w 4343352"/>
                <a:gd name="connsiteY14" fmla="*/ 289558 h 289558"/>
                <a:gd name="connsiteX15" fmla="*/ 3040347 w 4343352"/>
                <a:gd name="connsiteY15" fmla="*/ 1 h 289558"/>
                <a:gd name="connsiteX16" fmla="*/ 3474682 w 4343352"/>
                <a:gd name="connsiteY16" fmla="*/ 1 h 289558"/>
                <a:gd name="connsiteX17" fmla="*/ 3909017 w 4343352"/>
                <a:gd name="connsiteY17" fmla="*/ 1 h 289558"/>
                <a:gd name="connsiteX18" fmla="*/ 3909017 w 4343352"/>
                <a:gd name="connsiteY18" fmla="*/ 1 h 289558"/>
                <a:gd name="connsiteX19" fmla="*/ 4198566 w 4343352"/>
                <a:gd name="connsiteY19" fmla="*/ 1 h 289558"/>
                <a:gd name="connsiteX20" fmla="*/ 4198573 w 4343352"/>
                <a:gd name="connsiteY20" fmla="*/ 0 h 289558"/>
                <a:gd name="connsiteX21" fmla="*/ 4343352 w 4343352"/>
                <a:gd name="connsiteY21" fmla="*/ 144779 h 289558"/>
                <a:gd name="connsiteX22" fmla="*/ 4227751 w 4343352"/>
                <a:gd name="connsiteY22" fmla="*/ 286616 h 289558"/>
                <a:gd name="connsiteX23" fmla="*/ 868670 w 4343352"/>
                <a:gd name="connsiteY23" fmla="*/ 289558 h 289558"/>
                <a:gd name="connsiteX24" fmla="*/ 434335 w 4343352"/>
                <a:gd name="connsiteY24" fmla="*/ 289558 h 289558"/>
                <a:gd name="connsiteX25" fmla="*/ 434335 w 4343352"/>
                <a:gd name="connsiteY25" fmla="*/ 289557 h 289558"/>
                <a:gd name="connsiteX26" fmla="*/ 144786 w 4343352"/>
                <a:gd name="connsiteY26" fmla="*/ 289557 h 289558"/>
                <a:gd name="connsiteX27" fmla="*/ 144779 w 4343352"/>
                <a:gd name="connsiteY27" fmla="*/ 289558 h 289558"/>
                <a:gd name="connsiteX28" fmla="*/ 0 w 4343352"/>
                <a:gd name="connsiteY28" fmla="*/ 144779 h 289558"/>
                <a:gd name="connsiteX29" fmla="*/ 115601 w 4343352"/>
                <a:gd name="connsiteY29" fmla="*/ 2942 h 289558"/>
                <a:gd name="connsiteX30" fmla="*/ 144778 w 4343352"/>
                <a:gd name="connsiteY30" fmla="*/ 0 h 289558"/>
                <a:gd name="connsiteX31" fmla="*/ 144779 w 4343352"/>
                <a:gd name="connsiteY31" fmla="*/ 0 h 289558"/>
                <a:gd name="connsiteX32" fmla="*/ 434335 w 4343352"/>
                <a:gd name="connsiteY32" fmla="*/ 0 h 289558"/>
                <a:gd name="connsiteX33" fmla="*/ 434335 w 4343352"/>
                <a:gd name="connsiteY33" fmla="*/ 1 h 289558"/>
                <a:gd name="connsiteX34" fmla="*/ 868670 w 4343352"/>
                <a:gd name="connsiteY34" fmla="*/ 1 h 289558"/>
                <a:gd name="connsiteX35" fmla="*/ 1303005 w 4343352"/>
                <a:gd name="connsiteY35" fmla="*/ 1 h 289558"/>
                <a:gd name="connsiteX36" fmla="*/ 1303005 w 4343352"/>
                <a:gd name="connsiteY36" fmla="*/ 289558 h 289558"/>
                <a:gd name="connsiteX37" fmla="*/ 868670 w 4343352"/>
                <a:gd name="connsiteY37" fmla="*/ 289558 h 289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43352" h="289558">
                  <a:moveTo>
                    <a:pt x="3040346" y="289558"/>
                  </a:moveTo>
                  <a:lnTo>
                    <a:pt x="2606011" y="289558"/>
                  </a:lnTo>
                  <a:lnTo>
                    <a:pt x="2171676" y="289558"/>
                  </a:lnTo>
                  <a:lnTo>
                    <a:pt x="1737341" y="289558"/>
                  </a:lnTo>
                  <a:lnTo>
                    <a:pt x="1303006" y="289558"/>
                  </a:lnTo>
                  <a:lnTo>
                    <a:pt x="1303006" y="1"/>
                  </a:lnTo>
                  <a:lnTo>
                    <a:pt x="1737341" y="1"/>
                  </a:lnTo>
                  <a:lnTo>
                    <a:pt x="2171676" y="1"/>
                  </a:lnTo>
                  <a:lnTo>
                    <a:pt x="2606011" y="1"/>
                  </a:lnTo>
                  <a:lnTo>
                    <a:pt x="3040346" y="1"/>
                  </a:lnTo>
                  <a:close/>
                  <a:moveTo>
                    <a:pt x="4198574" y="289558"/>
                  </a:moveTo>
                  <a:lnTo>
                    <a:pt x="4198573" y="289558"/>
                  </a:lnTo>
                  <a:lnTo>
                    <a:pt x="3909017" y="289558"/>
                  </a:lnTo>
                  <a:lnTo>
                    <a:pt x="3474682" y="289558"/>
                  </a:lnTo>
                  <a:lnTo>
                    <a:pt x="3040347" y="289558"/>
                  </a:lnTo>
                  <a:lnTo>
                    <a:pt x="3040347" y="1"/>
                  </a:lnTo>
                  <a:lnTo>
                    <a:pt x="3474682" y="1"/>
                  </a:lnTo>
                  <a:lnTo>
                    <a:pt x="3909017" y="1"/>
                  </a:lnTo>
                  <a:lnTo>
                    <a:pt x="3909017" y="1"/>
                  </a:lnTo>
                  <a:lnTo>
                    <a:pt x="4198566" y="1"/>
                  </a:lnTo>
                  <a:lnTo>
                    <a:pt x="4198573" y="0"/>
                  </a:lnTo>
                  <a:cubicBezTo>
                    <a:pt x="4278533" y="0"/>
                    <a:pt x="4343352" y="64820"/>
                    <a:pt x="4343352" y="144779"/>
                  </a:cubicBezTo>
                  <a:cubicBezTo>
                    <a:pt x="4343352" y="214744"/>
                    <a:pt x="4293725" y="273116"/>
                    <a:pt x="4227751" y="286616"/>
                  </a:cubicBezTo>
                  <a:close/>
                  <a:moveTo>
                    <a:pt x="868670" y="289558"/>
                  </a:moveTo>
                  <a:lnTo>
                    <a:pt x="434335" y="289558"/>
                  </a:lnTo>
                  <a:lnTo>
                    <a:pt x="434335" y="289557"/>
                  </a:lnTo>
                  <a:lnTo>
                    <a:pt x="144786" y="289557"/>
                  </a:lnTo>
                  <a:lnTo>
                    <a:pt x="144779" y="289558"/>
                  </a:lnTo>
                  <a:cubicBezTo>
                    <a:pt x="64819" y="289558"/>
                    <a:pt x="0" y="224738"/>
                    <a:pt x="0" y="144779"/>
                  </a:cubicBezTo>
                  <a:cubicBezTo>
                    <a:pt x="0" y="74814"/>
                    <a:pt x="49627" y="16442"/>
                    <a:pt x="115601" y="2942"/>
                  </a:cubicBezTo>
                  <a:lnTo>
                    <a:pt x="144778" y="0"/>
                  </a:lnTo>
                  <a:lnTo>
                    <a:pt x="144779" y="0"/>
                  </a:lnTo>
                  <a:lnTo>
                    <a:pt x="434335" y="0"/>
                  </a:lnTo>
                  <a:lnTo>
                    <a:pt x="434335" y="1"/>
                  </a:lnTo>
                  <a:lnTo>
                    <a:pt x="868670" y="1"/>
                  </a:lnTo>
                  <a:lnTo>
                    <a:pt x="1303005" y="1"/>
                  </a:lnTo>
                  <a:lnTo>
                    <a:pt x="1303005" y="289558"/>
                  </a:lnTo>
                  <a:lnTo>
                    <a:pt x="868670" y="289558"/>
                  </a:lnTo>
                  <a:close/>
                </a:path>
              </a:pathLst>
            </a:custGeom>
            <a:gradFill>
              <a:gsLst>
                <a:gs pos="70000">
                  <a:srgbClr val="000000">
                    <a:alpha val="0"/>
                  </a:srgbClr>
                </a:gs>
                <a:gs pos="30000">
                  <a:srgbClr val="000000">
                    <a:alpha val="0"/>
                  </a:srgb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66FA5-4C4E-301D-C6B6-BFC01971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2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74F0-5B0F-4B54-B665-A9FE79CB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kern="1200" spc="-3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+mj-cs"/>
              </a:rPr>
              <a:t>Takeaways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AD7DE-6D9E-2C7A-C58E-2053BA4D8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Military life is demanding, but my service member has the knowledge and resources to rise above.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Reaching out for help early will increase my service member’s rate of success.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know how to help my service member call a resource line.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know how to use the QPR approach to screen for suicide risk.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d">
            <a:extLst>
              <a:ext uri="{FF2B5EF4-FFF2-40B4-BE49-F238E27FC236}">
                <a16:creationId xmlns:a16="http://schemas.microsoft.com/office/drawing/2014/main" id="{EF529B3E-A0AB-A695-D4C3-4C972EF5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7" y="1164314"/>
            <a:ext cx="2213094" cy="2126777"/>
          </a:xfrm>
          <a:prstGeom prst="rect">
            <a:avLst/>
          </a:prstGeom>
          <a:solidFill>
            <a:srgbClr val="9A477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Military life is demanding, but my service member has the knowledge and resources to rise above. </a:t>
            </a:r>
          </a:p>
        </p:txBody>
      </p:sp>
      <p:sp>
        <p:nvSpPr>
          <p:cNvPr id="6" name="Blue">
            <a:extLst>
              <a:ext uri="{FF2B5EF4-FFF2-40B4-BE49-F238E27FC236}">
                <a16:creationId xmlns:a16="http://schemas.microsoft.com/office/drawing/2014/main" id="{84645697-2E6F-39D6-92BD-3006C54CD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8336" y="1164314"/>
            <a:ext cx="2212848" cy="2126777"/>
          </a:xfrm>
          <a:prstGeom prst="rect">
            <a:avLst/>
          </a:prstGeom>
          <a:solidFill>
            <a:srgbClr val="4E7CA9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182880" rIns="9144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dirty="0"/>
              <a:t>Reaching out</a:t>
            </a:r>
            <a:br>
              <a:rPr lang="en-US" dirty="0"/>
            </a:br>
            <a:r>
              <a:rPr lang="en-US" dirty="0"/>
              <a:t>for help early will increase my service member’s rate of success.</a:t>
            </a:r>
          </a:p>
        </p:txBody>
      </p:sp>
      <p:sp>
        <p:nvSpPr>
          <p:cNvPr id="7" name="Purple">
            <a:extLst>
              <a:ext uri="{FF2B5EF4-FFF2-40B4-BE49-F238E27FC236}">
                <a16:creationId xmlns:a16="http://schemas.microsoft.com/office/drawing/2014/main" id="{0B09E4DE-2512-42DC-F4FB-0F7F724E4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6" y="3473247"/>
            <a:ext cx="2212848" cy="2130552"/>
          </a:xfrm>
          <a:prstGeom prst="rect">
            <a:avLst/>
          </a:prstGeom>
          <a:solidFill>
            <a:srgbClr val="826FBF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how to help my service member call a resource line.</a:t>
            </a:r>
          </a:p>
        </p:txBody>
      </p:sp>
      <p:sp>
        <p:nvSpPr>
          <p:cNvPr id="8" name="Yellow">
            <a:extLst>
              <a:ext uri="{FF2B5EF4-FFF2-40B4-BE49-F238E27FC236}">
                <a16:creationId xmlns:a16="http://schemas.microsoft.com/office/drawing/2014/main" id="{F18EE478-7EA5-8B41-1A12-6267E9055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8336" y="3473247"/>
            <a:ext cx="2212848" cy="2130552"/>
          </a:xfrm>
          <a:prstGeom prst="rect">
            <a:avLst/>
          </a:prstGeom>
          <a:solidFill>
            <a:srgbClr val="5C46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pc="-30" dirty="0">
                <a:solidFill>
                  <a:prstClr val="white"/>
                </a:solidFill>
              </a:rPr>
              <a:t>I know how to use the QPR approach to screen for                suicide risk.</a:t>
            </a:r>
          </a:p>
        </p:txBody>
      </p:sp>
      <p:pic>
        <p:nvPicPr>
          <p:cNvPr id="9" name="Famlily Picture">
            <a:extLst>
              <a:ext uri="{FF2B5EF4-FFF2-40B4-BE49-F238E27FC236}">
                <a16:creationId xmlns:a16="http://schemas.microsoft.com/office/drawing/2014/main" id="{1847B9EE-3186-FA42-993D-1FF442D7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488" y="1164313"/>
            <a:ext cx="3745263" cy="2126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A78E88-F1D0-DE91-F267-132FF5239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486" y="3473247"/>
            <a:ext cx="3745263" cy="2126938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BA576A-1D3F-8CF5-77B4-9DA3C07EC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8463564" cy="643025"/>
          </a:xfrm>
          <a:prstGeom prst="rect">
            <a:avLst/>
          </a:prstGeom>
          <a:solidFill>
            <a:srgbClr val="339E90"/>
          </a:solidFill>
          <a:ln>
            <a:noFill/>
          </a:ln>
          <a:effectLst>
            <a:outerShdw dist="76200" dir="2700000" algn="tl" rotWithShape="0">
              <a:prstClr val="black">
                <a:alpha val="10000"/>
              </a:prstClr>
            </a:outerShdw>
          </a:effectLst>
        </p:spPr>
        <p:txBody>
          <a:bodyPr vert="horz" lIns="73152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chemeClr val="bg1"/>
                </a:solidFill>
              </a:rPr>
              <a:t>What did you find most helpful about today’s session?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31279C-CE7C-C115-B99C-E230F0568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29185" y="5757950"/>
            <a:ext cx="590504" cy="643025"/>
          </a:xfrm>
          <a:prstGeom prst="rect">
            <a:avLst/>
          </a:prstGeom>
          <a:solidFill>
            <a:srgbClr val="2F6B64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6213" indent="-1762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D418C"/>
              </a:buClr>
              <a:buFont typeface="Wingdings" charset="2"/>
              <a:buChar char="§"/>
              <a:tabLst/>
              <a:defRPr sz="18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16986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tabLst/>
              <a:defRPr sz="16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4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5850" indent="-109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4A4A4"/>
              </a:buClr>
              <a:buFont typeface="Arial" panose="020B0604020202020204" pitchFamily="34" charset="0"/>
              <a:buChar char="•"/>
              <a:tabLst/>
              <a:defRPr sz="1400" kern="1200" spc="-3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AD4767-7AFA-C188-9318-E73943E9A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33" y="5885124"/>
            <a:ext cx="397931" cy="388676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E1F05-7712-8C14-A296-A034EBED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7034F-2372-F340-9990-D90A4B84BC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52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C5978DC525DC42A9DC07564494DA68" ma:contentTypeVersion="13" ma:contentTypeDescription="Create a new document." ma:contentTypeScope="" ma:versionID="beef1d65bc3c2956ee3aaf174963c3d6">
  <xsd:schema xmlns:xsd="http://www.w3.org/2001/XMLSchema" xmlns:xs="http://www.w3.org/2001/XMLSchema" xmlns:p="http://schemas.microsoft.com/office/2006/metadata/properties" xmlns:ns2="d2735139-8901-44fe-b5a6-0f95b901f79f" xmlns:ns3="602f417a-32c5-49fa-bacd-e93b2fb51ff0" targetNamespace="http://schemas.microsoft.com/office/2006/metadata/properties" ma:root="true" ma:fieldsID="6abf7682fb90ed8b97cf86ca7893e363" ns2:_="" ns3:_="">
    <xsd:import namespace="d2735139-8901-44fe-b5a6-0f95b901f79f"/>
    <xsd:import namespace="602f417a-32c5-49fa-bacd-e93b2fb51f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735139-8901-44fe-b5a6-0f95b901f7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871f771-ab78-46b7-810c-7667649bb9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f417a-32c5-49fa-bacd-e93b2fb51f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22ba81b-7504-4017-b232-5a71b34c9547}" ma:internalName="TaxCatchAll" ma:showField="CatchAllData" ma:web="602f417a-32c5-49fa-bacd-e93b2fb51f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735139-8901-44fe-b5a6-0f95b901f79f">
      <Terms xmlns="http://schemas.microsoft.com/office/infopath/2007/PartnerControls"/>
    </lcf76f155ced4ddcb4097134ff3c332f>
    <TaxCatchAll xmlns="602f417a-32c5-49fa-bacd-e93b2fb51ff0" xsi:nil="true"/>
  </documentManagement>
</p:properties>
</file>

<file path=customXml/itemProps1.xml><?xml version="1.0" encoding="utf-8"?>
<ds:datastoreItem xmlns:ds="http://schemas.openxmlformats.org/officeDocument/2006/customXml" ds:itemID="{31CFA69F-1AA5-40AD-99B1-1FA21D2EB5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735139-8901-44fe-b5a6-0f95b901f79f"/>
    <ds:schemaRef ds:uri="602f417a-32c5-49fa-bacd-e93b2fb51f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542ABD-5B34-4B7C-A7C6-A1AF3291A9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E2347A-4546-4003-B6A5-3AAA8AA96911}">
  <ds:schemaRefs>
    <ds:schemaRef ds:uri="http://purl.org/dc/terms/"/>
    <ds:schemaRef ds:uri="http://purl.org/dc/dcmitype/"/>
    <ds:schemaRef ds:uri="d2735139-8901-44fe-b5a6-0f95b901f79f"/>
    <ds:schemaRef ds:uri="http://schemas.microsoft.com/office/2006/documentManagement/types"/>
    <ds:schemaRef ds:uri="http://purl.org/dc/elements/1.1/"/>
    <ds:schemaRef ds:uri="http://www.w3.org/XML/1998/namespace"/>
    <ds:schemaRef ds:uri="602f417a-32c5-49fa-bacd-e93b2fb51ff0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3164</TotalTime>
  <Words>2510</Words>
  <Application>Microsoft Macintosh PowerPoint</Application>
  <PresentationFormat>On-screen Show (4:3)</PresentationFormat>
  <Paragraphs>355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Resources Exist, Asking Can Help–Spouse</vt:lpstr>
      <vt:lpstr>Session 2 Roadmap </vt:lpstr>
      <vt:lpstr>Service Member Challenges </vt:lpstr>
      <vt:lpstr>Service Member Barriers to Help Seeking </vt:lpstr>
      <vt:lpstr>Handling Things on Their Own </vt:lpstr>
      <vt:lpstr>Fear of Being Perceived as Broken </vt:lpstr>
      <vt:lpstr>Mental Health Treatment and Career Outcomes </vt:lpstr>
      <vt:lpstr>Mental Health Resources for Military Members</vt:lpstr>
      <vt:lpstr>Mobile Resilience Tools</vt:lpstr>
      <vt:lpstr>Military OneSource: 24/7 Support for the Military Community </vt:lpstr>
      <vt:lpstr>Practice Call </vt:lpstr>
      <vt:lpstr>Suicide Prevention Skills</vt:lpstr>
      <vt:lpstr>Signs and Symptoms of Suicide Risk </vt:lpstr>
      <vt:lpstr>Question, Persuade, Refer (QPR) </vt:lpstr>
      <vt:lpstr>Takeaways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REACH-Spouse Session 2 Active Duty Slide Deck</dc:title>
  <dc:subject>Mental Wellness</dc:subject>
  <dc:creator>Defense Personnel Analytics Center</dc:creator>
  <cp:keywords>Mental Health, Suicide Prevention, Self-Care</cp:keywords>
  <cp:lastModifiedBy>Andre Brown</cp:lastModifiedBy>
  <cp:revision>26</cp:revision>
  <cp:lastPrinted>2019-05-23T16:58:17Z</cp:lastPrinted>
  <dcterms:created xsi:type="dcterms:W3CDTF">2019-01-08T20:27:13Z</dcterms:created>
  <dcterms:modified xsi:type="dcterms:W3CDTF">2025-03-18T15:57:17Z</dcterms:modified>
  <cp:category>Training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0x01010093C5978DC525DC42A9DC07564494DA68</vt:lpwstr>
  </property>
  <property fmtid="{D5CDD505-2E9C-101B-9397-08002B2CF9AE}" pid="3" name="IsMyDocuments">
    <vt:bool>true</vt:bool>
  </property>
  <property fmtid="{D5CDD505-2E9C-101B-9397-08002B2CF9AE}" pid="4" name="MediaServiceImageTags">
    <vt:lpwstr/>
  </property>
  <property fmtid="{D5CDD505-2E9C-101B-9397-08002B2CF9AE}" pid="5" name="MSIP_Label_5d54f1a3-9ed5-415d-ba95-38401c4b8817_Enabled">
    <vt:lpwstr>true</vt:lpwstr>
  </property>
  <property fmtid="{D5CDD505-2E9C-101B-9397-08002B2CF9AE}" pid="6" name="MSIP_Label_5d54f1a3-9ed5-415d-ba95-38401c4b8817_SetDate">
    <vt:lpwstr>2023-02-14T18:17:27Z</vt:lpwstr>
  </property>
  <property fmtid="{D5CDD505-2E9C-101B-9397-08002B2CF9AE}" pid="7" name="MSIP_Label_5d54f1a3-9ed5-415d-ba95-38401c4b8817_Method">
    <vt:lpwstr>Standard</vt:lpwstr>
  </property>
  <property fmtid="{D5CDD505-2E9C-101B-9397-08002B2CF9AE}" pid="8" name="MSIP_Label_5d54f1a3-9ed5-415d-ba95-38401c4b8817_Name">
    <vt:lpwstr>Peraton Proprietary</vt:lpwstr>
  </property>
  <property fmtid="{D5CDD505-2E9C-101B-9397-08002B2CF9AE}" pid="9" name="MSIP_Label_5d54f1a3-9ed5-415d-ba95-38401c4b8817_SiteId">
    <vt:lpwstr>2a6ae295-f13d-4948-ba78-332742ce9097</vt:lpwstr>
  </property>
  <property fmtid="{D5CDD505-2E9C-101B-9397-08002B2CF9AE}" pid="10" name="MSIP_Label_5d54f1a3-9ed5-415d-ba95-38401c4b8817_ActionId">
    <vt:lpwstr>6bd164a5-e575-4940-836a-8011d750d4b0</vt:lpwstr>
  </property>
  <property fmtid="{D5CDD505-2E9C-101B-9397-08002B2CF9AE}" pid="11" name="MSIP_Label_5d54f1a3-9ed5-415d-ba95-38401c4b8817_ContentBits">
    <vt:lpwstr>1</vt:lpwstr>
  </property>
</Properties>
</file>