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68" r:id="rId5"/>
  </p:sldMasterIdLst>
  <p:notesMasterIdLst>
    <p:notesMasterId r:id="rId20"/>
  </p:notesMasterIdLst>
  <p:sldIdLst>
    <p:sldId id="508" r:id="rId6"/>
    <p:sldId id="509" r:id="rId7"/>
    <p:sldId id="510" r:id="rId8"/>
    <p:sldId id="511" r:id="rId9"/>
    <p:sldId id="493" r:id="rId10"/>
    <p:sldId id="512" r:id="rId11"/>
    <p:sldId id="513" r:id="rId12"/>
    <p:sldId id="514" r:id="rId13"/>
    <p:sldId id="515" r:id="rId14"/>
    <p:sldId id="516" r:id="rId15"/>
    <p:sldId id="517" r:id="rId16"/>
    <p:sldId id="518" r:id="rId17"/>
    <p:sldId id="519" r:id="rId18"/>
    <p:sldId id="520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55BD30-3E7C-288E-62C8-5D14B3F1A7A1}" name="Osborn, Marie (PERATON)" initials="O(" userId="S::mosborn@peraton.com::ed7d417e-4f79-4abc-a5e2-ebb075811ec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elley, Whitney L [US] (TS)" initials="KWL[(" lastIdx="1" clrIdx="6"/>
  <p:cmAuthor id="1" name="Osborn.Marie CTR DMDC" initials="MMO" lastIdx="40" clrIdx="0"/>
  <p:cmAuthor id="8" name="Van Vechten, Ryan J [US] (DS)" initials="RJVV" lastIdx="3" clrIdx="7"/>
  <p:cmAuthor id="2" name="Osborn.Marie CTR DMDC" initials="OCD" lastIdx="7" clrIdx="1"/>
  <p:cmAuthor id="9" name="Cooper, Adam D [US] (TS)" initials="CAD[(" lastIdx="4" clrIdx="8"/>
  <p:cmAuthor id="3" name="Scott, Donna L [US] (TS)" initials="DLMS" lastIdx="15" clrIdx="2"/>
  <p:cmAuthor id="10" name="Mohar, Kathleen B [US] (TS)" initials="MKB[(" lastIdx="3" clrIdx="9"/>
  <p:cmAuthor id="4" name="Schneider, Kristin G [US] (TS)" initials="SKG[(" lastIdx="1" clrIdx="3"/>
  <p:cmAuthor id="11" name="Hunter, Adele M [US] (TS)" initials="H(" lastIdx="3" clrIdx="10"/>
  <p:cmAuthor id="5" name="Hunter, Adele M [US] (TS)" initials="HAM[(" lastIdx="1" clrIdx="4"/>
  <p:cmAuthor id="12" name="Taylor, Carolyn [US] (TS)" initials="TC[(" lastIdx="3" clrIdx="11"/>
  <p:cmAuthor id="6" name="Siebuhr, Laversa A [US] (TS)" initials="SLA[(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4600"/>
    <a:srgbClr val="319E90"/>
    <a:srgbClr val="2F6B64"/>
    <a:srgbClr val="A22B1E"/>
    <a:srgbClr val="419187"/>
    <a:srgbClr val="4EAFA3"/>
    <a:srgbClr val="E6E6E6"/>
    <a:srgbClr val="000000"/>
    <a:srgbClr val="F6AD76"/>
    <a:srgbClr val="9D8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0294" autoAdjust="0"/>
    <p:restoredTop sz="86395" autoAdjust="0"/>
  </p:normalViewPr>
  <p:slideViewPr>
    <p:cSldViewPr snapToGrid="0" snapToObjects="1">
      <p:cViewPr varScale="1">
        <p:scale>
          <a:sx n="110" d="100"/>
          <a:sy n="110" d="100"/>
        </p:scale>
        <p:origin x="26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63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7" d="100"/>
          <a:sy n="107" d="100"/>
        </p:scale>
        <p:origin x="259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298D4F-5805-7B43-AB8D-DEEA39DD3E9E}" type="datetimeFigureOut">
              <a:rPr lang="en-US" smtClean="0"/>
              <a:t>3/7/25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6C3636-6932-D14E-A484-552240E62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1pPr>
    <a:lvl2pPr marL="120650" indent="0" algn="l" defTabSz="914400" rtl="0" eaLnBrk="1" latinLnBrk="0" hangingPunct="1">
      <a:tabLst/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25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09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81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45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38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74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33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19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84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81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21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48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26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9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365" y="711189"/>
            <a:ext cx="7997932" cy="238760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365" y="3325877"/>
            <a:ext cx="6858000" cy="1655762"/>
          </a:xfrm>
        </p:spPr>
        <p:txBody>
          <a:bodyPr>
            <a:normAutofit/>
          </a:bodyPr>
          <a:lstStyle>
            <a:lvl1pPr marL="231775" indent="-231775" algn="l"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847" y="1261029"/>
            <a:ext cx="7490485" cy="1710771"/>
          </a:xfrm>
        </p:spPr>
        <p:txBody>
          <a:bodyPr/>
          <a:lstStyle>
            <a:lvl1pPr>
              <a:buClr>
                <a:srgbClr val="3B857C"/>
              </a:buClr>
              <a:defRPr/>
            </a:lvl1pPr>
            <a:lvl2pPr>
              <a:lnSpc>
                <a:spcPct val="90000"/>
              </a:lnSpc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20CD40-028C-2446-B0BE-931C2D5496B9}" type="datetime1">
              <a:rPr lang="en-US" smtClean="0"/>
              <a:t>3/7/25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2198D0-CA48-6727-5887-E43060D619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9400" y="3151188"/>
            <a:ext cx="7562850" cy="157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106" y="2624140"/>
            <a:ext cx="6577460" cy="510909"/>
          </a:xfrm>
        </p:spPr>
        <p:txBody>
          <a:bodyPr wrap="square" anchor="ctr" anchorCtr="0">
            <a:sp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EF20E4-6468-1F4B-99B1-3782A2B47695}" type="datetime1">
              <a:rPr lang="en-US" smtClean="0"/>
              <a:t>3/7/25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1B416B4-17D2-1042-8E35-654C87DF6C4B}" type="datetime1">
              <a:rPr lang="en-US" smtClean="0"/>
              <a:t>3/7/25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365" y="711189"/>
            <a:ext cx="7997932" cy="238760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365" y="3325877"/>
            <a:ext cx="6858000" cy="1655762"/>
          </a:xfrm>
        </p:spPr>
        <p:txBody>
          <a:bodyPr>
            <a:normAutofit/>
          </a:bodyPr>
          <a:lstStyle>
            <a:lvl1pPr marL="231775" indent="-231775" algn="l"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2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lnSpc>
                <a:spcPct val="90000"/>
              </a:lnSpc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DE9CE3-C77A-EA4E-8BDF-390CEEE95B35}" type="datetime1">
              <a:rPr lang="en-US" smtClean="0"/>
              <a:t>3/7/25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09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106" y="2624140"/>
            <a:ext cx="6577460" cy="510909"/>
          </a:xfrm>
        </p:spPr>
        <p:txBody>
          <a:bodyPr wrap="square" anchor="ctr" anchorCtr="0">
            <a:sp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80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AAE5742-2029-D84E-825D-A597E75D5F60}" type="datetime1">
              <a:rPr lang="en-US" smtClean="0"/>
              <a:t>3/7/25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149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688119E-00D2-534A-9B51-90A6C0787982}" type="datetime1">
              <a:rPr lang="en-US" smtClean="0"/>
              <a:t>3/7/25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8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1" y="6550223"/>
            <a:ext cx="9143999" cy="307777"/>
          </a:xfrm>
          <a:prstGeom prst="rect">
            <a:avLst/>
          </a:prstGeom>
          <a:solidFill>
            <a:srgbClr val="339E90"/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8136732" y="6550222"/>
            <a:ext cx="1007268" cy="307777"/>
          </a:xfrm>
          <a:prstGeom prst="rect">
            <a:avLst/>
          </a:prstGeom>
          <a:solidFill>
            <a:srgbClr val="000000">
              <a:alpha val="34902"/>
            </a:srgbClr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86" y="6616643"/>
            <a:ext cx="1051560" cy="174933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0" y="6550220"/>
            <a:ext cx="9144000" cy="73019"/>
          </a:xfrm>
          <a:prstGeom prst="rect">
            <a:avLst/>
          </a:prstGeom>
          <a:gradFill>
            <a:gsLst>
              <a:gs pos="0">
                <a:schemeClr val="tx1">
                  <a:alpha val="1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wrap="square" rIns="182880" rtlCol="0">
            <a:noAutofit/>
          </a:bodyPr>
          <a:lstStyle/>
          <a:p>
            <a:pPr algn="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847" y="85917"/>
            <a:ext cx="7886700" cy="95122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847" y="1261029"/>
            <a:ext cx="7490485" cy="5109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410" y="6623241"/>
            <a:ext cx="650513" cy="185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CDC2DF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037140"/>
            <a:ext cx="9144000" cy="0"/>
          </a:xfrm>
          <a:prstGeom prst="line">
            <a:avLst/>
          </a:prstGeom>
          <a:ln w="12700">
            <a:solidFill>
              <a:srgbClr val="614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>
          <a:srgbClr val="3B857C"/>
        </a:buClr>
        <a:buFont typeface="Wingdings" charset="2"/>
        <a:buChar char="§"/>
        <a:tabLst/>
        <a:defRPr sz="18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7525" indent="-169863" algn="l" defTabSz="914400" rtl="0" eaLnBrk="1" latinLnBrk="0" hangingPunct="1">
        <a:lnSpc>
          <a:spcPct val="85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Wingdings" charset="2"/>
        <a:buChar char="§"/>
        <a:tabLst/>
        <a:defRPr sz="16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44538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8585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847" y="85917"/>
            <a:ext cx="7886700" cy="95122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847" y="1261029"/>
            <a:ext cx="7490485" cy="5109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410" y="6623241"/>
            <a:ext cx="650513" cy="185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CDC2DF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037140"/>
            <a:ext cx="9144000" cy="0"/>
          </a:xfrm>
          <a:prstGeom prst="line">
            <a:avLst/>
          </a:prstGeom>
          <a:ln w="12700">
            <a:solidFill>
              <a:srgbClr val="326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0" y="6550221"/>
            <a:ext cx="9144000" cy="307779"/>
            <a:chOff x="0" y="6550221"/>
            <a:chExt cx="9144000" cy="307779"/>
          </a:xfrm>
          <a:solidFill>
            <a:srgbClr val="4EAFA3"/>
          </a:solidFill>
        </p:grpSpPr>
        <p:sp>
          <p:nvSpPr>
            <p:cNvPr id="11" name="TextBox 10"/>
            <p:cNvSpPr txBox="1"/>
            <p:nvPr userDrawn="1"/>
          </p:nvSpPr>
          <p:spPr>
            <a:xfrm>
              <a:off x="0" y="6550223"/>
              <a:ext cx="9143999" cy="307777"/>
            </a:xfrm>
            <a:prstGeom prst="rect">
              <a:avLst/>
            </a:prstGeom>
            <a:grpFill/>
          </p:spPr>
          <p:txBody>
            <a:bodyPr wrap="square" rIns="91440" rtlCol="0">
              <a:spAutoFit/>
            </a:bodyPr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8251463" y="6550222"/>
              <a:ext cx="892536" cy="307777"/>
            </a:xfrm>
            <a:prstGeom prst="rect">
              <a:avLst/>
            </a:prstGeom>
            <a:grpFill/>
          </p:spPr>
          <p:txBody>
            <a:bodyPr wrap="square" rIns="91440" rtlCol="0">
              <a:spAutoFit/>
            </a:bodyPr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0" y="6550221"/>
              <a:ext cx="9144000" cy="73019"/>
            </a:xfrm>
            <a:prstGeom prst="rect">
              <a:avLst/>
            </a:prstGeom>
            <a:grpFill/>
          </p:spPr>
          <p:txBody>
            <a:bodyPr wrap="square" rIns="182880" rtlCol="0">
              <a:noAutofit/>
            </a:bodyPr>
            <a:lstStyle/>
            <a:p>
              <a:pPr algn="r"/>
              <a:endParaRPr lang="en-US" sz="1400" dirty="0">
                <a:solidFill>
                  <a:schemeClr val="bg1"/>
                </a:solidFill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5135" y="6662950"/>
              <a:ext cx="566928" cy="92034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989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>
          <a:srgbClr val="3B857C"/>
        </a:buClr>
        <a:buFont typeface="Wingdings" charset="2"/>
        <a:buChar char="§"/>
        <a:tabLst/>
        <a:defRPr sz="18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7525" indent="-169863" algn="l" defTabSz="914400" rtl="0" eaLnBrk="1" latinLnBrk="0" hangingPunct="1">
        <a:lnSpc>
          <a:spcPct val="85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Wingdings" charset="2"/>
        <a:buChar char="§"/>
        <a:tabLst/>
        <a:defRPr sz="16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44538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8585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tiff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3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10" Type="http://schemas.openxmlformats.org/officeDocument/2006/relationships/image" Target="../media/image39.png"/><Relationship Id="rId4" Type="http://schemas.openxmlformats.org/officeDocument/2006/relationships/image" Target="../media/image33.tiff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tiff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tiff"/><Relationship Id="rId5" Type="http://schemas.openxmlformats.org/officeDocument/2006/relationships/image" Target="../media/image47.tiff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266E-53BD-270C-7534-20E6AC61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bg1"/>
                </a:solidFill>
                <a:effectLst/>
                <a:latin typeface="+mn-lt"/>
                <a:ea typeface="+mj-ea"/>
                <a:cs typeface="+mj-cs"/>
              </a:rPr>
              <a:t>Resources Exist, Asking Can Help–Spouse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5E838-A21F-9ABB-0C6B-A6A5BDAA0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i="1" dirty="0">
                <a:solidFill>
                  <a:schemeClr val="bg1"/>
                </a:solidFill>
              </a:rPr>
              <a:t>REACH OUT, GET HELP, AND THRIVE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Session 1: </a:t>
            </a:r>
          </a:p>
          <a:p>
            <a:pPr marL="0" indent="0">
              <a:spcAft>
                <a:spcPts val="18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Overcoming Barriers, Finding Resources, and Thriving as a Military Spouse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Facilitator Name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Location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Date</a:t>
            </a:r>
          </a:p>
          <a:p>
            <a:pPr>
              <a:buClr>
                <a:schemeClr val="bg1"/>
              </a:buClr>
            </a:pPr>
            <a:endParaRPr lang="en-US" sz="900" dirty="0">
              <a:solidFill>
                <a:schemeClr val="bg1"/>
              </a:solidFill>
            </a:endParaRPr>
          </a:p>
          <a:p>
            <a:pPr marL="0" indent="0">
              <a:buClr>
                <a:schemeClr val="bg1"/>
              </a:buClr>
              <a:buNone/>
            </a:pPr>
            <a:r>
              <a:rPr lang="en-US" sz="1400" dirty="0">
                <a:solidFill>
                  <a:schemeClr val="bg1"/>
                </a:solidFill>
              </a:rPr>
              <a:t>Reserve/National Guard; Version 3 (March 2024)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sz="1400" dirty="0">
                <a:solidFill>
                  <a:schemeClr val="bg1"/>
                </a:solidFill>
              </a:rPr>
              <a:t>(OPA-2021-035, PERSEREC-PA-20-01)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A3842-04D2-A742-5D10-54903C90B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2490716"/>
          </a:xfrm>
          <a:prstGeom prst="rect">
            <a:avLst/>
          </a:prstGeom>
          <a:solidFill>
            <a:srgbClr val="339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REACH-Spouse Logo&#10;&#10;">
            <a:extLst>
              <a:ext uri="{FF2B5EF4-FFF2-40B4-BE49-F238E27FC236}">
                <a16:creationId xmlns:a16="http://schemas.microsoft.com/office/drawing/2014/main" id="{27CE7C13-442D-4092-BE2E-2A0DB73C0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12" y="82285"/>
            <a:ext cx="2898648" cy="17481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F52A3C2-351D-9680-A526-0AE27F27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8685" y="1454618"/>
            <a:ext cx="4443903" cy="75166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75000"/>
              </a:lnSpc>
            </a:pPr>
            <a:r>
              <a:rPr lang="en-US" sz="2000" dirty="0">
                <a:solidFill>
                  <a:schemeClr val="bg1"/>
                </a:solidFill>
              </a:rPr>
              <a:t>Resources Exist, Asking Can Help–Spouse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76F8EFE-532E-B139-EBA3-949EE00F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2505600"/>
            <a:ext cx="9144000" cy="40819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266700" dir="10800000">
              <a:prstClr val="black">
                <a:alpha val="13000"/>
              </a:prstClr>
            </a:innerShdw>
          </a:effectLst>
        </p:spPr>
        <p:txBody>
          <a:bodyPr vert="horz" wrap="square" lIns="457200" tIns="45720" rIns="91440" bIns="45720" rtlCol="0" anchor="ctr" anchorCtr="0">
            <a:no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D43E50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 dirty="0"/>
              <a:t>REACH OUT, GET HELP, AND THRIVE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316A0A3-BA23-0F9D-7317-511DA459C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27482" y="3096584"/>
            <a:ext cx="4352066" cy="270894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charset="2"/>
              <a:buNone/>
            </a:pPr>
            <a:r>
              <a:rPr lang="en-US" sz="2000" b="1" dirty="0"/>
              <a:t>Session 1: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Font typeface="Wingdings" charset="2"/>
              <a:buNone/>
            </a:pPr>
            <a:r>
              <a:rPr lang="en-US" sz="2000" b="1" dirty="0"/>
              <a:t>Overcoming Barriers, Finding Resources, and Thriving as a Military Spouse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Facilitator Name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Location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Date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 marL="0" indent="0">
              <a:spcBef>
                <a:spcPts val="0"/>
              </a:spcBef>
              <a:buFont typeface="Wingdings" charset="2"/>
              <a:buNone/>
            </a:pPr>
            <a:r>
              <a:rPr lang="en-US" sz="1500" dirty="0"/>
              <a:t>Reserve/National Guard; Version 3 (March 2024)</a:t>
            </a:r>
            <a:endParaRPr lang="en-US" sz="1500" dirty="0">
              <a:cs typeface="Calibri"/>
            </a:endParaRPr>
          </a:p>
          <a:p>
            <a:endParaRPr lang="en-US" dirty="0"/>
          </a:p>
        </p:txBody>
      </p:sp>
      <p:pic>
        <p:nvPicPr>
          <p:cNvPr id="10" name="Picture 9" descr="Decorative Image&#10;&#10;Various military personnel">
            <a:extLst>
              <a:ext uri="{FF2B5EF4-FFF2-40B4-BE49-F238E27FC236}">
                <a16:creationId xmlns:a16="http://schemas.microsoft.com/office/drawing/2014/main" id="{0E1C19EB-A69E-BBC2-89E5-9ECBA62EA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953" y="1163707"/>
            <a:ext cx="2178633" cy="141890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11" name="Picture 10" descr="Decorative Image&#10;&#10;Military family">
            <a:extLst>
              <a:ext uri="{FF2B5EF4-FFF2-40B4-BE49-F238E27FC236}">
                <a16:creationId xmlns:a16="http://schemas.microsoft.com/office/drawing/2014/main" id="{E348A20E-10C8-D13D-DF60-02BF535704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685" y="1163695"/>
            <a:ext cx="2171794" cy="259587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12" name="Picture 11" descr="Decorative Image&#10;&#10;Military family">
            <a:extLst>
              <a:ext uri="{FF2B5EF4-FFF2-40B4-BE49-F238E27FC236}">
                <a16:creationId xmlns:a16="http://schemas.microsoft.com/office/drawing/2014/main" id="{B361B179-B7A1-4C43-7A43-021A6B7D6B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3186" y="2654675"/>
            <a:ext cx="2175319" cy="2715336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13" name="Picture 12" descr="Decorative Image&#10;&#10;Military couple">
            <a:extLst>
              <a:ext uri="{FF2B5EF4-FFF2-40B4-BE49-F238E27FC236}">
                <a16:creationId xmlns:a16="http://schemas.microsoft.com/office/drawing/2014/main" id="{EF2DDB95-34D5-E545-5502-017D4B4A3C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2" t="6949" r="3996"/>
          <a:stretch/>
        </p:blipFill>
        <p:spPr>
          <a:xfrm>
            <a:off x="6766685" y="3831186"/>
            <a:ext cx="2163282" cy="1538825"/>
          </a:xfrm>
          <a:prstGeom prst="rect">
            <a:avLst/>
          </a:prstGeom>
          <a:ln w="3175">
            <a:solidFill>
              <a:schemeClr val="bg1">
                <a:alpha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269A9742-5D13-E111-F622-BF1194B0C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181455" y="5509285"/>
            <a:ext cx="4352066" cy="5847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(OPA-2021-035, PERSEREC-PA-20-01)</a:t>
            </a:r>
          </a:p>
          <a:p>
            <a:endParaRPr lang="en-US" sz="15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82C412-B04E-484E-4B18-86723C4AD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931462"/>
            <a:ext cx="9144000" cy="9265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Logo&#10;&#10;United States Department of Defense">
            <a:extLst>
              <a:ext uri="{FF2B5EF4-FFF2-40B4-BE49-F238E27FC236}">
                <a16:creationId xmlns:a16="http://schemas.microsoft.com/office/drawing/2014/main" id="{D7BDD230-3F92-ABD3-101C-1B6639671E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9609" y="6071310"/>
            <a:ext cx="1607967" cy="646182"/>
          </a:xfrm>
          <a:prstGeom prst="rect">
            <a:avLst/>
          </a:prstGeom>
        </p:spPr>
      </p:pic>
      <p:pic>
        <p:nvPicPr>
          <p:cNvPr id="17" name="Picture 16" descr="Logo&#10;&#10;Department of the Army">
            <a:extLst>
              <a:ext uri="{FF2B5EF4-FFF2-40B4-BE49-F238E27FC236}">
                <a16:creationId xmlns:a16="http://schemas.microsoft.com/office/drawing/2014/main" id="{0B5C3C15-619D-08D4-C59A-B1ABDB3125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495" y="6071310"/>
            <a:ext cx="640080" cy="640080"/>
          </a:xfrm>
          <a:prstGeom prst="rect">
            <a:avLst/>
          </a:prstGeom>
        </p:spPr>
      </p:pic>
      <p:pic>
        <p:nvPicPr>
          <p:cNvPr id="18" name="Picture 17" descr="Logo&#10;&#10;United States Marine Corps">
            <a:extLst>
              <a:ext uri="{FF2B5EF4-FFF2-40B4-BE49-F238E27FC236}">
                <a16:creationId xmlns:a16="http://schemas.microsoft.com/office/drawing/2014/main" id="{656DC8B2-3334-9F4D-CA1B-8B553A5B35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049" y="6071310"/>
            <a:ext cx="640080" cy="640080"/>
          </a:xfrm>
          <a:prstGeom prst="rect">
            <a:avLst/>
          </a:prstGeom>
        </p:spPr>
      </p:pic>
      <p:pic>
        <p:nvPicPr>
          <p:cNvPr id="19" name="Picture 18" descr="Logo&#10;&#10;Department of the Navy">
            <a:extLst>
              <a:ext uri="{FF2B5EF4-FFF2-40B4-BE49-F238E27FC236}">
                <a16:creationId xmlns:a16="http://schemas.microsoft.com/office/drawing/2014/main" id="{F2D84457-1784-3BC3-13DE-67E51460414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97" t="8868" r="8740" b="8873"/>
          <a:stretch/>
        </p:blipFill>
        <p:spPr>
          <a:xfrm>
            <a:off x="4738459" y="6071310"/>
            <a:ext cx="649224" cy="646841"/>
          </a:xfrm>
          <a:prstGeom prst="rect">
            <a:avLst/>
          </a:prstGeom>
        </p:spPr>
      </p:pic>
      <p:pic>
        <p:nvPicPr>
          <p:cNvPr id="20" name="Picture 19" descr="Logo&#10;&#10;Department of the Air Force">
            <a:extLst>
              <a:ext uri="{FF2B5EF4-FFF2-40B4-BE49-F238E27FC236}">
                <a16:creationId xmlns:a16="http://schemas.microsoft.com/office/drawing/2014/main" id="{DEA7F88F-9CEE-3898-142E-303D25A6492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157" y="6071310"/>
            <a:ext cx="640080" cy="640080"/>
          </a:xfrm>
          <a:prstGeom prst="rect">
            <a:avLst/>
          </a:prstGeom>
        </p:spPr>
      </p:pic>
      <p:pic>
        <p:nvPicPr>
          <p:cNvPr id="21" name="Picture 20" descr="Logo&#10;&#10;United States Space Force">
            <a:extLst>
              <a:ext uri="{FF2B5EF4-FFF2-40B4-BE49-F238E27FC236}">
                <a16:creationId xmlns:a16="http://schemas.microsoft.com/office/drawing/2014/main" id="{7E25F858-0062-E570-F31D-E9D004D04A3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711" y="6071310"/>
            <a:ext cx="640080" cy="640080"/>
          </a:xfrm>
          <a:prstGeom prst="rect">
            <a:avLst/>
          </a:prstGeom>
        </p:spPr>
      </p:pic>
      <p:pic>
        <p:nvPicPr>
          <p:cNvPr id="22" name="Picture 21" descr="Logo&#10;&#10;United States Coast Guard">
            <a:extLst>
              <a:ext uri="{FF2B5EF4-FFF2-40B4-BE49-F238E27FC236}">
                <a16:creationId xmlns:a16="http://schemas.microsoft.com/office/drawing/2014/main" id="{C27B9458-D533-61DF-2A5D-90DE890D06C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263" y="6071310"/>
            <a:ext cx="640080" cy="64008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2DA6234-ABA8-BC7A-FC17-2D5C20177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878918"/>
            <a:ext cx="9144000" cy="45719"/>
          </a:xfrm>
          <a:prstGeom prst="rect">
            <a:avLst/>
          </a:prstGeom>
          <a:solidFill>
            <a:srgbClr val="339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F983E-4F70-1093-6642-E4FBCF26A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88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8AFB-520F-AD2E-6590-50503440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Session 1 Roadmap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C24AF-4BC5-06D6-33C7-1CBA01501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Your journey to self-care and wellness starts here!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Purpose</a:t>
            </a:r>
            <a:r>
              <a:rPr lang="en-US" dirty="0">
                <a:solidFill>
                  <a:schemeClr val="bg1"/>
                </a:solidFill>
              </a:rPr>
              <a:t> of REACH–Spouse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Content</a:t>
            </a:r>
            <a:r>
              <a:rPr lang="en-US" dirty="0">
                <a:solidFill>
                  <a:schemeClr val="bg1"/>
                </a:solidFill>
              </a:rPr>
              <a:t> of REACH–Spouse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Unique Challenges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Barriers to Help Seeking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Practice Call to Military OneSource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Self-Care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Wrap-Up &amp; Resource List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Privacy </a:t>
            </a:r>
            <a:r>
              <a:rPr lang="en-US" dirty="0">
                <a:solidFill>
                  <a:schemeClr val="bg1"/>
                </a:solidFill>
              </a:rPr>
              <a:t>of what we discuss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A9C52A-D1CF-934E-E718-D81C42C09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7" y="1293301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Your journey to self-care and wellness starts here!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A183B7D-DF3F-4296-CED0-26F6F9963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5569" y="1293301"/>
            <a:ext cx="576770" cy="643025"/>
            <a:chOff x="325569" y="1293301"/>
            <a:chExt cx="576770" cy="643025"/>
          </a:xfrm>
          <a:solidFill>
            <a:srgbClr val="2F6B64"/>
          </a:solidFill>
        </p:grpSpPr>
        <p:sp>
          <p:nvSpPr>
            <p:cNvPr id="7" name="Content Placeholder 2" title="decorative box">
              <a:extLst>
                <a:ext uri="{FF2B5EF4-FFF2-40B4-BE49-F238E27FC236}">
                  <a16:creationId xmlns:a16="http://schemas.microsoft.com/office/drawing/2014/main" id="{212231FE-1375-7CE4-5324-C898AA0F9549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8" name="Picture 7" descr="Decorative Image&#10;&#10;Light bulb">
              <a:extLst>
                <a:ext uri="{FF2B5EF4-FFF2-40B4-BE49-F238E27FC236}">
                  <a16:creationId xmlns:a16="http://schemas.microsoft.com/office/drawing/2014/main" id="{E4EB2522-7E18-20C0-F632-0952D079F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grpFill/>
          </p:spPr>
        </p:pic>
      </p:grpSp>
      <p:pic>
        <p:nvPicPr>
          <p:cNvPr id="9" name="Picture 8" descr="Decorative Image&#10;&#10;Highway">
            <a:extLst>
              <a:ext uri="{FF2B5EF4-FFF2-40B4-BE49-F238E27FC236}">
                <a16:creationId xmlns:a16="http://schemas.microsoft.com/office/drawing/2014/main" id="{55999B02-D995-1DCD-08E6-C6AE7129EF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25327"/>
            <a:ext cx="9144000" cy="3771108"/>
          </a:xfrm>
          <a:prstGeom prst="rect">
            <a:avLst/>
          </a:prstGeom>
        </p:spPr>
      </p:pic>
      <p:pic>
        <p:nvPicPr>
          <p:cNvPr id="10" name="Hands" descr="holding hands" title="decorative image">
            <a:extLst>
              <a:ext uri="{FF2B5EF4-FFF2-40B4-BE49-F238E27FC236}">
                <a16:creationId xmlns:a16="http://schemas.microsoft.com/office/drawing/2014/main" id="{E2F12071-A5EC-01C7-B29D-1B888B7F19E7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alphaModFix amt="5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9" y="2125326"/>
            <a:ext cx="1578890" cy="3771108"/>
          </a:xfrm>
          <a:prstGeom prst="rect">
            <a:avLst/>
          </a:prstGeom>
        </p:spPr>
      </p:pic>
      <p:sp>
        <p:nvSpPr>
          <p:cNvPr id="11" name="Purpose of the Training">
            <a:extLst>
              <a:ext uri="{FF2B5EF4-FFF2-40B4-BE49-F238E27FC236}">
                <a16:creationId xmlns:a16="http://schemas.microsoft.com/office/drawing/2014/main" id="{E7645F14-8D34-80CF-3AFE-8A92FFB5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2332586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tIns="45720" rIns="91440" bIns="4572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Purpose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of REACH–Spouse</a:t>
            </a:r>
          </a:p>
        </p:txBody>
      </p:sp>
      <p:sp>
        <p:nvSpPr>
          <p:cNvPr id="12" name="Content of the training">
            <a:extLst>
              <a:ext uri="{FF2B5EF4-FFF2-40B4-BE49-F238E27FC236}">
                <a16:creationId xmlns:a16="http://schemas.microsoft.com/office/drawing/2014/main" id="{25377832-5591-D300-E80A-E147B7611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2793967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tIns="45720" rIns="91440" bIns="4572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Content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REACH–Spouse</a:t>
            </a:r>
          </a:p>
        </p:txBody>
      </p:sp>
      <p:sp>
        <p:nvSpPr>
          <p:cNvPr id="13" name="Your Goals">
            <a:extLst>
              <a:ext uri="{FF2B5EF4-FFF2-40B4-BE49-F238E27FC236}">
                <a16:creationId xmlns:a16="http://schemas.microsoft.com/office/drawing/2014/main" id="{D93649E5-805E-C9D0-6897-AB1B2DB09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629837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0" tIns="45720" rIns="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Unique Challenges</a:t>
            </a:r>
          </a:p>
        </p:txBody>
      </p:sp>
      <p:sp>
        <p:nvSpPr>
          <p:cNvPr id="14" name="Barriers to Help Seeking">
            <a:extLst>
              <a:ext uri="{FF2B5EF4-FFF2-40B4-BE49-F238E27FC236}">
                <a16:creationId xmlns:a16="http://schemas.microsoft.com/office/drawing/2014/main" id="{3360BB0D-D3C3-1948-1009-E5291025F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5324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endParaRPr lang="en-US" sz="1600" i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Barriers to Help Seeking</a:t>
            </a:r>
          </a:p>
          <a:p>
            <a:pPr marL="0" indent="0" algn="ctr">
              <a:lnSpc>
                <a:spcPct val="85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Education">
            <a:extLst>
              <a:ext uri="{FF2B5EF4-FFF2-40B4-BE49-F238E27FC236}">
                <a16:creationId xmlns:a16="http://schemas.microsoft.com/office/drawing/2014/main" id="{A4338A8D-9F2E-94B2-9423-EE80D015D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560812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Practice Call to Military OneSource</a:t>
            </a:r>
          </a:p>
        </p:txBody>
      </p:sp>
      <p:sp>
        <p:nvSpPr>
          <p:cNvPr id="18" name="Practice">
            <a:extLst>
              <a:ext uri="{FF2B5EF4-FFF2-40B4-BE49-F238E27FC236}">
                <a16:creationId xmlns:a16="http://schemas.microsoft.com/office/drawing/2014/main" id="{D7FD7C3A-4B3E-546B-631A-B42A2550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26300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Self-Care</a:t>
            </a:r>
          </a:p>
        </p:txBody>
      </p:sp>
      <p:sp>
        <p:nvSpPr>
          <p:cNvPr id="19" name="Wrap-Up">
            <a:extLst>
              <a:ext uri="{FF2B5EF4-FFF2-40B4-BE49-F238E27FC236}">
                <a16:creationId xmlns:a16="http://schemas.microsoft.com/office/drawing/2014/main" id="{0DFFA1BA-D1C1-563D-120E-9941B807E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491789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Wrap-Up &amp;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Resource List</a:t>
            </a:r>
          </a:p>
        </p:txBody>
      </p:sp>
      <p:sp>
        <p:nvSpPr>
          <p:cNvPr id="20" name="Privacy of what we discuss">
            <a:extLst>
              <a:ext uri="{FF2B5EF4-FFF2-40B4-BE49-F238E27FC236}">
                <a16:creationId xmlns:a16="http://schemas.microsoft.com/office/drawing/2014/main" id="{EF390DF6-3DA6-AE64-970A-8E49AC45C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4957165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Privacy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what we discuss </a:t>
            </a:r>
          </a:p>
        </p:txBody>
      </p:sp>
      <p:grpSp>
        <p:nvGrpSpPr>
          <p:cNvPr id="21" name="Group 20" descr="Logo&#10;&#10;OPA PERSEREC">
            <a:extLst>
              <a:ext uri="{FF2B5EF4-FFF2-40B4-BE49-F238E27FC236}">
                <a16:creationId xmlns:a16="http://schemas.microsoft.com/office/drawing/2014/main" id="{B1F93B2C-7CB0-6EC9-5A12-0AA624E98762}"/>
              </a:ext>
            </a:extLst>
          </p:cNvPr>
          <p:cNvGrpSpPr/>
          <p:nvPr/>
        </p:nvGrpSpPr>
        <p:grpSpPr>
          <a:xfrm>
            <a:off x="166278" y="5955981"/>
            <a:ext cx="2258140" cy="477591"/>
            <a:chOff x="166278" y="5653386"/>
            <a:chExt cx="3055026" cy="704685"/>
          </a:xfrm>
        </p:grpSpPr>
        <p:sp>
          <p:nvSpPr>
            <p:cNvPr id="22" name="The REACH training was developed">
              <a:extLst>
                <a:ext uri="{FF2B5EF4-FFF2-40B4-BE49-F238E27FC236}">
                  <a16:creationId xmlns:a16="http://schemas.microsoft.com/office/drawing/2014/main" id="{00C869A8-35BA-F7B4-0830-A341E71CF5BA}"/>
                </a:ext>
              </a:extLst>
            </p:cNvPr>
            <p:cNvSpPr txBox="1"/>
            <p:nvPr/>
          </p:nvSpPr>
          <p:spPr>
            <a:xfrm>
              <a:off x="166278" y="5653386"/>
              <a:ext cx="2939382" cy="38600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dirty="0"/>
                <a:t>REACH–Spouse was developed by</a:t>
              </a:r>
            </a:p>
          </p:txBody>
        </p:sp>
        <p:pic>
          <p:nvPicPr>
            <p:cNvPr id="23" name="Picture 22" title="perserec logo">
              <a:extLst>
                <a:ext uri="{FF2B5EF4-FFF2-40B4-BE49-F238E27FC236}">
                  <a16:creationId xmlns:a16="http://schemas.microsoft.com/office/drawing/2014/main" id="{D9D5D0F3-46AA-F760-9D28-3B668DA8E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577" y="6004386"/>
              <a:ext cx="2994727" cy="353685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3D675-F1F4-5AD3-2A42-7713E92F4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68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4A12A-6040-8E03-436C-6E4BC1F3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Military Spouse Challenges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B1A23-D735-4960-2144-363992695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As a group, military spouses report having significantly more mental health concerns than spouses who are not in the military. Why is that?</a:t>
            </a:r>
          </a:p>
          <a:p>
            <a:pPr marL="0" indent="0" defTabSz="577850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Challenges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2800" b="1" i="1" dirty="0">
                <a:solidFill>
                  <a:schemeClr val="bg1"/>
                </a:solidFill>
              </a:rPr>
              <a:t>All Spouses </a:t>
            </a:r>
            <a:r>
              <a:rPr lang="en-US" b="1" dirty="0">
                <a:solidFill>
                  <a:schemeClr val="bg1"/>
                </a:solidFill>
              </a:rPr>
              <a:t>Face:</a:t>
            </a:r>
            <a:endParaRPr lang="en-US" dirty="0">
              <a:solidFill>
                <a:schemeClr val="bg1"/>
              </a:solidFill>
            </a:endParaRPr>
          </a:p>
          <a:p>
            <a:pPr marL="460375" lvl="0" indent="-11906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Little time for self-care</a:t>
            </a:r>
          </a:p>
          <a:p>
            <a:pPr marL="460375" lvl="0" indent="-11906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Frequently parenting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alone</a:t>
            </a:r>
          </a:p>
          <a:p>
            <a:pPr marL="460375" lvl="0" indent="-11906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Relationship problems </a:t>
            </a:r>
          </a:p>
          <a:p>
            <a:pPr marL="460375" lvl="0" indent="-11906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Unemployment or underemployment</a:t>
            </a:r>
          </a:p>
          <a:p>
            <a:pPr marL="460375" lvl="0" indent="-11906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Financial concerns</a:t>
            </a:r>
            <a:r>
              <a:rPr lang="en-US" strike="sngStrike" dirty="0">
                <a:solidFill>
                  <a:schemeClr val="bg1"/>
                </a:solidFill>
              </a:rPr>
              <a:t> </a:t>
            </a:r>
          </a:p>
          <a:p>
            <a:pPr marL="460375" lvl="0" indent="-11906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Self-reliant mentality</a:t>
            </a:r>
          </a:p>
          <a:p>
            <a:pPr marL="460375" lvl="0" indent="-11906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 defTabSz="577850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Additional Challenges </a:t>
            </a:r>
            <a:r>
              <a:rPr lang="en-US" sz="2000" b="1" i="1" dirty="0">
                <a:solidFill>
                  <a:schemeClr val="bg1"/>
                </a:solidFill>
              </a:rPr>
              <a:t>Military Spouses</a:t>
            </a:r>
            <a:r>
              <a:rPr lang="en-US" b="1" dirty="0">
                <a:solidFill>
                  <a:schemeClr val="bg1"/>
                </a:solidFill>
              </a:rPr>
              <a:t> Face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  <a:endParaRPr lang="en-US" sz="1600" dirty="0">
              <a:solidFill>
                <a:schemeClr val="bg1"/>
              </a:solidFill>
            </a:endParaRP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Wide range of military-related responsibilities and expectations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Service member frequently gone</a:t>
            </a:r>
          </a:p>
          <a:p>
            <a:pPr marL="400050" lvl="1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Long days, trainings, extended time in the field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Deployment and reintegration 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Service member’s health and well-being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Changes to healthcare coverage 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Service member being away at least one weekend a month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Access to care challenges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bg1"/>
                </a:solidFill>
              </a:rPr>
              <a:t>Last minute activations</a:t>
            </a:r>
          </a:p>
          <a:p>
            <a:pPr marL="114300" indent="0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We can overcome these challenges by reaching out for help when we need it.</a:t>
            </a:r>
          </a:p>
        </p:txBody>
      </p:sp>
      <p:sp>
        <p:nvSpPr>
          <p:cNvPr id="5" name="Question Mark Words">
            <a:extLst>
              <a:ext uri="{FF2B5EF4-FFF2-40B4-BE49-F238E27FC236}">
                <a16:creationId xmlns:a16="http://schemas.microsoft.com/office/drawing/2014/main" id="{9228ABEB-0588-6C55-2815-8623A674E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4" y="1289304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As a group, military spouses report having significantly more mental health concerns than spouses who are not in the military. Why is that?</a:t>
            </a:r>
          </a:p>
        </p:txBody>
      </p:sp>
      <p:sp>
        <p:nvSpPr>
          <p:cNvPr id="6" name="Question Mark line">
            <a:extLst>
              <a:ext uri="{FF2B5EF4-FFF2-40B4-BE49-F238E27FC236}">
                <a16:creationId xmlns:a16="http://schemas.microsoft.com/office/drawing/2014/main" id="{70CBF7AF-AC6F-3F1C-FA99-238B9C38A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6" y="1289304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7" name="Question Mark icon">
            <a:extLst>
              <a:ext uri="{FF2B5EF4-FFF2-40B4-BE49-F238E27FC236}">
                <a16:creationId xmlns:a16="http://schemas.microsoft.com/office/drawing/2014/main" id="{CEFCAB27-B05D-680E-0C5F-FE06E80C8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06" y="1411309"/>
            <a:ext cx="388676" cy="388676"/>
          </a:xfrm>
          <a:prstGeom prst="rect">
            <a:avLst/>
          </a:prstGeom>
        </p:spPr>
      </p:pic>
      <p:sp>
        <p:nvSpPr>
          <p:cNvPr id="9" name="All Spouses shape">
            <a:extLst>
              <a:ext uri="{FF2B5EF4-FFF2-40B4-BE49-F238E27FC236}">
                <a16:creationId xmlns:a16="http://schemas.microsoft.com/office/drawing/2014/main" id="{C30C63D0-47AC-3AAE-4C22-EB39F82F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069" y="2074041"/>
            <a:ext cx="5639802" cy="3654011"/>
          </a:xfrm>
          <a:prstGeom prst="round2DiagRect">
            <a:avLst>
              <a:gd name="adj1" fmla="val 9724"/>
              <a:gd name="adj2" fmla="val 0"/>
            </a:avLst>
          </a:prstGeom>
          <a:solidFill>
            <a:srgbClr val="E6E6E6">
              <a:alpha val="16000"/>
            </a:srgb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0" tIns="91440" rIns="3017520" bIns="416337" numCol="1" spcCol="1270" anchor="t" anchorCtr="0">
            <a:noAutofit/>
          </a:bodyPr>
          <a:lstStyle/>
          <a:p>
            <a:pPr algn="ctr" defTabSz="577850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</a:pPr>
            <a:r>
              <a:rPr lang="en-US" b="1" dirty="0"/>
              <a:t>Challenges</a:t>
            </a:r>
            <a:r>
              <a:rPr lang="en-US" b="1" dirty="0">
                <a:solidFill>
                  <a:srgbClr val="3B857C"/>
                </a:solidFill>
              </a:rPr>
              <a:t> </a:t>
            </a:r>
            <a:br>
              <a:rPr lang="en-US" b="1" dirty="0">
                <a:solidFill>
                  <a:srgbClr val="3B857C"/>
                </a:solidFill>
              </a:rPr>
            </a:br>
            <a:r>
              <a:rPr lang="en-US" sz="2000" b="1" i="1" dirty="0"/>
              <a:t>All Spouses </a:t>
            </a:r>
            <a:r>
              <a:rPr lang="en-US" b="1" dirty="0"/>
              <a:t>Face:</a:t>
            </a:r>
            <a:endParaRPr lang="en-US" b="0" kern="1200" dirty="0"/>
          </a:p>
          <a:p>
            <a:pPr marL="460375" lvl="0" indent="-11906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>
                <a:solidFill>
                  <a:schemeClr val="tx1"/>
                </a:solidFill>
              </a:rPr>
              <a:t>Little time for self-care</a:t>
            </a:r>
          </a:p>
          <a:p>
            <a:pPr marL="460375" lvl="0" indent="-11906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>
                <a:solidFill>
                  <a:schemeClr val="tx1"/>
                </a:solidFill>
              </a:rPr>
              <a:t>Frequently parenting </a:t>
            </a:r>
            <a:br>
              <a:rPr lang="en-US" sz="1300" b="0" kern="1200" dirty="0">
                <a:solidFill>
                  <a:schemeClr val="tx1"/>
                </a:solidFill>
              </a:rPr>
            </a:br>
            <a:r>
              <a:rPr lang="en-US" sz="1300" b="0" kern="1200" dirty="0">
                <a:solidFill>
                  <a:schemeClr val="tx1"/>
                </a:solidFill>
              </a:rPr>
              <a:t>alone</a:t>
            </a:r>
          </a:p>
          <a:p>
            <a:pPr marL="460375" lvl="0" indent="-11906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>
                <a:solidFill>
                  <a:schemeClr val="tx1"/>
                </a:solidFill>
              </a:rPr>
              <a:t>Relationship problems </a:t>
            </a:r>
          </a:p>
          <a:p>
            <a:pPr marL="460375" lvl="0" indent="-11906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/>
              <a:t>Unemployment or underemployment</a:t>
            </a:r>
          </a:p>
          <a:p>
            <a:pPr marL="460375" lvl="0" indent="-11906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/>
              <a:t>Financial concerns</a:t>
            </a:r>
            <a:r>
              <a:rPr lang="en-US" sz="1300" b="0" strike="sngStrike" kern="1200" dirty="0"/>
              <a:t> </a:t>
            </a:r>
          </a:p>
          <a:p>
            <a:pPr marL="460375" lvl="0" indent="-119063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b="0" kern="1200" dirty="0"/>
              <a:t>Self-reliant mentality</a:t>
            </a:r>
          </a:p>
          <a:p>
            <a:pPr marL="4514850" lvl="0" algn="l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</a:pPr>
            <a:endParaRPr lang="en-US" sz="1400" b="0" kern="1200" dirty="0"/>
          </a:p>
        </p:txBody>
      </p:sp>
      <p:sp>
        <p:nvSpPr>
          <p:cNvPr id="10" name="Military Spouse shape">
            <a:extLst>
              <a:ext uri="{FF2B5EF4-FFF2-40B4-BE49-F238E27FC236}">
                <a16:creationId xmlns:a16="http://schemas.microsoft.com/office/drawing/2014/main" id="{8B51872B-5F28-5054-92F0-16F830F46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2299" y="2168673"/>
            <a:ext cx="2948369" cy="3460768"/>
          </a:xfrm>
          <a:prstGeom prst="roundRect">
            <a:avLst>
              <a:gd name="adj" fmla="val 8678"/>
            </a:avLst>
          </a:prstGeom>
          <a:solidFill>
            <a:schemeClr val="accent5">
              <a:lumMod val="20000"/>
              <a:lumOff val="80000"/>
              <a:alpha val="62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0" tIns="45720" rIns="0" bIns="91440" numCol="1" spcCol="1270" anchor="t" anchorCtr="0">
            <a:noAutofit/>
          </a:bodyPr>
          <a:lstStyle/>
          <a:p>
            <a:pPr marL="173038" algn="ctr" defTabSz="577850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</a:pPr>
            <a:r>
              <a:rPr lang="en-US" b="1" dirty="0"/>
              <a:t>Additional Challenges </a:t>
            </a:r>
            <a:br>
              <a:rPr lang="en-US" b="1" dirty="0"/>
            </a:br>
            <a:r>
              <a:rPr lang="en-US" sz="2000" b="1" i="1" dirty="0"/>
              <a:t>Military Spouses</a:t>
            </a:r>
            <a:r>
              <a:rPr lang="en-US" b="1" dirty="0"/>
              <a:t> Face</a:t>
            </a:r>
            <a:r>
              <a:rPr lang="en-US" sz="1600" b="1" dirty="0"/>
              <a:t>:</a:t>
            </a:r>
            <a:endParaRPr lang="en-US" sz="1600" kern="1200" dirty="0"/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Wide range of military-related responsibilities and expectations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Service member frequently gone</a:t>
            </a:r>
          </a:p>
          <a:p>
            <a:pPr marL="400050" lvl="1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Long days, trainings, extended time in the field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Deployment and reintegration 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Service member’s health and well-being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Changes to healthcare coverage 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Service member being away at least one weekend a month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Access to care challenges</a:t>
            </a:r>
          </a:p>
          <a:p>
            <a:pPr marL="227013" lvl="0" indent="-112713" defTabSz="577850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Clr>
                <a:srgbClr val="319E90"/>
              </a:buClr>
              <a:buFont typeface="Wingdings" panose="05000000000000000000" pitchFamily="2" charset="2"/>
              <a:buChar char="§"/>
            </a:pPr>
            <a:r>
              <a:rPr lang="en-US" sz="1300" dirty="0"/>
              <a:t>Last minute activations</a:t>
            </a:r>
          </a:p>
        </p:txBody>
      </p:sp>
      <p:pic>
        <p:nvPicPr>
          <p:cNvPr id="11" name="Picture 10" descr="Decorative Image&#10;&#10;We Can Do It poster">
            <a:extLst>
              <a:ext uri="{FF2B5EF4-FFF2-40B4-BE49-F238E27FC236}">
                <a16:creationId xmlns:a16="http://schemas.microsoft.com/office/drawing/2014/main" id="{AFD21354-F39A-DB34-3846-A00E0F758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074" y="2063668"/>
            <a:ext cx="2744973" cy="366438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67D24B7-2794-29A6-233E-85A5228A3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5569" y="5809917"/>
            <a:ext cx="8496478" cy="643025"/>
            <a:chOff x="325569" y="5809917"/>
            <a:chExt cx="8496478" cy="643025"/>
          </a:xfrm>
        </p:grpSpPr>
        <p:sp>
          <p:nvSpPr>
            <p:cNvPr id="20" name="Lightbulb words">
              <a:extLst>
                <a:ext uri="{FF2B5EF4-FFF2-40B4-BE49-F238E27FC236}">
                  <a16:creationId xmlns:a16="http://schemas.microsoft.com/office/drawing/2014/main" id="{32DAAD9E-6468-122E-0734-F109E7DA755F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5809917"/>
              <a:ext cx="8496478" cy="643025"/>
            </a:xfrm>
            <a:prstGeom prst="rect">
              <a:avLst/>
            </a:prstGeom>
            <a:solidFill>
              <a:srgbClr val="319E90"/>
            </a:solidFill>
            <a:ln>
              <a:noFill/>
            </a:ln>
            <a:effectLst>
              <a:outerShdw dist="76200" dir="2700000" algn="tl" rotWithShape="0">
                <a:prstClr val="black">
                  <a:alpha val="10000"/>
                </a:prstClr>
              </a:outerShdw>
            </a:effectLst>
          </p:spPr>
          <p:txBody>
            <a:bodyPr vert="horz" lIns="73152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i="1" dirty="0">
                  <a:solidFill>
                    <a:schemeClr val="bg1"/>
                  </a:solidFill>
                </a:rPr>
                <a:t>We can overcome these challenges by reaching out for help when we need it.</a:t>
              </a:r>
            </a:p>
          </p:txBody>
        </p:sp>
        <p:grpSp>
          <p:nvGrpSpPr>
            <p:cNvPr id="21" name="Group 20" descr="light bulb" title="decorative image">
              <a:extLst>
                <a:ext uri="{FF2B5EF4-FFF2-40B4-BE49-F238E27FC236}">
                  <a16:creationId xmlns:a16="http://schemas.microsoft.com/office/drawing/2014/main" id="{49C06BAC-9D15-6484-1E5B-E4F0875B9403}"/>
                </a:ext>
              </a:extLst>
            </p:cNvPr>
            <p:cNvGrpSpPr/>
            <p:nvPr/>
          </p:nvGrpSpPr>
          <p:grpSpPr>
            <a:xfrm>
              <a:off x="325569" y="5809917"/>
              <a:ext cx="576770" cy="643025"/>
              <a:chOff x="325569" y="1293301"/>
              <a:chExt cx="576770" cy="643025"/>
            </a:xfrm>
            <a:solidFill>
              <a:srgbClr val="2F6B64"/>
            </a:solidFill>
          </p:grpSpPr>
          <p:sp>
            <p:nvSpPr>
              <p:cNvPr id="22" name="Content Placeholder 2" title="decorative box">
                <a:extLst>
                  <a:ext uri="{FF2B5EF4-FFF2-40B4-BE49-F238E27FC236}">
                    <a16:creationId xmlns:a16="http://schemas.microsoft.com/office/drawing/2014/main" id="{4C960EEB-1FB6-CF94-9C75-B90E1FA718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5569" y="1293301"/>
                <a:ext cx="576770" cy="6430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176213" indent="-17621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5D418C"/>
                  </a:buClr>
                  <a:buFont typeface="Wingdings" charset="2"/>
                  <a:buChar char="§"/>
                  <a:tabLst/>
                  <a:defRPr sz="18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517525" indent="-169863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Clr>
                    <a:schemeClr val="tx1">
                      <a:lumMod val="50000"/>
                      <a:lumOff val="50000"/>
                    </a:schemeClr>
                  </a:buClr>
                  <a:buFont typeface="Wingdings" charset="2"/>
                  <a:buChar char="§"/>
                  <a:tabLst/>
                  <a:defRPr sz="16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744538" indent="-1714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1095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85850" indent="-1095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b="1" i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23" name="Picture 22" descr="Decorative Image&#10;&#10;Light bulb">
                <a:extLst>
                  <a:ext uri="{FF2B5EF4-FFF2-40B4-BE49-F238E27FC236}">
                    <a16:creationId xmlns:a16="http://schemas.microsoft.com/office/drawing/2014/main" id="{51581F54-895B-ACFA-0214-27C8B1325D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2768" y="1330668"/>
                <a:ext cx="506914" cy="556772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DF1EF-794F-1BD7-08CE-3791A87D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36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7B42-B032-3948-A1E4-5B8563FA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Barriers to Help Seeking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D2055-2280-E9F2-DA16-F567930E7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Why are </a:t>
            </a:r>
            <a:r>
              <a:rPr lang="en-US" b="1" dirty="0">
                <a:solidFill>
                  <a:schemeClr val="bg1"/>
                </a:solidFill>
              </a:rPr>
              <a:t>military spouses </a:t>
            </a:r>
            <a:r>
              <a:rPr lang="en-US" dirty="0">
                <a:solidFill>
                  <a:schemeClr val="bg1"/>
                </a:solidFill>
              </a:rPr>
              <a:t>often reluctant to seek help for mental health concerns?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Barrier to Care</a:t>
            </a:r>
            <a:r>
              <a:rPr lang="en-US" dirty="0">
                <a:solidFill>
                  <a:schemeClr val="bg1"/>
                </a:solidFill>
              </a:rPr>
              <a:t>: A barrier or obstacle, real or perceived, that prevents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 person from accessing needed help.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Based on published literature and discussions with military spouses, the most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frequently identified </a:t>
            </a:r>
            <a:r>
              <a:rPr lang="en-US" b="1" dirty="0">
                <a:solidFill>
                  <a:schemeClr val="bg1"/>
                </a:solidFill>
              </a:rPr>
              <a:t>barriers to seeking help </a:t>
            </a:r>
            <a:r>
              <a:rPr lang="en-US" dirty="0">
                <a:solidFill>
                  <a:schemeClr val="bg1"/>
                </a:solidFill>
              </a:rPr>
              <a:t>with a personal problem were: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Unaware of Available Resources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Stigma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Continuity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of Care</a:t>
            </a:r>
            <a:endParaRPr lang="en-US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Practical Concerns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67624BB7-E574-58BB-D314-8E0EEACF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66440" y="1780249"/>
            <a:ext cx="8251991" cy="705366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vert="horz" wrap="none" lIns="82296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Barrier to Care</a:t>
            </a:r>
            <a:r>
              <a:rPr lang="en-US" sz="2000" dirty="0">
                <a:solidFill>
                  <a:schemeClr val="tx1"/>
                </a:solidFill>
              </a:rPr>
              <a:t>: A barrier or obstacle, real or perceived, that prevents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a person from accessing needed help.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156082-161D-893E-8915-58F8622D0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354" y="1631089"/>
            <a:ext cx="947996" cy="100053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869A47-EE77-4CC2-4798-0FEE58702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2739435"/>
            <a:ext cx="8492862" cy="756579"/>
          </a:xfrm>
          <a:prstGeom prst="rect">
            <a:avLst/>
          </a:prstGeom>
          <a:solidFill>
            <a:srgbClr val="319E90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lIns="91440" tIns="91440" rIns="91440" bIns="9144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Based on published literature and discussions with military spouses, the most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frequently identified </a:t>
            </a:r>
            <a:r>
              <a:rPr lang="en-US" b="1" dirty="0">
                <a:solidFill>
                  <a:schemeClr val="bg1"/>
                </a:solidFill>
              </a:rPr>
              <a:t>barriers to seeking help </a:t>
            </a:r>
            <a:r>
              <a:rPr lang="en-US" dirty="0">
                <a:solidFill>
                  <a:schemeClr val="bg1"/>
                </a:solidFill>
              </a:rPr>
              <a:t>with a personal problem were: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119590-9545-3026-AE7E-83F744A5C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394" y="3603826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228600" rtlCol="0" anchor="b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Unaware of Available Resources</a:t>
            </a:r>
          </a:p>
        </p:txBody>
      </p:sp>
      <p:pic>
        <p:nvPicPr>
          <p:cNvPr id="10" name="icon 1">
            <a:extLst>
              <a:ext uri="{FF2B5EF4-FFF2-40B4-BE49-F238E27FC236}">
                <a16:creationId xmlns:a16="http://schemas.microsoft.com/office/drawing/2014/main" id="{1FDEC3A7-5E55-E655-302C-98A23286D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91" y="3894706"/>
            <a:ext cx="955724" cy="9557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3EBAC0A-B6D2-FFDB-332C-49A71B59D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36583" y="3590258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C4415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457200" rtlCol="0" anchor="b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Stigma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F91405-18A9-8F22-8A14-8EE162DE4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375" y="3849763"/>
            <a:ext cx="1180410" cy="10456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73A85E-A771-633B-734B-6EB7A8746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0772" y="3590258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365760" rtlCol="0" anchor="b">
            <a:normAutofit/>
          </a:bodyPr>
          <a:lstStyle/>
          <a:p>
            <a:pPr lvl="0"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Continuity </a:t>
            </a:r>
          </a:p>
          <a:p>
            <a:pPr lvl="0"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of Care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4441DA-ADFB-5BAC-E83A-03A992324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65" y="3981781"/>
            <a:ext cx="1307746" cy="83392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652D78-DAFB-395C-8751-FD9961165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4961" y="3590258"/>
            <a:ext cx="1984742" cy="24688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88900" dir="5400000">
              <a:srgbClr val="4A5AAC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365760" rtlCol="0" anchor="b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Practical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Concerns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5024B3-21D7-3B5B-55EB-172346FEC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2595" y="3736823"/>
            <a:ext cx="1100258" cy="1271490"/>
          </a:xfrm>
          <a:prstGeom prst="rect">
            <a:avLst/>
          </a:prstGeom>
        </p:spPr>
      </p:pic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4B9909AA-B49C-F929-2030-B82043E07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10619" y="1204371"/>
            <a:ext cx="8607812" cy="383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Why are </a:t>
            </a:r>
            <a:r>
              <a:rPr lang="en-US" sz="2000" b="1">
                <a:solidFill>
                  <a:schemeClr val="tx1"/>
                </a:solidFill>
              </a:rPr>
              <a:t>military spouses </a:t>
            </a:r>
            <a:r>
              <a:rPr lang="en-US" sz="2000"/>
              <a:t>often reluctant to seek help for mental health concerns?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73EAA-7071-560C-E56D-39198B28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31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42" y="101517"/>
            <a:ext cx="7886700" cy="951223"/>
          </a:xfrm>
        </p:spPr>
        <p:txBody>
          <a:bodyPr/>
          <a:lstStyle/>
          <a:p>
            <a:r>
              <a:rPr lang="en-US" dirty="0"/>
              <a:t>Mental Health Resources for Military Spouses</a:t>
            </a:r>
          </a:p>
        </p:txBody>
      </p:sp>
      <p:sp>
        <p:nvSpPr>
          <p:cNvPr id="115" name="Rectangle 1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Unaware of</a:t>
            </a:r>
            <a:b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Available Resources</a:t>
            </a:r>
          </a:p>
        </p:txBody>
      </p:sp>
      <p:pic>
        <p:nvPicPr>
          <p:cNvPr id="116" name="Picture 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091" y="102713"/>
            <a:ext cx="641487" cy="641487"/>
          </a:xfrm>
          <a:prstGeom prst="rect">
            <a:avLst/>
          </a:prstGeom>
        </p:spPr>
      </p:pic>
      <p:sp>
        <p:nvSpPr>
          <p:cNvPr id="255" name="TextBox 254"/>
          <p:cNvSpPr txBox="1"/>
          <p:nvPr/>
        </p:nvSpPr>
        <p:spPr>
          <a:xfrm>
            <a:off x="2206270" y="1256187"/>
            <a:ext cx="1439205" cy="319959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/>
            <a:r>
              <a:rPr lang="en-US" sz="1400" b="1" spc="-30" dirty="0">
                <a:solidFill>
                  <a:schemeClr val="bg1"/>
                </a:solidFill>
              </a:rPr>
              <a:t>CONFIDENTIALITY</a:t>
            </a:r>
            <a:endParaRPr lang="en-US" sz="1200" b="1" spc="-30" dirty="0">
              <a:solidFill>
                <a:schemeClr val="bg1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3678743" y="1256187"/>
            <a:ext cx="3487300" cy="319959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>
              <a:defRPr/>
            </a:pPr>
            <a:r>
              <a:rPr lang="en-US" sz="1400" b="1" spc="-30" dirty="0">
                <a:solidFill>
                  <a:schemeClr val="bg1"/>
                </a:solidFill>
              </a:rPr>
              <a:t>EXCEPTIONS</a:t>
            </a:r>
          </a:p>
        </p:txBody>
      </p:sp>
      <p:sp>
        <p:nvSpPr>
          <p:cNvPr id="256" name="TextBox 22"/>
          <p:cNvSpPr txBox="1"/>
          <p:nvPr/>
        </p:nvSpPr>
        <p:spPr>
          <a:xfrm>
            <a:off x="7206888" y="1256187"/>
            <a:ext cx="1754232" cy="319959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lvl="0" algn="ctr">
              <a:defRPr/>
            </a:pPr>
            <a:r>
              <a:rPr lang="en-US" sz="1400" b="1" spc="-30" dirty="0">
                <a:solidFill>
                  <a:schemeClr val="bg1"/>
                </a:solidFill>
              </a:rPr>
              <a:t>FORMAT</a:t>
            </a:r>
          </a:p>
        </p:txBody>
      </p:sp>
      <p:sp>
        <p:nvSpPr>
          <p:cNvPr id="240" name="box 1"/>
          <p:cNvSpPr txBox="1"/>
          <p:nvPr/>
        </p:nvSpPr>
        <p:spPr>
          <a:xfrm>
            <a:off x="188382" y="1621277"/>
            <a:ext cx="2637467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Local Religious Leaders or Installation Chaplains</a:t>
            </a:r>
          </a:p>
        </p:txBody>
      </p:sp>
      <p:pic>
        <p:nvPicPr>
          <p:cNvPr id="241" name="icon 1" descr="Decorative Ico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26" y="1719934"/>
            <a:ext cx="297212" cy="470549"/>
          </a:xfrm>
          <a:prstGeom prst="rect">
            <a:avLst/>
          </a:prstGeom>
          <a:ln w="3175">
            <a:noFill/>
          </a:ln>
        </p:spPr>
      </p:pic>
      <p:sp>
        <p:nvSpPr>
          <p:cNvPr id="48" name="Total"/>
          <p:cNvSpPr txBox="1"/>
          <p:nvPr/>
        </p:nvSpPr>
        <p:spPr>
          <a:xfrm>
            <a:off x="2712990" y="1621277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3678743" y="1621277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Unless consent is freely given and is specific regarding the information to be disclosed</a:t>
            </a:r>
          </a:p>
        </p:txBody>
      </p:sp>
      <p:sp>
        <p:nvSpPr>
          <p:cNvPr id="252" name="TextBox 17"/>
          <p:cNvSpPr txBox="1"/>
          <p:nvPr/>
        </p:nvSpPr>
        <p:spPr>
          <a:xfrm>
            <a:off x="7206888" y="1621277"/>
            <a:ext cx="1754232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</p:txBody>
      </p:sp>
      <p:sp>
        <p:nvSpPr>
          <p:cNvPr id="236" name="box 2"/>
          <p:cNvSpPr txBox="1"/>
          <p:nvPr/>
        </p:nvSpPr>
        <p:spPr>
          <a:xfrm>
            <a:off x="188383" y="2294720"/>
            <a:ext cx="2639818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Military/Veterans                Crisis Line</a:t>
            </a:r>
          </a:p>
        </p:txBody>
      </p:sp>
      <p:pic>
        <p:nvPicPr>
          <p:cNvPr id="237" name="icon 2" descr="Decorative Icon"/>
          <p:cNvPicPr>
            <a:picLocks noChangeAspect="1"/>
          </p:cNvPicPr>
          <p:nvPr/>
        </p:nvPicPr>
        <p:blipFill>
          <a:blip r:embed="rId5" cstate="print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209" y="2442367"/>
            <a:ext cx="450446" cy="362370"/>
          </a:xfrm>
          <a:prstGeom prst="rect">
            <a:avLst/>
          </a:prstGeom>
          <a:ln w="3175">
            <a:noFill/>
          </a:ln>
        </p:spPr>
      </p:pic>
      <p:sp>
        <p:nvSpPr>
          <p:cNvPr id="49" name="Total"/>
          <p:cNvSpPr txBox="1"/>
          <p:nvPr/>
        </p:nvSpPr>
        <p:spPr>
          <a:xfrm>
            <a:off x="2712990" y="2294157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3678743" y="229475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 caller provides contact information,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case manager will make contact by the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next business day</a:t>
            </a:r>
          </a:p>
        </p:txBody>
      </p:sp>
      <p:sp>
        <p:nvSpPr>
          <p:cNvPr id="251" name="TextBox 14"/>
          <p:cNvSpPr txBox="1"/>
          <p:nvPr/>
        </p:nvSpPr>
        <p:spPr>
          <a:xfrm>
            <a:off x="7202608" y="2294211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Email*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Live chat*</a:t>
            </a:r>
          </a:p>
        </p:txBody>
      </p:sp>
      <p:sp>
        <p:nvSpPr>
          <p:cNvPr id="232" name="box 3"/>
          <p:cNvSpPr txBox="1"/>
          <p:nvPr/>
        </p:nvSpPr>
        <p:spPr>
          <a:xfrm>
            <a:off x="188383" y="2968200"/>
            <a:ext cx="2636890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OneSource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Non-Medical Counseling</a:t>
            </a:r>
          </a:p>
        </p:txBody>
      </p:sp>
      <p:pic>
        <p:nvPicPr>
          <p:cNvPr id="233" name="icon 3" descr="Decorative Ico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72" y="3056621"/>
            <a:ext cx="308120" cy="450467"/>
          </a:xfrm>
          <a:prstGeom prst="rect">
            <a:avLst/>
          </a:prstGeom>
          <a:ln w="3175">
            <a:noFill/>
          </a:ln>
        </p:spPr>
      </p:pic>
      <p:sp>
        <p:nvSpPr>
          <p:cNvPr id="50" name="total 3"/>
          <p:cNvSpPr txBox="1"/>
          <p:nvPr/>
        </p:nvSpPr>
        <p:spPr>
          <a:xfrm>
            <a:off x="2712990" y="2968228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3678743" y="2968228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0" name="TextBox 10"/>
          <p:cNvSpPr txBox="1"/>
          <p:nvPr/>
        </p:nvSpPr>
        <p:spPr>
          <a:xfrm>
            <a:off x="7202608" y="2967145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 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 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online chat*</a:t>
            </a:r>
          </a:p>
        </p:txBody>
      </p:sp>
      <p:sp>
        <p:nvSpPr>
          <p:cNvPr id="228" name="box 4"/>
          <p:cNvSpPr txBox="1"/>
          <p:nvPr/>
        </p:nvSpPr>
        <p:spPr>
          <a:xfrm>
            <a:off x="188383" y="3641680"/>
            <a:ext cx="2639878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&amp; Family Life Counselors (MFLC)</a:t>
            </a:r>
          </a:p>
        </p:txBody>
      </p:sp>
      <p:pic>
        <p:nvPicPr>
          <p:cNvPr id="229" name="icon 4" descr="Decorative Icon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71" y="3758972"/>
            <a:ext cx="389922" cy="421774"/>
          </a:xfrm>
          <a:prstGeom prst="rect">
            <a:avLst/>
          </a:prstGeom>
          <a:ln w="3175">
            <a:noFill/>
          </a:ln>
        </p:spPr>
      </p:pic>
      <p:sp>
        <p:nvSpPr>
          <p:cNvPr id="52" name="partial 4"/>
          <p:cNvSpPr txBox="1"/>
          <p:nvPr/>
        </p:nvSpPr>
        <p:spPr>
          <a:xfrm>
            <a:off x="2712990" y="3643956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678743" y="364170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9" name="TextBox 9"/>
          <p:cNvSpPr txBox="1"/>
          <p:nvPr/>
        </p:nvSpPr>
        <p:spPr>
          <a:xfrm>
            <a:off x="7206888" y="3640079"/>
            <a:ext cx="1754232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44" name="box 5"/>
          <p:cNvSpPr txBox="1"/>
          <p:nvPr/>
        </p:nvSpPr>
        <p:spPr>
          <a:xfrm>
            <a:off x="188382" y="4315161"/>
            <a:ext cx="2639877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Family Readiness System</a:t>
            </a:r>
          </a:p>
        </p:txBody>
      </p:sp>
      <p:pic>
        <p:nvPicPr>
          <p:cNvPr id="245" name="icon 5" descr="Decorative Ico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74" y="4432630"/>
            <a:ext cx="399916" cy="398360"/>
          </a:xfrm>
          <a:prstGeom prst="rect">
            <a:avLst/>
          </a:prstGeom>
          <a:ln w="3175">
            <a:noFill/>
          </a:ln>
        </p:spPr>
      </p:pic>
      <p:sp>
        <p:nvSpPr>
          <p:cNvPr id="53" name="partial 5"/>
          <p:cNvSpPr txBox="1"/>
          <p:nvPr/>
        </p:nvSpPr>
        <p:spPr>
          <a:xfrm>
            <a:off x="2712990" y="4316897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3678743" y="4315178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</p:txBody>
      </p:sp>
      <p:sp>
        <p:nvSpPr>
          <p:cNvPr id="253" name="TextBox 14"/>
          <p:cNvSpPr txBox="1"/>
          <p:nvPr/>
        </p:nvSpPr>
        <p:spPr>
          <a:xfrm>
            <a:off x="7202608" y="4313013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</p:txBody>
      </p:sp>
      <p:sp>
        <p:nvSpPr>
          <p:cNvPr id="224" name="box 6"/>
          <p:cNvSpPr txBox="1"/>
          <p:nvPr/>
        </p:nvSpPr>
        <p:spPr>
          <a:xfrm>
            <a:off x="188382" y="4988642"/>
            <a:ext cx="2636659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Behavioral Health Services</a:t>
            </a:r>
          </a:p>
        </p:txBody>
      </p:sp>
      <p:pic>
        <p:nvPicPr>
          <p:cNvPr id="225" name="icon 6" descr="Decorative Icon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567" y="5082874"/>
            <a:ext cx="441730" cy="424643"/>
          </a:xfrm>
          <a:prstGeom prst="rect">
            <a:avLst/>
          </a:prstGeom>
          <a:ln w="3175">
            <a:noFill/>
          </a:ln>
        </p:spPr>
      </p:pic>
      <p:sp>
        <p:nvSpPr>
          <p:cNvPr id="54" name="partial 6"/>
          <p:cNvSpPr txBox="1"/>
          <p:nvPr/>
        </p:nvSpPr>
        <p:spPr>
          <a:xfrm>
            <a:off x="2712990" y="4989838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3678743" y="498865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</p:txBody>
      </p:sp>
      <p:sp>
        <p:nvSpPr>
          <p:cNvPr id="248" name="TextBox 24"/>
          <p:cNvSpPr txBox="1"/>
          <p:nvPr/>
        </p:nvSpPr>
        <p:spPr>
          <a:xfrm>
            <a:off x="7202608" y="4985947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20" name="box 7"/>
          <p:cNvSpPr txBox="1"/>
          <p:nvPr/>
        </p:nvSpPr>
        <p:spPr>
          <a:xfrm>
            <a:off x="188383" y="5663443"/>
            <a:ext cx="2637944" cy="64008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Emergency Room</a:t>
            </a:r>
          </a:p>
        </p:txBody>
      </p:sp>
      <p:pic>
        <p:nvPicPr>
          <p:cNvPr id="221" name="icon 7" descr="Decorative Icon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42" y="5759402"/>
            <a:ext cx="365380" cy="418904"/>
          </a:xfrm>
          <a:prstGeom prst="rect">
            <a:avLst/>
          </a:prstGeom>
          <a:ln w="3175">
            <a:noFill/>
          </a:ln>
        </p:spPr>
      </p:pic>
      <p:sp>
        <p:nvSpPr>
          <p:cNvPr id="55" name="partial 7"/>
          <p:cNvSpPr txBox="1"/>
          <p:nvPr/>
        </p:nvSpPr>
        <p:spPr>
          <a:xfrm>
            <a:off x="2712990" y="5663443"/>
            <a:ext cx="928020" cy="64008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3678743" y="5663443"/>
            <a:ext cx="3487300" cy="64008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</p:txBody>
      </p:sp>
      <p:sp>
        <p:nvSpPr>
          <p:cNvPr id="247" name="TextBox 23"/>
          <p:cNvSpPr txBox="1"/>
          <p:nvPr/>
        </p:nvSpPr>
        <p:spPr>
          <a:xfrm>
            <a:off x="7202608" y="5658881"/>
            <a:ext cx="1758428" cy="64464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8989" y="6324741"/>
            <a:ext cx="8011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Can be done in the privacy of one’s home.   </a:t>
            </a:r>
            <a:r>
              <a:rPr lang="en-US" sz="1000" b="1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areas where face-to-face support is restricted due to COVID-19.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3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5A251-3322-5012-5E20-6ADC72DD1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Mobile Resilience Tools</a:t>
            </a:r>
            <a:r>
              <a:rPr lang="en-US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341B61-7CF4-B94B-EF69-0836DF33A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60826" y="114438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Unaware of</a:t>
            </a:r>
            <a:b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Available Resources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E1EBCE-D839-F1D8-31D9-C71B959C5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091" y="107233"/>
            <a:ext cx="641487" cy="6414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E54EB-C187-AC44-FB1F-38BF08182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5868365"/>
            <a:ext cx="7490485" cy="501750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*</a:t>
            </a:r>
            <a:r>
              <a:rPr lang="en-US" dirty="0">
                <a:solidFill>
                  <a:schemeClr val="bg1"/>
                </a:solidFill>
              </a:rPr>
              <a:t>All can be downloaded for FREE from iOS App Store or Google Play Store.</a:t>
            </a:r>
          </a:p>
        </p:txBody>
      </p:sp>
      <p:pic>
        <p:nvPicPr>
          <p:cNvPr id="8" name="Picture 7" descr="Mobile App&#10;&#10;Breathe 2 Relax">
            <a:extLst>
              <a:ext uri="{FF2B5EF4-FFF2-40B4-BE49-F238E27FC236}">
                <a16:creationId xmlns:a16="http://schemas.microsoft.com/office/drawing/2014/main" id="{154683AB-4FDA-DD96-BFC6-DDBCDA782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99" y="1333462"/>
            <a:ext cx="1237062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9" name="Picture 8" descr="Mobile App&#10;&#10;Mindfulness Coach">
            <a:extLst>
              <a:ext uri="{FF2B5EF4-FFF2-40B4-BE49-F238E27FC236}">
                <a16:creationId xmlns:a16="http://schemas.microsoft.com/office/drawing/2014/main" id="{F5F9CABC-C32D-19B7-C9F7-0216209132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678" y="1734413"/>
            <a:ext cx="1237062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10" name="Picture 9" descr="Mobile App&#10;&#10;Sesame Street for Military Families">
            <a:extLst>
              <a:ext uri="{FF2B5EF4-FFF2-40B4-BE49-F238E27FC236}">
                <a16:creationId xmlns:a16="http://schemas.microsoft.com/office/drawing/2014/main" id="{FCE3E477-0E4B-43FB-B538-F95B14B8F6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7757" y="2135364"/>
            <a:ext cx="1239704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11" name="Picture 10" descr="Mobile App&#10;&#10;Couples Coach">
            <a:extLst>
              <a:ext uri="{FF2B5EF4-FFF2-40B4-BE49-F238E27FC236}">
                <a16:creationId xmlns:a16="http://schemas.microsoft.com/office/drawing/2014/main" id="{9124E329-F7F1-C031-C6F3-5C734ED1C0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478" y="2536315"/>
            <a:ext cx="1237062" cy="2431636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pic>
        <p:nvPicPr>
          <p:cNvPr id="12" name="Picture 11" descr="Mobile App&#10;&#10;Chill Drills">
            <a:extLst>
              <a:ext uri="{FF2B5EF4-FFF2-40B4-BE49-F238E27FC236}">
                <a16:creationId xmlns:a16="http://schemas.microsoft.com/office/drawing/2014/main" id="{A6BA2500-40D8-ED6C-6CA0-2D78CE3CBF5E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557" y="2937266"/>
            <a:ext cx="1234440" cy="2432304"/>
          </a:xfrm>
          <a:prstGeom prst="rect">
            <a:avLst/>
          </a:prstGeom>
          <a:effectLst>
            <a:reflection blurRad="6350" stA="20000" endPos="20000" dir="5400000" sy="-100000" algn="bl" rotWithShape="0"/>
          </a:effectLst>
        </p:spPr>
      </p:pic>
      <p:grpSp>
        <p:nvGrpSpPr>
          <p:cNvPr id="13" name="Group 12" descr="Mobile App&#10;&#10;Insomnia Coach">
            <a:extLst>
              <a:ext uri="{FF2B5EF4-FFF2-40B4-BE49-F238E27FC236}">
                <a16:creationId xmlns:a16="http://schemas.microsoft.com/office/drawing/2014/main" id="{29FEDAEC-0F33-2EDC-50E7-8C5B80393F89}"/>
              </a:ext>
            </a:extLst>
          </p:cNvPr>
          <p:cNvGrpSpPr/>
          <p:nvPr/>
        </p:nvGrpSpPr>
        <p:grpSpPr>
          <a:xfrm>
            <a:off x="7547014" y="3367492"/>
            <a:ext cx="1261981" cy="4918182"/>
            <a:chOff x="7547014" y="3367492"/>
            <a:chExt cx="1261981" cy="491818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23C382D-0330-E3B2-2C03-0089DCDB4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47014" y="3367492"/>
              <a:ext cx="1261981" cy="4918182"/>
            </a:xfrm>
            <a:prstGeom prst="rect">
              <a:avLst/>
            </a:prstGeom>
            <a:effectLst>
              <a:reflection blurRad="6350" stA="20000" endPos="20000" dir="5400000" sy="-100000" algn="bl" rotWithShape="0"/>
            </a:effec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9024DB7-0A72-AD92-E30D-BFD611AA7608}"/>
                </a:ext>
              </a:extLst>
            </p:cNvPr>
            <p:cNvGrpSpPr/>
            <p:nvPr/>
          </p:nvGrpSpPr>
          <p:grpSpPr>
            <a:xfrm>
              <a:off x="7600177" y="3571816"/>
              <a:ext cx="1148028" cy="2039477"/>
              <a:chOff x="7771847" y="3787421"/>
              <a:chExt cx="1148028" cy="2039477"/>
            </a:xfrm>
          </p:grpSpPr>
          <p:pic>
            <p:nvPicPr>
              <p:cNvPr id="16" name="Picture 15" descr="Graphical user interface, application&#10;&#10;Description automatically generated">
                <a:extLst>
                  <a:ext uri="{FF2B5EF4-FFF2-40B4-BE49-F238E27FC236}">
                    <a16:creationId xmlns:a16="http://schemas.microsoft.com/office/drawing/2014/main" id="{B49D6397-9B00-B1EA-F591-D64FA1E967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71847" y="3787421"/>
                <a:ext cx="1148028" cy="2039477"/>
              </a:xfrm>
              <a:prstGeom prst="rect">
                <a:avLst/>
              </a:prstGeom>
            </p:spPr>
          </p:pic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6E321418-BC68-F5A7-B424-B7C01A7BCD66}"/>
                  </a:ext>
                </a:extLst>
              </p:cNvPr>
              <p:cNvSpPr/>
              <p:nvPr/>
            </p:nvSpPr>
            <p:spPr>
              <a:xfrm flipH="1" flipV="1">
                <a:off x="8319800" y="3787421"/>
                <a:ext cx="600075" cy="1861457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2">
                      <a:alpha val="2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reflection stA="0" endPos="650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gradFill>
                    <a:gsLst>
                      <a:gs pos="0">
                        <a:schemeClr val="accent1">
                          <a:lumMod val="5000"/>
                          <a:lumOff val="95000"/>
                          <a:alpha val="92000"/>
                        </a:schemeClr>
                      </a:gs>
                      <a:gs pos="63000">
                        <a:schemeClr val="accent1">
                          <a:lumMod val="45000"/>
                          <a:lumOff val="55000"/>
                        </a:schemeClr>
                      </a:gs>
                      <a:gs pos="90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ABFEC4D-15E3-9249-A87A-8EDA72C3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6188238"/>
            <a:ext cx="76617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lvl="1" indent="0">
              <a:buClr>
                <a:srgbClr val="5D418C"/>
              </a:buClr>
              <a:buNone/>
            </a:pPr>
            <a:r>
              <a:rPr lang="en-US" sz="1000" dirty="0"/>
              <a:t>*</a:t>
            </a:r>
            <a:r>
              <a:rPr lang="en-US" sz="1100" dirty="0"/>
              <a:t>All can be downloaded for FREE from iOS App Store or Google Play Store.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2049F-BA2D-A200-31A0-E7C707E8C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42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91961-6CC6-FCD7-75EF-8C474A10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Fear of Being Perceived as Broken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10BFE-E6D9-BFD7-2E8C-5E49E1230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On a scale from 1-10</a:t>
            </a:r>
            <a:r>
              <a:rPr lang="en-US" dirty="0">
                <a:solidFill>
                  <a:schemeClr val="bg1"/>
                </a:solidFill>
              </a:rPr>
              <a:t>, if you faced a mental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health problem, how likely would you be to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seek help?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Coping with mental health stigma: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Learn about it—what resource is best for you?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Trust yourself—don’t let self-doubt and shame stop you from getting help.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Find your people—who helps you? Who makes you feel better?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Join a support group you feel comfortable with.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Speak about your experiences.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Always remember: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It is not your fault and you are not alone.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You are amazing just the way you are. You are more than just your problems.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Everyone deserves to get help. Advocate for yourself!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Seeking help early is always better.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Do not give up until you get the help you need.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If you are still reluctant to reach out for help because of stigma, try the resources that offer total confidentiality.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E89194-1AA8-FEF3-4768-A2E10604B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C4415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18288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Stigma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CC4E20-9359-6378-D62C-8271A6703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159" y="223471"/>
            <a:ext cx="584811" cy="51802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412A4CF-B4D0-D49B-797A-32CC6D8B9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1224364"/>
            <a:ext cx="9144000" cy="98513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On a scale from 1-10</a:t>
            </a:r>
            <a:r>
              <a:rPr lang="en-US" dirty="0"/>
              <a:t>, if you faced a mental </a:t>
            </a:r>
            <a:br>
              <a:rPr lang="en-US" dirty="0"/>
            </a:br>
            <a:r>
              <a:rPr lang="en-US" dirty="0"/>
              <a:t>health problem, how likely would you be to </a:t>
            </a:r>
            <a:br>
              <a:rPr lang="en-US" dirty="0"/>
            </a:br>
            <a:r>
              <a:rPr lang="en-US" dirty="0"/>
              <a:t>seek help?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CE295C-3A14-9D05-A240-ABF48F00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61747" y="1478776"/>
            <a:ext cx="4343352" cy="509914"/>
            <a:chOff x="4561747" y="1409506"/>
            <a:chExt cx="4343352" cy="509914"/>
          </a:xfrm>
        </p:grpSpPr>
        <p:grpSp>
          <p:nvGrpSpPr>
            <p:cNvPr id="9" name="Group 8" descr="Scale from red to blue" title="decorative image">
              <a:extLst>
                <a:ext uri="{FF2B5EF4-FFF2-40B4-BE49-F238E27FC236}">
                  <a16:creationId xmlns:a16="http://schemas.microsoft.com/office/drawing/2014/main" id="{88B16648-2902-157A-A3D5-04ADE6C609A7}"/>
                </a:ext>
              </a:extLst>
            </p:cNvPr>
            <p:cNvGrpSpPr/>
            <p:nvPr/>
          </p:nvGrpSpPr>
          <p:grpSpPr>
            <a:xfrm>
              <a:off x="4561747" y="1409508"/>
              <a:ext cx="4343352" cy="289558"/>
              <a:chOff x="4561747" y="1409508"/>
              <a:chExt cx="4343352" cy="289558"/>
            </a:xfrm>
          </p:grpSpPr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F77DAA2A-ABCF-CC6E-A4A2-523A7BDFEE79}"/>
                  </a:ext>
                </a:extLst>
              </p:cNvPr>
              <p:cNvSpPr/>
              <p:nvPr/>
            </p:nvSpPr>
            <p:spPr>
              <a:xfrm>
                <a:off x="4561747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2DAF05F-53E7-BB46-F667-6363135BD29F}"/>
                  </a:ext>
                </a:extLst>
              </p:cNvPr>
              <p:cNvGrpSpPr/>
              <p:nvPr/>
            </p:nvGrpSpPr>
            <p:grpSpPr>
              <a:xfrm>
                <a:off x="4996081" y="1409508"/>
                <a:ext cx="3474677" cy="289557"/>
                <a:chOff x="6198502" y="339864"/>
                <a:chExt cx="4660996" cy="388417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BBCE0A2-C99F-9456-9044-C8EB00C69E63}"/>
                    </a:ext>
                  </a:extLst>
                </p:cNvPr>
                <p:cNvSpPr/>
                <p:nvPr/>
              </p:nvSpPr>
              <p:spPr>
                <a:xfrm>
                  <a:off x="6198502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B040C8C-08AC-147E-5866-591331C7F3C2}"/>
                    </a:ext>
                  </a:extLst>
                </p:cNvPr>
                <p:cNvSpPr/>
                <p:nvPr/>
              </p:nvSpPr>
              <p:spPr>
                <a:xfrm>
                  <a:off x="6781126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99CF68-9812-69A0-7B09-E066BE10B8C6}"/>
                    </a:ext>
                  </a:extLst>
                </p:cNvPr>
                <p:cNvSpPr/>
                <p:nvPr/>
              </p:nvSpPr>
              <p:spPr>
                <a:xfrm>
                  <a:off x="7363754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4626103-61EC-7C9F-4270-CB39A44F58AB}"/>
                    </a:ext>
                  </a:extLst>
                </p:cNvPr>
                <p:cNvSpPr/>
                <p:nvPr/>
              </p:nvSpPr>
              <p:spPr>
                <a:xfrm>
                  <a:off x="7946380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157F62D-F8F7-9349-9004-E5A480A13850}"/>
                    </a:ext>
                  </a:extLst>
                </p:cNvPr>
                <p:cNvSpPr/>
                <p:nvPr/>
              </p:nvSpPr>
              <p:spPr>
                <a:xfrm>
                  <a:off x="8529002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4B8945A-5844-C8A7-09FB-C8577C754255}"/>
                    </a:ext>
                  </a:extLst>
                </p:cNvPr>
                <p:cNvSpPr/>
                <p:nvPr/>
              </p:nvSpPr>
              <p:spPr>
                <a:xfrm>
                  <a:off x="9111626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B62342D-33B5-5ECA-FA7E-477DE141D294}"/>
                    </a:ext>
                  </a:extLst>
                </p:cNvPr>
                <p:cNvSpPr/>
                <p:nvPr/>
              </p:nvSpPr>
              <p:spPr>
                <a:xfrm>
                  <a:off x="9694255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A52CC83-95CA-3BA7-4892-841A950C1EC6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85B90001-05D3-0020-58C2-43938DC7B683}"/>
                  </a:ext>
                </a:extLst>
              </p:cNvPr>
              <p:cNvSpPr/>
              <p:nvPr/>
            </p:nvSpPr>
            <p:spPr>
              <a:xfrm rot="10800000">
                <a:off x="8470764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A92CE6F-E922-1435-9D81-91D3174687C0}"/>
                </a:ext>
              </a:extLst>
            </p:cNvPr>
            <p:cNvSpPr/>
            <p:nvPr/>
          </p:nvSpPr>
          <p:spPr>
            <a:xfrm rot="10800000">
              <a:off x="4561747" y="1409506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B367BB-EA39-06EE-FACD-8F9F1349B04B}"/>
                </a:ext>
              </a:extLst>
            </p:cNvPr>
            <p:cNvSpPr txBox="1"/>
            <p:nvPr/>
          </p:nvSpPr>
          <p:spPr>
            <a:xfrm>
              <a:off x="4588183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A88F465-FFBB-4CF0-FF7F-6269DFE8BE0D}"/>
                </a:ext>
              </a:extLst>
            </p:cNvPr>
            <p:cNvSpPr txBox="1"/>
            <p:nvPr/>
          </p:nvSpPr>
          <p:spPr>
            <a:xfrm>
              <a:off x="5023297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B9DC8B-1E7C-EF9D-E767-84E9191AB003}"/>
                </a:ext>
              </a:extLst>
            </p:cNvPr>
            <p:cNvSpPr txBox="1"/>
            <p:nvPr/>
          </p:nvSpPr>
          <p:spPr>
            <a:xfrm>
              <a:off x="5458411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C664A7-4CEE-F70C-B27A-551A2BCD687B}"/>
                </a:ext>
              </a:extLst>
            </p:cNvPr>
            <p:cNvSpPr txBox="1"/>
            <p:nvPr/>
          </p:nvSpPr>
          <p:spPr>
            <a:xfrm>
              <a:off x="5893525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A5ADEF-9F35-5DBF-DEC6-7636D9A4A2D9}"/>
                </a:ext>
              </a:extLst>
            </p:cNvPr>
            <p:cNvSpPr txBox="1"/>
            <p:nvPr/>
          </p:nvSpPr>
          <p:spPr>
            <a:xfrm>
              <a:off x="6328639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4A45A6-ABE2-FC06-1B6A-A136DABE85B1}"/>
                </a:ext>
              </a:extLst>
            </p:cNvPr>
            <p:cNvSpPr txBox="1"/>
            <p:nvPr/>
          </p:nvSpPr>
          <p:spPr>
            <a:xfrm>
              <a:off x="6763753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7D4057-7323-DD48-7143-F329819EBCC1}"/>
                </a:ext>
              </a:extLst>
            </p:cNvPr>
            <p:cNvSpPr txBox="1"/>
            <p:nvPr/>
          </p:nvSpPr>
          <p:spPr>
            <a:xfrm>
              <a:off x="7198867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3F6578-6C56-7665-A761-2B42440885EE}"/>
                </a:ext>
              </a:extLst>
            </p:cNvPr>
            <p:cNvSpPr txBox="1"/>
            <p:nvPr/>
          </p:nvSpPr>
          <p:spPr>
            <a:xfrm>
              <a:off x="7633981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9A1E7B-3E60-E891-80C9-41830231EE59}"/>
                </a:ext>
              </a:extLst>
            </p:cNvPr>
            <p:cNvSpPr txBox="1"/>
            <p:nvPr/>
          </p:nvSpPr>
          <p:spPr>
            <a:xfrm>
              <a:off x="8069095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1DC0BF-8538-72E3-0AB1-2E439C6A4C6E}"/>
                </a:ext>
              </a:extLst>
            </p:cNvPr>
            <p:cNvSpPr txBox="1"/>
            <p:nvPr/>
          </p:nvSpPr>
          <p:spPr>
            <a:xfrm>
              <a:off x="8504212" y="1642421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</a:t>
              </a:r>
            </a:p>
          </p:txBody>
        </p:sp>
      </p:grpSp>
      <p:sp>
        <p:nvSpPr>
          <p:cNvPr id="32" name="Coping with:">
            <a:extLst>
              <a:ext uri="{FF2B5EF4-FFF2-40B4-BE49-F238E27FC236}">
                <a16:creationId xmlns:a16="http://schemas.microsoft.com/office/drawing/2014/main" id="{BFFFE876-F716-BDA6-FA3A-31B634D69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64449" y="2349590"/>
            <a:ext cx="3437438" cy="334909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dirty="0"/>
              <a:t>Coping with mental health stigma: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Learn about it—what resource is best for you?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Trust yourself—don’t let self-doubt and shame stop you from getting help.</a:t>
            </a:r>
            <a:endParaRPr lang="en-US" sz="1600" dirty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Find your people—who helps you? Who makes you feel better?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Join a support group you feel comfortable with.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Speak about your experiences.</a:t>
            </a:r>
            <a:endParaRPr lang="en-US" b="1" dirty="0"/>
          </a:p>
        </p:txBody>
      </p:sp>
      <p:sp>
        <p:nvSpPr>
          <p:cNvPr id="33" name="Always Remember:">
            <a:extLst>
              <a:ext uri="{FF2B5EF4-FFF2-40B4-BE49-F238E27FC236}">
                <a16:creationId xmlns:a16="http://schemas.microsoft.com/office/drawing/2014/main" id="{C55F1B16-E99D-FA09-3CE6-7B0C5EB4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701887" y="2345859"/>
            <a:ext cx="2840045" cy="3352826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b="1" dirty="0"/>
              <a:t>Always remember: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It is not your fault and you are not alone.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You are amazing just the way you are. You are more than just your problems.</a:t>
            </a:r>
            <a:endParaRPr lang="en-US" sz="1600" dirty="0">
              <a:solidFill>
                <a:srgbClr val="00B050"/>
              </a:solidFill>
            </a:endParaRP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Everyone deserves to get help. Advocate for yourself!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Seeking help early is always better.</a:t>
            </a:r>
          </a:p>
          <a:p>
            <a:pPr marL="174625" indent="-17462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Do not give up until you get the help you need.</a:t>
            </a: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600" b="1" dirty="0"/>
          </a:p>
        </p:txBody>
      </p:sp>
      <p:pic>
        <p:nvPicPr>
          <p:cNvPr id="35" name="Picture 34" descr="Decorative Image&#10;&#10;Vase with cracks filled with gold">
            <a:extLst>
              <a:ext uri="{FF2B5EF4-FFF2-40B4-BE49-F238E27FC236}">
                <a16:creationId xmlns:a16="http://schemas.microsoft.com/office/drawing/2014/main" id="{2B18D6D6-4938-EEAD-7A4E-B73F5F6B9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323" y="2744928"/>
            <a:ext cx="2244668" cy="2344430"/>
          </a:xfrm>
          <a:prstGeom prst="rect">
            <a:avLst/>
          </a:prstGeom>
        </p:spPr>
      </p:pic>
      <p:sp>
        <p:nvSpPr>
          <p:cNvPr id="36" name="Lightbulb words">
            <a:extLst>
              <a:ext uri="{FF2B5EF4-FFF2-40B4-BE49-F238E27FC236}">
                <a16:creationId xmlns:a16="http://schemas.microsoft.com/office/drawing/2014/main" id="{BD08CF88-9268-3310-BC66-85740A956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327" y="5761252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If you are still reluctant to reach out for help because of stigma, try the resources that offer total confidentiality.</a:t>
            </a:r>
          </a:p>
        </p:txBody>
      </p:sp>
      <p:grpSp>
        <p:nvGrpSpPr>
          <p:cNvPr id="37" name="takeaway box">
            <a:extLst>
              <a:ext uri="{FF2B5EF4-FFF2-40B4-BE49-F238E27FC236}">
                <a16:creationId xmlns:a16="http://schemas.microsoft.com/office/drawing/2014/main" id="{AA4452D2-DC00-79D1-4CE4-B4D66BB07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9327" y="5761251"/>
            <a:ext cx="576770" cy="643025"/>
            <a:chOff x="325569" y="1293301"/>
            <a:chExt cx="576770" cy="643025"/>
          </a:xfrm>
          <a:solidFill>
            <a:srgbClr val="2F6B64"/>
          </a:solidFill>
        </p:grpSpPr>
        <p:sp>
          <p:nvSpPr>
            <p:cNvPr id="38" name="Content Placeholder 2" title="decorative box">
              <a:extLst>
                <a:ext uri="{FF2B5EF4-FFF2-40B4-BE49-F238E27FC236}">
                  <a16:creationId xmlns:a16="http://schemas.microsoft.com/office/drawing/2014/main" id="{FCF23CD0-592A-1477-99B1-1AC8606D00CC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39" name="Picture 38" descr="Decorative Image&#10;&#10;Light bulb">
              <a:extLst>
                <a:ext uri="{FF2B5EF4-FFF2-40B4-BE49-F238E27FC236}">
                  <a16:creationId xmlns:a16="http://schemas.microsoft.com/office/drawing/2014/main" id="{18A08AD8-4036-6895-471D-5D56FC3C2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grpFill/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6CC95-5FE7-9770-687F-13F9D00A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43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build="p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D0C-E45E-C961-BC2A-1CFC6ECA1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Switching Providers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714A-81E3-BC18-9052-8199F435C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Switching back and forth between activation status is a major obstacle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to receiving proper mental health help.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DFA523-E9E0-CD6D-9851-E81DAF8416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9400" y="3151187"/>
            <a:ext cx="7562850" cy="2555131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Changing mental health providers can be disruptive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Ask your old provider to recommend a new provider who may fit your needs.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If medication management is a concern, talk to your primary care doctor about your options. 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Above all, don’t give up – keep up the momentum; find someone you can connect with. </a:t>
            </a:r>
          </a:p>
          <a:p>
            <a:pPr marL="635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While healthcare can be a complex issue, reviewing the TRICARE Choices for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National Guard and Reserve Handbook can help!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Barrier box">
            <a:extLst>
              <a:ext uri="{FF2B5EF4-FFF2-40B4-BE49-F238E27FC236}">
                <a16:creationId xmlns:a16="http://schemas.microsoft.com/office/drawing/2014/main" id="{DC0810CA-E11D-DF68-AAA4-ED6053245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18288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Continuity of Care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8A40AC-41B7-52FE-294D-196A005F1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708" y="173711"/>
            <a:ext cx="914808" cy="58335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2F63562-7D12-E7A6-8F10-9F4602626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7516" y="1302932"/>
            <a:ext cx="8492863" cy="643025"/>
            <a:chOff x="257516" y="1302932"/>
            <a:chExt cx="8492863" cy="643025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1693108E-CFB3-1879-4D98-C1C34FE72677}"/>
                </a:ext>
              </a:extLst>
            </p:cNvPr>
            <p:cNvSpPr txBox="1">
              <a:spLocks/>
            </p:cNvSpPr>
            <p:nvPr/>
          </p:nvSpPr>
          <p:spPr>
            <a:xfrm>
              <a:off x="257516" y="1302932"/>
              <a:ext cx="8492863" cy="643025"/>
            </a:xfrm>
            <a:prstGeom prst="rect">
              <a:avLst/>
            </a:prstGeom>
            <a:solidFill>
              <a:srgbClr val="319E90"/>
            </a:solidFill>
            <a:ln>
              <a:solidFill>
                <a:srgbClr val="4EAFA3"/>
              </a:solidFill>
            </a:ln>
            <a:effectLst>
              <a:outerShdw dist="76200" dir="2700000" algn="tl" rotWithShape="0">
                <a:prstClr val="black">
                  <a:alpha val="10000"/>
                </a:prstClr>
              </a:outerShdw>
            </a:effectLst>
          </p:spPr>
          <p:txBody>
            <a:bodyPr vert="horz" lIns="73152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i="1" dirty="0">
                  <a:solidFill>
                    <a:schemeClr val="bg1"/>
                  </a:solidFill>
                </a:rPr>
                <a:t>Switching back and forth between activation status is a major obstacle</a:t>
              </a:r>
              <a:br>
                <a:rPr lang="en-US" b="1" i="1" dirty="0">
                  <a:solidFill>
                    <a:schemeClr val="bg1"/>
                  </a:solidFill>
                </a:rPr>
              </a:br>
              <a:r>
                <a:rPr lang="en-US" b="1" i="1" dirty="0">
                  <a:solidFill>
                    <a:schemeClr val="bg1"/>
                  </a:solidFill>
                </a:rPr>
                <a:t>to receiving proper mental health help.</a:t>
              </a:r>
            </a:p>
          </p:txBody>
        </p:sp>
        <p:grpSp>
          <p:nvGrpSpPr>
            <p:cNvPr id="12" name="Group 11" descr="light bulb" title="decorative image">
              <a:extLst>
                <a:ext uri="{FF2B5EF4-FFF2-40B4-BE49-F238E27FC236}">
                  <a16:creationId xmlns:a16="http://schemas.microsoft.com/office/drawing/2014/main" id="{4B7ED3EB-51B4-D8B4-B896-4AACC9532CB7}"/>
                </a:ext>
              </a:extLst>
            </p:cNvPr>
            <p:cNvGrpSpPr/>
            <p:nvPr/>
          </p:nvGrpSpPr>
          <p:grpSpPr>
            <a:xfrm>
              <a:off x="257518" y="1302932"/>
              <a:ext cx="576770" cy="643025"/>
              <a:chOff x="257518" y="1302932"/>
              <a:chExt cx="576770" cy="643025"/>
            </a:xfrm>
            <a:solidFill>
              <a:srgbClr val="2F6B64"/>
            </a:solidFill>
          </p:grpSpPr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ADD572BD-65F2-6435-860B-315C0324F8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518" y="1302932"/>
                <a:ext cx="576770" cy="643025"/>
              </a:xfrm>
              <a:prstGeom prst="rect">
                <a:avLst/>
              </a:prstGeom>
              <a:grpFill/>
              <a:ln>
                <a:solidFill>
                  <a:srgbClr val="4EAFA3"/>
                </a:solidFill>
              </a:ln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176213" indent="-17621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5D418C"/>
                  </a:buClr>
                  <a:buFont typeface="Wingdings" charset="2"/>
                  <a:buChar char="§"/>
                  <a:tabLst/>
                  <a:defRPr sz="18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517525" indent="-169863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Clr>
                    <a:schemeClr val="tx1">
                      <a:lumMod val="50000"/>
                      <a:lumOff val="50000"/>
                    </a:schemeClr>
                  </a:buClr>
                  <a:buFont typeface="Wingdings" charset="2"/>
                  <a:buChar char="§"/>
                  <a:tabLst/>
                  <a:defRPr sz="16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744538" indent="-1714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1095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85850" indent="-1095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b="1" i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4" name="Picture 13" descr="Decorative Image&#10;&#10;Light bulb">
                <a:extLst>
                  <a:ext uri="{FF2B5EF4-FFF2-40B4-BE49-F238E27FC236}">
                    <a16:creationId xmlns:a16="http://schemas.microsoft.com/office/drawing/2014/main" id="{FE4704FD-9BDB-F2D2-4BD1-E342CCC7BB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4717" y="1340299"/>
                <a:ext cx="506914" cy="556772"/>
              </a:xfrm>
              <a:prstGeom prst="rect">
                <a:avLst/>
              </a:prstGeom>
              <a:grpFill/>
            </p:spPr>
          </p:pic>
        </p:grpSp>
      </p:grp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5ACBB01-1B8B-C232-055D-10332C8AC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938349"/>
              </p:ext>
            </p:extLst>
          </p:nvPr>
        </p:nvGraphicFramePr>
        <p:xfrm>
          <a:off x="257516" y="2226382"/>
          <a:ext cx="5644520" cy="1692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0962">
                  <a:extLst>
                    <a:ext uri="{9D8B030D-6E8A-4147-A177-3AD203B41FA5}">
                      <a16:colId xmlns:a16="http://schemas.microsoft.com/office/drawing/2014/main" val="2418197110"/>
                    </a:ext>
                  </a:extLst>
                </a:gridCol>
                <a:gridCol w="3493558">
                  <a:extLst>
                    <a:ext uri="{9D8B030D-6E8A-4147-A177-3AD203B41FA5}">
                      <a16:colId xmlns:a16="http://schemas.microsoft.com/office/drawing/2014/main" val="687181773"/>
                    </a:ext>
                  </a:extLst>
                </a:gridCol>
              </a:tblGrid>
              <a:tr h="4232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Activation Status</a:t>
                      </a:r>
                    </a:p>
                  </a:txBody>
                  <a:tcPr marL="0" marR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91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Main Military Healthcare Options</a:t>
                      </a:r>
                    </a:p>
                  </a:txBody>
                  <a:tcPr marL="0" marR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9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64359"/>
                  </a:ext>
                </a:extLst>
              </a:tr>
              <a:tr h="42320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Not-Activated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1400" dirty="0"/>
                        <a:t>TRICARE Reserve Select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58959"/>
                  </a:ext>
                </a:extLst>
              </a:tr>
              <a:tr h="42320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Pre-activation/Activated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1400" dirty="0"/>
                        <a:t>TRICARE Prime/Select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85942"/>
                  </a:ext>
                </a:extLst>
              </a:tr>
              <a:tr h="42320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Deactivated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1400" dirty="0"/>
                        <a:t>TRICARE Reserve Select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317915"/>
                  </a:ext>
                </a:extLst>
              </a:tr>
            </a:tbl>
          </a:graphicData>
        </a:graphic>
      </p:graphicFrame>
      <p:pic>
        <p:nvPicPr>
          <p:cNvPr id="16" name="Picture 15" descr="Decorative Image&#10;&#10;Military medical professional taking a blood pressure reading">
            <a:extLst>
              <a:ext uri="{FF2B5EF4-FFF2-40B4-BE49-F238E27FC236}">
                <a16:creationId xmlns:a16="http://schemas.microsoft.com/office/drawing/2014/main" id="{DA386E26-F83A-92ED-59BC-AAB78F46AD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1339" y="2230240"/>
            <a:ext cx="2769040" cy="1972858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AF71AF61-2C1D-92F1-0FF0-A571D6854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63607" y="4094198"/>
            <a:ext cx="8682273" cy="1377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Changing mental health providers can be disruptive</a:t>
            </a:r>
          </a:p>
          <a:p>
            <a:pPr lvl="1"/>
            <a:r>
              <a:rPr lang="en-US" dirty="0"/>
              <a:t>Ask your old provider to recommend a new provider who may fit your needs.</a:t>
            </a:r>
          </a:p>
          <a:p>
            <a:pPr lvl="1"/>
            <a:r>
              <a:rPr lang="en-US" dirty="0"/>
              <a:t>If medication management is a concern, talk to your primary care doctor about your options. </a:t>
            </a:r>
          </a:p>
          <a:p>
            <a:pPr lvl="1"/>
            <a:r>
              <a:rPr lang="en-US" dirty="0"/>
              <a:t>Above all, don’t give up – keep up the momentum; find someone you can connect with.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1702039-DC95-55C3-2B40-A90F003F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57516" y="5722618"/>
            <a:ext cx="8558557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While healthcare can be a complex issue, reviewing the TRICARE Choices for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National Guard and Reserve Handbook can help!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886A713-221C-F09D-F21B-17FA539EE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7518" y="5722618"/>
            <a:ext cx="576770" cy="643025"/>
            <a:chOff x="257518" y="1302932"/>
            <a:chExt cx="576770" cy="643025"/>
          </a:xfrm>
          <a:solidFill>
            <a:srgbClr val="2F6B64"/>
          </a:solidFill>
        </p:grpSpPr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B6267C11-B178-32C6-92D1-2B276140213E}"/>
                </a:ext>
              </a:extLst>
            </p:cNvPr>
            <p:cNvSpPr txBox="1">
              <a:spLocks/>
            </p:cNvSpPr>
            <p:nvPr/>
          </p:nvSpPr>
          <p:spPr>
            <a:xfrm>
              <a:off x="257518" y="1302932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21" name="Picture 20" descr="Decorative Image&#10;&#10;Light bulb">
              <a:extLst>
                <a:ext uri="{FF2B5EF4-FFF2-40B4-BE49-F238E27FC236}">
                  <a16:creationId xmlns:a16="http://schemas.microsoft.com/office/drawing/2014/main" id="{AEACE754-BD83-8EB5-43FC-73D9B4F70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717" y="1340299"/>
              <a:ext cx="506914" cy="556772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A6C11-D49D-4B01-D6D5-4FEC0C4F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94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9E15F-DCB2-4EA7-52FB-83D17E4EE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Practical Concerns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56087-4175-C4EC-8826-4592FEF53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2407534"/>
            <a:ext cx="7490485" cy="564266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other strategies have you used to overcome these issues?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195F95-175E-E2AF-006C-F7C0F52C6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-9525"/>
            <a:ext cx="1188720" cy="11887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4A5AAC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182880" rtlCol="0" anchor="b" anchorCtr="0"/>
          <a:lstStyle/>
          <a:p>
            <a:pPr algn="ctr">
              <a:lnSpc>
                <a:spcPct val="90000"/>
              </a:lnSpc>
            </a:pPr>
            <a:r>
              <a:rPr lang="en-US" sz="1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Practical Concerns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0D1A9C-56F6-4E47-A6FF-9CCAD0A8E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057" y="147637"/>
            <a:ext cx="560444" cy="647666"/>
          </a:xfrm>
          <a:prstGeom prst="rect">
            <a:avLst/>
          </a:prstGeom>
        </p:spPr>
      </p:pic>
      <p:graphicFrame>
        <p:nvGraphicFramePr>
          <p:cNvPr id="8" name="Table 7" descr="Decorative Image&#10;&#10;Happy military couple">
            <a:extLst>
              <a:ext uri="{FF2B5EF4-FFF2-40B4-BE49-F238E27FC236}">
                <a16:creationId xmlns:a16="http://schemas.microsoft.com/office/drawing/2014/main" id="{70DFFE96-C8BB-51A1-2D66-61ADE2DF9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8567"/>
              </p:ext>
            </p:extLst>
          </p:nvPr>
        </p:nvGraphicFramePr>
        <p:xfrm>
          <a:off x="452168" y="1265573"/>
          <a:ext cx="3305764" cy="4396572"/>
        </p:xfrm>
        <a:graphic>
          <a:graphicData uri="http://schemas.openxmlformats.org/drawingml/2006/table">
            <a:tbl>
              <a:tblPr firstRow="1" bandRow="1">
                <a:blipFill>
                  <a:blip r:embed="rId4"/>
                  <a:stretch>
                    <a:fillRect/>
                  </a:stretch>
                </a:blipFill>
                <a:tableStyleId>{2A488322-F2BA-4B5B-9748-0D474271808F}</a:tableStyleId>
              </a:tblPr>
              <a:tblGrid>
                <a:gridCol w="3305764">
                  <a:extLst>
                    <a:ext uri="{9D8B030D-6E8A-4147-A177-3AD203B41FA5}">
                      <a16:colId xmlns:a16="http://schemas.microsoft.com/office/drawing/2014/main" val="3580883163"/>
                    </a:ext>
                  </a:extLst>
                </a:gridCol>
              </a:tblGrid>
              <a:tr h="4396572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lt1">
                            <a:alpha val="0"/>
                          </a:schemeClr>
                        </a:solidFill>
                      </a:endParaRP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352783721"/>
                  </a:ext>
                </a:extLst>
              </a:tr>
            </a:tbl>
          </a:graphicData>
        </a:graphic>
      </p:graphicFrame>
      <p:graphicFrame>
        <p:nvGraphicFramePr>
          <p:cNvPr id="9" name="Table 8" descr="Table&#10;&#10;Practical issues and ideas that can help solve them">
            <a:extLst>
              <a:ext uri="{FF2B5EF4-FFF2-40B4-BE49-F238E27FC236}">
                <a16:creationId xmlns:a16="http://schemas.microsoft.com/office/drawing/2014/main" id="{55DE28CF-940A-F070-0E8E-8299D67F8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743221"/>
              </p:ext>
            </p:extLst>
          </p:nvPr>
        </p:nvGraphicFramePr>
        <p:xfrm>
          <a:off x="3764559" y="1254590"/>
          <a:ext cx="5000446" cy="4407555"/>
        </p:xfrm>
        <a:graphic>
          <a:graphicData uri="http://schemas.openxmlformats.org/drawingml/2006/table">
            <a:tbl>
              <a:tblPr firstRow="1" bandRow="1">
                <a:blipFill>
                  <a:blip r:embed="rId4"/>
                  <a:stretch>
                    <a:fillRect/>
                  </a:stretch>
                </a:blipFill>
                <a:tableStyleId>{2A488322-F2BA-4B5B-9748-0D474271808F}</a:tableStyleId>
              </a:tblPr>
              <a:tblGrid>
                <a:gridCol w="138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0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443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ISSUE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1918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IDEAS TO</a:t>
                      </a:r>
                      <a:r>
                        <a:rPr lang="en-US" sz="1400" baseline="0" dirty="0"/>
                        <a:t> HELP</a:t>
                      </a:r>
                      <a:endParaRPr lang="en-US" sz="1400" dirty="0"/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19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6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Child Care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to build a social support network at each location (friends,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religious options, drop-in day care, on-base day care options)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Transportation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for installation shuttles, bus passes, car pools, Lyft/Uber, rideshare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067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Schedule</a:t>
                      </a:r>
                      <a:r>
                        <a:rPr lang="en-US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Too Busy/ Working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Book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telehealth appointments,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find a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lternative meeting times (24/7 and evening/weekend resources);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c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oordinate with spouse;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p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rioritize yourself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Personal Career Concerns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Find help early;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ask about confidentiality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6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Difficulty</a:t>
                      </a:r>
                      <a:r>
                        <a:rPr lang="en-US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Scheduling Appointments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Find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a primary care manager/or a liaison for help; have someone call for you; start early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Navigating Insurance 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Find a liaison; plan ahead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1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Cost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for reduced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fee/free services (Employee Assistance Programs, local nonprofits, Give-an-Hour, Military OneSource, MFLCs)</a:t>
                      </a: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7067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Finding a Provider</a:t>
                      </a:r>
                    </a:p>
                  </a:txBody>
                  <a:tcPr marL="73152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Look for insurance provider list; a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sk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others for referrals; look for online reviews; a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sk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provider if</a:t>
                      </a: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they have</a:t>
                      </a:r>
                      <a:r>
                        <a:rPr lang="en-US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worked with military families; ask about confidentiality</a:t>
                      </a:r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45720" marR="457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D86D792-BFEB-9229-72EC-3075A2A99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52168" y="5751445"/>
            <a:ext cx="8312837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other strategies have you used to overcome these issues?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3DB8A8-472E-8FD6-B04A-EE251E811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2168" y="5751444"/>
            <a:ext cx="576770" cy="643025"/>
            <a:chOff x="329186" y="1289304"/>
            <a:chExt cx="576770" cy="643025"/>
          </a:xfrm>
          <a:solidFill>
            <a:srgbClr val="2F6B64"/>
          </a:solidFill>
        </p:grpSpPr>
        <p:sp>
          <p:nvSpPr>
            <p:cNvPr id="12" name="Question Mark line">
              <a:extLst>
                <a:ext uri="{FF2B5EF4-FFF2-40B4-BE49-F238E27FC236}">
                  <a16:creationId xmlns:a16="http://schemas.microsoft.com/office/drawing/2014/main" id="{A6CE12A2-A38E-C7B0-8B01-AB7984043751}"/>
                </a:ext>
              </a:extLst>
            </p:cNvPr>
            <p:cNvSpPr txBox="1">
              <a:spLocks/>
            </p:cNvSpPr>
            <p:nvPr/>
          </p:nvSpPr>
          <p:spPr>
            <a:xfrm>
              <a:off x="329186" y="1289304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>
                <a:solidFill>
                  <a:schemeClr val="bg1"/>
                </a:solidFill>
              </a:endParaRPr>
            </a:p>
          </p:txBody>
        </p:sp>
        <p:pic>
          <p:nvPicPr>
            <p:cNvPr id="13" name="Question Mark icon" descr="Decorative Image&#10;&#10;Question mark">
              <a:extLst>
                <a:ext uri="{FF2B5EF4-FFF2-40B4-BE49-F238E27FC236}">
                  <a16:creationId xmlns:a16="http://schemas.microsoft.com/office/drawing/2014/main" id="{F26A6F10-E95A-31BD-2A99-7D6047CB0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106" y="1411309"/>
              <a:ext cx="388676" cy="388676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156EE-5119-832F-8A64-AB9E31E3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739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B40C6-1762-057B-3881-2F45C3A51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Military OneSource: 24/7 Support for the Military Community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DC750-46AF-B413-3B1B-363936F5B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1261029"/>
            <a:ext cx="7490485" cy="371001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do you see yourself using in the next few months?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1ED6E7-037D-C400-D9FC-F2A773D30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43666" y="1213637"/>
            <a:ext cx="8492863" cy="558660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do you see yourself using in the next few months?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30054F9-7A8E-1C7B-A267-FAA99D0A2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3666" y="1213638"/>
            <a:ext cx="576770" cy="558660"/>
            <a:chOff x="329186" y="1289305"/>
            <a:chExt cx="576770" cy="558660"/>
          </a:xfrm>
          <a:solidFill>
            <a:srgbClr val="2F6B64"/>
          </a:solidFill>
        </p:grpSpPr>
        <p:sp>
          <p:nvSpPr>
            <p:cNvPr id="8" name="Question Mark line">
              <a:extLst>
                <a:ext uri="{FF2B5EF4-FFF2-40B4-BE49-F238E27FC236}">
                  <a16:creationId xmlns:a16="http://schemas.microsoft.com/office/drawing/2014/main" id="{0EFA14D6-5376-D8AD-501B-39BBF9137915}"/>
                </a:ext>
              </a:extLst>
            </p:cNvPr>
            <p:cNvSpPr txBox="1">
              <a:spLocks/>
            </p:cNvSpPr>
            <p:nvPr/>
          </p:nvSpPr>
          <p:spPr>
            <a:xfrm>
              <a:off x="329186" y="1289305"/>
              <a:ext cx="576770" cy="55866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9" name="Question Mark icon" descr="Decorative Image&#10;&#10;Question mark">
              <a:extLst>
                <a:ext uri="{FF2B5EF4-FFF2-40B4-BE49-F238E27FC236}">
                  <a16:creationId xmlns:a16="http://schemas.microsoft.com/office/drawing/2014/main" id="{7F0BC78F-6DBA-6E06-4F59-BD1BC1806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7833" y="1376384"/>
              <a:ext cx="388676" cy="388676"/>
            </a:xfrm>
            <a:prstGeom prst="rect">
              <a:avLst/>
            </a:prstGeom>
            <a:grpFill/>
          </p:spPr>
        </p:pic>
      </p:grpSp>
      <p:pic>
        <p:nvPicPr>
          <p:cNvPr id="10" name="Picture 7" descr="The infographic shows 15 categories of support that Military OneSource provides. They are: Confidential Non-Medical Counseling, Spouse Education and Career Opportunities, Health and Wellness Coaching, Wounded Warrior and Caregivers, Education, New MilParent, Adoption, Document Translation &amp; Language Interpretation, Peer-to-Peer Support, Spouse Relocation and Transition, Special Needs, Elder Care, Building Healthy Relationships, Transitioning Veterans, Financial and Tax Consultation">
            <a:extLst>
              <a:ext uri="{FF2B5EF4-FFF2-40B4-BE49-F238E27FC236}">
                <a16:creationId xmlns:a16="http://schemas.microsoft.com/office/drawing/2014/main" id="{DDCB1EC0-3280-6A56-7836-CB639D24B9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80" r="-130" b="1760"/>
          <a:stretch/>
        </p:blipFill>
        <p:spPr>
          <a:xfrm>
            <a:off x="1525173" y="1823915"/>
            <a:ext cx="6093654" cy="46482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12BF6-EDDC-606D-B38E-D344F0A76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054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C8EC-6AB9-A96A-A4D3-5A6D07379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Practice Call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D9A6A-E239-F67E-A0EE-E5615017F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1261029"/>
            <a:ext cx="7490485" cy="2929006"/>
          </a:xfrm>
        </p:spPr>
        <p:txBody>
          <a:bodyPr>
            <a:normAutofit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Practice Making a Military OneSource Call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pc="-20" dirty="0">
                <a:solidFill>
                  <a:schemeClr val="bg1"/>
                </a:solidFill>
              </a:rPr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pc="-20" dirty="0">
                <a:solidFill>
                  <a:schemeClr val="bg1"/>
                </a:solidFill>
              </a:rPr>
              <a:t>How would you feel about making a similar call if you were in that situation?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Commit to Seeking Help in the Future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pc="-20" dirty="0">
                <a:solidFill>
                  <a:schemeClr val="bg1"/>
                </a:solidFill>
              </a:rPr>
              <a:t>Save these numbers in your phone:</a:t>
            </a: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400" dirty="0">
                <a:solidFill>
                  <a:schemeClr val="bg1"/>
                </a:solidFill>
              </a:rPr>
              <a:t>1-800-342-9647</a:t>
            </a: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400" dirty="0">
                <a:solidFill>
                  <a:schemeClr val="bg1"/>
                </a:solidFill>
              </a:rPr>
              <a:t>988, Press 1</a:t>
            </a: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endParaRPr lang="en-US" sz="1400" dirty="0">
              <a:solidFill>
                <a:schemeClr val="bg1"/>
              </a:solidFill>
            </a:endParaRPr>
          </a:p>
          <a:p>
            <a:pPr marL="635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</a:p>
        </p:txBody>
      </p:sp>
      <p:pic>
        <p:nvPicPr>
          <p:cNvPr id="6" name="Left Picture" descr="Decorative Image&#10;&#10;Woman on phone">
            <a:extLst>
              <a:ext uri="{FF2B5EF4-FFF2-40B4-BE49-F238E27FC236}">
                <a16:creationId xmlns:a16="http://schemas.microsoft.com/office/drawing/2014/main" id="{A91920F7-8383-D603-5031-B5AFDA254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213" y="1153409"/>
            <a:ext cx="3741296" cy="1832680"/>
          </a:xfrm>
          <a:prstGeom prst="rect">
            <a:avLst/>
          </a:prstGeom>
          <a:ln>
            <a:noFill/>
          </a:ln>
        </p:spPr>
      </p:pic>
      <p:sp>
        <p:nvSpPr>
          <p:cNvPr id="7" name="Left Title">
            <a:extLst>
              <a:ext uri="{FF2B5EF4-FFF2-40B4-BE49-F238E27FC236}">
                <a16:creationId xmlns:a16="http://schemas.microsoft.com/office/drawing/2014/main" id="{0563DEB1-C437-0C5B-C29C-36D9B9FDC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31212" y="2994676"/>
            <a:ext cx="3741297" cy="474686"/>
          </a:xfrm>
          <a:prstGeom prst="rect">
            <a:avLst/>
          </a:prstGeom>
          <a:solidFill>
            <a:srgbClr val="826FBF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Practice Making a Military OneSource Call </a:t>
            </a:r>
          </a:p>
        </p:txBody>
      </p:sp>
      <p:sp>
        <p:nvSpPr>
          <p:cNvPr id="8" name="Left Content">
            <a:extLst>
              <a:ext uri="{FF2B5EF4-FFF2-40B4-BE49-F238E27FC236}">
                <a16:creationId xmlns:a16="http://schemas.microsoft.com/office/drawing/2014/main" id="{C928B513-013E-358C-697D-DDFB8395E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31212" y="3469362"/>
            <a:ext cx="3741297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How would you feel about making a similar call if you were in that situation?</a:t>
            </a:r>
          </a:p>
        </p:txBody>
      </p:sp>
      <p:pic>
        <p:nvPicPr>
          <p:cNvPr id="9" name="Right Picture">
            <a:extLst>
              <a:ext uri="{FF2B5EF4-FFF2-40B4-BE49-F238E27FC236}">
                <a16:creationId xmlns:a16="http://schemas.microsoft.com/office/drawing/2014/main" id="{B48EE641-E450-8960-7DD9-5BDCCFD70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3048" y="1153408"/>
            <a:ext cx="3732412" cy="1832680"/>
          </a:xfrm>
          <a:prstGeom prst="rect">
            <a:avLst/>
          </a:prstGeom>
          <a:ln>
            <a:noFill/>
          </a:ln>
        </p:spPr>
      </p:pic>
      <p:sp>
        <p:nvSpPr>
          <p:cNvPr id="10" name="Right Title">
            <a:extLst>
              <a:ext uri="{FF2B5EF4-FFF2-40B4-BE49-F238E27FC236}">
                <a16:creationId xmlns:a16="http://schemas.microsoft.com/office/drawing/2014/main" id="{C9631AEF-4CB6-B1C7-835B-2D1482CD1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623048" y="2994676"/>
            <a:ext cx="3732412" cy="474686"/>
          </a:xfrm>
          <a:prstGeom prst="rect">
            <a:avLst/>
          </a:prstGeom>
          <a:solidFill>
            <a:srgbClr val="9A4771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Commit to Seeking Help in the Future</a:t>
            </a:r>
          </a:p>
        </p:txBody>
      </p:sp>
      <p:sp>
        <p:nvSpPr>
          <p:cNvPr id="11" name="Right Content">
            <a:extLst>
              <a:ext uri="{FF2B5EF4-FFF2-40B4-BE49-F238E27FC236}">
                <a16:creationId xmlns:a16="http://schemas.microsoft.com/office/drawing/2014/main" id="{D2D9E13C-44F5-2970-04B9-1F9BF9AA0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623049" y="3469362"/>
            <a:ext cx="3732412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</a:pPr>
            <a:r>
              <a:rPr lang="en-US" spc="-20" dirty="0"/>
              <a:t>Save these numbers in your phone:</a:t>
            </a:r>
            <a:endParaRPr lang="en-US" sz="1600" spc="-2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43C32E-24F7-2CC6-4449-C1E6B863B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151"/>
          <a:stretch/>
        </p:blipFill>
        <p:spPr>
          <a:xfrm>
            <a:off x="4827980" y="3917025"/>
            <a:ext cx="1529840" cy="82296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5D35370-978E-8D77-B231-99183EF0B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55686" y="4835506"/>
            <a:ext cx="12731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1-800-342-9647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11BBDB7-7DA0-2A2E-E503-6BDB3E718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134"/>
          <a:stretch/>
        </p:blipFill>
        <p:spPr>
          <a:xfrm>
            <a:off x="6591289" y="3915913"/>
            <a:ext cx="1475374" cy="8368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4AF8086-AE60-4F34-20BD-BD47ACF4F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85196" y="4822071"/>
            <a:ext cx="1000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988, Press 1</a:t>
            </a:r>
          </a:p>
        </p:txBody>
      </p:sp>
      <p:sp>
        <p:nvSpPr>
          <p:cNvPr id="16" name="Lightbulb words">
            <a:extLst>
              <a:ext uri="{FF2B5EF4-FFF2-40B4-BE49-F238E27FC236}">
                <a16:creationId xmlns:a16="http://schemas.microsoft.com/office/drawing/2014/main" id="{F331D322-DD62-3415-1672-3C9016FE2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16364" y="5734285"/>
            <a:ext cx="8454312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DA112-F045-3176-ACF1-49DB4E4E5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16364" y="5734284"/>
            <a:ext cx="576770" cy="643025"/>
            <a:chOff x="325569" y="1293301"/>
            <a:chExt cx="576770" cy="643025"/>
          </a:xfrm>
        </p:grpSpPr>
        <p:sp>
          <p:nvSpPr>
            <p:cNvPr id="18" name="Content Placeholder 2" title="decorative box">
              <a:extLst>
                <a:ext uri="{FF2B5EF4-FFF2-40B4-BE49-F238E27FC236}">
                  <a16:creationId xmlns:a16="http://schemas.microsoft.com/office/drawing/2014/main" id="{5A095E33-9E8B-DA6E-A91E-74CA371C6A77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solidFill>
              <a:srgbClr val="2F6B64"/>
            </a:solidFill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19" name="Picture 18" descr="Decorative Image&#10;&#10;Light bulb">
              <a:extLst>
                <a:ext uri="{FF2B5EF4-FFF2-40B4-BE49-F238E27FC236}">
                  <a16:creationId xmlns:a16="http://schemas.microsoft.com/office/drawing/2014/main" id="{19741142-B64D-531D-3E04-934811D2C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E5507-7057-9DC8-837D-A54F00D8C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81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99B4C-FB99-F8ED-F7F6-34D824D8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The Importance of Self-Care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61ED7-A32B-EE40-3D43-C30483980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1261029"/>
            <a:ext cx="7490485" cy="3762384"/>
          </a:xfrm>
        </p:spPr>
        <p:txBody>
          <a:bodyPr>
            <a:normAutofit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What is self-care and why is it important for your mental health and well-being?</a:t>
            </a:r>
          </a:p>
          <a:p>
            <a:pPr marL="6350" indent="0">
              <a:spcBef>
                <a:spcPts val="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Definition: </a:t>
            </a:r>
            <a:r>
              <a:rPr lang="en-US" dirty="0">
                <a:solidFill>
                  <a:schemeClr val="bg1"/>
                </a:solidFill>
              </a:rPr>
              <a:t>Any activity that we do deliberately to take care of our mental, emotional, and physical health. </a:t>
            </a:r>
            <a:endParaRPr lang="en-US" b="1" dirty="0">
              <a:solidFill>
                <a:schemeClr val="bg1"/>
              </a:solidFill>
            </a:endParaRPr>
          </a:p>
          <a:p>
            <a:pPr marL="6350" indent="0">
              <a:spcBef>
                <a:spcPts val="60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Let’s consider: 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What would you estimate is the average amount of time you spend each day on self-care?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Try to commit to scheduling self-care on a daily, weekly, or monthly basis. 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“Authenticity is a collection of choices that we have to make every day.”  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			–Brené Brown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On a scale from 1-10</a:t>
            </a:r>
            <a:r>
              <a:rPr lang="en-US" dirty="0">
                <a:solidFill>
                  <a:schemeClr val="bg1"/>
                </a:solidFill>
              </a:rPr>
              <a:t>, how likely would you be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to start practicing a daily self-care ritual?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BBC337-1207-FC38-262F-F0C93DC33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4" y="1187032"/>
            <a:ext cx="8612796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is self-care and why is it important for your mental health and well-being?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D5237-AA1A-F981-882E-6535C57A9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7" y="1187032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8" name="icon">
            <a:extLst>
              <a:ext uri="{FF2B5EF4-FFF2-40B4-BE49-F238E27FC236}">
                <a16:creationId xmlns:a16="http://schemas.microsoft.com/office/drawing/2014/main" id="{99F63305-1818-E05A-DDCF-684D42DB6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5" y="1309037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9" name="main">
            <a:extLst>
              <a:ext uri="{FF2B5EF4-FFF2-40B4-BE49-F238E27FC236}">
                <a16:creationId xmlns:a16="http://schemas.microsoft.com/office/drawing/2014/main" id="{5F152A58-45C8-15E3-ECE7-A3F3364FB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47472" y="2020824"/>
            <a:ext cx="4624488" cy="192975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spcBef>
                <a:spcPts val="0"/>
              </a:spcBef>
              <a:spcAft>
                <a:spcPts val="400"/>
              </a:spcAft>
              <a:buFont typeface="Wingdings" charset="2"/>
              <a:buNone/>
            </a:pPr>
            <a:r>
              <a:rPr lang="en-US" b="1"/>
              <a:t>Definition: </a:t>
            </a:r>
            <a:r>
              <a:rPr lang="en-US" sz="1600"/>
              <a:t>Any activity that we do deliberately to take care of our mental, emotional, and physical health. </a:t>
            </a:r>
            <a:endParaRPr lang="en-US" b="1"/>
          </a:p>
          <a:p>
            <a:pPr marL="6350" indent="0">
              <a:spcBef>
                <a:spcPts val="600"/>
              </a:spcBef>
              <a:spcAft>
                <a:spcPts val="400"/>
              </a:spcAft>
              <a:buFont typeface="Wingdings" charset="2"/>
              <a:buNone/>
            </a:pPr>
            <a:r>
              <a:rPr lang="en-US" b="1"/>
              <a:t>Let’s consider: 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</a:pPr>
            <a:r>
              <a:rPr lang="en-US" sz="1600"/>
              <a:t>What would you estimate is the average amount of time you spend each day on self-care?</a:t>
            </a:r>
          </a:p>
          <a:p>
            <a:pPr indent="-169863">
              <a:spcBef>
                <a:spcPts val="0"/>
              </a:spcBef>
              <a:spcAft>
                <a:spcPts val="400"/>
              </a:spcAft>
            </a:pPr>
            <a:r>
              <a:rPr lang="en-US" sz="1600"/>
              <a:t>Try to commit to scheduling self-care on a daily, weekly, or monthly basis. </a:t>
            </a:r>
            <a:endParaRPr lang="en-US" sz="1600" dirty="0"/>
          </a:p>
        </p:txBody>
      </p:sp>
      <p:sp>
        <p:nvSpPr>
          <p:cNvPr id="10" name="quote">
            <a:extLst>
              <a:ext uri="{FF2B5EF4-FFF2-40B4-BE49-F238E27FC236}">
                <a16:creationId xmlns:a16="http://schemas.microsoft.com/office/drawing/2014/main" id="{621DE35A-2F6F-AAED-56B5-E73503675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8847" y="4517558"/>
            <a:ext cx="43922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i="1" dirty="0"/>
              <a:t>“Authenticity is a collection of choices that we have to make every day.”  </a:t>
            </a:r>
            <a:br>
              <a:rPr lang="en-US" b="1" i="1" dirty="0"/>
            </a:br>
            <a:r>
              <a:rPr lang="en-US" b="1" i="1" dirty="0"/>
              <a:t>			–</a:t>
            </a:r>
            <a:r>
              <a:rPr lang="en-US" b="1" i="1" dirty="0" err="1"/>
              <a:t>Brené</a:t>
            </a:r>
            <a:r>
              <a:rPr lang="en-US" b="1" i="1" dirty="0"/>
              <a:t> Brown</a:t>
            </a:r>
          </a:p>
        </p:txBody>
      </p:sp>
      <p:pic>
        <p:nvPicPr>
          <p:cNvPr id="11" name="Picture 10" descr="Decorative Image&#10;&#10;Woman balancing on a log">
            <a:extLst>
              <a:ext uri="{FF2B5EF4-FFF2-40B4-BE49-F238E27FC236}">
                <a16:creationId xmlns:a16="http://schemas.microsoft.com/office/drawing/2014/main" id="{CC302F3E-10F0-9578-276C-62139396FB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5814" y="2069703"/>
            <a:ext cx="3876166" cy="328863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A896C1C-2730-C4D0-5EEB-41E520B66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5679233"/>
            <a:ext cx="9144000" cy="8709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50800" dir="16200000">
              <a:schemeClr val="bg1">
                <a:lumMod val="85000"/>
              </a:schemeClr>
            </a:innerShdw>
          </a:effectLst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On a scale from 1-10</a:t>
            </a:r>
            <a:r>
              <a:rPr lang="en-US" dirty="0"/>
              <a:t>, how likely would you be </a:t>
            </a:r>
            <a:br>
              <a:rPr lang="en-US" dirty="0"/>
            </a:br>
            <a:r>
              <a:rPr lang="en-US" dirty="0"/>
              <a:t>to start practicing a daily self-care ritual?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77FC45-CC58-95A2-1DB5-CA8C32968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61747" y="5876572"/>
            <a:ext cx="4343352" cy="509914"/>
            <a:chOff x="4561747" y="5876572"/>
            <a:chExt cx="4343352" cy="50991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9BA44D-5B8F-9AF6-1662-35ED51AFEFA3}"/>
                </a:ext>
              </a:extLst>
            </p:cNvPr>
            <p:cNvSpPr txBox="1"/>
            <p:nvPr/>
          </p:nvSpPr>
          <p:spPr>
            <a:xfrm>
              <a:off x="458818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14F89A2-B5B2-E7D7-DBE5-C6CA307F7012}"/>
                </a:ext>
              </a:extLst>
            </p:cNvPr>
            <p:cNvSpPr txBox="1"/>
            <p:nvPr/>
          </p:nvSpPr>
          <p:spPr>
            <a:xfrm>
              <a:off x="502329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48BB1E0-F089-096E-0A1D-E6895C83B143}"/>
                </a:ext>
              </a:extLst>
            </p:cNvPr>
            <p:cNvSpPr txBox="1"/>
            <p:nvPr/>
          </p:nvSpPr>
          <p:spPr>
            <a:xfrm>
              <a:off x="545841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A87CD6F-023E-AAC5-ADE6-DE5DFDCC1F78}"/>
                </a:ext>
              </a:extLst>
            </p:cNvPr>
            <p:cNvSpPr txBox="1"/>
            <p:nvPr/>
          </p:nvSpPr>
          <p:spPr>
            <a:xfrm>
              <a:off x="589352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03F119-CC3C-E077-E958-7256D2BD1A2C}"/>
                </a:ext>
              </a:extLst>
            </p:cNvPr>
            <p:cNvSpPr txBox="1"/>
            <p:nvPr/>
          </p:nvSpPr>
          <p:spPr>
            <a:xfrm>
              <a:off x="6328639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D7CF2B-B985-25AB-867F-458DF1A70506}"/>
                </a:ext>
              </a:extLst>
            </p:cNvPr>
            <p:cNvSpPr txBox="1"/>
            <p:nvPr/>
          </p:nvSpPr>
          <p:spPr>
            <a:xfrm>
              <a:off x="676375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355BE8-8AA0-F93D-824C-FDC21FFC1466}"/>
                </a:ext>
              </a:extLst>
            </p:cNvPr>
            <p:cNvSpPr txBox="1"/>
            <p:nvPr/>
          </p:nvSpPr>
          <p:spPr>
            <a:xfrm>
              <a:off x="719886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FDF7D4-E7DA-D901-025A-4B9F993A8351}"/>
                </a:ext>
              </a:extLst>
            </p:cNvPr>
            <p:cNvSpPr txBox="1"/>
            <p:nvPr/>
          </p:nvSpPr>
          <p:spPr>
            <a:xfrm>
              <a:off x="763398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EF04E9-DC82-110C-104E-424558843A6A}"/>
                </a:ext>
              </a:extLst>
            </p:cNvPr>
            <p:cNvSpPr txBox="1"/>
            <p:nvPr/>
          </p:nvSpPr>
          <p:spPr>
            <a:xfrm>
              <a:off x="806909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877051-DBBA-511F-E0E4-F276A745AE44}"/>
                </a:ext>
              </a:extLst>
            </p:cNvPr>
            <p:cNvSpPr txBox="1"/>
            <p:nvPr/>
          </p:nvSpPr>
          <p:spPr>
            <a:xfrm>
              <a:off x="8504212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</a:t>
              </a:r>
            </a:p>
          </p:txBody>
        </p:sp>
        <p:grpSp>
          <p:nvGrpSpPr>
            <p:cNvPr id="25" name="Group 24" descr="Scale from red to blue" title="decorative image">
              <a:extLst>
                <a:ext uri="{FF2B5EF4-FFF2-40B4-BE49-F238E27FC236}">
                  <a16:creationId xmlns:a16="http://schemas.microsoft.com/office/drawing/2014/main" id="{A0056E04-EEB2-707E-17CF-643F337D6A21}"/>
                </a:ext>
              </a:extLst>
            </p:cNvPr>
            <p:cNvGrpSpPr/>
            <p:nvPr/>
          </p:nvGrpSpPr>
          <p:grpSpPr>
            <a:xfrm>
              <a:off x="4561747" y="5876574"/>
              <a:ext cx="4343352" cy="289558"/>
              <a:chOff x="4561747" y="1409508"/>
              <a:chExt cx="4343352" cy="289558"/>
            </a:xfrm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80E64BF6-55B2-AC20-9735-B5FA29972708}"/>
                  </a:ext>
                </a:extLst>
              </p:cNvPr>
              <p:cNvSpPr/>
              <p:nvPr/>
            </p:nvSpPr>
            <p:spPr>
              <a:xfrm>
                <a:off x="4561747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D11B662-4CA9-E86B-EDBA-890ACAD36BF4}"/>
                  </a:ext>
                </a:extLst>
              </p:cNvPr>
              <p:cNvGrpSpPr/>
              <p:nvPr/>
            </p:nvGrpSpPr>
            <p:grpSpPr>
              <a:xfrm>
                <a:off x="4996081" y="1409508"/>
                <a:ext cx="3474677" cy="289557"/>
                <a:chOff x="6198502" y="339864"/>
                <a:chExt cx="4660996" cy="388417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667FF23-6A3D-959F-D4CE-4E1E570612D3}"/>
                    </a:ext>
                  </a:extLst>
                </p:cNvPr>
                <p:cNvSpPr/>
                <p:nvPr/>
              </p:nvSpPr>
              <p:spPr>
                <a:xfrm>
                  <a:off x="6198502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BC8E5CA-5B96-507D-EBB7-103240282102}"/>
                    </a:ext>
                  </a:extLst>
                </p:cNvPr>
                <p:cNvSpPr/>
                <p:nvPr/>
              </p:nvSpPr>
              <p:spPr>
                <a:xfrm>
                  <a:off x="6781126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504E2E69-DEEE-CE94-BC62-118720022B93}"/>
                    </a:ext>
                  </a:extLst>
                </p:cNvPr>
                <p:cNvSpPr/>
                <p:nvPr/>
              </p:nvSpPr>
              <p:spPr>
                <a:xfrm>
                  <a:off x="7363754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43C2619-46B5-8F9A-4511-2B226B10AF54}"/>
                    </a:ext>
                  </a:extLst>
                </p:cNvPr>
                <p:cNvSpPr/>
                <p:nvPr/>
              </p:nvSpPr>
              <p:spPr>
                <a:xfrm>
                  <a:off x="7946380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1385E76-C9EB-053E-AB88-A37B27B82242}"/>
                    </a:ext>
                  </a:extLst>
                </p:cNvPr>
                <p:cNvSpPr/>
                <p:nvPr/>
              </p:nvSpPr>
              <p:spPr>
                <a:xfrm>
                  <a:off x="8529002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564C6A39-4835-6F6B-0D71-B3E073C48700}"/>
                    </a:ext>
                  </a:extLst>
                </p:cNvPr>
                <p:cNvSpPr/>
                <p:nvPr/>
              </p:nvSpPr>
              <p:spPr>
                <a:xfrm>
                  <a:off x="9111626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2AED5F74-25E1-4879-1A74-9DEAE6CAE8F0}"/>
                    </a:ext>
                  </a:extLst>
                </p:cNvPr>
                <p:cNvSpPr/>
                <p:nvPr/>
              </p:nvSpPr>
              <p:spPr>
                <a:xfrm>
                  <a:off x="9694255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988737E-6A64-D24D-C467-7B7F6699BFAE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0583897-A61F-A8CF-8A9C-135FC465F956}"/>
                  </a:ext>
                </a:extLst>
              </p:cNvPr>
              <p:cNvSpPr/>
              <p:nvPr/>
            </p:nvSpPr>
            <p:spPr>
              <a:xfrm rot="10800000">
                <a:off x="8470764" y="1409508"/>
                <a:ext cx="434335" cy="28955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9426932-A51D-BB1A-18EF-46116C2C57AF}"/>
                </a:ext>
              </a:extLst>
            </p:cNvPr>
            <p:cNvSpPr/>
            <p:nvPr/>
          </p:nvSpPr>
          <p:spPr>
            <a:xfrm rot="10800000">
              <a:off x="4561747" y="5876572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A7052-42FD-80E9-51B9-DC49EF6B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5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30691-629A-32EF-9C61-CD5020E99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Self-Care and Mental Wellness Strategies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D5FB5-5143-F64E-72BA-1A5C48DAA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1261028"/>
            <a:ext cx="7490485" cy="5243943"/>
          </a:xfrm>
        </p:spPr>
        <p:txBody>
          <a:bodyPr>
            <a:normAutofit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What do you do for self-care?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Self-Care Practices: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Relaxation: Meditation, physically unwinding, laughter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Mindfulness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Making time for hobbies: Reading, crafts, sewing, hiking 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5-Minute breaks: What can you do during that time?</a:t>
            </a:r>
          </a:p>
          <a:p>
            <a:pPr>
              <a:spcBef>
                <a:spcPts val="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Connecting with friends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Asking for help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Healthy lifestyle: Nutrition, sleep, exercise, regular checkups</a:t>
            </a:r>
          </a:p>
          <a:p>
            <a:pPr>
              <a:spcBef>
                <a:spcPts val="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Knowing your limits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Saying “no”</a:t>
            </a:r>
            <a:endParaRPr lang="en-US" b="1" i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Clr>
                <a:schemeClr val="bg1"/>
              </a:buClr>
              <a:buNone/>
            </a:pPr>
            <a:r>
              <a:rPr lang="en-US" sz="2000" b="1" dirty="0">
                <a:solidFill>
                  <a:schemeClr val="bg1"/>
                </a:solidFill>
              </a:rPr>
              <a:t>Try this: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For one minute, let’s close our eyes and simply follow our breath. As you breathe in, think “in.” As you breathe out, think “out.” </a:t>
            </a:r>
          </a:p>
          <a:p>
            <a:pPr marL="0" indent="0">
              <a:spcBef>
                <a:spcPts val="0"/>
              </a:spcBef>
              <a:buClr>
                <a:schemeClr val="bg1"/>
              </a:buClr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Clr>
                <a:schemeClr val="bg1"/>
              </a:buClr>
              <a:buNone/>
            </a:pPr>
            <a:r>
              <a:rPr lang="en-US" i="1" dirty="0">
                <a:solidFill>
                  <a:schemeClr val="bg1"/>
                </a:solidFill>
              </a:rPr>
              <a:t>“If you’re breathing, there’s more right with you than wrong.” </a:t>
            </a:r>
          </a:p>
          <a:p>
            <a:pPr marL="0" indent="0" algn="ctr">
              <a:spcBef>
                <a:spcPts val="0"/>
              </a:spcBef>
              <a:buClr>
                <a:schemeClr val="bg1"/>
              </a:buClr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bg1"/>
              </a:buClr>
              <a:buNone/>
            </a:pPr>
            <a:r>
              <a:rPr lang="en-US" i="1" dirty="0">
                <a:solidFill>
                  <a:schemeClr val="bg1"/>
                </a:solidFill>
              </a:rPr>
              <a:t>- Jon Kabat-Zinn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85A02-8A95-A4BA-4489-952312D78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4" y="1187032"/>
            <a:ext cx="8612796" cy="643025"/>
          </a:xfrm>
          <a:prstGeom prst="rect">
            <a:avLst/>
          </a:prstGeom>
          <a:solidFill>
            <a:srgbClr val="319E90"/>
          </a:solidFill>
          <a:ln>
            <a:solidFill>
              <a:srgbClr val="4EAFA3"/>
            </a:solidFill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do you do for self-care?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4BDB121-2864-3E61-819B-E18D7C3AF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7" y="1187032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B85F0F-88F2-75E5-452C-59709A1C9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5" y="1309037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9" name="Content">
            <a:extLst>
              <a:ext uri="{FF2B5EF4-FFF2-40B4-BE49-F238E27FC236}">
                <a16:creationId xmlns:a16="http://schemas.microsoft.com/office/drawing/2014/main" id="{1088118E-A408-9D5A-F0D2-3F8C80974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43667" y="2023877"/>
            <a:ext cx="2956124" cy="37610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b="1" dirty="0"/>
              <a:t>Self-Care Practices: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Relaxation: Meditation, physically unwinding, laughter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Mindfulness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Making time for hobbies: Reading, crafts, sewing, hiking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5-Minute breaks: What can you do during that time?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Connecting with friends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Asking for help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Healthy lifestyle: Nutrition, sleep, exercise, regular checkups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Knowing your limits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Saying “no”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F61161-6163-586A-2772-FD2452097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325" y="2023877"/>
            <a:ext cx="3260516" cy="2093976"/>
          </a:xfrm>
          <a:prstGeom prst="rect">
            <a:avLst/>
          </a:prstGeom>
        </p:spPr>
      </p:pic>
      <p:pic>
        <p:nvPicPr>
          <p:cNvPr id="11" name="Picture 10" descr="Decorative Image&#10;&#10;Woman practicing yoga">
            <a:extLst>
              <a:ext uri="{FF2B5EF4-FFF2-40B4-BE49-F238E27FC236}">
                <a16:creationId xmlns:a16="http://schemas.microsoft.com/office/drawing/2014/main" id="{A5EFB8A7-F49C-8C2E-3FAD-9FECF7CC89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1380" y="4197295"/>
            <a:ext cx="3266156" cy="2091539"/>
          </a:xfrm>
          <a:prstGeom prst="rect">
            <a:avLst/>
          </a:prstGeom>
        </p:spPr>
      </p:pic>
      <p:sp>
        <p:nvSpPr>
          <p:cNvPr id="12" name="Content">
            <a:extLst>
              <a:ext uri="{FF2B5EF4-FFF2-40B4-BE49-F238E27FC236}">
                <a16:creationId xmlns:a16="http://schemas.microsoft.com/office/drawing/2014/main" id="{7C5DAC63-2749-07BE-690A-26022457F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23595" y="2023877"/>
            <a:ext cx="2018385" cy="4264956"/>
          </a:xfrm>
          <a:prstGeom prst="rect">
            <a:avLst/>
          </a:prstGeom>
          <a:solidFill>
            <a:srgbClr val="884557"/>
          </a:solidFill>
          <a:effectLst/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/>
                </a:solidFill>
              </a:rPr>
              <a:t>Try this: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For one minute, let’s close our eyes and simply follow our breath. As you breathe in, think “in.” As you breathe out, think “out.”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i="1" dirty="0">
                <a:solidFill>
                  <a:schemeClr val="bg1"/>
                </a:solidFill>
              </a:rPr>
              <a:t>“If you’re breathing, there’s more right with you than wrong.”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i="1" dirty="0">
                <a:solidFill>
                  <a:schemeClr val="bg1"/>
                </a:solidFill>
              </a:rPr>
              <a:t>- Jon </a:t>
            </a:r>
            <a:r>
              <a:rPr lang="en-US" i="1" dirty="0" err="1">
                <a:solidFill>
                  <a:schemeClr val="bg1"/>
                </a:solidFill>
              </a:rPr>
              <a:t>Kabat</a:t>
            </a:r>
            <a:r>
              <a:rPr lang="en-US" i="1" dirty="0">
                <a:solidFill>
                  <a:schemeClr val="bg1"/>
                </a:solidFill>
              </a:rPr>
              <a:t>-Zinn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C888D-4886-9802-AEF6-07D360BB8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1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400DD-D43F-0C0F-B8FA-DE65270B8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Takeaways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73119-CED3-2499-0751-7EFBD19E0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Military life is demanding, but I have the strength and resources to rise above.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Reaching out early will help me and my family thrive.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know what to expect when I call a resource line.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Self-care is important for my own and my family’s mental and physical health.</a:t>
            </a:r>
          </a:p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did you find most helpful about today’s session?</a:t>
            </a:r>
          </a:p>
        </p:txBody>
      </p:sp>
      <p:sp>
        <p:nvSpPr>
          <p:cNvPr id="6" name="Red">
            <a:extLst>
              <a:ext uri="{FF2B5EF4-FFF2-40B4-BE49-F238E27FC236}">
                <a16:creationId xmlns:a16="http://schemas.microsoft.com/office/drawing/2014/main" id="{872D0A7E-A95A-9348-5AB7-502059B3A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7" y="1164314"/>
            <a:ext cx="2213094" cy="2126777"/>
          </a:xfrm>
          <a:prstGeom prst="rect">
            <a:avLst/>
          </a:prstGeom>
          <a:solidFill>
            <a:srgbClr val="9A477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Military life is demanding, but I have the strength and resources to rise above. </a:t>
            </a:r>
          </a:p>
        </p:txBody>
      </p:sp>
      <p:sp>
        <p:nvSpPr>
          <p:cNvPr id="7" name="Blue">
            <a:extLst>
              <a:ext uri="{FF2B5EF4-FFF2-40B4-BE49-F238E27FC236}">
                <a16:creationId xmlns:a16="http://schemas.microsoft.com/office/drawing/2014/main" id="{95887538-FA55-4B75-468B-7ACFFE247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8336" y="1164314"/>
            <a:ext cx="2212848" cy="2126777"/>
          </a:xfrm>
          <a:prstGeom prst="rect">
            <a:avLst/>
          </a:prstGeom>
          <a:solidFill>
            <a:srgbClr val="4E7CA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182880" rIns="9144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Reaching out</a:t>
            </a:r>
            <a:br>
              <a:rPr lang="en-US" dirty="0"/>
            </a:br>
            <a:r>
              <a:rPr lang="en-US" dirty="0"/>
              <a:t>early will help</a:t>
            </a:r>
            <a:br>
              <a:rPr lang="en-US" dirty="0"/>
            </a:br>
            <a:r>
              <a:rPr lang="en-US" dirty="0"/>
              <a:t>me and my</a:t>
            </a:r>
            <a:br>
              <a:rPr lang="en-US" dirty="0"/>
            </a:br>
            <a:r>
              <a:rPr lang="en-US" dirty="0"/>
              <a:t>family thrive.</a:t>
            </a:r>
          </a:p>
        </p:txBody>
      </p:sp>
      <p:sp>
        <p:nvSpPr>
          <p:cNvPr id="8" name="Purple">
            <a:extLst>
              <a:ext uri="{FF2B5EF4-FFF2-40B4-BE49-F238E27FC236}">
                <a16:creationId xmlns:a16="http://schemas.microsoft.com/office/drawing/2014/main" id="{76E2F8C1-242C-FC24-A10E-22989F39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6" y="3473247"/>
            <a:ext cx="2212848" cy="2130552"/>
          </a:xfrm>
          <a:prstGeom prst="rect">
            <a:avLst/>
          </a:prstGeom>
          <a:solidFill>
            <a:srgbClr val="826FBF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I know what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to expect when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I call a resource line.</a:t>
            </a:r>
          </a:p>
        </p:txBody>
      </p:sp>
      <p:sp>
        <p:nvSpPr>
          <p:cNvPr id="9" name="Yellow">
            <a:extLst>
              <a:ext uri="{FF2B5EF4-FFF2-40B4-BE49-F238E27FC236}">
                <a16:creationId xmlns:a16="http://schemas.microsoft.com/office/drawing/2014/main" id="{B2719B8F-670C-97A0-482C-97B5EE816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8336" y="3473247"/>
            <a:ext cx="2212848" cy="2130552"/>
          </a:xfrm>
          <a:prstGeom prst="rect">
            <a:avLst/>
          </a:prstGeom>
          <a:solidFill>
            <a:srgbClr val="5C460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Self-care is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important for 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my own and my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family’s mental</a:t>
            </a:r>
            <a:br>
              <a:rPr lang="en-US" spc="-30" dirty="0">
                <a:solidFill>
                  <a:prstClr val="white"/>
                </a:solidFill>
              </a:rPr>
            </a:br>
            <a:r>
              <a:rPr lang="en-US" spc="-30" dirty="0">
                <a:solidFill>
                  <a:prstClr val="white"/>
                </a:solidFill>
              </a:rPr>
              <a:t>and physical health.</a:t>
            </a:r>
          </a:p>
        </p:txBody>
      </p:sp>
      <p:pic>
        <p:nvPicPr>
          <p:cNvPr id="10" name="Famlily Picture" descr="Decorative Image&#10;&#10;Family holding hands">
            <a:extLst>
              <a:ext uri="{FF2B5EF4-FFF2-40B4-BE49-F238E27FC236}">
                <a16:creationId xmlns:a16="http://schemas.microsoft.com/office/drawing/2014/main" id="{CE41AD6B-8BBF-AC5B-73B7-789788379F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488" y="1164313"/>
            <a:ext cx="3745263" cy="2126777"/>
          </a:xfrm>
          <a:prstGeom prst="rect">
            <a:avLst/>
          </a:prstGeom>
        </p:spPr>
      </p:pic>
      <p:pic>
        <p:nvPicPr>
          <p:cNvPr id="11" name="Picture 10" descr="Decorative Image&#10;&#10;Couple holding hands">
            <a:extLst>
              <a:ext uri="{FF2B5EF4-FFF2-40B4-BE49-F238E27FC236}">
                <a16:creationId xmlns:a16="http://schemas.microsoft.com/office/drawing/2014/main" id="{B9421C87-128A-E89F-0EBC-C5A657F46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486" y="3473247"/>
            <a:ext cx="3745263" cy="2126938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0DE83FD-CAB2-A6FE-EA29-B1E38D6A1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8463564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did you find most helpful about today’s session?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E07B1ED-61CF-2ABF-AB23-DFBE8F09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75807-326C-D314-A167-D28190BA6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3" y="5885124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9DC1F-9819-A443-4181-6E3F3223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44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C5978DC525DC42A9DC07564494DA68" ma:contentTypeVersion="13" ma:contentTypeDescription="Create a new document." ma:contentTypeScope="" ma:versionID="beef1d65bc3c2956ee3aaf174963c3d6">
  <xsd:schema xmlns:xsd="http://www.w3.org/2001/XMLSchema" xmlns:xs="http://www.w3.org/2001/XMLSchema" xmlns:p="http://schemas.microsoft.com/office/2006/metadata/properties" xmlns:ns2="d2735139-8901-44fe-b5a6-0f95b901f79f" xmlns:ns3="602f417a-32c5-49fa-bacd-e93b2fb51ff0" targetNamespace="http://schemas.microsoft.com/office/2006/metadata/properties" ma:root="true" ma:fieldsID="6abf7682fb90ed8b97cf86ca7893e363" ns2:_="" ns3:_="">
    <xsd:import namespace="d2735139-8901-44fe-b5a6-0f95b901f79f"/>
    <xsd:import namespace="602f417a-32c5-49fa-bacd-e93b2fb51f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735139-8901-44fe-b5a6-0f95b901f7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871f771-ab78-46b7-810c-7667649bb9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f417a-32c5-49fa-bacd-e93b2fb51ff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22ba81b-7504-4017-b232-5a71b34c9547}" ma:internalName="TaxCatchAll" ma:showField="CatchAllData" ma:web="602f417a-32c5-49fa-bacd-e93b2fb51f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735139-8901-44fe-b5a6-0f95b901f79f">
      <Terms xmlns="http://schemas.microsoft.com/office/infopath/2007/PartnerControls"/>
    </lcf76f155ced4ddcb4097134ff3c332f>
    <TaxCatchAll xmlns="602f417a-32c5-49fa-bacd-e93b2fb51ff0" xsi:nil="true"/>
  </documentManagement>
</p:properties>
</file>

<file path=customXml/itemProps1.xml><?xml version="1.0" encoding="utf-8"?>
<ds:datastoreItem xmlns:ds="http://schemas.openxmlformats.org/officeDocument/2006/customXml" ds:itemID="{F7542ABD-5B34-4B7C-A7C6-A1AF3291A9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8A5212-FDD0-4126-AC59-72618E85B7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735139-8901-44fe-b5a6-0f95b901f79f"/>
    <ds:schemaRef ds:uri="602f417a-32c5-49fa-bacd-e93b2fb51f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E2347A-4546-4003-B6A5-3AAA8AA96911}">
  <ds:schemaRefs>
    <ds:schemaRef ds:uri="602f417a-32c5-49fa-bacd-e93b2fb51ff0"/>
    <ds:schemaRef ds:uri="http://purl.org/dc/terms/"/>
    <ds:schemaRef ds:uri="d2735139-8901-44fe-b5a6-0f95b901f79f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86567</TotalTime>
  <Words>2382</Words>
  <Application>Microsoft Macintosh PowerPoint</Application>
  <PresentationFormat>On-screen Show (4:3)</PresentationFormat>
  <Paragraphs>360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1_Office Theme</vt:lpstr>
      <vt:lpstr>Resources Exist, Asking Can Help–Spouse </vt:lpstr>
      <vt:lpstr>Session 1 Roadmap </vt:lpstr>
      <vt:lpstr>Military Spouse Challenges </vt:lpstr>
      <vt:lpstr>Barriers to Help Seeking </vt:lpstr>
      <vt:lpstr>Mental Health Resources for Military Spouses</vt:lpstr>
      <vt:lpstr>Mobile Resilience Tools </vt:lpstr>
      <vt:lpstr>Fear of Being Perceived as Broken </vt:lpstr>
      <vt:lpstr>Switching Providers </vt:lpstr>
      <vt:lpstr>Practical Concerns </vt:lpstr>
      <vt:lpstr>Military OneSource: 24/7 Support for the Military Community </vt:lpstr>
      <vt:lpstr>Practice Call </vt:lpstr>
      <vt:lpstr>The Importance of Self-Care </vt:lpstr>
      <vt:lpstr>Self-Care and Mental Wellness Strategies </vt:lpstr>
      <vt:lpstr>Takeaways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REACH-Spouse Session 1 Reserve Slide Deck</dc:title>
  <dc:subject>Mental Wellness</dc:subject>
  <dc:creator>Defense Personnel Analytics Center</dc:creator>
  <cp:keywords>Mental Health, Suicide Prevention, Self-Care</cp:keywords>
  <cp:lastModifiedBy>Andre Brown</cp:lastModifiedBy>
  <cp:revision>2816</cp:revision>
  <cp:lastPrinted>2019-05-23T16:58:17Z</cp:lastPrinted>
  <dcterms:created xsi:type="dcterms:W3CDTF">2019-01-08T20:27:13Z</dcterms:created>
  <dcterms:modified xsi:type="dcterms:W3CDTF">2025-03-07T20:06:36Z</dcterms:modified>
  <cp:category>Training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0x01010093C5978DC525DC42A9DC07564494DA68</vt:lpwstr>
  </property>
  <property fmtid="{D5CDD505-2E9C-101B-9397-08002B2CF9AE}" pid="3" name="IsMyDocuments">
    <vt:bool>true</vt:bool>
  </property>
  <property fmtid="{D5CDD505-2E9C-101B-9397-08002B2CF9AE}" pid="4" name="MediaServiceImageTags">
    <vt:lpwstr/>
  </property>
  <property fmtid="{D5CDD505-2E9C-101B-9397-08002B2CF9AE}" pid="5" name="MSIP_Label_5d54f1a3-9ed5-415d-ba95-38401c4b8817_Enabled">
    <vt:lpwstr>true</vt:lpwstr>
  </property>
  <property fmtid="{D5CDD505-2E9C-101B-9397-08002B2CF9AE}" pid="6" name="MSIP_Label_5d54f1a3-9ed5-415d-ba95-38401c4b8817_SetDate">
    <vt:lpwstr>2023-02-14T18:14:52Z</vt:lpwstr>
  </property>
  <property fmtid="{D5CDD505-2E9C-101B-9397-08002B2CF9AE}" pid="7" name="MSIP_Label_5d54f1a3-9ed5-415d-ba95-38401c4b8817_Method">
    <vt:lpwstr>Standard</vt:lpwstr>
  </property>
  <property fmtid="{D5CDD505-2E9C-101B-9397-08002B2CF9AE}" pid="8" name="MSIP_Label_5d54f1a3-9ed5-415d-ba95-38401c4b8817_Name">
    <vt:lpwstr>Peraton Proprietary</vt:lpwstr>
  </property>
  <property fmtid="{D5CDD505-2E9C-101B-9397-08002B2CF9AE}" pid="9" name="MSIP_Label_5d54f1a3-9ed5-415d-ba95-38401c4b8817_SiteId">
    <vt:lpwstr>2a6ae295-f13d-4948-ba78-332742ce9097</vt:lpwstr>
  </property>
  <property fmtid="{D5CDD505-2E9C-101B-9397-08002B2CF9AE}" pid="10" name="MSIP_Label_5d54f1a3-9ed5-415d-ba95-38401c4b8817_ActionId">
    <vt:lpwstr>30b68d00-11c1-4e95-b353-fc906361c10d</vt:lpwstr>
  </property>
  <property fmtid="{D5CDD505-2E9C-101B-9397-08002B2CF9AE}" pid="11" name="MSIP_Label_5d54f1a3-9ed5-415d-ba95-38401c4b8817_ContentBits">
    <vt:lpwstr>1</vt:lpwstr>
  </property>
</Properties>
</file>