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0"/>
  </p:notesMasterIdLst>
  <p:sldIdLst>
    <p:sldId id="489" r:id="rId5"/>
    <p:sldId id="500" r:id="rId6"/>
    <p:sldId id="501" r:id="rId7"/>
    <p:sldId id="502" r:id="rId8"/>
    <p:sldId id="503" r:id="rId9"/>
    <p:sldId id="504" r:id="rId10"/>
    <p:sldId id="505" r:id="rId11"/>
    <p:sldId id="476" r:id="rId12"/>
    <p:sldId id="506" r:id="rId13"/>
    <p:sldId id="507" r:id="rId14"/>
    <p:sldId id="508" r:id="rId15"/>
    <p:sldId id="494" r:id="rId16"/>
    <p:sldId id="509" r:id="rId17"/>
    <p:sldId id="510" r:id="rId18"/>
    <p:sldId id="511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55BD30-3E7C-288E-62C8-5D14B3F1A7A1}" name="Osborn, Marie (PERATON)" initials="O(" userId="S::mosborn@peraton.com::ed7d417e-4f79-4abc-a5e2-ebb075811ec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har, Kathleen B [US] (TS)" initials="MKB[(" lastIdx="6" clrIdx="6"/>
  <p:cmAuthor id="1" name="Osborn.Marie CTR DMDC" initials="MMO" lastIdx="40" clrIdx="0"/>
  <p:cmAuthor id="8" name="Hunter, Adele M [US] (TS)" initials="H(" lastIdx="8" clrIdx="7"/>
  <p:cmAuthor id="2" name="Osborn.Marie CTR DMDC" initials="OCD" lastIdx="7" clrIdx="1"/>
  <p:cmAuthor id="3" name="Scott, Donna L [US] (TS)" initials="DLMS" lastIdx="15" clrIdx="2"/>
  <p:cmAuthor id="4" name="Schneider, Kristin G [US] (TS)" initials="SKG[(" lastIdx="1" clrIdx="3"/>
  <p:cmAuthor id="5" name="Hunter, Adele M [US] (TS)" initials="HAM[(" lastIdx="1" clrIdx="4"/>
  <p:cmAuthor id="6" name="Siebuhr, Laversa A [US] (TS)" initials="SLA[(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4600"/>
    <a:srgbClr val="319E90"/>
    <a:srgbClr val="2F6B64"/>
    <a:srgbClr val="4EB090"/>
    <a:srgbClr val="BFA100"/>
    <a:srgbClr val="6196AA"/>
    <a:srgbClr val="7E5C8D"/>
    <a:srgbClr val="4EAFA3"/>
    <a:srgbClr val="419187"/>
    <a:srgbClr val="3B8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5829" autoAdjust="0"/>
    <p:restoredTop sz="86395"/>
  </p:normalViewPr>
  <p:slideViewPr>
    <p:cSldViewPr snapToGrid="0">
      <p:cViewPr varScale="1">
        <p:scale>
          <a:sx n="110" d="100"/>
          <a:sy n="110" d="100"/>
        </p:scale>
        <p:origin x="2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37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298D4F-5805-7B43-AB8D-DEEA39DD3E9E}" type="datetimeFigureOut">
              <a:rPr lang="en-US" smtClean="0"/>
              <a:t>3/4/25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6C3636-6932-D14E-A484-552240E624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1pPr>
    <a:lvl2pPr marL="120650" indent="0" algn="l" defTabSz="914400" rtl="0" eaLnBrk="1" latinLnBrk="0" hangingPunct="1">
      <a:tabLst/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27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112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67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22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605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751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89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4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51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78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2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061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66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068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55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365" y="711189"/>
            <a:ext cx="7997932" cy="238760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365" y="3325877"/>
            <a:ext cx="6858000" cy="1655762"/>
          </a:xfrm>
        </p:spPr>
        <p:txBody>
          <a:bodyPr>
            <a:normAutofit/>
          </a:bodyPr>
          <a:lstStyle>
            <a:lvl1pPr marL="231775" indent="-231775" algn="l"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3B857C"/>
              </a:buClr>
              <a:defRPr/>
            </a:lvl1pPr>
            <a:lvl2pPr>
              <a:lnSpc>
                <a:spcPct val="9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20CD40-028C-2446-B0BE-931C2D5496B9}" type="datetime1">
              <a:rPr lang="en-US" smtClean="0"/>
              <a:t>3/4/25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106" y="2624140"/>
            <a:ext cx="6577460" cy="510909"/>
          </a:xfrm>
        </p:spPr>
        <p:txBody>
          <a:bodyPr wrap="square" anchor="ctr" anchorCtr="0">
            <a:sp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EF20E4-6468-1F4B-99B1-3782A2B47695}" type="datetime1">
              <a:rPr lang="en-US" smtClean="0"/>
              <a:t>3/4/25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1B416B4-17D2-1042-8E35-654C87DF6C4B}" type="datetime1">
              <a:rPr lang="en-US" smtClean="0"/>
              <a:t>3/4/25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1" y="6550223"/>
            <a:ext cx="9143999" cy="307777"/>
          </a:xfrm>
          <a:prstGeom prst="rect">
            <a:avLst/>
          </a:prstGeom>
          <a:solidFill>
            <a:srgbClr val="339E90"/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8136732" y="6550222"/>
            <a:ext cx="1007268" cy="307777"/>
          </a:xfrm>
          <a:prstGeom prst="rect">
            <a:avLst/>
          </a:prstGeom>
          <a:solidFill>
            <a:srgbClr val="000000">
              <a:alpha val="34902"/>
            </a:srgbClr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86" y="6628411"/>
            <a:ext cx="1051560" cy="174933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0" y="6550220"/>
            <a:ext cx="9144000" cy="73019"/>
          </a:xfrm>
          <a:prstGeom prst="rect">
            <a:avLst/>
          </a:prstGeom>
          <a:gradFill>
            <a:gsLst>
              <a:gs pos="0">
                <a:schemeClr val="tx1">
                  <a:alpha val="1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wrap="square" rIns="182880" rtlCol="0">
            <a:noAutofit/>
          </a:bodyPr>
          <a:lstStyle/>
          <a:p>
            <a:pPr algn="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847" y="85917"/>
            <a:ext cx="7886700" cy="95122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847" y="1261029"/>
            <a:ext cx="7490485" cy="5109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410" y="6623241"/>
            <a:ext cx="650513" cy="185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CDC2DF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037140"/>
            <a:ext cx="9144000" cy="0"/>
          </a:xfrm>
          <a:prstGeom prst="line">
            <a:avLst/>
          </a:prstGeom>
          <a:ln w="12700">
            <a:solidFill>
              <a:srgbClr val="614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>
          <a:srgbClr val="3B857C"/>
        </a:buClr>
        <a:buFont typeface="Wingdings" charset="2"/>
        <a:buChar char="§"/>
        <a:tabLst/>
        <a:defRPr sz="18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7525" indent="-169863" algn="l" defTabSz="914400" rtl="0" eaLnBrk="1" latinLnBrk="0" hangingPunct="1">
        <a:lnSpc>
          <a:spcPct val="85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Wingdings" charset="2"/>
        <a:buChar char="§"/>
        <a:tabLst/>
        <a:defRPr sz="16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44538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8585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://www.selfcareforum.org/about-us/what-do-we-mean-by-self-care-and-why-is-good-for-peopl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tiff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 Box"/>
          <p:cNvSpPr/>
          <p:nvPr/>
        </p:nvSpPr>
        <p:spPr>
          <a:xfrm>
            <a:off x="0" y="0"/>
            <a:ext cx="9144000" cy="2490716"/>
          </a:xfrm>
          <a:prstGeom prst="rect">
            <a:avLst/>
          </a:prstGeom>
          <a:solidFill>
            <a:srgbClr val="319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EACH-Spouse Logo&#10;&#10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64" y="82285"/>
            <a:ext cx="2898648" cy="1748163"/>
          </a:xfrm>
          <a:prstGeom prst="rect">
            <a:avLst/>
          </a:prstGeom>
        </p:spPr>
      </p:pic>
      <p:sp>
        <p:nvSpPr>
          <p:cNvPr id="2" name="Title 1" descr="REACH-Spouse Logo"/>
          <p:cNvSpPr>
            <a:spLocks noGrp="1"/>
          </p:cNvSpPr>
          <p:nvPr>
            <p:ph type="ctrTitle"/>
          </p:nvPr>
        </p:nvSpPr>
        <p:spPr>
          <a:xfrm>
            <a:off x="33737" y="1454618"/>
            <a:ext cx="4443903" cy="751661"/>
          </a:xfrm>
        </p:spPr>
        <p:txBody>
          <a:bodyPr>
            <a:normAutofit/>
          </a:bodyPr>
          <a:lstStyle/>
          <a:p>
            <a:pPr algn="ctr">
              <a:lnSpc>
                <a:spcPct val="75000"/>
              </a:lnSpc>
            </a:pPr>
            <a:r>
              <a:rPr lang="en-US" sz="2000" dirty="0">
                <a:latin typeface="+mn-lt"/>
              </a:rPr>
              <a:t>Resources Exist, Asking Can Help–Spouse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0" y="2505600"/>
            <a:ext cx="9144000" cy="40819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266700" dir="10800000">
              <a:prstClr val="black">
                <a:alpha val="13000"/>
              </a:prstClr>
            </a:innerShdw>
          </a:effectLst>
        </p:spPr>
        <p:txBody>
          <a:bodyPr vert="horz" wrap="square" lIns="457200" tIns="45720" rIns="91440" bIns="45720" rtlCol="0" anchor="ctr" anchorCtr="0">
            <a:no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D43E50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 dirty="0"/>
              <a:t>REACH OUT, GET HELP, AND THRIVE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27482" y="3096584"/>
            <a:ext cx="4352066" cy="313932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en-US" b="1" dirty="0"/>
              <a:t>Session 2: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b="1" dirty="0"/>
              <a:t>Supporting Your Service Member’s Mental Health and Well-Being</a:t>
            </a:r>
          </a:p>
          <a:p>
            <a:r>
              <a:rPr lang="en-US" dirty="0"/>
              <a:t>Facilitator Name</a:t>
            </a:r>
          </a:p>
          <a:p>
            <a:r>
              <a:rPr lang="en-US" dirty="0"/>
              <a:t>Location</a:t>
            </a:r>
          </a:p>
          <a:p>
            <a:r>
              <a:rPr lang="en-US" dirty="0"/>
              <a:t>Date</a:t>
            </a:r>
          </a:p>
          <a:p>
            <a:endParaRPr lang="en-US" sz="1000" dirty="0"/>
          </a:p>
          <a:p>
            <a:pPr marL="0" indent="0">
              <a:buNone/>
            </a:pPr>
            <a:r>
              <a:rPr lang="en-US" sz="1500" dirty="0"/>
              <a:t>Reserve/National Guard; Version 3 (March 2024)</a:t>
            </a:r>
            <a:endParaRPr lang="en-US" sz="1500" dirty="0">
              <a:cs typeface="Calibri"/>
            </a:endParaRPr>
          </a:p>
          <a:p>
            <a:endParaRPr lang="en-US" dirty="0"/>
          </a:p>
        </p:txBody>
      </p:sp>
      <p:pic>
        <p:nvPicPr>
          <p:cNvPr id="40" name="Picture 39" descr="Decorative Image&#10;&#10;Various military personne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953" y="1163707"/>
            <a:ext cx="2178633" cy="141890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38" name="Picture 37" descr="Decorative Image&#10;&#10;Military family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685" y="1163695"/>
            <a:ext cx="2171794" cy="259587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1" name="Picture 40" descr="Decorative Image&#10;&#10;Military family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3186" y="2654101"/>
            <a:ext cx="2175319" cy="2715336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20" name="Picture 19" descr="Decorative Image&#10;&#10;Military couple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2" t="6949" r="3996"/>
          <a:stretch/>
        </p:blipFill>
        <p:spPr>
          <a:xfrm>
            <a:off x="6766685" y="3831186"/>
            <a:ext cx="2163282" cy="1538825"/>
          </a:xfrm>
          <a:prstGeom prst="rect">
            <a:avLst/>
          </a:prstGeom>
          <a:ln w="3175">
            <a:solidFill>
              <a:schemeClr val="bg1">
                <a:alpha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Subtitle 2"/>
          <p:cNvSpPr txBox="1">
            <a:spLocks/>
          </p:cNvSpPr>
          <p:nvPr/>
        </p:nvSpPr>
        <p:spPr>
          <a:xfrm>
            <a:off x="6181455" y="5509285"/>
            <a:ext cx="4352066" cy="5847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(OPA-2021-035, PERSEREC-PA-20-01)</a:t>
            </a:r>
          </a:p>
          <a:p>
            <a:endParaRPr lang="en-US" sz="1500" dirty="0"/>
          </a:p>
        </p:txBody>
      </p:sp>
      <p:sp>
        <p:nvSpPr>
          <p:cNvPr id="13" name="Rectangle 12" title="decorative box"/>
          <p:cNvSpPr/>
          <p:nvPr/>
        </p:nvSpPr>
        <p:spPr>
          <a:xfrm>
            <a:off x="0" y="5878918"/>
            <a:ext cx="9144000" cy="45719"/>
          </a:xfrm>
          <a:prstGeom prst="rect">
            <a:avLst/>
          </a:prstGeom>
          <a:solidFill>
            <a:srgbClr val="319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 descr="Decorative Box"/>
          <p:cNvSpPr/>
          <p:nvPr/>
        </p:nvSpPr>
        <p:spPr>
          <a:xfrm>
            <a:off x="0" y="5931462"/>
            <a:ext cx="9144000" cy="9265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 descr="Logo&#10;&#10;United States Department of Defense"/>
          <p:cNvPicPr>
            <a:picLocks noChangeAspect="1"/>
          </p:cNvPicPr>
          <p:nvPr/>
        </p:nvPicPr>
        <p:blipFill rotWithShape="1">
          <a:blip r:embed="rId8"/>
          <a:srcRect r="73469"/>
          <a:stretch/>
        </p:blipFill>
        <p:spPr>
          <a:xfrm>
            <a:off x="1509609" y="6071310"/>
            <a:ext cx="1607967" cy="646182"/>
          </a:xfrm>
          <a:prstGeom prst="rect">
            <a:avLst/>
          </a:prstGeom>
        </p:spPr>
      </p:pic>
      <p:pic>
        <p:nvPicPr>
          <p:cNvPr id="27" name="Picture 26" descr="Logo&#10;&#10;Department of the Army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95" y="6071310"/>
            <a:ext cx="640080" cy="640080"/>
          </a:xfrm>
          <a:prstGeom prst="rect">
            <a:avLst/>
          </a:prstGeom>
        </p:spPr>
      </p:pic>
      <p:pic>
        <p:nvPicPr>
          <p:cNvPr id="28" name="Picture 27" descr="Logo&#10;&#10;United States Marine Corps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049" y="6071310"/>
            <a:ext cx="640080" cy="640080"/>
          </a:xfrm>
          <a:prstGeom prst="rect">
            <a:avLst/>
          </a:prstGeom>
        </p:spPr>
      </p:pic>
      <p:pic>
        <p:nvPicPr>
          <p:cNvPr id="30" name="Picture 29" descr="Logo&#10;&#10;Department of the Navy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7" t="8868" r="8740" b="8873"/>
          <a:stretch/>
        </p:blipFill>
        <p:spPr>
          <a:xfrm>
            <a:off x="4738459" y="6071310"/>
            <a:ext cx="649224" cy="646841"/>
          </a:xfrm>
          <a:prstGeom prst="rect">
            <a:avLst/>
          </a:prstGeom>
        </p:spPr>
      </p:pic>
      <p:pic>
        <p:nvPicPr>
          <p:cNvPr id="24" name="Picture 23" descr="Logo&#10;&#10;Department of the Air Force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157" y="6071310"/>
            <a:ext cx="640080" cy="640080"/>
          </a:xfrm>
          <a:prstGeom prst="rect">
            <a:avLst/>
          </a:prstGeom>
        </p:spPr>
      </p:pic>
      <p:pic>
        <p:nvPicPr>
          <p:cNvPr id="25" name="Picture 24" descr="Logo&#10;&#10;United States Space Force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711" y="6071310"/>
            <a:ext cx="640080" cy="640080"/>
          </a:xfrm>
          <a:prstGeom prst="rect">
            <a:avLst/>
          </a:prstGeom>
        </p:spPr>
      </p:pic>
      <p:pic>
        <p:nvPicPr>
          <p:cNvPr id="26" name="Picture 25" descr="Logo&#10;&#10;United States Coast Guar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263" y="607131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5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CF5B9-9ED0-392E-6F5D-DC2612CC9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Session 2 Roadmap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B016F-F11E-159A-D7A6-4DD633B0B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111" y="2111812"/>
            <a:ext cx="6287773" cy="21679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800" b="1" i="1" dirty="0">
                <a:solidFill>
                  <a:schemeClr val="bg1"/>
                </a:solidFill>
              </a:rPr>
              <a:t>Supporting your service member in their journey to self-care and wellness!</a:t>
            </a:r>
          </a:p>
          <a:p>
            <a:pPr marL="0" indent="0">
              <a:buNone/>
            </a:pPr>
            <a:r>
              <a:rPr lang="en-US" sz="800" b="1" dirty="0">
                <a:solidFill>
                  <a:schemeClr val="bg1"/>
                </a:solidFill>
              </a:rPr>
              <a:t>Purpose</a:t>
            </a:r>
            <a:r>
              <a:rPr lang="en-US" sz="800" dirty="0">
                <a:solidFill>
                  <a:schemeClr val="bg1"/>
                </a:solidFill>
              </a:rPr>
              <a:t> of REACH–Spouse</a:t>
            </a:r>
          </a:p>
          <a:p>
            <a:pPr marL="0" indent="0">
              <a:buNone/>
            </a:pPr>
            <a:r>
              <a:rPr lang="en-US" sz="800" b="1" dirty="0">
                <a:solidFill>
                  <a:schemeClr val="bg1"/>
                </a:solidFill>
              </a:rPr>
              <a:t>Content</a:t>
            </a:r>
            <a:r>
              <a:rPr lang="en-US" sz="800" dirty="0">
                <a:solidFill>
                  <a:schemeClr val="bg1"/>
                </a:solidFill>
              </a:rPr>
              <a:t> of REACH–Spouse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Service  Member Challenges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en-US" sz="800" b="1" dirty="0">
                <a:solidFill>
                  <a:schemeClr val="bg1"/>
                </a:solidFill>
              </a:rPr>
              <a:t>Barriers to Help Seeking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en-US" sz="800" b="1" dirty="0">
                <a:solidFill>
                  <a:schemeClr val="bg1"/>
                </a:solidFill>
              </a:rPr>
              <a:t>Practice Call to Military OneSource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Suicide Prevention Skills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Wrap-Up &amp; Resource List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Privacy </a:t>
            </a:r>
            <a:r>
              <a:rPr lang="en-US" dirty="0">
                <a:solidFill>
                  <a:schemeClr val="bg1"/>
                </a:solidFill>
              </a:rPr>
              <a:t>of what we discuss </a:t>
            </a:r>
            <a:endParaRPr lang="en-US" b="1" i="1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6914C-013F-86A4-6356-ACDB5D051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7" y="1293301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Supporting your service member in their journey to self-care and wellness!</a:t>
            </a:r>
          </a:p>
        </p:txBody>
      </p:sp>
      <p:grpSp>
        <p:nvGrpSpPr>
          <p:cNvPr id="10" name="Group 9" descr="Decorative Image&#10;&#10;Light bulb">
            <a:extLst>
              <a:ext uri="{FF2B5EF4-FFF2-40B4-BE49-F238E27FC236}">
                <a16:creationId xmlns:a16="http://schemas.microsoft.com/office/drawing/2014/main" id="{FB2C833F-0303-167A-C72C-1F2431ADC9B8}"/>
              </a:ext>
            </a:extLst>
          </p:cNvPr>
          <p:cNvGrpSpPr/>
          <p:nvPr/>
        </p:nvGrpSpPr>
        <p:grpSpPr>
          <a:xfrm>
            <a:off x="325569" y="1293301"/>
            <a:ext cx="576770" cy="643025"/>
            <a:chOff x="325569" y="1293301"/>
            <a:chExt cx="576770" cy="643025"/>
          </a:xfrm>
          <a:solidFill>
            <a:srgbClr val="2F6B64"/>
          </a:solidFill>
        </p:grpSpPr>
        <p:sp>
          <p:nvSpPr>
            <p:cNvPr id="11" name="Content Placeholder 2" title="decorative box">
              <a:extLst>
                <a:ext uri="{FF2B5EF4-FFF2-40B4-BE49-F238E27FC236}">
                  <a16:creationId xmlns:a16="http://schemas.microsoft.com/office/drawing/2014/main" id="{7FBBA2A7-8E95-C3BB-095E-65EB7F61F255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12" name="Picture 11" descr="light bulb" title="decoratve image">
              <a:extLst>
                <a:ext uri="{FF2B5EF4-FFF2-40B4-BE49-F238E27FC236}">
                  <a16:creationId xmlns:a16="http://schemas.microsoft.com/office/drawing/2014/main" id="{DA5F9D3F-EC5B-5755-7EC3-579BF53AB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grpFill/>
          </p:spPr>
        </p:pic>
      </p:grpSp>
      <p:pic>
        <p:nvPicPr>
          <p:cNvPr id="13" name="Picture 12" descr="Decorative Image&#10;&#10;Highway">
            <a:extLst>
              <a:ext uri="{FF2B5EF4-FFF2-40B4-BE49-F238E27FC236}">
                <a16:creationId xmlns:a16="http://schemas.microsoft.com/office/drawing/2014/main" id="{D1897CDC-5578-9E7A-AAEC-AA49DDFD86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25327"/>
            <a:ext cx="9144000" cy="3771108"/>
          </a:xfrm>
          <a:prstGeom prst="rect">
            <a:avLst/>
          </a:prstGeom>
        </p:spPr>
      </p:pic>
      <p:pic>
        <p:nvPicPr>
          <p:cNvPr id="14" name="Hands" descr="Decorative Image&#10;&#10;Holding hands">
            <a:extLst>
              <a:ext uri="{FF2B5EF4-FFF2-40B4-BE49-F238E27FC236}">
                <a16:creationId xmlns:a16="http://schemas.microsoft.com/office/drawing/2014/main" id="{5FAD8AA8-58B3-F266-4AF5-0DB38392105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" y="2125326"/>
            <a:ext cx="1578890" cy="3771108"/>
          </a:xfrm>
          <a:prstGeom prst="rect">
            <a:avLst/>
          </a:prstGeom>
        </p:spPr>
      </p:pic>
      <p:sp>
        <p:nvSpPr>
          <p:cNvPr id="15" name="Purpose of the Training">
            <a:extLst>
              <a:ext uri="{FF2B5EF4-FFF2-40B4-BE49-F238E27FC236}">
                <a16:creationId xmlns:a16="http://schemas.microsoft.com/office/drawing/2014/main" id="{2C247EAB-FB7D-CCB1-A4D3-7A1956418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2332586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tIns="45720" rIns="91440" bIns="4572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Purpose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of REACH–Spouse</a:t>
            </a:r>
          </a:p>
        </p:txBody>
      </p:sp>
      <p:sp>
        <p:nvSpPr>
          <p:cNvPr id="16" name="Content of the training">
            <a:extLst>
              <a:ext uri="{FF2B5EF4-FFF2-40B4-BE49-F238E27FC236}">
                <a16:creationId xmlns:a16="http://schemas.microsoft.com/office/drawing/2014/main" id="{54AFB9AE-1510-E605-74A5-385986AA0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2793967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tIns="45720" rIns="91440" bIns="4572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Content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REACH–Spouse</a:t>
            </a:r>
          </a:p>
        </p:txBody>
      </p:sp>
      <p:sp>
        <p:nvSpPr>
          <p:cNvPr id="17" name="Your Goals">
            <a:extLst>
              <a:ext uri="{FF2B5EF4-FFF2-40B4-BE49-F238E27FC236}">
                <a16:creationId xmlns:a16="http://schemas.microsoft.com/office/drawing/2014/main" id="{67B03746-BD25-A859-16D8-61BB02FDA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629837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0" tIns="45720" rIns="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Service  Member Challenges</a:t>
            </a:r>
          </a:p>
        </p:txBody>
      </p:sp>
      <p:sp>
        <p:nvSpPr>
          <p:cNvPr id="18" name="Barriers to Help Seeking">
            <a:extLst>
              <a:ext uri="{FF2B5EF4-FFF2-40B4-BE49-F238E27FC236}">
                <a16:creationId xmlns:a16="http://schemas.microsoft.com/office/drawing/2014/main" id="{50FFDA80-4EEC-6167-40EA-8F0F43558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5324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endParaRPr lang="en-US" sz="1600" i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Barriers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to Help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Seeking</a:t>
            </a:r>
          </a:p>
          <a:p>
            <a:pPr marL="0" indent="0" algn="ctr">
              <a:lnSpc>
                <a:spcPct val="85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9" name="Education">
            <a:extLst>
              <a:ext uri="{FF2B5EF4-FFF2-40B4-BE49-F238E27FC236}">
                <a16:creationId xmlns:a16="http://schemas.microsoft.com/office/drawing/2014/main" id="{0C4F4B56-F8A5-F55F-121E-F1FDC120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560812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Practice Call to Military OneSource</a:t>
            </a:r>
          </a:p>
        </p:txBody>
      </p:sp>
      <p:sp>
        <p:nvSpPr>
          <p:cNvPr id="20" name="Practice">
            <a:extLst>
              <a:ext uri="{FF2B5EF4-FFF2-40B4-BE49-F238E27FC236}">
                <a16:creationId xmlns:a16="http://schemas.microsoft.com/office/drawing/2014/main" id="{FACB14BA-FC95-C429-CCC7-9295919CC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26300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Suicide Prevention Skills</a:t>
            </a:r>
          </a:p>
        </p:txBody>
      </p:sp>
      <p:sp>
        <p:nvSpPr>
          <p:cNvPr id="21" name="Wrap-Up">
            <a:extLst>
              <a:ext uri="{FF2B5EF4-FFF2-40B4-BE49-F238E27FC236}">
                <a16:creationId xmlns:a16="http://schemas.microsoft.com/office/drawing/2014/main" id="{614A6115-5987-188A-BB0B-DB06D04D7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491789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Wrap-Up &amp;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Resource List</a:t>
            </a:r>
          </a:p>
        </p:txBody>
      </p:sp>
      <p:sp>
        <p:nvSpPr>
          <p:cNvPr id="22" name="Privacy of what we discuss">
            <a:extLst>
              <a:ext uri="{FF2B5EF4-FFF2-40B4-BE49-F238E27FC236}">
                <a16:creationId xmlns:a16="http://schemas.microsoft.com/office/drawing/2014/main" id="{2292F330-8178-1A67-D2F2-9324B3AA8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4957165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Privacy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what we discuss </a:t>
            </a:r>
          </a:p>
        </p:txBody>
      </p:sp>
      <p:grpSp>
        <p:nvGrpSpPr>
          <p:cNvPr id="23" name="Group 22" descr="Logo&#10;&#10;OPA PERSEREC">
            <a:extLst>
              <a:ext uri="{FF2B5EF4-FFF2-40B4-BE49-F238E27FC236}">
                <a16:creationId xmlns:a16="http://schemas.microsoft.com/office/drawing/2014/main" id="{C5F616AB-5453-D56D-68A3-D2998A9883F3}"/>
              </a:ext>
            </a:extLst>
          </p:cNvPr>
          <p:cNvGrpSpPr/>
          <p:nvPr/>
        </p:nvGrpSpPr>
        <p:grpSpPr>
          <a:xfrm>
            <a:off x="166278" y="5955981"/>
            <a:ext cx="2258140" cy="477591"/>
            <a:chOff x="166278" y="5653386"/>
            <a:chExt cx="3055026" cy="704685"/>
          </a:xfrm>
        </p:grpSpPr>
        <p:sp>
          <p:nvSpPr>
            <p:cNvPr id="24" name="The REACH training was developed">
              <a:extLst>
                <a:ext uri="{FF2B5EF4-FFF2-40B4-BE49-F238E27FC236}">
                  <a16:creationId xmlns:a16="http://schemas.microsoft.com/office/drawing/2014/main" id="{5D5CC4CA-D1EF-3014-8533-5EB921613F74}"/>
                </a:ext>
              </a:extLst>
            </p:cNvPr>
            <p:cNvSpPr txBox="1"/>
            <p:nvPr/>
          </p:nvSpPr>
          <p:spPr>
            <a:xfrm>
              <a:off x="166278" y="5653386"/>
              <a:ext cx="2912398" cy="38600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dirty="0"/>
                <a:t>REACH–Spouse was developed by</a:t>
              </a:r>
            </a:p>
          </p:txBody>
        </p:sp>
        <p:pic>
          <p:nvPicPr>
            <p:cNvPr id="25" name="Picture 24" title="perserec logo">
              <a:extLst>
                <a:ext uri="{FF2B5EF4-FFF2-40B4-BE49-F238E27FC236}">
                  <a16:creationId xmlns:a16="http://schemas.microsoft.com/office/drawing/2014/main" id="{AC842595-2CD2-7119-0A57-0304DB4D1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577" y="6004386"/>
              <a:ext cx="2994727" cy="353685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F7FB1-6412-AFA4-8074-DCD552452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405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66C7E-5B6C-FDBD-3386-25AD84109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Service Member Challenges</a:t>
            </a:r>
            <a:r>
              <a:rPr lang="en-US" dirty="0"/>
              <a:t>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DDD535-D09C-F0B5-7288-799FA975E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4" y="1289304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Why do service members report having more mental health concerns than their civilian counterparts?</a:t>
            </a:r>
          </a:p>
        </p:txBody>
      </p:sp>
      <p:sp>
        <p:nvSpPr>
          <p:cNvPr id="6" name="Question Mark line" title="decorative box">
            <a:extLst>
              <a:ext uri="{FF2B5EF4-FFF2-40B4-BE49-F238E27FC236}">
                <a16:creationId xmlns:a16="http://schemas.microsoft.com/office/drawing/2014/main" id="{B1DC064C-1777-FD4F-5D77-27E2E208C9E3}"/>
              </a:ext>
            </a:extLst>
          </p:cNvPr>
          <p:cNvSpPr txBox="1">
            <a:spLocks/>
          </p:cNvSpPr>
          <p:nvPr/>
        </p:nvSpPr>
        <p:spPr>
          <a:xfrm>
            <a:off x="329186" y="1289304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7" name="Question Mark icon" descr="Decorative Image&#10;&#10;Question mark">
            <a:extLst>
              <a:ext uri="{FF2B5EF4-FFF2-40B4-BE49-F238E27FC236}">
                <a16:creationId xmlns:a16="http://schemas.microsoft.com/office/drawing/2014/main" id="{C8911CBE-7922-24CB-14FD-DF94224C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06" y="1411309"/>
            <a:ext cx="388676" cy="38867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A59D313-A0FE-79B6-36CF-6D617C882A1D}"/>
              </a:ext>
            </a:extLst>
          </p:cNvPr>
          <p:cNvSpPr txBox="1">
            <a:spLocks/>
          </p:cNvSpPr>
          <p:nvPr/>
        </p:nvSpPr>
        <p:spPr>
          <a:xfrm>
            <a:off x="329185" y="2065271"/>
            <a:ext cx="3535583" cy="3539430"/>
          </a:xfrm>
          <a:prstGeom prst="rect">
            <a:avLst/>
          </a:prstGeom>
        </p:spPr>
        <p:txBody>
          <a:bodyPr vert="horz" wrap="square" lIns="91440" tIns="45720" rIns="91440" bIns="45720" numCol="1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b="1" dirty="0"/>
              <a:t>Service members have to deal with: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A wide range of military-related responsibilities and expectations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Separation from immediate family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Long days, trainings, extended time in the field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Deployment and reintegration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Combat-related trauma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Changes to insurance coverage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Being away from family at least one weekend a month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Access to care issues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Last minute activations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1E76F-EB41-D066-6A37-E2EE42A85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06" y="2419109"/>
            <a:ext cx="3293020" cy="28306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900" b="1" i="1" dirty="0">
                <a:solidFill>
                  <a:schemeClr val="bg1"/>
                </a:solidFill>
              </a:rPr>
              <a:t>Why do service members report having more mental health concerns than their civilian counterparts?</a:t>
            </a:r>
          </a:p>
          <a:p>
            <a:pPr marL="0" indent="0">
              <a:buNone/>
            </a:pPr>
            <a:endParaRPr lang="en-US" sz="900" b="1" i="1" dirty="0">
              <a:solidFill>
                <a:schemeClr val="bg1"/>
              </a:solidFill>
            </a:endParaRPr>
          </a:p>
          <a:p>
            <a:pPr marL="6350" indent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900" b="1" dirty="0">
                <a:solidFill>
                  <a:schemeClr val="bg1"/>
                </a:solidFill>
              </a:rPr>
              <a:t>Service members have</a:t>
            </a:r>
            <a:r>
              <a:rPr lang="en-US" sz="900" b="1" baseline="0" dirty="0">
                <a:solidFill>
                  <a:schemeClr val="bg1"/>
                </a:solidFill>
              </a:rPr>
              <a:t> </a:t>
            </a:r>
            <a:r>
              <a:rPr lang="en-US" sz="900" b="1" dirty="0">
                <a:solidFill>
                  <a:schemeClr val="bg1"/>
                </a:solidFill>
              </a:rPr>
              <a:t>to deal with: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A wide range of military-related responsibilities and expectations</a:t>
            </a:r>
          </a:p>
          <a:p>
            <a:pPr>
              <a:spcBef>
                <a:spcPts val="0"/>
              </a:spcBef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Separation from immediate family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Long days, trainings, extended time in the field</a:t>
            </a:r>
          </a:p>
          <a:p>
            <a:pPr>
              <a:spcBef>
                <a:spcPts val="0"/>
              </a:spcBef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Deployment and reintegration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Combat-related trauma 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Changes to insurance coverage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Being away from family at least one weekend a month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Access to care issues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900" dirty="0">
                <a:solidFill>
                  <a:schemeClr val="bg1"/>
                </a:solidFill>
              </a:rPr>
              <a:t>Last minute activations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900" b="1" i="1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900" b="1" i="1" dirty="0">
                <a:solidFill>
                  <a:schemeClr val="bg1"/>
                </a:solidFill>
              </a:rPr>
              <a:t>You can help your Service member overcome these challenges by encouraging</a:t>
            </a:r>
            <a:br>
              <a:rPr lang="en-US" sz="900" b="1" i="1" dirty="0">
                <a:solidFill>
                  <a:schemeClr val="bg1"/>
                </a:solidFill>
              </a:rPr>
            </a:br>
            <a:r>
              <a:rPr lang="en-US" sz="900" b="1" i="1" dirty="0">
                <a:solidFill>
                  <a:schemeClr val="bg1"/>
                </a:solidFill>
              </a:rPr>
              <a:t>them to reach out for help when they need it.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2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Decorative Image&#10;&#10;Service members deploying">
            <a:extLst>
              <a:ext uri="{FF2B5EF4-FFF2-40B4-BE49-F238E27FC236}">
                <a16:creationId xmlns:a16="http://schemas.microsoft.com/office/drawing/2014/main" id="{17593896-0093-5857-1CBC-DBB1ED2EFA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4768" y="2085805"/>
            <a:ext cx="4920080" cy="348042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ADB139B-00CB-AD3D-12A5-2AB0DCC06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9327" y="5719704"/>
            <a:ext cx="8492863" cy="644113"/>
            <a:chOff x="309327" y="5719704"/>
            <a:chExt cx="8492863" cy="644113"/>
          </a:xfrm>
        </p:grpSpPr>
        <p:sp>
          <p:nvSpPr>
            <p:cNvPr id="11" name="Content Placeholder 2" descr="Image text reads, &quot;You can help your Service member overcome these challenges by encouraging them to reach out for help when they need it.&quot;" title="Helping Service Members">
              <a:extLst>
                <a:ext uri="{FF2B5EF4-FFF2-40B4-BE49-F238E27FC236}">
                  <a16:creationId xmlns:a16="http://schemas.microsoft.com/office/drawing/2014/main" id="{D504AC85-2AD8-4EEF-1A1F-41CEEF557C94}"/>
                </a:ext>
              </a:extLst>
            </p:cNvPr>
            <p:cNvSpPr txBox="1">
              <a:spLocks/>
            </p:cNvSpPr>
            <p:nvPr/>
          </p:nvSpPr>
          <p:spPr>
            <a:xfrm>
              <a:off x="309327" y="5720792"/>
              <a:ext cx="8492863" cy="643025"/>
            </a:xfrm>
            <a:prstGeom prst="rect">
              <a:avLst/>
            </a:prstGeom>
            <a:solidFill>
              <a:srgbClr val="319E90"/>
            </a:solidFill>
            <a:ln>
              <a:noFill/>
            </a:ln>
            <a:effectLst>
              <a:outerShdw dist="76200" dir="2700000" algn="tl" rotWithShape="0">
                <a:prstClr val="black">
                  <a:alpha val="10000"/>
                </a:prstClr>
              </a:outerShdw>
            </a:effectLst>
          </p:spPr>
          <p:txBody>
            <a:bodyPr vert="horz" lIns="73152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i="1" dirty="0">
                  <a:solidFill>
                    <a:schemeClr val="bg1"/>
                  </a:solidFill>
                </a:rPr>
                <a:t>You can help your Service member overcome these challenges by encouraging</a:t>
              </a:r>
              <a:br>
                <a:rPr lang="en-US" b="1" i="1" dirty="0">
                  <a:solidFill>
                    <a:schemeClr val="bg1"/>
                  </a:solidFill>
                </a:rPr>
              </a:br>
              <a:r>
                <a:rPr lang="en-US" b="1" i="1" dirty="0">
                  <a:solidFill>
                    <a:schemeClr val="bg1"/>
                  </a:solidFill>
                </a:rPr>
                <a:t>them to reach out for help when they need it.</a:t>
              </a:r>
            </a:p>
          </p:txBody>
        </p:sp>
        <p:grpSp>
          <p:nvGrpSpPr>
            <p:cNvPr id="12" name="Group 11" descr="light bulb" title="decorative image">
              <a:extLst>
                <a:ext uri="{FF2B5EF4-FFF2-40B4-BE49-F238E27FC236}">
                  <a16:creationId xmlns:a16="http://schemas.microsoft.com/office/drawing/2014/main" id="{AC4A7AC7-A96A-6161-48F9-FF1292519D2A}"/>
                </a:ext>
              </a:extLst>
            </p:cNvPr>
            <p:cNvGrpSpPr/>
            <p:nvPr/>
          </p:nvGrpSpPr>
          <p:grpSpPr>
            <a:xfrm>
              <a:off x="311387" y="5719704"/>
              <a:ext cx="576770" cy="643025"/>
              <a:chOff x="325569" y="1293301"/>
              <a:chExt cx="576770" cy="643025"/>
            </a:xfrm>
            <a:solidFill>
              <a:srgbClr val="2F6B64"/>
            </a:solidFill>
          </p:grpSpPr>
          <p:sp>
            <p:nvSpPr>
              <p:cNvPr id="13" name="Content Placeholder 2" title="decorative box">
                <a:extLst>
                  <a:ext uri="{FF2B5EF4-FFF2-40B4-BE49-F238E27FC236}">
                    <a16:creationId xmlns:a16="http://schemas.microsoft.com/office/drawing/2014/main" id="{8213D3A9-3666-A74B-E61D-9B5075F9E7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5569" y="1293301"/>
                <a:ext cx="576770" cy="6430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176213" indent="-17621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5D418C"/>
                  </a:buClr>
                  <a:buFont typeface="Wingdings" charset="2"/>
                  <a:buChar char="§"/>
                  <a:tabLst/>
                  <a:defRPr sz="18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517525" indent="-169863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Clr>
                    <a:schemeClr val="tx1">
                      <a:lumMod val="50000"/>
                      <a:lumOff val="50000"/>
                    </a:schemeClr>
                  </a:buClr>
                  <a:buFont typeface="Wingdings" charset="2"/>
                  <a:buChar char="§"/>
                  <a:tabLst/>
                  <a:defRPr sz="16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744538" indent="-1714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1095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85850" indent="-1095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A4A4A4"/>
                  </a:buClr>
                  <a:buFont typeface="Arial" panose="020B0604020202020204" pitchFamily="34" charset="0"/>
                  <a:buChar char="•"/>
                  <a:tabLst/>
                  <a:defRPr sz="1400" kern="1200" spc="-3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b="1" i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4" name="Picture 13" descr="Decorative Image&#10;&#10;Light bulb">
                <a:extLst>
                  <a:ext uri="{FF2B5EF4-FFF2-40B4-BE49-F238E27FC236}">
                    <a16:creationId xmlns:a16="http://schemas.microsoft.com/office/drawing/2014/main" id="{48D149C5-B0C1-0ACC-8941-53F357F9D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2768" y="1330668"/>
                <a:ext cx="506914" cy="556772"/>
              </a:xfrm>
              <a:prstGeom prst="rect">
                <a:avLst/>
              </a:prstGeom>
              <a:grpFill/>
            </p:spPr>
          </p:pic>
        </p:grp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9D399-B13A-5FBD-9E7C-0BDC6298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9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E9B29-9510-CC83-7F29-B2E3C5458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Service Member Barriers to Help Seeking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BA5FB-6213-AC2C-B78C-85D63710C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Why are service members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reluctant to seek help for mental health concerns?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Barrier to Care</a:t>
            </a:r>
            <a:r>
              <a:rPr lang="en-US" dirty="0">
                <a:solidFill>
                  <a:schemeClr val="bg1"/>
                </a:solidFill>
              </a:rPr>
              <a:t>: A barrier or obstacle, real or perceived, that prevents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 person from accessing needed help.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Based on the 2018 DoD Status of the Forces Survey and published literature, the most frequently identified </a:t>
            </a:r>
            <a:r>
              <a:rPr lang="en-US" b="1" dirty="0">
                <a:solidFill>
                  <a:schemeClr val="bg1"/>
                </a:solidFill>
              </a:rPr>
              <a:t>barriers to seeking help </a:t>
            </a:r>
            <a:r>
              <a:rPr lang="en-US" dirty="0">
                <a:solidFill>
                  <a:schemeClr val="bg1"/>
                </a:solidFill>
              </a:rPr>
              <a:t>with a personal problem were: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Preference for Self-Reliance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Perception of Being “Broken”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Fear of Negative Career Impact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Not Knowing Which Resource to Use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B4642004-FDBB-D919-1499-C3DD939B436A}"/>
              </a:ext>
            </a:extLst>
          </p:cNvPr>
          <p:cNvSpPr txBox="1">
            <a:spLocks/>
          </p:cNvSpPr>
          <p:nvPr/>
        </p:nvSpPr>
        <p:spPr>
          <a:xfrm>
            <a:off x="278847" y="1261029"/>
            <a:ext cx="8322228" cy="5109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Why are service members</a:t>
            </a:r>
            <a:r>
              <a:rPr lang="en-US" sz="2000" b="1" dirty="0"/>
              <a:t> </a:t>
            </a:r>
            <a:r>
              <a:rPr lang="en-US" sz="2000" dirty="0"/>
              <a:t>reluctant to seek help for mental health concerns?</a:t>
            </a:r>
          </a:p>
        </p:txBody>
      </p:sp>
      <p:grpSp>
        <p:nvGrpSpPr>
          <p:cNvPr id="6" name="Group 5" descr="Definition of Barrier to Care&#10;&#10;A barrier or obstacle, real or perceived, that prevents a person from accessing needed help.">
            <a:extLst>
              <a:ext uri="{FF2B5EF4-FFF2-40B4-BE49-F238E27FC236}">
                <a16:creationId xmlns:a16="http://schemas.microsoft.com/office/drawing/2014/main" id="{5853A8FB-9862-9035-B798-3AE4CE85132A}"/>
              </a:ext>
            </a:extLst>
          </p:cNvPr>
          <p:cNvGrpSpPr/>
          <p:nvPr/>
        </p:nvGrpSpPr>
        <p:grpSpPr>
          <a:xfrm>
            <a:off x="328354" y="1704307"/>
            <a:ext cx="8490077" cy="1074882"/>
            <a:chOff x="328354" y="1704307"/>
            <a:chExt cx="8490077" cy="1074882"/>
          </a:xfrm>
        </p:grpSpPr>
        <p:sp>
          <p:nvSpPr>
            <p:cNvPr id="7" name="Content Placeholder 11">
              <a:extLst>
                <a:ext uri="{FF2B5EF4-FFF2-40B4-BE49-F238E27FC236}">
                  <a16:creationId xmlns:a16="http://schemas.microsoft.com/office/drawing/2014/main" id="{B610AE3A-795B-F575-E856-7ACB80A4B136}"/>
                </a:ext>
              </a:extLst>
            </p:cNvPr>
            <p:cNvSpPr txBox="1">
              <a:spLocks/>
            </p:cNvSpPr>
            <p:nvPr/>
          </p:nvSpPr>
          <p:spPr>
            <a:xfrm>
              <a:off x="566440" y="1897158"/>
              <a:ext cx="8251991" cy="7053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/>
          </p:spPr>
          <p:txBody>
            <a:bodyPr vert="horz" wrap="none" lIns="82296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chemeClr val="tx1"/>
                  </a:solidFill>
                </a:rPr>
                <a:t>Barrier to Care</a:t>
              </a:r>
              <a:r>
                <a:rPr lang="en-US" sz="2000" dirty="0">
                  <a:solidFill>
                    <a:schemeClr val="tx1"/>
                  </a:solidFill>
                </a:rPr>
                <a:t>: A barrier or obstacle, real or perceived, that prevents</a:t>
              </a:r>
              <a:br>
                <a:rPr lang="en-US" sz="2000" dirty="0">
                  <a:solidFill>
                    <a:schemeClr val="tx1"/>
                  </a:solidFill>
                </a:rPr>
              </a:br>
              <a:r>
                <a:rPr lang="en-US" sz="2000" dirty="0">
                  <a:solidFill>
                    <a:schemeClr val="tx1"/>
                  </a:solidFill>
                </a:rPr>
                <a:t>a person from accessing needed help.</a:t>
              </a:r>
            </a:p>
          </p:txBody>
        </p:sp>
        <p:pic>
          <p:nvPicPr>
            <p:cNvPr id="8" name="Picture 7" descr="Decorative Image&#10;&#10;Book">
              <a:extLst>
                <a:ext uri="{FF2B5EF4-FFF2-40B4-BE49-F238E27FC236}">
                  <a16:creationId xmlns:a16="http://schemas.microsoft.com/office/drawing/2014/main" id="{B975335F-2352-371C-1FF4-215021D2B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" y="1704307"/>
              <a:ext cx="1018440" cy="1074882"/>
            </a:xfrm>
            <a:prstGeom prst="rect">
              <a:avLst/>
            </a:prstGeom>
          </p:spPr>
        </p:pic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1BA8FF0-91E9-5D30-1B57-230EB95E496A}"/>
              </a:ext>
            </a:extLst>
          </p:cNvPr>
          <p:cNvSpPr txBox="1">
            <a:spLocks/>
          </p:cNvSpPr>
          <p:nvPr/>
        </p:nvSpPr>
        <p:spPr>
          <a:xfrm>
            <a:off x="325569" y="2848405"/>
            <a:ext cx="8492862" cy="732887"/>
          </a:xfrm>
          <a:prstGeom prst="rect">
            <a:avLst/>
          </a:prstGeom>
          <a:solidFill>
            <a:srgbClr val="319E90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lIns="91440" tIns="91440" rIns="91440" bIns="9144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Based on the 2018 DoD Status of the Forces Survey and published literature, the most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frequently identified </a:t>
            </a:r>
            <a:r>
              <a:rPr lang="en-US" b="1" dirty="0">
                <a:solidFill>
                  <a:schemeClr val="bg1"/>
                </a:solidFill>
              </a:rPr>
              <a:t>barriers to seeking help </a:t>
            </a:r>
            <a:r>
              <a:rPr lang="en-US" dirty="0">
                <a:solidFill>
                  <a:schemeClr val="bg1"/>
                </a:solidFill>
              </a:rPr>
              <a:t>with a personal problem were: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B04FD-642D-9F41-0F62-C8666681D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440" y="3707152"/>
            <a:ext cx="1923071" cy="24050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280160" rIns="91440" rtlCol="0" anchor="ctr"/>
          <a:lstStyle/>
          <a:p>
            <a:pPr algn="ctr">
              <a:lnSpc>
                <a:spcPct val="90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Preference for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Self-Reliance</a:t>
            </a:r>
          </a:p>
        </p:txBody>
      </p:sp>
      <p:pic>
        <p:nvPicPr>
          <p:cNvPr id="11" name="Picture 10" descr="Decorative Image&#10;&#10;Person raising arms">
            <a:extLst>
              <a:ext uri="{FF2B5EF4-FFF2-40B4-BE49-F238E27FC236}">
                <a16:creationId xmlns:a16="http://schemas.microsoft.com/office/drawing/2014/main" id="{92812F1B-434C-A922-94A2-5CC86E00F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7" y="3965081"/>
            <a:ext cx="1603160" cy="10827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877834-759B-D8B3-5F56-3D3C020F4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0761" y="3707152"/>
            <a:ext cx="1923071" cy="24050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6196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280160" rIns="91440" rtlCol="0" anchor="ctr"/>
          <a:lstStyle/>
          <a:p>
            <a:pPr algn="ctr">
              <a:lnSpc>
                <a:spcPct val="90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Perception of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Being “Broken”</a:t>
            </a:r>
          </a:p>
        </p:txBody>
      </p:sp>
      <p:pic>
        <p:nvPicPr>
          <p:cNvPr id="13" name="Picture 12" descr="Decorative Image&#10;&#10;Sad face">
            <a:extLst>
              <a:ext uri="{FF2B5EF4-FFF2-40B4-BE49-F238E27FC236}">
                <a16:creationId xmlns:a16="http://schemas.microsoft.com/office/drawing/2014/main" id="{48150709-C5D8-13B7-AF62-0D6710A061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752" y="3960841"/>
            <a:ext cx="1085088" cy="10911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B58E768-1E70-B4E6-1920-45A4C150F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9383" y="3707152"/>
            <a:ext cx="1923071" cy="24050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280160" rIns="91440" rtlCol="0" anchor="ctr"/>
          <a:lstStyle/>
          <a:p>
            <a:pPr lvl="0" algn="ctr">
              <a:lnSpc>
                <a:spcPct val="90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Fear of Negative Career Impact</a:t>
            </a:r>
          </a:p>
        </p:txBody>
      </p:sp>
      <p:pic>
        <p:nvPicPr>
          <p:cNvPr id="15" name="Picture 14" descr="Decorative Image&#10;&#10;Military boots">
            <a:extLst>
              <a:ext uri="{FF2B5EF4-FFF2-40B4-BE49-F238E27FC236}">
                <a16:creationId xmlns:a16="http://schemas.microsoft.com/office/drawing/2014/main" id="{BBB2B6D0-778C-E3B5-99F9-9CBC25EC07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053" y="3975144"/>
            <a:ext cx="1341982" cy="10315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ECDD257-83BB-D3D7-D1E4-CE279A6C8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8004" y="3707152"/>
            <a:ext cx="1923071" cy="24050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877C58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280160" rIns="91440" rtlCol="0" anchor="ctr"/>
          <a:lstStyle/>
          <a:p>
            <a:pPr algn="ctr">
              <a:lnSpc>
                <a:spcPct val="90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Not Knowing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Which Resource to Use</a:t>
            </a:r>
          </a:p>
        </p:txBody>
      </p:sp>
      <p:pic>
        <p:nvPicPr>
          <p:cNvPr id="17" name="Picture 16" descr="Decorative Image&#10;&#10;Crossroads">
            <a:extLst>
              <a:ext uri="{FF2B5EF4-FFF2-40B4-BE49-F238E27FC236}">
                <a16:creationId xmlns:a16="http://schemas.microsoft.com/office/drawing/2014/main" id="{F7B1BAFC-1E64-D129-8EA9-BF31159F6F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93" y="3932140"/>
            <a:ext cx="1224892" cy="114858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6D919-0238-25A0-7DA1-89E057F5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2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6C9FD-0B1C-4FEA-ADAF-CC607DBA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Handling Things on Their Own</a:t>
            </a:r>
            <a:endParaRPr lang="en-US" dirty="0"/>
          </a:p>
        </p:txBody>
      </p:sp>
      <p:sp>
        <p:nvSpPr>
          <p:cNvPr id="5" name="Rectangle 4" descr="Decorative Box">
            <a:extLst>
              <a:ext uri="{FF2B5EF4-FFF2-40B4-BE49-F238E27FC236}">
                <a16:creationId xmlns:a16="http://schemas.microsoft.com/office/drawing/2014/main" id="{AA3409FC-EE3C-2E39-4DEF-0A77B664F99A}"/>
              </a:ext>
            </a:extLst>
          </p:cNvPr>
          <p:cNvSpPr/>
          <p:nvPr/>
        </p:nvSpPr>
        <p:spPr>
          <a:xfrm>
            <a:off x="7449001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BFA10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Preference for</a:t>
            </a:r>
            <a:b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Self-Reliance</a:t>
            </a:r>
          </a:p>
        </p:txBody>
      </p:sp>
      <p:pic>
        <p:nvPicPr>
          <p:cNvPr id="6" name="Picture 5" descr="Decorative Image&#10;&#10;Person raising arms">
            <a:extLst>
              <a:ext uri="{FF2B5EF4-FFF2-40B4-BE49-F238E27FC236}">
                <a16:creationId xmlns:a16="http://schemas.microsoft.com/office/drawing/2014/main" id="{918886B2-9486-6E91-C9FE-FC758BE3A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630" y="164862"/>
            <a:ext cx="909353" cy="6141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811FB-10D9-D92D-0419-4C72FB90F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sz="800" b="1" dirty="0">
                <a:solidFill>
                  <a:schemeClr val="bg1"/>
                </a:solidFill>
              </a:rPr>
              <a:t>SELF-CARE CONTINUUM</a:t>
            </a:r>
          </a:p>
          <a:p>
            <a:pPr>
              <a:buClr>
                <a:schemeClr val="bg1"/>
              </a:buClr>
            </a:pPr>
            <a:r>
              <a:rPr lang="en-US" sz="800" b="1" dirty="0">
                <a:solidFill>
                  <a:schemeClr val="bg1"/>
                </a:solidFill>
              </a:rPr>
              <a:t>Pure Self-Care</a:t>
            </a:r>
            <a:br>
              <a:rPr lang="en-US" sz="800" dirty="0">
                <a:solidFill>
                  <a:schemeClr val="bg1"/>
                </a:solidFill>
              </a:rPr>
            </a:br>
            <a:r>
              <a:rPr lang="en-US" sz="800" dirty="0">
                <a:solidFill>
                  <a:schemeClr val="bg1"/>
                </a:solidFill>
              </a:rPr>
              <a:t>Responsible Individual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Reading Self-Help Literature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Maintaining  Physical Fitness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Talking to Your Spouse/Friend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Using Mental Health Apps</a:t>
            </a:r>
          </a:p>
          <a:p>
            <a:pPr>
              <a:buClr>
                <a:schemeClr val="bg1"/>
              </a:buClr>
            </a:pPr>
            <a:r>
              <a:rPr lang="en-US" sz="800" b="1" dirty="0">
                <a:solidFill>
                  <a:schemeClr val="bg1"/>
                </a:solidFill>
              </a:rPr>
              <a:t>Shared Care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dirty="0">
                <a:solidFill>
                  <a:schemeClr val="bg1"/>
                </a:solidFill>
              </a:rPr>
              <a:t>Shared Responsibility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Speaking With a Chaplain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Consulting a Health &amp; Wellness Coach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Talking to a Counselor</a:t>
            </a:r>
          </a:p>
          <a:p>
            <a:pPr>
              <a:buClr>
                <a:schemeClr val="bg1"/>
              </a:buClr>
            </a:pPr>
            <a:r>
              <a:rPr lang="en-US" sz="800" b="1" dirty="0">
                <a:solidFill>
                  <a:schemeClr val="bg1"/>
                </a:solidFill>
              </a:rPr>
              <a:t>Medical Care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dirty="0">
                <a:solidFill>
                  <a:schemeClr val="bg1"/>
                </a:solidFill>
              </a:rPr>
              <a:t>Professional Responsibility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Seeing a Therapist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Managing Medication With a Psychiatrist </a:t>
            </a:r>
          </a:p>
          <a:p>
            <a:pPr lvl="1">
              <a:buClr>
                <a:schemeClr val="bg1"/>
              </a:buClr>
            </a:pPr>
            <a:r>
              <a:rPr lang="en-US" sz="800" dirty="0">
                <a:solidFill>
                  <a:schemeClr val="bg1"/>
                </a:solidFill>
              </a:rPr>
              <a:t>Going to the Emergency Room</a:t>
            </a:r>
          </a:p>
          <a:p>
            <a:pPr marL="6350" indent="0">
              <a:buClr>
                <a:schemeClr val="bg1"/>
              </a:buClr>
              <a:buNone/>
            </a:pPr>
            <a:r>
              <a:rPr lang="en-US" sz="1000" dirty="0">
                <a:solidFill>
                  <a:schemeClr val="bg1"/>
                </a:solidFill>
              </a:rPr>
              <a:t>Visual aid inspired by: </a:t>
            </a:r>
            <a:r>
              <a:rPr lang="en-US" sz="1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http://www.selfcareforum.org/about-us/what-do-we-mean-by-self-care-and-why-is-good-for-people</a:t>
            </a:r>
            <a:endParaRPr lang="en-US" sz="1000" dirty="0">
              <a:solidFill>
                <a:schemeClr val="bg1"/>
              </a:solidFill>
            </a:endParaRPr>
          </a:p>
          <a:p>
            <a:pPr marL="6350" indent="0">
              <a:buClr>
                <a:schemeClr val="bg1"/>
              </a:buClr>
              <a:buNone/>
            </a:pPr>
            <a:endParaRPr lang="en-US" sz="1000" dirty="0">
              <a:solidFill>
                <a:schemeClr val="bg1"/>
              </a:solidFill>
            </a:endParaRPr>
          </a:p>
          <a:p>
            <a:pPr marL="6350" indent="0">
              <a:buClr>
                <a:schemeClr val="bg1"/>
              </a:buClr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Help your service member choose the optimal resource for each situation.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7BF793-7108-E4D9-805B-BA789C25CEEF}"/>
              </a:ext>
            </a:extLst>
          </p:cNvPr>
          <p:cNvSpPr txBox="1"/>
          <p:nvPr/>
        </p:nvSpPr>
        <p:spPr>
          <a:xfrm>
            <a:off x="628115" y="1573959"/>
            <a:ext cx="7887770" cy="435534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b="1" dirty="0">
                <a:solidFill>
                  <a:srgbClr val="225273"/>
                </a:solidFill>
              </a:rPr>
              <a:t>SELF-</a:t>
            </a:r>
            <a:r>
              <a:rPr lang="en-US" b="1" dirty="0">
                <a:solidFill>
                  <a:srgbClr val="7030A0"/>
                </a:solidFill>
              </a:rPr>
              <a:t>CARE </a:t>
            </a:r>
            <a:r>
              <a:rPr lang="en-US" b="1" dirty="0">
                <a:solidFill>
                  <a:srgbClr val="AF3240"/>
                </a:solidFill>
              </a:rPr>
              <a:t>CONTINUUM</a:t>
            </a:r>
            <a:endParaRPr lang="en-US" dirty="0">
              <a:solidFill>
                <a:srgbClr val="AF324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9BD4B-8735-DE3B-CE70-EDCAE16F8C7C}"/>
              </a:ext>
            </a:extLst>
          </p:cNvPr>
          <p:cNvSpPr txBox="1"/>
          <p:nvPr/>
        </p:nvSpPr>
        <p:spPr>
          <a:xfrm>
            <a:off x="628115" y="2119960"/>
            <a:ext cx="2547828" cy="1009143"/>
          </a:xfrm>
          <a:prstGeom prst="rect">
            <a:avLst/>
          </a:prstGeom>
          <a:solidFill>
            <a:srgbClr val="225373"/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>
                <a:solidFill>
                  <a:schemeClr val="bg1"/>
                </a:solidFill>
              </a:rPr>
              <a:t>Pure Self-Care</a:t>
            </a:r>
          </a:p>
          <a:p>
            <a:pPr algn="ctr">
              <a:lnSpc>
                <a:spcPct val="85000"/>
              </a:lnSpc>
            </a:pPr>
            <a:r>
              <a:rPr lang="en-US" sz="1100" dirty="0">
                <a:solidFill>
                  <a:schemeClr val="bg1"/>
                </a:solidFill>
              </a:rPr>
              <a:t>Responsible Individual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6877EC-F87A-5FC9-58B0-75F9475A5CBB}"/>
              </a:ext>
            </a:extLst>
          </p:cNvPr>
          <p:cNvSpPr txBox="1"/>
          <p:nvPr/>
        </p:nvSpPr>
        <p:spPr>
          <a:xfrm>
            <a:off x="3298086" y="2123527"/>
            <a:ext cx="2547828" cy="1005576"/>
          </a:xfrm>
          <a:prstGeom prst="rect">
            <a:avLst/>
          </a:prstGeom>
          <a:solidFill>
            <a:srgbClr val="7030A0"/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>
                <a:solidFill>
                  <a:schemeClr val="bg1"/>
                </a:solidFill>
              </a:rPr>
              <a:t>Shared Care</a:t>
            </a:r>
          </a:p>
          <a:p>
            <a:pPr algn="ctr">
              <a:lnSpc>
                <a:spcPct val="85000"/>
              </a:lnSpc>
            </a:pPr>
            <a:r>
              <a:rPr lang="en-US" sz="1100" dirty="0">
                <a:solidFill>
                  <a:schemeClr val="bg1"/>
                </a:solidFill>
              </a:rPr>
              <a:t>Shared Responsibility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FF50F2-6CB1-E8B3-3412-E6A733CE216B}"/>
              </a:ext>
            </a:extLst>
          </p:cNvPr>
          <p:cNvSpPr txBox="1"/>
          <p:nvPr/>
        </p:nvSpPr>
        <p:spPr>
          <a:xfrm>
            <a:off x="5968057" y="2119960"/>
            <a:ext cx="2547828" cy="1009143"/>
          </a:xfrm>
          <a:prstGeom prst="rect">
            <a:avLst/>
          </a:prstGeom>
          <a:solidFill>
            <a:srgbClr val="AF3240"/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>
                <a:solidFill>
                  <a:schemeClr val="bg1"/>
                </a:solidFill>
              </a:rPr>
              <a:t>Medical Care</a:t>
            </a:r>
          </a:p>
          <a:p>
            <a:pPr algn="ctr">
              <a:lnSpc>
                <a:spcPct val="85000"/>
              </a:lnSpc>
            </a:pPr>
            <a:r>
              <a:rPr lang="en-US" sz="1100" dirty="0">
                <a:solidFill>
                  <a:schemeClr val="bg1"/>
                </a:solidFill>
              </a:rPr>
              <a:t>Professional Responsibility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4519AF-AFB4-1065-2FC5-EE5089854CE2}"/>
              </a:ext>
            </a:extLst>
          </p:cNvPr>
          <p:cNvSpPr txBox="1">
            <a:spLocks/>
          </p:cNvSpPr>
          <p:nvPr/>
        </p:nvSpPr>
        <p:spPr>
          <a:xfrm>
            <a:off x="316251" y="3358526"/>
            <a:ext cx="772696" cy="558294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Reading Self-Help</a:t>
            </a:r>
            <a:br>
              <a:rPr lang="en-US" sz="1400" dirty="0"/>
            </a:br>
            <a:r>
              <a:rPr lang="en-US" sz="1400" dirty="0"/>
              <a:t>Literature</a:t>
            </a:r>
          </a:p>
        </p:txBody>
      </p:sp>
      <p:cxnSp>
        <p:nvCxnSpPr>
          <p:cNvPr id="32" name="Straight Connector 31" descr="Continuum Line">
            <a:extLst>
              <a:ext uri="{FF2B5EF4-FFF2-40B4-BE49-F238E27FC236}">
                <a16:creationId xmlns:a16="http://schemas.microsoft.com/office/drawing/2014/main" id="{C4CA6C8C-825B-2615-0144-F8F12CD8513D}"/>
              </a:ext>
            </a:extLst>
          </p:cNvPr>
          <p:cNvCxnSpPr/>
          <p:nvPr/>
        </p:nvCxnSpPr>
        <p:spPr>
          <a:xfrm>
            <a:off x="125019" y="4851741"/>
            <a:ext cx="3484285" cy="0"/>
          </a:xfrm>
          <a:prstGeom prst="line">
            <a:avLst/>
          </a:prstGeom>
          <a:ln w="76200">
            <a:solidFill>
              <a:srgbClr val="93A9B9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 descr="Vertical Lines">
            <a:extLst>
              <a:ext uri="{FF2B5EF4-FFF2-40B4-BE49-F238E27FC236}">
                <a16:creationId xmlns:a16="http://schemas.microsoft.com/office/drawing/2014/main" id="{61090BB5-AD9D-B995-27B0-833A6BB0A9BD}"/>
              </a:ext>
            </a:extLst>
          </p:cNvPr>
          <p:cNvGrpSpPr/>
          <p:nvPr/>
        </p:nvGrpSpPr>
        <p:grpSpPr>
          <a:xfrm>
            <a:off x="693697" y="3925611"/>
            <a:ext cx="7522268" cy="914400"/>
            <a:chOff x="693697" y="4216518"/>
            <a:chExt cx="7522268" cy="9144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D47A96C-0F6F-DE56-F1A7-143E00A0712C}"/>
                </a:ext>
              </a:extLst>
            </p:cNvPr>
            <p:cNvCxnSpPr/>
            <p:nvPr/>
          </p:nvCxnSpPr>
          <p:spPr>
            <a:xfrm>
              <a:off x="4036929" y="4216518"/>
              <a:ext cx="0" cy="91440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95C028A-D094-037B-2E95-E3B8FB412239}"/>
                </a:ext>
              </a:extLst>
            </p:cNvPr>
            <p:cNvCxnSpPr/>
            <p:nvPr/>
          </p:nvCxnSpPr>
          <p:spPr>
            <a:xfrm>
              <a:off x="5708545" y="4216518"/>
              <a:ext cx="0" cy="91440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F8E60EF-EEFC-27A8-3B48-C67301C7F182}"/>
                </a:ext>
              </a:extLst>
            </p:cNvPr>
            <p:cNvCxnSpPr/>
            <p:nvPr/>
          </p:nvCxnSpPr>
          <p:spPr>
            <a:xfrm>
              <a:off x="7380161" y="4216518"/>
              <a:ext cx="0" cy="914400"/>
            </a:xfrm>
            <a:prstGeom prst="straightConnector1">
              <a:avLst/>
            </a:prstGeom>
            <a:ln w="12700">
              <a:solidFill>
                <a:srgbClr val="AF324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2BF650E-F1F3-2202-B71B-9F8E8C795BEF}"/>
                </a:ext>
              </a:extLst>
            </p:cNvPr>
            <p:cNvCxnSpPr/>
            <p:nvPr/>
          </p:nvCxnSpPr>
          <p:spPr>
            <a:xfrm>
              <a:off x="693697" y="4216518"/>
              <a:ext cx="0" cy="9144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57CB2BB-A357-7DAF-0D79-830AE60EC92B}"/>
                </a:ext>
              </a:extLst>
            </p:cNvPr>
            <p:cNvCxnSpPr/>
            <p:nvPr/>
          </p:nvCxnSpPr>
          <p:spPr>
            <a:xfrm>
              <a:off x="2365313" y="4216518"/>
              <a:ext cx="0" cy="9144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693574E-9B4B-5DB3-751F-1C603424C525}"/>
                </a:ext>
              </a:extLst>
            </p:cNvPr>
            <p:cNvCxnSpPr/>
            <p:nvPr/>
          </p:nvCxnSpPr>
          <p:spPr>
            <a:xfrm>
              <a:off x="4872737" y="4673718"/>
              <a:ext cx="0" cy="45720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DEFC5AE-6AC9-4D96-6EAF-83E510135345}"/>
                </a:ext>
              </a:extLst>
            </p:cNvPr>
            <p:cNvCxnSpPr/>
            <p:nvPr/>
          </p:nvCxnSpPr>
          <p:spPr>
            <a:xfrm>
              <a:off x="8215965" y="4673718"/>
              <a:ext cx="0" cy="457200"/>
            </a:xfrm>
            <a:prstGeom prst="straightConnector1">
              <a:avLst/>
            </a:prstGeom>
            <a:ln w="12700">
              <a:solidFill>
                <a:srgbClr val="AF324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3F6B6D2-054E-CEC1-6ACF-B6C8BEA354F4}"/>
                </a:ext>
              </a:extLst>
            </p:cNvPr>
            <p:cNvCxnSpPr/>
            <p:nvPr/>
          </p:nvCxnSpPr>
          <p:spPr>
            <a:xfrm>
              <a:off x="6544353" y="4673718"/>
              <a:ext cx="0" cy="457200"/>
            </a:xfrm>
            <a:prstGeom prst="straightConnector1">
              <a:avLst/>
            </a:prstGeom>
            <a:ln w="12700">
              <a:solidFill>
                <a:srgbClr val="AF324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A7A9763-38C8-6CD1-E8E4-F123E7805B69}"/>
                </a:ext>
              </a:extLst>
            </p:cNvPr>
            <p:cNvCxnSpPr/>
            <p:nvPr/>
          </p:nvCxnSpPr>
          <p:spPr>
            <a:xfrm>
              <a:off x="3201121" y="4673718"/>
              <a:ext cx="0" cy="4572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4D33242-948F-D678-5296-23238C21E223}"/>
                </a:ext>
              </a:extLst>
            </p:cNvPr>
            <p:cNvCxnSpPr/>
            <p:nvPr/>
          </p:nvCxnSpPr>
          <p:spPr>
            <a:xfrm>
              <a:off x="1529505" y="4673718"/>
              <a:ext cx="0" cy="4572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B642239-38FD-B638-0E7A-DE95DB75D139}"/>
              </a:ext>
            </a:extLst>
          </p:cNvPr>
          <p:cNvSpPr txBox="1">
            <a:spLocks/>
          </p:cNvSpPr>
          <p:nvPr/>
        </p:nvSpPr>
        <p:spPr>
          <a:xfrm>
            <a:off x="768957" y="4042596"/>
            <a:ext cx="1543424" cy="381643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Maintaining  Physical Fitness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10BA4C-28AF-C7EF-BA37-2EC0D52D3148}"/>
              </a:ext>
            </a:extLst>
          </p:cNvPr>
          <p:cNvSpPr txBox="1"/>
          <p:nvPr/>
        </p:nvSpPr>
        <p:spPr>
          <a:xfrm>
            <a:off x="1697311" y="3475481"/>
            <a:ext cx="1404224" cy="441339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Talking to Your Spouse/Friend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457CE3-60CC-34F6-F1F3-85D4AE28530B}"/>
              </a:ext>
            </a:extLst>
          </p:cNvPr>
          <p:cNvSpPr txBox="1">
            <a:spLocks/>
          </p:cNvSpPr>
          <p:nvPr/>
        </p:nvSpPr>
        <p:spPr>
          <a:xfrm>
            <a:off x="2626192" y="4042596"/>
            <a:ext cx="1165758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Using Mental</a:t>
            </a:r>
            <a:br>
              <a:rPr lang="en-US" sz="1400" dirty="0"/>
            </a:br>
            <a:r>
              <a:rPr lang="en-US" sz="1400" dirty="0"/>
              <a:t>Health Apps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B49572-BF51-6829-8102-09933BB77696}"/>
              </a:ext>
            </a:extLst>
          </p:cNvPr>
          <p:cNvSpPr txBox="1">
            <a:spLocks/>
          </p:cNvSpPr>
          <p:nvPr/>
        </p:nvSpPr>
        <p:spPr>
          <a:xfrm>
            <a:off x="3490059" y="3530881"/>
            <a:ext cx="1097063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Speaking With</a:t>
            </a:r>
            <a:br>
              <a:rPr lang="en-US" sz="1400" dirty="0"/>
            </a:br>
            <a:r>
              <a:rPr lang="en-US" sz="1400" dirty="0"/>
              <a:t>a Chaplain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893E60-1A5A-102C-4A28-1999B6174067}"/>
              </a:ext>
            </a:extLst>
          </p:cNvPr>
          <p:cNvSpPr txBox="1">
            <a:spLocks/>
          </p:cNvSpPr>
          <p:nvPr/>
        </p:nvSpPr>
        <p:spPr>
          <a:xfrm>
            <a:off x="3867404" y="4042596"/>
            <a:ext cx="2014394" cy="381643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Consulting a Health</a:t>
            </a:r>
            <a:br>
              <a:rPr lang="en-US" sz="1400" dirty="0"/>
            </a:br>
            <a:r>
              <a:rPr lang="en-US" sz="1400" dirty="0"/>
              <a:t>&amp; Wellness Coach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A607C3-CCA5-ADD7-3507-4959F9ECC7A7}"/>
              </a:ext>
            </a:extLst>
          </p:cNvPr>
          <p:cNvSpPr txBox="1">
            <a:spLocks/>
          </p:cNvSpPr>
          <p:nvPr/>
        </p:nvSpPr>
        <p:spPr>
          <a:xfrm>
            <a:off x="5121716" y="3530881"/>
            <a:ext cx="1165758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Talking to a</a:t>
            </a:r>
          </a:p>
          <a:p>
            <a:pPr algn="ctr">
              <a:lnSpc>
                <a:spcPct val="80000"/>
              </a:lnSpc>
            </a:pPr>
            <a:r>
              <a:rPr lang="en-US" sz="1400" dirty="0"/>
              <a:t>Counselor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1C45B4-8B41-F0DB-DC70-86BF1A049457}"/>
              </a:ext>
            </a:extLst>
          </p:cNvPr>
          <p:cNvSpPr txBox="1">
            <a:spLocks/>
          </p:cNvSpPr>
          <p:nvPr/>
        </p:nvSpPr>
        <p:spPr>
          <a:xfrm>
            <a:off x="5886328" y="4042596"/>
            <a:ext cx="1320581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Seeing a                             Therapist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10E2E-3F45-84E4-A988-A5A07102DE91}"/>
              </a:ext>
            </a:extLst>
          </p:cNvPr>
          <p:cNvSpPr txBox="1">
            <a:spLocks/>
          </p:cNvSpPr>
          <p:nvPr/>
        </p:nvSpPr>
        <p:spPr>
          <a:xfrm>
            <a:off x="6599710" y="3358526"/>
            <a:ext cx="1565838" cy="558294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Managing Medication With</a:t>
            </a:r>
            <a:br>
              <a:rPr lang="en-US" sz="1400" dirty="0"/>
            </a:br>
            <a:r>
              <a:rPr lang="en-US" sz="1400" dirty="0"/>
              <a:t>a Psychiatrist 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C881FF-66C8-7D4D-9CF7-88546F24CCB0}"/>
              </a:ext>
            </a:extLst>
          </p:cNvPr>
          <p:cNvSpPr txBox="1">
            <a:spLocks/>
          </p:cNvSpPr>
          <p:nvPr/>
        </p:nvSpPr>
        <p:spPr>
          <a:xfrm>
            <a:off x="7344079" y="4042596"/>
            <a:ext cx="1749120" cy="381643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Going to the</a:t>
            </a:r>
            <a:br>
              <a:rPr lang="en-US" sz="1400" dirty="0"/>
            </a:br>
            <a:r>
              <a:rPr lang="en-US" sz="1400" dirty="0"/>
              <a:t>Emergency Room</a:t>
            </a:r>
          </a:p>
        </p:txBody>
      </p:sp>
      <p:cxnSp>
        <p:nvCxnSpPr>
          <p:cNvPr id="33" name="Straight Connector 32" title="continuum line">
            <a:extLst>
              <a:ext uri="{FF2B5EF4-FFF2-40B4-BE49-F238E27FC236}">
                <a16:creationId xmlns:a16="http://schemas.microsoft.com/office/drawing/2014/main" id="{0304CD5D-0A4B-8445-6B06-BF24C1BA1342}"/>
              </a:ext>
            </a:extLst>
          </p:cNvPr>
          <p:cNvCxnSpPr/>
          <p:nvPr/>
        </p:nvCxnSpPr>
        <p:spPr>
          <a:xfrm>
            <a:off x="3609304" y="4851742"/>
            <a:ext cx="2493910" cy="0"/>
          </a:xfrm>
          <a:prstGeom prst="line">
            <a:avLst/>
          </a:prstGeom>
          <a:ln w="76200">
            <a:solidFill>
              <a:srgbClr val="7030A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 title="continuum line">
            <a:extLst>
              <a:ext uri="{FF2B5EF4-FFF2-40B4-BE49-F238E27FC236}">
                <a16:creationId xmlns:a16="http://schemas.microsoft.com/office/drawing/2014/main" id="{C3ED7FEE-E50B-B46A-3C1A-5C04D96C9668}"/>
              </a:ext>
            </a:extLst>
          </p:cNvPr>
          <p:cNvCxnSpPr/>
          <p:nvPr/>
        </p:nvCxnSpPr>
        <p:spPr>
          <a:xfrm flipV="1">
            <a:off x="6103214" y="4851741"/>
            <a:ext cx="2789094" cy="1"/>
          </a:xfrm>
          <a:prstGeom prst="line">
            <a:avLst/>
          </a:prstGeom>
          <a:ln w="76200">
            <a:solidFill>
              <a:srgbClr val="AF324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C2BC959-65FA-FFA5-99A6-9DAA9741A8FF}"/>
              </a:ext>
            </a:extLst>
          </p:cNvPr>
          <p:cNvSpPr txBox="1"/>
          <p:nvPr/>
        </p:nvSpPr>
        <p:spPr>
          <a:xfrm>
            <a:off x="2724038" y="5276998"/>
            <a:ext cx="612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Visual aid inspired by: http://www.selfcareforum.org/about-us/what-do-we-mean-by-self-care-and-why-is-good-for-people</a:t>
            </a:r>
          </a:p>
          <a:p>
            <a:pPr algn="r"/>
            <a:endParaRPr lang="en-US" sz="900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640B4D9-C71A-A180-AA27-DA35378EA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327" y="5557278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Help your service member choose the optimal resource for each situation.</a:t>
            </a:r>
          </a:p>
        </p:txBody>
      </p:sp>
      <p:sp>
        <p:nvSpPr>
          <p:cNvPr id="40" name="Content Placeholder 2" descr="Decorative Box">
            <a:extLst>
              <a:ext uri="{FF2B5EF4-FFF2-40B4-BE49-F238E27FC236}">
                <a16:creationId xmlns:a16="http://schemas.microsoft.com/office/drawing/2014/main" id="{DC659E42-BDD6-BF5D-5A98-A5FEBDB011B9}"/>
              </a:ext>
            </a:extLst>
          </p:cNvPr>
          <p:cNvSpPr txBox="1">
            <a:spLocks/>
          </p:cNvSpPr>
          <p:nvPr/>
        </p:nvSpPr>
        <p:spPr>
          <a:xfrm>
            <a:off x="309329" y="5557278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41" name="Picture 40" descr="Decorative Image&#10;&#10;Light bulb">
            <a:extLst>
              <a:ext uri="{FF2B5EF4-FFF2-40B4-BE49-F238E27FC236}">
                <a16:creationId xmlns:a16="http://schemas.microsoft.com/office/drawing/2014/main" id="{8BA1E286-5743-C042-63C8-41779DC7DB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28" y="5594645"/>
            <a:ext cx="506914" cy="556772"/>
          </a:xfrm>
          <a:prstGeom prst="rect">
            <a:avLst/>
          </a:prstGeom>
          <a:solidFill>
            <a:srgbClr val="2F6B64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35F16-DBA0-6125-BFE6-5E682C91A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11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6B86-21AD-98C1-5260-3683BB07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Fear of Being Perceived as Broken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5C73A-1CAB-AC58-C5EE-C5A48622E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Many service members equate mental illness with mental weakness.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Mental health is not a luxury</a:t>
            </a:r>
            <a:endParaRPr lang="en-US" dirty="0">
              <a:solidFill>
                <a:schemeClr val="bg1"/>
              </a:solidFill>
            </a:endParaRPr>
          </a:p>
          <a:p>
            <a:pPr marL="160338" indent="-160338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It affects your service member’s quality of life and their ability to accomplish the mission at hand.</a:t>
            </a:r>
          </a:p>
          <a:p>
            <a:pPr marL="461962" lvl="1" indent="-165100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If your service member breaks their leg, they wouldn’t be expected to run 10 miles. They would seek appropriate treatment.</a:t>
            </a:r>
          </a:p>
          <a:p>
            <a:pPr marL="461962" lvl="1" indent="-165100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Help your service member treat their mental health the same as they would treat their physical health.</a:t>
            </a:r>
          </a:p>
          <a:p>
            <a:pPr marL="296862" lvl="1" indent="0">
              <a:buClr>
                <a:schemeClr val="bg1"/>
              </a:buClr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-4445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On a scale from 1-10</a:t>
            </a:r>
            <a:r>
              <a:rPr lang="en-US" dirty="0">
                <a:solidFill>
                  <a:schemeClr val="bg1"/>
                </a:solidFill>
              </a:rPr>
              <a:t>, how likely would you be to encourage your service member to get help early on?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AF57A-9939-EFD5-7FC9-43A487562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Rectangle 6" descr="Decorative Box">
            <a:extLst>
              <a:ext uri="{FF2B5EF4-FFF2-40B4-BE49-F238E27FC236}">
                <a16:creationId xmlns:a16="http://schemas.microsoft.com/office/drawing/2014/main" id="{6AE3D361-0337-E63A-7E75-698A439FB497}"/>
              </a:ext>
            </a:extLst>
          </p:cNvPr>
          <p:cNvSpPr/>
          <p:nvPr/>
        </p:nvSpPr>
        <p:spPr>
          <a:xfrm>
            <a:off x="7450120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6196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Perception of</a:t>
            </a:r>
            <a:b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Being “Broken”</a:t>
            </a:r>
          </a:p>
        </p:txBody>
      </p:sp>
      <p:pic>
        <p:nvPicPr>
          <p:cNvPr id="8" name="Picture 7" descr="Decorative Image&#10;&#10;Sad face">
            <a:extLst>
              <a:ext uri="{FF2B5EF4-FFF2-40B4-BE49-F238E27FC236}">
                <a16:creationId xmlns:a16="http://schemas.microsoft.com/office/drawing/2014/main" id="{E14A5551-85DA-CBA3-274A-990AEAF2A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0" y="144608"/>
            <a:ext cx="618540" cy="62201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CC10A69-103A-566D-8E6A-8B1AD0A39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327" y="1453594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Many service members equate mental illness with mental weakness.</a:t>
            </a:r>
          </a:p>
        </p:txBody>
      </p:sp>
      <p:grpSp>
        <p:nvGrpSpPr>
          <p:cNvPr id="10" name="Group 9" descr="Decorative Box">
            <a:extLst>
              <a:ext uri="{FF2B5EF4-FFF2-40B4-BE49-F238E27FC236}">
                <a16:creationId xmlns:a16="http://schemas.microsoft.com/office/drawing/2014/main" id="{0E5DD664-523A-3063-D8E2-25214F755BB7}"/>
              </a:ext>
            </a:extLst>
          </p:cNvPr>
          <p:cNvGrpSpPr/>
          <p:nvPr/>
        </p:nvGrpSpPr>
        <p:grpSpPr>
          <a:xfrm>
            <a:off x="309329" y="1453594"/>
            <a:ext cx="576770" cy="643025"/>
            <a:chOff x="309329" y="1453594"/>
            <a:chExt cx="576770" cy="643025"/>
          </a:xfrm>
          <a:solidFill>
            <a:srgbClr val="2F6B64"/>
          </a:solidFill>
        </p:grpSpPr>
        <p:sp>
          <p:nvSpPr>
            <p:cNvPr id="11" name="Content Placeholder 2" title="decorative box">
              <a:extLst>
                <a:ext uri="{FF2B5EF4-FFF2-40B4-BE49-F238E27FC236}">
                  <a16:creationId xmlns:a16="http://schemas.microsoft.com/office/drawing/2014/main" id="{7F2DB67C-1AD6-1C4E-A508-54A92DE7E02B}"/>
                </a:ext>
              </a:extLst>
            </p:cNvPr>
            <p:cNvSpPr txBox="1">
              <a:spLocks/>
            </p:cNvSpPr>
            <p:nvPr/>
          </p:nvSpPr>
          <p:spPr>
            <a:xfrm>
              <a:off x="309329" y="1453594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12" name="Picture 11" descr="Decorative Image&#10;&#10;Light bulb">
              <a:extLst>
                <a:ext uri="{FF2B5EF4-FFF2-40B4-BE49-F238E27FC236}">
                  <a16:creationId xmlns:a16="http://schemas.microsoft.com/office/drawing/2014/main" id="{6D954C6B-D1E5-C41C-D1E1-98184ECA6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6528" y="1490961"/>
              <a:ext cx="506914" cy="556772"/>
            </a:xfrm>
            <a:prstGeom prst="rect">
              <a:avLst/>
            </a:prstGeom>
            <a:grpFill/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228C316-F937-7FEC-0462-E266269E8B96}"/>
              </a:ext>
            </a:extLst>
          </p:cNvPr>
          <p:cNvSpPr txBox="1">
            <a:spLocks/>
          </p:cNvSpPr>
          <p:nvPr/>
        </p:nvSpPr>
        <p:spPr>
          <a:xfrm>
            <a:off x="309327" y="2305209"/>
            <a:ext cx="4345800" cy="27012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Mental health is not a luxury</a:t>
            </a:r>
            <a:endParaRPr lang="en-US" dirty="0"/>
          </a:p>
          <a:p>
            <a:pPr marL="160338" indent="-160338"/>
            <a:r>
              <a:rPr lang="en-US" dirty="0"/>
              <a:t>It affects your service member’s quality of life and their ability to accomplish the mission at hand.</a:t>
            </a:r>
          </a:p>
          <a:p>
            <a:pPr marL="461962" lvl="1" indent="-165100"/>
            <a:r>
              <a:rPr lang="en-US" dirty="0"/>
              <a:t>If your service member breaks their leg, they wouldn’t be expected to run 10 miles. They would seek appropriate treatment.</a:t>
            </a:r>
          </a:p>
          <a:p>
            <a:pPr marL="461962" lvl="1" indent="-165100"/>
            <a:r>
              <a:rPr lang="en-US" dirty="0"/>
              <a:t>Help your service member treat their mental health the same as they would treat their physical health.</a:t>
            </a:r>
          </a:p>
        </p:txBody>
      </p:sp>
      <p:pic>
        <p:nvPicPr>
          <p:cNvPr id="14" name="Picture 13" descr="Decorative Image&#10;&#10;Service member speaking to counselor">
            <a:extLst>
              <a:ext uri="{FF2B5EF4-FFF2-40B4-BE49-F238E27FC236}">
                <a16:creationId xmlns:a16="http://schemas.microsoft.com/office/drawing/2014/main" id="{94366A9F-5A92-8C6A-8E55-465E666106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1746" y="2272175"/>
            <a:ext cx="4240443" cy="3109428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FDE379F-A089-8E34-4743-6CE4E15C9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5550408"/>
            <a:ext cx="9144000" cy="99981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63500" dir="16200000">
              <a:schemeClr val="bg1">
                <a:lumMod val="85000"/>
              </a:schemeClr>
            </a:innerShdw>
          </a:effectLst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On a scale from 1-10</a:t>
            </a:r>
            <a:r>
              <a:rPr lang="en-US" dirty="0"/>
              <a:t>, how likely would you</a:t>
            </a:r>
            <a:br>
              <a:rPr lang="en-US" dirty="0"/>
            </a:br>
            <a:r>
              <a:rPr lang="en-US" dirty="0"/>
              <a:t>be to encourage your service member to</a:t>
            </a:r>
            <a:br>
              <a:rPr lang="en-US" dirty="0"/>
            </a:br>
            <a:r>
              <a:rPr lang="en-US" dirty="0"/>
              <a:t>get help early on? </a:t>
            </a:r>
          </a:p>
        </p:txBody>
      </p:sp>
      <p:grpSp>
        <p:nvGrpSpPr>
          <p:cNvPr id="16" name="Group 15" descr="Decorative Image&#10;&#10;Meter showing a rating scale from 1 to 10">
            <a:extLst>
              <a:ext uri="{FF2B5EF4-FFF2-40B4-BE49-F238E27FC236}">
                <a16:creationId xmlns:a16="http://schemas.microsoft.com/office/drawing/2014/main" id="{9660D572-AA0B-C9AC-D448-B4FCAA5D3559}"/>
              </a:ext>
            </a:extLst>
          </p:cNvPr>
          <p:cNvGrpSpPr/>
          <p:nvPr/>
        </p:nvGrpSpPr>
        <p:grpSpPr>
          <a:xfrm>
            <a:off x="4561747" y="5876572"/>
            <a:ext cx="4343352" cy="509914"/>
            <a:chOff x="4561747" y="5876572"/>
            <a:chExt cx="4343352" cy="509914"/>
          </a:xfrm>
        </p:grpSpPr>
        <p:grpSp>
          <p:nvGrpSpPr>
            <p:cNvPr id="17" name="Group 16" descr="Scale from red to blue" title="decorative graphic">
              <a:extLst>
                <a:ext uri="{FF2B5EF4-FFF2-40B4-BE49-F238E27FC236}">
                  <a16:creationId xmlns:a16="http://schemas.microsoft.com/office/drawing/2014/main" id="{2543F4F8-3405-D394-9751-AD21B9D8EB94}"/>
                </a:ext>
              </a:extLst>
            </p:cNvPr>
            <p:cNvGrpSpPr/>
            <p:nvPr/>
          </p:nvGrpSpPr>
          <p:grpSpPr>
            <a:xfrm>
              <a:off x="4561747" y="5876574"/>
              <a:ext cx="4343352" cy="289558"/>
              <a:chOff x="5615873" y="339864"/>
              <a:chExt cx="5826250" cy="388418"/>
            </a:xfrm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grpSpPr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F03C92B-DCA0-80E8-DDA1-FCA03D4DFD6F}"/>
                  </a:ext>
                </a:extLst>
              </p:cNvPr>
              <p:cNvSpPr/>
              <p:nvPr/>
            </p:nvSpPr>
            <p:spPr>
              <a:xfrm>
                <a:off x="5615873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7286C5-E4A7-4508-7971-7E8E85F51601}"/>
                  </a:ext>
                </a:extLst>
              </p:cNvPr>
              <p:cNvGrpSpPr/>
              <p:nvPr/>
            </p:nvGrpSpPr>
            <p:grpSpPr>
              <a:xfrm>
                <a:off x="6198498" y="339864"/>
                <a:ext cx="4661000" cy="388417"/>
                <a:chOff x="6198498" y="339864"/>
                <a:chExt cx="4661000" cy="38841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7C78870-F6EC-BF46-2B08-03689A8ED0E3}"/>
                    </a:ext>
                  </a:extLst>
                </p:cNvPr>
                <p:cNvSpPr/>
                <p:nvPr/>
              </p:nvSpPr>
              <p:spPr>
                <a:xfrm>
                  <a:off x="6198498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ECCD1BA-CF38-E327-40F2-F1C00A50DC32}"/>
                    </a:ext>
                  </a:extLst>
                </p:cNvPr>
                <p:cNvSpPr/>
                <p:nvPr/>
              </p:nvSpPr>
              <p:spPr>
                <a:xfrm>
                  <a:off x="6781123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88762F6-FF5C-5B7B-DAE2-1A01E1B25F63}"/>
                    </a:ext>
                  </a:extLst>
                </p:cNvPr>
                <p:cNvSpPr/>
                <p:nvPr/>
              </p:nvSpPr>
              <p:spPr>
                <a:xfrm>
                  <a:off x="7363748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0FD0D45-760F-6A00-4433-8F9BA502F740}"/>
                    </a:ext>
                  </a:extLst>
                </p:cNvPr>
                <p:cNvSpPr/>
                <p:nvPr/>
              </p:nvSpPr>
              <p:spPr>
                <a:xfrm>
                  <a:off x="7946373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6E5383D5-8C1E-F302-63CF-B2286F01D4A9}"/>
                    </a:ext>
                  </a:extLst>
                </p:cNvPr>
                <p:cNvSpPr/>
                <p:nvPr/>
              </p:nvSpPr>
              <p:spPr>
                <a:xfrm>
                  <a:off x="8528998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AAA8A819-D8FD-B7D4-9AB7-A06D8385FF6A}"/>
                    </a:ext>
                  </a:extLst>
                </p:cNvPr>
                <p:cNvSpPr/>
                <p:nvPr/>
              </p:nvSpPr>
              <p:spPr>
                <a:xfrm>
                  <a:off x="9111623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4649CDC-846F-CF31-A51D-933ED5801055}"/>
                    </a:ext>
                  </a:extLst>
                </p:cNvPr>
                <p:cNvSpPr/>
                <p:nvPr/>
              </p:nvSpPr>
              <p:spPr>
                <a:xfrm>
                  <a:off x="9694248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18002697-5C19-BCB3-6A06-075EBAB7B2C6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73D79F9-948A-45AA-C91E-71BA662F0DB5}"/>
                  </a:ext>
                </a:extLst>
              </p:cNvPr>
              <p:cNvSpPr/>
              <p:nvPr/>
            </p:nvSpPr>
            <p:spPr>
              <a:xfrm rot="10800000">
                <a:off x="10859498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937C6C-82BD-497C-EA8C-389A6FCD52C1}"/>
                </a:ext>
              </a:extLst>
            </p:cNvPr>
            <p:cNvSpPr txBox="1"/>
            <p:nvPr/>
          </p:nvSpPr>
          <p:spPr>
            <a:xfrm>
              <a:off x="458818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A7D729-AED5-68A6-716C-27868621CA6B}"/>
                </a:ext>
              </a:extLst>
            </p:cNvPr>
            <p:cNvSpPr txBox="1"/>
            <p:nvPr/>
          </p:nvSpPr>
          <p:spPr>
            <a:xfrm>
              <a:off x="502329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DF5B2F-F76B-3063-7567-90266A05EF84}"/>
                </a:ext>
              </a:extLst>
            </p:cNvPr>
            <p:cNvSpPr txBox="1"/>
            <p:nvPr/>
          </p:nvSpPr>
          <p:spPr>
            <a:xfrm>
              <a:off x="545841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C17ADE2-71AD-44D4-49AB-518833BFA0DF}"/>
                </a:ext>
              </a:extLst>
            </p:cNvPr>
            <p:cNvSpPr txBox="1"/>
            <p:nvPr/>
          </p:nvSpPr>
          <p:spPr>
            <a:xfrm>
              <a:off x="589352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FCF793-A76A-A1E5-0CEE-713450DAC044}"/>
                </a:ext>
              </a:extLst>
            </p:cNvPr>
            <p:cNvSpPr txBox="1"/>
            <p:nvPr/>
          </p:nvSpPr>
          <p:spPr>
            <a:xfrm>
              <a:off x="6328639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F3F966-1D94-71F5-D73E-4F1E10CFA165}"/>
                </a:ext>
              </a:extLst>
            </p:cNvPr>
            <p:cNvSpPr txBox="1"/>
            <p:nvPr/>
          </p:nvSpPr>
          <p:spPr>
            <a:xfrm>
              <a:off x="676375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4B4CC3-F51C-E33D-27DB-711A33F744DD}"/>
                </a:ext>
              </a:extLst>
            </p:cNvPr>
            <p:cNvSpPr txBox="1"/>
            <p:nvPr/>
          </p:nvSpPr>
          <p:spPr>
            <a:xfrm>
              <a:off x="719886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D355D1-16E2-1116-2834-E37AF7F70B11}"/>
                </a:ext>
              </a:extLst>
            </p:cNvPr>
            <p:cNvSpPr txBox="1"/>
            <p:nvPr/>
          </p:nvSpPr>
          <p:spPr>
            <a:xfrm>
              <a:off x="763398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145863-CAB2-B273-B1C0-B8F1AEB0E5CF}"/>
                </a:ext>
              </a:extLst>
            </p:cNvPr>
            <p:cNvSpPr txBox="1"/>
            <p:nvPr/>
          </p:nvSpPr>
          <p:spPr>
            <a:xfrm>
              <a:off x="806909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20C81D-F53F-79D9-108C-7DEBC6508D88}"/>
                </a:ext>
              </a:extLst>
            </p:cNvPr>
            <p:cNvSpPr txBox="1"/>
            <p:nvPr/>
          </p:nvSpPr>
          <p:spPr>
            <a:xfrm>
              <a:off x="8504212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</a:t>
              </a:r>
            </a:p>
          </p:txBody>
        </p:sp>
        <p:sp>
          <p:nvSpPr>
            <p:cNvPr id="28" name="Freeform 27" title="supporting image">
              <a:extLst>
                <a:ext uri="{FF2B5EF4-FFF2-40B4-BE49-F238E27FC236}">
                  <a16:creationId xmlns:a16="http://schemas.microsoft.com/office/drawing/2014/main" id="{F119CA8A-A341-A68E-92D7-1E75147149FA}"/>
                </a:ext>
              </a:extLst>
            </p:cNvPr>
            <p:cNvSpPr/>
            <p:nvPr/>
          </p:nvSpPr>
          <p:spPr>
            <a:xfrm rot="10800000">
              <a:off x="4561747" y="5876572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819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68081-8F1A-BA41-4537-B237D6D0C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Mental Health Treatment and Career Outcomes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725A8-0D61-C282-6B37-0CECEFEC3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What percentage of security clearances are denied or revoked due to reported mental health issues </a:t>
            </a:r>
            <a:r>
              <a:rPr lang="en-US" b="1" i="1" spc="-20" dirty="0">
                <a:solidFill>
                  <a:schemeClr val="bg1"/>
                </a:solidFill>
              </a:rPr>
              <a:t>only</a:t>
            </a:r>
            <a:r>
              <a:rPr lang="en-US" b="1" spc="-20" dirty="0">
                <a:solidFill>
                  <a:schemeClr val="bg1"/>
                </a:solidFill>
              </a:rPr>
              <a:t>?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Answer: &lt;1%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Clr>
                <a:schemeClr val="bg1"/>
              </a:buClr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Self-referrals: Going in on your own improves results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Research shows that service members who </a:t>
            </a:r>
            <a:r>
              <a:rPr lang="en-US" b="1" dirty="0">
                <a:solidFill>
                  <a:schemeClr val="bg1"/>
                </a:solidFill>
              </a:rPr>
              <a:t>seek mental health help on their own initiative</a:t>
            </a:r>
            <a:r>
              <a:rPr lang="en-US" dirty="0">
                <a:solidFill>
                  <a:schemeClr val="bg1"/>
                </a:solidFill>
              </a:rPr>
              <a:t> are less likely to have the provider contact their command.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Service members who </a:t>
            </a:r>
            <a:r>
              <a:rPr lang="en-US" b="1" dirty="0">
                <a:solidFill>
                  <a:schemeClr val="bg1"/>
                </a:solidFill>
              </a:rPr>
              <a:t>seek mental health help on their own initiative </a:t>
            </a:r>
            <a:r>
              <a:rPr lang="en-US" dirty="0">
                <a:solidFill>
                  <a:schemeClr val="bg1"/>
                </a:solidFill>
              </a:rPr>
              <a:t>tend to have more positive career outcomes.</a:t>
            </a:r>
          </a:p>
          <a:p>
            <a:pPr lvl="1">
              <a:buClr>
                <a:schemeClr val="bg1"/>
              </a:buClr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en-US" sz="2800" b="1" dirty="0">
                <a:solidFill>
                  <a:schemeClr val="bg1"/>
                </a:solidFill>
              </a:rPr>
              <a:t>You Know Your Spouse Best! </a:t>
            </a:r>
          </a:p>
          <a:p>
            <a:pPr marL="0" indent="0" algn="ctr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Early symptoms of </a:t>
            </a:r>
            <a:r>
              <a:rPr lang="en-US" b="1" dirty="0">
                <a:solidFill>
                  <a:schemeClr val="bg1"/>
                </a:solidFill>
              </a:rPr>
              <a:t>stress</a:t>
            </a:r>
            <a:r>
              <a:rPr lang="en-US" dirty="0">
                <a:solidFill>
                  <a:schemeClr val="bg1"/>
                </a:solidFill>
              </a:rPr>
              <a:t> that you should pay attention to include:</a:t>
            </a:r>
          </a:p>
          <a:p>
            <a:pPr algn="ctr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Having Trouble  Sleeping</a:t>
            </a:r>
          </a:p>
          <a:p>
            <a:pPr algn="ctr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Feeling Tired All the Time</a:t>
            </a:r>
          </a:p>
          <a:p>
            <a:pPr algn="ctr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Feeling Grumpy</a:t>
            </a:r>
          </a:p>
          <a:p>
            <a:pPr algn="ctr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Having Frequent Arguments</a:t>
            </a:r>
          </a:p>
          <a:p>
            <a:pPr marL="0" indent="0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Encourage your service member to seek help early to reduce the possible impact    on their career! </a:t>
            </a:r>
            <a:endParaRPr lang="en-US" b="1" spc="-2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068F8-D618-D55D-2B63-ED632AB19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 descr="Decorative Box">
            <a:extLst>
              <a:ext uri="{FF2B5EF4-FFF2-40B4-BE49-F238E27FC236}">
                <a16:creationId xmlns:a16="http://schemas.microsoft.com/office/drawing/2014/main" id="{97453ADA-E0C5-4003-414C-B148154CADEB}"/>
              </a:ext>
            </a:extLst>
          </p:cNvPr>
          <p:cNvSpPr/>
          <p:nvPr/>
        </p:nvSpPr>
        <p:spPr>
          <a:xfrm>
            <a:off x="7449909" y="-12065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Fear of Negative Career Impact</a:t>
            </a:r>
          </a:p>
        </p:txBody>
      </p:sp>
      <p:pic>
        <p:nvPicPr>
          <p:cNvPr id="6" name="Picture 5" descr="Decorative Image&#10;&#10;Military boots">
            <a:extLst>
              <a:ext uri="{FF2B5EF4-FFF2-40B4-BE49-F238E27FC236}">
                <a16:creationId xmlns:a16="http://schemas.microsoft.com/office/drawing/2014/main" id="{40E731C5-2B4A-B8F8-DE1E-D9B8F2077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050" y="122678"/>
            <a:ext cx="893456" cy="68679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12889C-E333-F3FB-ACFC-E9CCB67AA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329" y="1453916"/>
            <a:ext cx="8539585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b="1" spc="-20" dirty="0">
                <a:solidFill>
                  <a:schemeClr val="bg1"/>
                </a:solidFill>
              </a:rPr>
              <a:t>What percentage of security clearances are denied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b="1" spc="-20" dirty="0">
                <a:solidFill>
                  <a:schemeClr val="bg1"/>
                </a:solidFill>
              </a:rPr>
              <a:t>or revoked due to reported mental health issues </a:t>
            </a:r>
            <a:r>
              <a:rPr lang="en-US" b="1" i="1" spc="-20" dirty="0">
                <a:solidFill>
                  <a:schemeClr val="bg1"/>
                </a:solidFill>
              </a:rPr>
              <a:t>only</a:t>
            </a:r>
            <a:r>
              <a:rPr lang="en-US" b="1" spc="-2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Content Placeholder 2" descr="Decorative Box">
            <a:extLst>
              <a:ext uri="{FF2B5EF4-FFF2-40B4-BE49-F238E27FC236}">
                <a16:creationId xmlns:a16="http://schemas.microsoft.com/office/drawing/2014/main" id="{83C940D4-3031-E423-70E2-DD85EE286060}"/>
              </a:ext>
            </a:extLst>
          </p:cNvPr>
          <p:cNvSpPr txBox="1">
            <a:spLocks/>
          </p:cNvSpPr>
          <p:nvPr/>
        </p:nvSpPr>
        <p:spPr>
          <a:xfrm>
            <a:off x="309331" y="1453916"/>
            <a:ext cx="579943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9" name="Picture 8" descr="Decorative Image&#10;&#10;Question mark">
            <a:extLst>
              <a:ext uri="{FF2B5EF4-FFF2-40B4-BE49-F238E27FC236}">
                <a16:creationId xmlns:a16="http://schemas.microsoft.com/office/drawing/2014/main" id="{CF5BD7BD-4397-A5A0-4611-2AA619159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44" y="1575921"/>
            <a:ext cx="390814" cy="38867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9E92F77-E4D3-EC0D-BCEF-F6229458E4DA}"/>
              </a:ext>
            </a:extLst>
          </p:cNvPr>
          <p:cNvSpPr txBox="1">
            <a:spLocks/>
          </p:cNvSpPr>
          <p:nvPr/>
        </p:nvSpPr>
        <p:spPr>
          <a:xfrm>
            <a:off x="6276110" y="1457517"/>
            <a:ext cx="2572804" cy="63251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Answer: &lt;1%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4212F70-273F-7B7D-AF78-58E27DF06EB7}"/>
              </a:ext>
            </a:extLst>
          </p:cNvPr>
          <p:cNvSpPr txBox="1">
            <a:spLocks/>
          </p:cNvSpPr>
          <p:nvPr/>
        </p:nvSpPr>
        <p:spPr>
          <a:xfrm>
            <a:off x="278848" y="2335891"/>
            <a:ext cx="3523232" cy="4034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Self-referrals: Going in on your own improves results</a:t>
            </a:r>
          </a:p>
          <a:p>
            <a:pPr lvl="1"/>
            <a:r>
              <a:rPr lang="en-US" dirty="0"/>
              <a:t>Research shows that service members who </a:t>
            </a:r>
            <a:r>
              <a:rPr lang="en-US" b="1" dirty="0"/>
              <a:t>seek mental health help on their own initiative</a:t>
            </a:r>
            <a:r>
              <a:rPr lang="en-US" dirty="0"/>
              <a:t> are less likely to have the provider contact their command.</a:t>
            </a:r>
          </a:p>
          <a:p>
            <a:pPr lvl="1"/>
            <a:r>
              <a:rPr lang="en-US" dirty="0"/>
              <a:t>Service members who </a:t>
            </a:r>
            <a:r>
              <a:rPr lang="en-US" b="1" dirty="0"/>
              <a:t>seek mental health help on their own initiative </a:t>
            </a:r>
            <a:r>
              <a:rPr lang="en-US" dirty="0"/>
              <a:t>tend to have more positive career outcomes.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6A4ED3C-B101-F6C4-C747-2FF548B4193E}"/>
              </a:ext>
            </a:extLst>
          </p:cNvPr>
          <p:cNvSpPr txBox="1">
            <a:spLocks/>
          </p:cNvSpPr>
          <p:nvPr/>
        </p:nvSpPr>
        <p:spPr>
          <a:xfrm>
            <a:off x="4005398" y="2342800"/>
            <a:ext cx="4813034" cy="328076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400" b="1" dirty="0"/>
              <a:t>You Know Your Spouse Best! </a:t>
            </a:r>
          </a:p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600" dirty="0"/>
              <a:t>Early symptoms of </a:t>
            </a:r>
            <a:r>
              <a:rPr lang="en-US" sz="1600" b="1" dirty="0"/>
              <a:t>stress</a:t>
            </a:r>
            <a:r>
              <a:rPr lang="en-US" sz="1600" dirty="0"/>
              <a:t> that you should                                     pay attention to include: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D769B3C-B1BD-4FB7-72DA-6DBF142164FE}"/>
              </a:ext>
            </a:extLst>
          </p:cNvPr>
          <p:cNvSpPr txBox="1">
            <a:spLocks/>
          </p:cNvSpPr>
          <p:nvPr/>
        </p:nvSpPr>
        <p:spPr>
          <a:xfrm>
            <a:off x="4199337" y="3322320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Having Trouble             Sleeping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C528FA6-354F-78CB-D499-7907AFB4EFFB}"/>
              </a:ext>
            </a:extLst>
          </p:cNvPr>
          <p:cNvSpPr txBox="1">
            <a:spLocks/>
          </p:cNvSpPr>
          <p:nvPr/>
        </p:nvSpPr>
        <p:spPr>
          <a:xfrm>
            <a:off x="6437172" y="3322320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Feeling Tired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All the Time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BFB1B77-7614-3AF3-B06F-06F65DFEBEF3}"/>
              </a:ext>
            </a:extLst>
          </p:cNvPr>
          <p:cNvSpPr txBox="1">
            <a:spLocks/>
          </p:cNvSpPr>
          <p:nvPr/>
        </p:nvSpPr>
        <p:spPr>
          <a:xfrm>
            <a:off x="4199337" y="4464242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Feeling Grumpy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AB85968-81A9-E5C2-85B6-782D52BAFF7F}"/>
              </a:ext>
            </a:extLst>
          </p:cNvPr>
          <p:cNvSpPr txBox="1">
            <a:spLocks/>
          </p:cNvSpPr>
          <p:nvPr/>
        </p:nvSpPr>
        <p:spPr>
          <a:xfrm>
            <a:off x="6437172" y="4464242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Having Frequent Arguments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E06140-7929-6F76-32A7-74BE949F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5734356"/>
            <a:ext cx="8492863" cy="643025"/>
          </a:xfrm>
          <a:prstGeom prst="rect">
            <a:avLst/>
          </a:prstGeom>
          <a:solidFill>
            <a:srgbClr val="319E90"/>
          </a:solidFill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Encourage your service member</a:t>
            </a:r>
            <a:r>
              <a:rPr kumimoji="0" lang="en-US" sz="1800" b="1" i="1" u="none" strike="noStrike" kern="1200" cap="none" spc="-3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seek help early to reduce the possible impact    on their</a:t>
            </a: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career! </a:t>
            </a:r>
          </a:p>
        </p:txBody>
      </p:sp>
      <p:sp>
        <p:nvSpPr>
          <p:cNvPr id="21" name="Content Placeholder 2" title="decorative box">
            <a:extLst>
              <a:ext uri="{FF2B5EF4-FFF2-40B4-BE49-F238E27FC236}">
                <a16:creationId xmlns:a16="http://schemas.microsoft.com/office/drawing/2014/main" id="{4AE36D48-5030-AAD2-6448-402F6AE2D358}"/>
              </a:ext>
            </a:extLst>
          </p:cNvPr>
          <p:cNvSpPr txBox="1">
            <a:spLocks/>
          </p:cNvSpPr>
          <p:nvPr/>
        </p:nvSpPr>
        <p:spPr>
          <a:xfrm>
            <a:off x="325571" y="5734356"/>
            <a:ext cx="576770" cy="643025"/>
          </a:xfrm>
          <a:prstGeom prst="rect">
            <a:avLst/>
          </a:prstGeom>
          <a:solidFill>
            <a:srgbClr val="2F6B64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endParaRPr kumimoji="0" lang="en-US" sz="1800" b="1" i="1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18" descr="Decorative Image&#10;&#10;Light bulb">
            <a:extLst>
              <a:ext uri="{FF2B5EF4-FFF2-40B4-BE49-F238E27FC236}">
                <a16:creationId xmlns:a16="http://schemas.microsoft.com/office/drawing/2014/main" id="{64B9D8C4-6015-126A-811D-411A06ABB3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770" y="5771723"/>
            <a:ext cx="506914" cy="5567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201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42" y="73809"/>
            <a:ext cx="7886700" cy="951223"/>
          </a:xfrm>
        </p:spPr>
        <p:txBody>
          <a:bodyPr/>
          <a:lstStyle/>
          <a:p>
            <a:r>
              <a:rPr lang="en-US" dirty="0"/>
              <a:t>Mental Health Resources for Service Members</a:t>
            </a:r>
          </a:p>
        </p:txBody>
      </p:sp>
      <p:sp>
        <p:nvSpPr>
          <p:cNvPr id="44" name="Rectangle 43" descr="Decorative Box"/>
          <p:cNvSpPr/>
          <p:nvPr/>
        </p:nvSpPr>
        <p:spPr>
          <a:xfrm>
            <a:off x="7449909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877C58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Not Knowing Which Resource to Use</a:t>
            </a:r>
          </a:p>
        </p:txBody>
      </p:sp>
      <p:pic>
        <p:nvPicPr>
          <p:cNvPr id="45" name="Picture 44" descr="Decorative Image&#10;&#10;Crossroad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359" y="122174"/>
            <a:ext cx="648700" cy="608290"/>
          </a:xfrm>
          <a:prstGeom prst="rect">
            <a:avLst/>
          </a:prstGeom>
        </p:spPr>
      </p:pic>
      <p:sp>
        <p:nvSpPr>
          <p:cNvPr id="255" name="TextBox 254"/>
          <p:cNvSpPr txBox="1"/>
          <p:nvPr/>
        </p:nvSpPr>
        <p:spPr>
          <a:xfrm>
            <a:off x="2290159" y="1447800"/>
            <a:ext cx="1439205" cy="352560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/>
            <a:r>
              <a:rPr lang="en-US" sz="1400" b="1" spc="-30" dirty="0">
                <a:solidFill>
                  <a:schemeClr val="bg1"/>
                </a:solidFill>
              </a:rPr>
              <a:t>CONFIDENTIALITY</a:t>
            </a:r>
            <a:endParaRPr lang="en-US" sz="1200" b="1" spc="-30" dirty="0">
              <a:solidFill>
                <a:schemeClr val="bg1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3768436" y="1447800"/>
            <a:ext cx="3335920" cy="352560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>
              <a:defRPr/>
            </a:pPr>
            <a:r>
              <a:rPr lang="en-US" sz="1400" b="1" spc="-30" dirty="0">
                <a:solidFill>
                  <a:schemeClr val="bg1"/>
                </a:solidFill>
              </a:rPr>
              <a:t>EXCEPTIONS</a:t>
            </a:r>
          </a:p>
        </p:txBody>
      </p:sp>
      <p:sp>
        <p:nvSpPr>
          <p:cNvPr id="256" name="TextBox 22"/>
          <p:cNvSpPr txBox="1"/>
          <p:nvPr/>
        </p:nvSpPr>
        <p:spPr>
          <a:xfrm>
            <a:off x="7143428" y="1447800"/>
            <a:ext cx="1678082" cy="352560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lvl="0" algn="ctr">
              <a:defRPr/>
            </a:pPr>
            <a:r>
              <a:rPr lang="en-US" sz="1400" b="1" spc="-30" dirty="0">
                <a:solidFill>
                  <a:schemeClr val="bg1"/>
                </a:solidFill>
              </a:rPr>
              <a:t>FORMAT</a:t>
            </a:r>
          </a:p>
        </p:txBody>
      </p:sp>
      <p:sp>
        <p:nvSpPr>
          <p:cNvPr id="240" name="box 1"/>
          <p:cNvSpPr txBox="1"/>
          <p:nvPr/>
        </p:nvSpPr>
        <p:spPr>
          <a:xfrm>
            <a:off x="272271" y="1850090"/>
            <a:ext cx="2651800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Installation Chaplains or Local Religious Leaders</a:t>
            </a:r>
          </a:p>
        </p:txBody>
      </p:sp>
      <p:pic>
        <p:nvPicPr>
          <p:cNvPr id="241" name="icon 1" descr="Decorative Ico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15" y="2006882"/>
            <a:ext cx="297212" cy="422329"/>
          </a:xfrm>
          <a:prstGeom prst="rect">
            <a:avLst/>
          </a:prstGeom>
          <a:ln w="3175">
            <a:noFill/>
          </a:ln>
        </p:spPr>
      </p:pic>
      <p:sp>
        <p:nvSpPr>
          <p:cNvPr id="48" name="Total"/>
          <p:cNvSpPr txBox="1"/>
          <p:nvPr/>
        </p:nvSpPr>
        <p:spPr>
          <a:xfrm>
            <a:off x="2796879" y="1850090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3768436" y="1850090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Unless consent is freely given and is specific regarding the information to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 disclosed</a:t>
            </a:r>
          </a:p>
        </p:txBody>
      </p:sp>
      <p:sp>
        <p:nvSpPr>
          <p:cNvPr id="252" name="TextBox 17"/>
          <p:cNvSpPr txBox="1"/>
          <p:nvPr/>
        </p:nvSpPr>
        <p:spPr>
          <a:xfrm>
            <a:off x="7143428" y="1850090"/>
            <a:ext cx="1678082" cy="70323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</p:txBody>
      </p:sp>
      <p:sp>
        <p:nvSpPr>
          <p:cNvPr id="236" name="box 2"/>
          <p:cNvSpPr txBox="1"/>
          <p:nvPr/>
        </p:nvSpPr>
        <p:spPr>
          <a:xfrm>
            <a:off x="272272" y="2592152"/>
            <a:ext cx="2654164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Military/Veterans                Crisis Line</a:t>
            </a:r>
          </a:p>
        </p:txBody>
      </p:sp>
      <p:pic>
        <p:nvPicPr>
          <p:cNvPr id="237" name="icon 2" descr="Decorative Icon"/>
          <p:cNvPicPr>
            <a:picLocks noChangeAspect="1"/>
          </p:cNvPicPr>
          <p:nvPr/>
        </p:nvPicPr>
        <p:blipFill>
          <a:blip r:embed="rId5">
            <a:alphaModFix amt="84000"/>
          </a:blip>
          <a:stretch>
            <a:fillRect/>
          </a:stretch>
        </p:blipFill>
        <p:spPr>
          <a:xfrm>
            <a:off x="315098" y="2791871"/>
            <a:ext cx="450446" cy="325237"/>
          </a:xfrm>
          <a:prstGeom prst="rect">
            <a:avLst/>
          </a:prstGeom>
          <a:ln w="3175">
            <a:noFill/>
          </a:ln>
        </p:spPr>
      </p:pic>
      <p:sp>
        <p:nvSpPr>
          <p:cNvPr id="49" name="Total"/>
          <p:cNvSpPr txBox="1"/>
          <p:nvPr/>
        </p:nvSpPr>
        <p:spPr>
          <a:xfrm>
            <a:off x="2796879" y="2591531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3768436" y="2592188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 caller provides contact information,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case manager will make contact by the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next business day</a:t>
            </a:r>
          </a:p>
        </p:txBody>
      </p:sp>
      <p:sp>
        <p:nvSpPr>
          <p:cNvPr id="251" name="TextBox 14"/>
          <p:cNvSpPr txBox="1"/>
          <p:nvPr/>
        </p:nvSpPr>
        <p:spPr>
          <a:xfrm>
            <a:off x="7139333" y="2591591"/>
            <a:ext cx="1682096" cy="70323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Email*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Live chat*</a:t>
            </a:r>
          </a:p>
        </p:txBody>
      </p:sp>
      <p:sp>
        <p:nvSpPr>
          <p:cNvPr id="232" name="box 3"/>
          <p:cNvSpPr txBox="1"/>
          <p:nvPr/>
        </p:nvSpPr>
        <p:spPr>
          <a:xfrm>
            <a:off x="272272" y="3334254"/>
            <a:ext cx="2651221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OneSource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Non-Medical Counseling</a:t>
            </a:r>
          </a:p>
        </p:txBody>
      </p:sp>
      <p:pic>
        <p:nvPicPr>
          <p:cNvPr id="233" name="icon 3" descr="Decorative Ico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61" y="3477715"/>
            <a:ext cx="308120" cy="404305"/>
          </a:xfrm>
          <a:prstGeom prst="rect">
            <a:avLst/>
          </a:prstGeom>
          <a:ln w="3175">
            <a:noFill/>
          </a:ln>
        </p:spPr>
      </p:pic>
      <p:sp>
        <p:nvSpPr>
          <p:cNvPr id="50" name="total 3"/>
          <p:cNvSpPr txBox="1"/>
          <p:nvPr/>
        </p:nvSpPr>
        <p:spPr>
          <a:xfrm>
            <a:off x="2796879" y="3334285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3768436" y="3334285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Illegal activity</a:t>
            </a:r>
          </a:p>
        </p:txBody>
      </p:sp>
      <p:sp>
        <p:nvSpPr>
          <p:cNvPr id="250" name="TextBox 10"/>
          <p:cNvSpPr txBox="1"/>
          <p:nvPr/>
        </p:nvSpPr>
        <p:spPr>
          <a:xfrm>
            <a:off x="7139333" y="3333092"/>
            <a:ext cx="1682096" cy="71032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 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 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online chat*</a:t>
            </a:r>
          </a:p>
        </p:txBody>
      </p:sp>
      <p:sp>
        <p:nvSpPr>
          <p:cNvPr id="228" name="box 4"/>
          <p:cNvSpPr txBox="1"/>
          <p:nvPr/>
        </p:nvSpPr>
        <p:spPr>
          <a:xfrm>
            <a:off x="272272" y="4077105"/>
            <a:ext cx="2654225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&amp; Family Life Counselors (MFLC)</a:t>
            </a:r>
          </a:p>
        </p:txBody>
      </p:sp>
      <p:pic>
        <p:nvPicPr>
          <p:cNvPr id="229" name="icon 4" descr="Decorative Icon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60" y="4240479"/>
            <a:ext cx="389922" cy="378553"/>
          </a:xfrm>
          <a:prstGeom prst="rect">
            <a:avLst/>
          </a:prstGeom>
          <a:ln w="3175">
            <a:noFill/>
          </a:ln>
        </p:spPr>
      </p:pic>
      <p:sp>
        <p:nvSpPr>
          <p:cNvPr id="52" name="partial 4"/>
          <p:cNvSpPr txBox="1"/>
          <p:nvPr/>
        </p:nvSpPr>
        <p:spPr>
          <a:xfrm>
            <a:off x="2796879" y="4077105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768436" y="4077105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Illegal activity</a:t>
            </a:r>
          </a:p>
        </p:txBody>
      </p:sp>
      <p:sp>
        <p:nvSpPr>
          <p:cNvPr id="249" name="TextBox 9"/>
          <p:cNvSpPr txBox="1"/>
          <p:nvPr/>
        </p:nvSpPr>
        <p:spPr>
          <a:xfrm>
            <a:off x="7143428" y="4081682"/>
            <a:ext cx="1678082" cy="70072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24" name="box 6"/>
          <p:cNvSpPr txBox="1"/>
          <p:nvPr/>
        </p:nvSpPr>
        <p:spPr>
          <a:xfrm>
            <a:off x="272272" y="4819889"/>
            <a:ext cx="2650988" cy="722372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Mental Health Clinic/Military Treatment Facility</a:t>
            </a:r>
          </a:p>
        </p:txBody>
      </p:sp>
      <p:pic>
        <p:nvPicPr>
          <p:cNvPr id="225" name="icon 6" descr="Decorative Icon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456" y="4970679"/>
            <a:ext cx="441730" cy="390352"/>
          </a:xfrm>
          <a:prstGeom prst="rect">
            <a:avLst/>
          </a:prstGeom>
          <a:ln w="3175">
            <a:noFill/>
          </a:ln>
        </p:spPr>
      </p:pic>
      <p:sp>
        <p:nvSpPr>
          <p:cNvPr id="54" name="partial 6"/>
          <p:cNvSpPr txBox="1"/>
          <p:nvPr/>
        </p:nvSpPr>
        <p:spPr>
          <a:xfrm>
            <a:off x="2796879" y="4821239"/>
            <a:ext cx="928020" cy="722372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3768436" y="4819901"/>
            <a:ext cx="3335920" cy="7223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Risk to mission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Updates to leadership if a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Command-Directed Evaluation</a:t>
            </a:r>
          </a:p>
        </p:txBody>
      </p:sp>
      <p:sp>
        <p:nvSpPr>
          <p:cNvPr id="248" name="TextBox 24"/>
          <p:cNvSpPr txBox="1"/>
          <p:nvPr/>
        </p:nvSpPr>
        <p:spPr>
          <a:xfrm>
            <a:off x="7139333" y="4817065"/>
            <a:ext cx="1682096" cy="72730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 </a:t>
            </a:r>
          </a:p>
          <a:p>
            <a:pPr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  <a:p>
            <a:pPr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20" name="box 7"/>
          <p:cNvSpPr txBox="1"/>
          <p:nvPr/>
        </p:nvSpPr>
        <p:spPr>
          <a:xfrm>
            <a:off x="272272" y="5581445"/>
            <a:ext cx="2652280" cy="722372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Emergency Room</a:t>
            </a:r>
          </a:p>
        </p:txBody>
      </p:sp>
      <p:pic>
        <p:nvPicPr>
          <p:cNvPr id="221" name="icon 7" descr="Decorative Icon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31" y="5733582"/>
            <a:ext cx="365380" cy="385078"/>
          </a:xfrm>
          <a:prstGeom prst="rect">
            <a:avLst/>
          </a:prstGeom>
          <a:ln w="3175">
            <a:noFill/>
          </a:ln>
        </p:spPr>
      </p:pic>
      <p:sp>
        <p:nvSpPr>
          <p:cNvPr id="55" name="partial 7"/>
          <p:cNvSpPr txBox="1"/>
          <p:nvPr/>
        </p:nvSpPr>
        <p:spPr>
          <a:xfrm>
            <a:off x="2796879" y="5581445"/>
            <a:ext cx="928020" cy="722372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3768436" y="5581445"/>
            <a:ext cx="3335920" cy="7223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Risk to mission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Updates to leadership if a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Command-Directed Evaluation</a:t>
            </a:r>
          </a:p>
        </p:txBody>
      </p:sp>
      <p:sp>
        <p:nvSpPr>
          <p:cNvPr id="247" name="TextBox 23"/>
          <p:cNvSpPr txBox="1"/>
          <p:nvPr/>
        </p:nvSpPr>
        <p:spPr>
          <a:xfrm>
            <a:off x="7139333" y="5576297"/>
            <a:ext cx="1682096" cy="72752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8989" y="6324741"/>
            <a:ext cx="80115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Can be done in the privacy of one’s home.   </a:t>
            </a:r>
            <a:r>
              <a:rPr lang="en-US" sz="1000" b="1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areas where face-to-face support is restricted due to COVID-19.</a:t>
            </a:r>
          </a:p>
          <a:p>
            <a:pPr algn="r"/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10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5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E6A3D-DE6F-76C6-4CE8-DC4D71ACA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Mobile Resilience Tools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49E74-0D28-FE9B-483C-84B3FE2D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5830957"/>
            <a:ext cx="7490485" cy="539158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*</a:t>
            </a:r>
            <a:r>
              <a:rPr lang="en-US" dirty="0">
                <a:solidFill>
                  <a:schemeClr val="bg1"/>
                </a:solidFill>
              </a:rPr>
              <a:t>All can be downloaded for FREE from iOS App Store or Google Play Store.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96F1A-2A65-561E-B831-79AE8675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 descr="Decorative Box">
            <a:extLst>
              <a:ext uri="{FF2B5EF4-FFF2-40B4-BE49-F238E27FC236}">
                <a16:creationId xmlns:a16="http://schemas.microsoft.com/office/drawing/2014/main" id="{444D13E5-9A72-7679-56A7-CED756EC74BF}"/>
              </a:ext>
            </a:extLst>
          </p:cNvPr>
          <p:cNvSpPr/>
          <p:nvPr/>
        </p:nvSpPr>
        <p:spPr>
          <a:xfrm>
            <a:off x="7449909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877C58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Not Knowing Which Resource to Use</a:t>
            </a:r>
          </a:p>
        </p:txBody>
      </p:sp>
      <p:pic>
        <p:nvPicPr>
          <p:cNvPr id="6" name="Picture 5" descr="Decorative Image&#10;&#10;Crossroads">
            <a:extLst>
              <a:ext uri="{FF2B5EF4-FFF2-40B4-BE49-F238E27FC236}">
                <a16:creationId xmlns:a16="http://schemas.microsoft.com/office/drawing/2014/main" id="{37C686AD-DCD9-2633-ACD8-C3881D327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359" y="122174"/>
            <a:ext cx="648700" cy="60829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872672A-A723-AD61-8322-113C194E4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6962" y="1364224"/>
            <a:ext cx="8210961" cy="4509120"/>
            <a:chOff x="576475" y="1364224"/>
            <a:chExt cx="8210961" cy="4509120"/>
          </a:xfrm>
        </p:grpSpPr>
        <p:pic>
          <p:nvPicPr>
            <p:cNvPr id="8" name="Picture 7" descr="Mobile App&#10;&#10;Mindfulness Coach">
              <a:extLst>
                <a:ext uri="{FF2B5EF4-FFF2-40B4-BE49-F238E27FC236}">
                  <a16:creationId xmlns:a16="http://schemas.microsoft.com/office/drawing/2014/main" id="{D49F0F31-8062-E306-20A8-0C808D974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475" y="1364224"/>
              <a:ext cx="1540416" cy="3021456"/>
            </a:xfrm>
            <a:prstGeom prst="rect">
              <a:avLst/>
            </a:prstGeom>
            <a:effectLst>
              <a:reflection blurRad="6350" stA="15000" endPos="20000" dir="5400000" sy="-100000" algn="bl" rotWithShape="0"/>
            </a:effectLst>
          </p:spPr>
        </p:pic>
        <p:pic>
          <p:nvPicPr>
            <p:cNvPr id="9" name="Picture 8" descr="Mobile App&#10;&#10;Couples Coach">
              <a:extLst>
                <a:ext uri="{FF2B5EF4-FFF2-40B4-BE49-F238E27FC236}">
                  <a16:creationId xmlns:a16="http://schemas.microsoft.com/office/drawing/2014/main" id="{F065DCD3-D5F1-F0E2-A46A-4D6E5C7B6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2994" y="1741459"/>
              <a:ext cx="1540416" cy="3021456"/>
            </a:xfrm>
            <a:prstGeom prst="rect">
              <a:avLst/>
            </a:prstGeom>
            <a:effectLst>
              <a:reflection blurRad="6350" stA="15000" endPos="20000" dir="5400000" sy="-100000" algn="bl" rotWithShape="0"/>
            </a:effectLst>
          </p:spPr>
        </p:pic>
        <p:pic>
          <p:nvPicPr>
            <p:cNvPr id="10" name="Picture 9" descr="Mobile App&#10;&#10;PTSD Family Coach">
              <a:extLst>
                <a:ext uri="{FF2B5EF4-FFF2-40B4-BE49-F238E27FC236}">
                  <a16:creationId xmlns:a16="http://schemas.microsoft.com/office/drawing/2014/main" id="{0D37F025-7C2D-7214-83D8-99C5F23D4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9513" y="2118694"/>
              <a:ext cx="1540416" cy="3021456"/>
            </a:xfrm>
            <a:prstGeom prst="rect">
              <a:avLst/>
            </a:prstGeom>
            <a:effectLst>
              <a:reflection blurRad="6350" stA="15000" endPos="20000" dir="5400000" sy="-100000" algn="bl" rotWithShape="0"/>
            </a:effectLst>
          </p:spPr>
        </p:pic>
        <p:pic>
          <p:nvPicPr>
            <p:cNvPr id="11" name="Picture 10" descr="Mobile App&#10;&#10;Chill Drills">
              <a:extLst>
                <a:ext uri="{FF2B5EF4-FFF2-40B4-BE49-F238E27FC236}">
                  <a16:creationId xmlns:a16="http://schemas.microsoft.com/office/drawing/2014/main" id="{53BA3D21-5208-1442-6D05-072148B6BECF}"/>
                </a:ext>
              </a:extLst>
            </p:cNvPr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1244" y="2828392"/>
              <a:ext cx="1536192" cy="3044952"/>
            </a:xfrm>
            <a:prstGeom prst="rect">
              <a:avLst/>
            </a:prstGeom>
            <a:effectLst>
              <a:reflection blurRad="6350" stA="20000" endPos="20000" dir="5400000" sy="-100000" algn="bl" rotWithShape="0"/>
            </a:effectLst>
          </p:spPr>
        </p:pic>
      </p:grpSp>
      <p:pic>
        <p:nvPicPr>
          <p:cNvPr id="12" name="Picture 11" descr="Mobile App&#10;&#10;Virtual Hope Box">
            <a:extLst>
              <a:ext uri="{FF2B5EF4-FFF2-40B4-BE49-F238E27FC236}">
                <a16:creationId xmlns:a16="http://schemas.microsoft.com/office/drawing/2014/main" id="{0A236F04-C3F2-BA1A-EF84-4C0C0564B9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5212" y="2458775"/>
            <a:ext cx="1560711" cy="604775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A0CDA4-2FF3-13C1-7B22-3DC564F8FF8C}"/>
              </a:ext>
            </a:extLst>
          </p:cNvPr>
          <p:cNvSpPr/>
          <p:nvPr/>
        </p:nvSpPr>
        <p:spPr>
          <a:xfrm>
            <a:off x="-1" y="6057433"/>
            <a:ext cx="76617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lvl="1" indent="0">
              <a:buClr>
                <a:srgbClr val="5D418C"/>
              </a:buClr>
              <a:buNone/>
            </a:pPr>
            <a:r>
              <a:rPr lang="en-US" sz="1100" dirty="0"/>
              <a:t>*</a:t>
            </a:r>
            <a:r>
              <a:rPr lang="en-US" sz="1400" dirty="0"/>
              <a:t>All can be downloaded for FREE from iOS App Store or Google Play Store.</a:t>
            </a:r>
          </a:p>
        </p:txBody>
      </p:sp>
    </p:spTree>
    <p:extLst>
      <p:ext uri="{BB962C8B-B14F-4D97-AF65-F5344CB8AC3E}">
        <p14:creationId xmlns:p14="http://schemas.microsoft.com/office/powerpoint/2010/main" val="2157327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79DA-073F-FBB5-29FC-818C03CA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Military OneSource: 24/7 Support for the Military Community 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9F093E-F989-3C93-CD38-F6C305AE63FB}"/>
              </a:ext>
            </a:extLst>
          </p:cNvPr>
          <p:cNvSpPr txBox="1">
            <a:spLocks/>
          </p:cNvSpPr>
          <p:nvPr/>
        </p:nvSpPr>
        <p:spPr>
          <a:xfrm>
            <a:off x="343666" y="1200863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would your service member be most likely to use? </a:t>
            </a:r>
          </a:p>
        </p:txBody>
      </p:sp>
      <p:sp>
        <p:nvSpPr>
          <p:cNvPr id="7" name="Content Placeholder 2" descr="Decorative Box">
            <a:extLst>
              <a:ext uri="{FF2B5EF4-FFF2-40B4-BE49-F238E27FC236}">
                <a16:creationId xmlns:a16="http://schemas.microsoft.com/office/drawing/2014/main" id="{CFE116DB-2504-69D8-6786-4F91059DDC63}"/>
              </a:ext>
            </a:extLst>
          </p:cNvPr>
          <p:cNvSpPr txBox="1">
            <a:spLocks/>
          </p:cNvSpPr>
          <p:nvPr/>
        </p:nvSpPr>
        <p:spPr>
          <a:xfrm>
            <a:off x="343668" y="1200863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8" name="Picture 7" descr="Decorative Image&#10;&#10;Question mark">
            <a:extLst>
              <a:ext uri="{FF2B5EF4-FFF2-40B4-BE49-F238E27FC236}">
                <a16:creationId xmlns:a16="http://schemas.microsoft.com/office/drawing/2014/main" id="{A708030A-5B5D-AC54-67D0-4A06D095B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86" y="1322868"/>
            <a:ext cx="388676" cy="3886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F2F82-D48A-01F4-447F-A8961EAE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7" y="5194851"/>
            <a:ext cx="7490485" cy="1175263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would your service member be most likely to use? </a:t>
            </a:r>
          </a:p>
        </p:txBody>
      </p:sp>
      <p:pic>
        <p:nvPicPr>
          <p:cNvPr id="9" name="main picture" descr="The infographic shows 15 categories of support that Military OneSource provides. They are: Confidential Non-Medical Counseling, Spouse Education and Career Opportunities, Health and Wellness Coaching, Wounded Warrior and Caregivers, Education, New MilParent, Adoption, Document Translation &amp; Language Interpretation, Peer-to-Peer Support, Spouse Relocation and Transition, Special Needs, Elder Care, Building Healthy Relationships, Transitioning Veterans, Financial and Tax Consultation">
            <a:extLst>
              <a:ext uri="{FF2B5EF4-FFF2-40B4-BE49-F238E27FC236}">
                <a16:creationId xmlns:a16="http://schemas.microsoft.com/office/drawing/2014/main" id="{B4A61EA2-5F60-49BB-F7A4-2BF274679C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69" r="-130" b="1760"/>
          <a:stretch/>
        </p:blipFill>
        <p:spPr>
          <a:xfrm>
            <a:off x="1372340" y="1967345"/>
            <a:ext cx="6087237" cy="45555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33215-32DB-F315-5A08-FB546CD6E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799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24DB-14E5-7B74-20B8-CABA0375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Practice Call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B55DB-3F12-3699-B7E9-6BC3CD5A8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Practice Making a Military OneSource Call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pc="-20" dirty="0">
                <a:solidFill>
                  <a:schemeClr val="bg1"/>
                </a:solidFill>
              </a:rPr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pc="-20" dirty="0">
                <a:solidFill>
                  <a:schemeClr val="bg1"/>
                </a:solidFill>
              </a:rPr>
              <a:t>How would you feel about making a similar call if you were in that situation?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spc="-20" dirty="0">
              <a:solidFill>
                <a:schemeClr val="bg1"/>
              </a:solidFill>
            </a:endParaRPr>
          </a:p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Commit to Seeking Help in the Future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pc="-20" dirty="0">
                <a:solidFill>
                  <a:schemeClr val="bg1"/>
                </a:solidFill>
              </a:rPr>
              <a:t>Save these numbers in your phone:</a:t>
            </a: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400" dirty="0">
                <a:solidFill>
                  <a:schemeClr val="bg1"/>
                </a:solidFill>
              </a:rPr>
              <a:t>1-800-342-9647</a:t>
            </a:r>
          </a:p>
          <a:p>
            <a:pPr marL="517525" marR="0" lvl="1" indent="-169863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charset="2"/>
              <a:buChar char="§"/>
              <a:tabLst/>
              <a:defRPr/>
            </a:pPr>
            <a:r>
              <a:rPr lang="en-US" sz="1600" kern="1200" spc="-3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988, Press 1</a:t>
            </a:r>
          </a:p>
          <a:p>
            <a:pPr marL="635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  <a:endParaRPr lang="en-US" spc="-2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32054-BB68-7DD1-C6BB-807161B7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Left Picture" descr="Decorative Image&#10;&#10;Woman on phone">
            <a:extLst>
              <a:ext uri="{FF2B5EF4-FFF2-40B4-BE49-F238E27FC236}">
                <a16:creationId xmlns:a16="http://schemas.microsoft.com/office/drawing/2014/main" id="{8FDEEC86-87E8-7968-68F8-DA8BAEF50E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213" y="1153409"/>
            <a:ext cx="3741296" cy="1832680"/>
          </a:xfrm>
          <a:prstGeom prst="rect">
            <a:avLst/>
          </a:prstGeom>
          <a:ln>
            <a:noFill/>
          </a:ln>
        </p:spPr>
      </p:pic>
      <p:sp>
        <p:nvSpPr>
          <p:cNvPr id="7" name="Left Title">
            <a:extLst>
              <a:ext uri="{FF2B5EF4-FFF2-40B4-BE49-F238E27FC236}">
                <a16:creationId xmlns:a16="http://schemas.microsoft.com/office/drawing/2014/main" id="{D584CF29-AD39-FE2B-DFC3-40C319F17DE7}"/>
              </a:ext>
            </a:extLst>
          </p:cNvPr>
          <p:cNvSpPr txBox="1">
            <a:spLocks/>
          </p:cNvSpPr>
          <p:nvPr/>
        </p:nvSpPr>
        <p:spPr>
          <a:xfrm>
            <a:off x="731212" y="2994676"/>
            <a:ext cx="3741297" cy="474686"/>
          </a:xfrm>
          <a:prstGeom prst="rect">
            <a:avLst/>
          </a:prstGeom>
          <a:solidFill>
            <a:srgbClr val="826FBF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Practice Making a Military OneSource Call </a:t>
            </a:r>
          </a:p>
        </p:txBody>
      </p:sp>
      <p:sp>
        <p:nvSpPr>
          <p:cNvPr id="8" name="Left Content">
            <a:extLst>
              <a:ext uri="{FF2B5EF4-FFF2-40B4-BE49-F238E27FC236}">
                <a16:creationId xmlns:a16="http://schemas.microsoft.com/office/drawing/2014/main" id="{83DC7440-940C-EF0F-9D61-E990E6B34F77}"/>
              </a:ext>
            </a:extLst>
          </p:cNvPr>
          <p:cNvSpPr txBox="1">
            <a:spLocks/>
          </p:cNvSpPr>
          <p:nvPr/>
        </p:nvSpPr>
        <p:spPr>
          <a:xfrm>
            <a:off x="731212" y="3469362"/>
            <a:ext cx="3741297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How would you feel about making a similar call if you were in that situation?</a:t>
            </a:r>
          </a:p>
        </p:txBody>
      </p:sp>
      <p:pic>
        <p:nvPicPr>
          <p:cNvPr id="9" name="Right Picture" descr="Decorative Image&#10;&#10;Distressed man on phone">
            <a:extLst>
              <a:ext uri="{FF2B5EF4-FFF2-40B4-BE49-F238E27FC236}">
                <a16:creationId xmlns:a16="http://schemas.microsoft.com/office/drawing/2014/main" id="{5702F924-C800-CF36-82F0-7CBC292BD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3048" y="1153408"/>
            <a:ext cx="3732412" cy="1832680"/>
          </a:xfrm>
          <a:prstGeom prst="rect">
            <a:avLst/>
          </a:prstGeom>
          <a:ln>
            <a:noFill/>
          </a:ln>
        </p:spPr>
      </p:pic>
      <p:sp>
        <p:nvSpPr>
          <p:cNvPr id="10" name="Right Title">
            <a:extLst>
              <a:ext uri="{FF2B5EF4-FFF2-40B4-BE49-F238E27FC236}">
                <a16:creationId xmlns:a16="http://schemas.microsoft.com/office/drawing/2014/main" id="{6DA13819-1540-3297-D8E8-CDC3885AFEC5}"/>
              </a:ext>
            </a:extLst>
          </p:cNvPr>
          <p:cNvSpPr txBox="1">
            <a:spLocks/>
          </p:cNvSpPr>
          <p:nvPr/>
        </p:nvSpPr>
        <p:spPr>
          <a:xfrm>
            <a:off x="4623048" y="2994676"/>
            <a:ext cx="3732412" cy="474686"/>
          </a:xfrm>
          <a:prstGeom prst="rect">
            <a:avLst/>
          </a:prstGeom>
          <a:solidFill>
            <a:srgbClr val="9A4771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Commit to Seeking Help in the Future</a:t>
            </a:r>
          </a:p>
        </p:txBody>
      </p:sp>
      <p:sp>
        <p:nvSpPr>
          <p:cNvPr id="11" name="Right Content">
            <a:extLst>
              <a:ext uri="{FF2B5EF4-FFF2-40B4-BE49-F238E27FC236}">
                <a16:creationId xmlns:a16="http://schemas.microsoft.com/office/drawing/2014/main" id="{C4C9C10E-6433-CB12-D82E-3649D5C5B1C6}"/>
              </a:ext>
            </a:extLst>
          </p:cNvPr>
          <p:cNvSpPr txBox="1">
            <a:spLocks/>
          </p:cNvSpPr>
          <p:nvPr/>
        </p:nvSpPr>
        <p:spPr>
          <a:xfrm>
            <a:off x="4623049" y="3469362"/>
            <a:ext cx="3732412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</a:pPr>
            <a:r>
              <a:rPr lang="en-US" spc="-20" dirty="0"/>
              <a:t>Save these numbers in your phone:</a:t>
            </a:r>
            <a:endParaRPr lang="en-US" sz="1600" spc="-20" dirty="0"/>
          </a:p>
        </p:txBody>
      </p:sp>
      <p:pic>
        <p:nvPicPr>
          <p:cNvPr id="12" name="Picture 11" descr="Military One Source&#10;&#10;Phone number 800-342-9647">
            <a:extLst>
              <a:ext uri="{FF2B5EF4-FFF2-40B4-BE49-F238E27FC236}">
                <a16:creationId xmlns:a16="http://schemas.microsoft.com/office/drawing/2014/main" id="{9F82DBF7-A5A5-E5FD-F499-EB73D08D487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151"/>
          <a:stretch/>
        </p:blipFill>
        <p:spPr>
          <a:xfrm>
            <a:off x="4827980" y="3917025"/>
            <a:ext cx="1529840" cy="82296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Picture 12" descr="Veteran and Military Crisis Line&#10;&#10;1-800-273-8255, Press #1">
            <a:extLst>
              <a:ext uri="{FF2B5EF4-FFF2-40B4-BE49-F238E27FC236}">
                <a16:creationId xmlns:a16="http://schemas.microsoft.com/office/drawing/2014/main" id="{D8BC5AF3-4267-EA32-903B-5A3B2CE292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134"/>
          <a:stretch/>
        </p:blipFill>
        <p:spPr>
          <a:xfrm>
            <a:off x="6591289" y="3915913"/>
            <a:ext cx="1475374" cy="8368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85DC68-CAB6-756C-FCBB-6BB7DB343177}"/>
              </a:ext>
            </a:extLst>
          </p:cNvPr>
          <p:cNvSpPr txBox="1"/>
          <p:nvPr/>
        </p:nvSpPr>
        <p:spPr>
          <a:xfrm>
            <a:off x="4955686" y="4835506"/>
            <a:ext cx="12731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1-800-342-9647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209165-4807-6364-46FA-14D373A54FCD}"/>
              </a:ext>
            </a:extLst>
          </p:cNvPr>
          <p:cNvSpPr txBox="1"/>
          <p:nvPr/>
        </p:nvSpPr>
        <p:spPr>
          <a:xfrm>
            <a:off x="6885196" y="4822071"/>
            <a:ext cx="1000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988, Press 1</a:t>
            </a:r>
          </a:p>
        </p:txBody>
      </p:sp>
      <p:sp>
        <p:nvSpPr>
          <p:cNvPr id="16" name="Lightbulb words">
            <a:extLst>
              <a:ext uri="{FF2B5EF4-FFF2-40B4-BE49-F238E27FC236}">
                <a16:creationId xmlns:a16="http://schemas.microsoft.com/office/drawing/2014/main" id="{E4C12052-C285-C9F3-9D2F-1476414FA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16364" y="5734285"/>
            <a:ext cx="8454312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</a:p>
        </p:txBody>
      </p:sp>
      <p:grpSp>
        <p:nvGrpSpPr>
          <p:cNvPr id="17" name="Group 16" descr="Decorative Box">
            <a:extLst>
              <a:ext uri="{FF2B5EF4-FFF2-40B4-BE49-F238E27FC236}">
                <a16:creationId xmlns:a16="http://schemas.microsoft.com/office/drawing/2014/main" id="{0C2F3C1C-F47D-18DC-3219-4A6DCB1A800E}"/>
              </a:ext>
            </a:extLst>
          </p:cNvPr>
          <p:cNvGrpSpPr/>
          <p:nvPr/>
        </p:nvGrpSpPr>
        <p:grpSpPr>
          <a:xfrm>
            <a:off x="316364" y="5734284"/>
            <a:ext cx="576770" cy="643025"/>
            <a:chOff x="325569" y="1293301"/>
            <a:chExt cx="576770" cy="643025"/>
          </a:xfrm>
        </p:grpSpPr>
        <p:sp>
          <p:nvSpPr>
            <p:cNvPr id="18" name="Content Placeholder 2" title="decorative box">
              <a:extLst>
                <a:ext uri="{FF2B5EF4-FFF2-40B4-BE49-F238E27FC236}">
                  <a16:creationId xmlns:a16="http://schemas.microsoft.com/office/drawing/2014/main" id="{45ADCBB4-1413-53DD-1203-9C79B7DF3051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solidFill>
              <a:srgbClr val="2F6B64"/>
            </a:solidFill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19" name="Picture 18" descr="Decorative Image&#10;&#10;Light bulb">
              <a:extLst>
                <a:ext uri="{FF2B5EF4-FFF2-40B4-BE49-F238E27FC236}">
                  <a16:creationId xmlns:a16="http://schemas.microsoft.com/office/drawing/2014/main" id="{845A52E3-72D2-DEE8-13F0-7087E8FDF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4247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Suicide Prevention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Sometimes, despite our best efforts, we are still unable to prevent a mental health crisis from occurring. </a:t>
            </a:r>
          </a:p>
          <a:p>
            <a:r>
              <a:rPr lang="en-US" dirty="0"/>
              <a:t>If you or your service member aren’t able to get to get a handle on a mental health issue, you may need to look for signs and symptoms of suicide risk using the </a:t>
            </a:r>
            <a:r>
              <a:rPr lang="en-US" b="1" dirty="0"/>
              <a:t>Question, Persuade, and Refer (QPR) </a:t>
            </a:r>
            <a:r>
              <a:rPr lang="en-US" dirty="0"/>
              <a:t>technique.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>
                <a:solidFill>
                  <a:schemeClr val="bg1"/>
                </a:solidFill>
              </a:rPr>
              <a:pPr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 descr="Decorative Image&#10;&#10;Woman comforting man who looks sa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" y="2857727"/>
            <a:ext cx="9138904" cy="369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47E7-ABFA-2963-939D-689948FC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Signs and Symptoms of Suicide Risk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6A43B-97AC-9D50-28CB-E2E6A435A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Signs of suicide risk may include verbal or written statements, changes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in behavior, or inappropriate displays of emotion.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a desire to die or wants to kill oneself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Makes a plan or looks for a way to kill oneself 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Shows an increased interest in firearms or purchases one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Uses alcohol or drugs more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Withdraws from family and friends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Changes eating and/or sleeping habits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Takes great risks that could lead to death, such as driving too fast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Gives away important possessions, puts affairs in order, suddenly makes a will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feelings of emptiness, anxiety, hopelessness, agitation, or having no reason to live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Feels unbearable pain (emotional or physical)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Displays extreme mood swings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great guilt or shame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feelings of being trapped or feeling that there are no solutions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the feeling of being a burden to others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Shows rage or talks about seeking revenge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Talks or thinks about death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Says goodbye to friends and family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Suddenly seems relieved or happy after feeling down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3D09E0-B882-5B30-E9AC-6FF87DB21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1175997"/>
            <a:ext cx="8492863" cy="643025"/>
          </a:xfrm>
          <a:prstGeom prst="rect">
            <a:avLst/>
          </a:prstGeom>
          <a:solidFill>
            <a:srgbClr val="319E90"/>
          </a:solidFill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Signs of suicide risk may include verbal or written statements, changes</a:t>
            </a:r>
            <a:b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behavior, or inappropriate displays of emotion.</a:t>
            </a:r>
          </a:p>
        </p:txBody>
      </p:sp>
      <p:sp>
        <p:nvSpPr>
          <p:cNvPr id="6" name="Content Placeholder 2" descr="Decorative Image&#10;&#10;Light bulb">
            <a:extLst>
              <a:ext uri="{FF2B5EF4-FFF2-40B4-BE49-F238E27FC236}">
                <a16:creationId xmlns:a16="http://schemas.microsoft.com/office/drawing/2014/main" id="{6A120951-580D-7248-A14F-40BEE4C35103}"/>
              </a:ext>
            </a:extLst>
          </p:cNvPr>
          <p:cNvSpPr txBox="1">
            <a:spLocks/>
          </p:cNvSpPr>
          <p:nvPr/>
        </p:nvSpPr>
        <p:spPr>
          <a:xfrm>
            <a:off x="325571" y="1175997"/>
            <a:ext cx="576770" cy="643025"/>
          </a:xfrm>
          <a:prstGeom prst="rect">
            <a:avLst/>
          </a:prstGeom>
          <a:solidFill>
            <a:srgbClr val="2F6B64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endParaRPr kumimoji="0" lang="en-US" sz="1800" b="1" i="1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18" descr="light bulb" title="decorative image">
            <a:extLst>
              <a:ext uri="{FF2B5EF4-FFF2-40B4-BE49-F238E27FC236}">
                <a16:creationId xmlns:a16="http://schemas.microsoft.com/office/drawing/2014/main" id="{6476697A-F607-83B4-C8EF-9F1FF65490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770" y="1213364"/>
            <a:ext cx="506914" cy="556772"/>
          </a:xfrm>
          <a:prstGeom prst="rect">
            <a:avLst/>
          </a:prstGeom>
          <a:noFill/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6649F9E-CF2A-09D5-8A9A-55C8748C9F20}"/>
              </a:ext>
            </a:extLst>
          </p:cNvPr>
          <p:cNvSpPr txBox="1">
            <a:spLocks/>
          </p:cNvSpPr>
          <p:nvPr/>
        </p:nvSpPr>
        <p:spPr>
          <a:xfrm>
            <a:off x="325569" y="2009924"/>
            <a:ext cx="4135596" cy="4597481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a desire to die or wants to kill oneself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Makes a plan or looks for a way to kill oneself 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Shows an increased interest in firearms or purchases one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Uses alcohol or drugs more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Withdraws from family and friends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Changes eating and/or sleeping habits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Takes great risks that could lead to death, such as driving too fast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Gives away important possessions, puts affairs in order, suddenly makes a will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feelings of emptiness, anxiety, hopelessness, agitation, or having no reason to live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B0862D9-6531-3732-9F9B-FFEF1E5965CA}"/>
              </a:ext>
            </a:extLst>
          </p:cNvPr>
          <p:cNvSpPr txBox="1">
            <a:spLocks/>
          </p:cNvSpPr>
          <p:nvPr/>
        </p:nvSpPr>
        <p:spPr>
          <a:xfrm>
            <a:off x="4585868" y="2009924"/>
            <a:ext cx="4232563" cy="4597481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Feels unbearable pain (emotional or physical)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Displays extreme mood swings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great guilt or shame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feelings of being trapped or feeling that there are no solutions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the feeling of being a burden to others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Shows rage or talks about seeking revenge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Talks or thinks about death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Says goodbye to friends and family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Suddenly seems relieved or happy after feeling down</a:t>
            </a:r>
          </a:p>
          <a:p>
            <a:pPr marL="341312"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 marL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/>
          </a:p>
          <a:p>
            <a:pPr marL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/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B6AE7-98BF-E864-772A-6F0FCA980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014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FEAA-67E2-850F-B47D-FEADB727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Question, Persuade, Refer (QPR)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92B14-96FF-BF5B-4022-F31AFC86D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QUESTION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If you believe someone is struggling and may be at risk, ask them directly "Are you having any thoughts about suicide or hurting yourself?”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PERSUADE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Say, “I care about you and I want to help. Will you go with me or let me help you get help?” 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REFER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Refer the person to an appropriate resource for assistance. If at all possible, personally escort them to see a health care professional.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You may need to repeat these steps.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Don’t give up! Keep questioning, persuading, and referring.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Use the Columbia-Suicide Severity Rating Scale (C-SSRS) included in the Resources Handout to help guide your questioning. It explains how to screen for suicide risk.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On a scale from 1-10</a:t>
            </a:r>
            <a:r>
              <a:rPr lang="en-US" dirty="0">
                <a:solidFill>
                  <a:schemeClr val="bg1"/>
                </a:solidFill>
              </a:rPr>
              <a:t>, if your service member  was in distress, how comfortable would you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be to use QPR with him or her?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BB4A5-4AB4-CE86-1925-3634B0E41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5" name="Rectangle 44" title="decorative box">
            <a:extLst>
              <a:ext uri="{FF2B5EF4-FFF2-40B4-BE49-F238E27FC236}">
                <a16:creationId xmlns:a16="http://schemas.microsoft.com/office/drawing/2014/main" id="{58E84058-A3BD-D55F-5AE4-2BDB1CD84EAD}"/>
              </a:ext>
            </a:extLst>
          </p:cNvPr>
          <p:cNvSpPr/>
          <p:nvPr/>
        </p:nvSpPr>
        <p:spPr>
          <a:xfrm>
            <a:off x="0" y="2213793"/>
            <a:ext cx="9144000" cy="732816"/>
          </a:xfrm>
          <a:prstGeom prst="rect">
            <a:avLst/>
          </a:prstGeom>
          <a:solidFill>
            <a:srgbClr val="C9D4D8"/>
          </a:solidFill>
          <a:ln>
            <a:noFill/>
          </a:ln>
          <a:effectLst>
            <a:innerShdw blurRad="114300">
              <a:prstClr val="black">
                <a:alpha val="2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45DEA1-3063-9180-AF2D-61FD853979D7}"/>
              </a:ext>
            </a:extLst>
          </p:cNvPr>
          <p:cNvSpPr/>
          <p:nvPr/>
        </p:nvSpPr>
        <p:spPr>
          <a:xfrm>
            <a:off x="473413" y="1419514"/>
            <a:ext cx="2603386" cy="21169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tx1">
                <a:alpha val="25000"/>
              </a:schemeClr>
            </a:solidFill>
          </a:ln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48640" rIns="182880" bIns="182880"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If you believe someone is struggling and may be at risk, ask them directly "Are you having any thoughts about suicide or hurting yourself?”</a:t>
            </a:r>
          </a:p>
        </p:txBody>
      </p:sp>
      <p:sp>
        <p:nvSpPr>
          <p:cNvPr id="58" name="Down Arrow 57">
            <a:extLst>
              <a:ext uri="{FF2B5EF4-FFF2-40B4-BE49-F238E27FC236}">
                <a16:creationId xmlns:a16="http://schemas.microsoft.com/office/drawing/2014/main" id="{D88BBDF2-CEB6-0A06-BDA3-7EDB2161A4BB}"/>
              </a:ext>
            </a:extLst>
          </p:cNvPr>
          <p:cNvSpPr/>
          <p:nvPr/>
        </p:nvSpPr>
        <p:spPr>
          <a:xfrm>
            <a:off x="473413" y="1419514"/>
            <a:ext cx="2603386" cy="710608"/>
          </a:xfrm>
          <a:prstGeom prst="downArrow">
            <a:avLst>
              <a:gd name="adj1" fmla="val 100000"/>
              <a:gd name="adj2" fmla="val 16045"/>
            </a:avLst>
          </a:prstGeom>
          <a:solidFill>
            <a:srgbClr val="3F30A0"/>
          </a:solidFill>
          <a:ln w="3175">
            <a:solidFill>
              <a:schemeClr val="tx1">
                <a:alpha val="25000"/>
              </a:schemeClr>
            </a:solidFill>
          </a:ln>
          <a:effectLst>
            <a:outerShdw dist="101600" dir="540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r>
              <a:rPr lang="en-US" sz="2000" dirty="0"/>
              <a:t>QUESTION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1AEDF9A-DE27-5532-D1AD-4C76C6FCE3FC}"/>
              </a:ext>
            </a:extLst>
          </p:cNvPr>
          <p:cNvSpPr/>
          <p:nvPr/>
        </p:nvSpPr>
        <p:spPr>
          <a:xfrm>
            <a:off x="3282898" y="1419514"/>
            <a:ext cx="2603386" cy="21169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tx1">
                <a:alpha val="25000"/>
              </a:schemeClr>
            </a:solidFill>
          </a:ln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0" rIns="182880" bIns="274320"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Say, “I care about you and I want to help. Will you go with me or let me help you get help?” </a:t>
            </a:r>
          </a:p>
        </p:txBody>
      </p:sp>
      <p:sp>
        <p:nvSpPr>
          <p:cNvPr id="60" name="Down Arrow 59">
            <a:extLst>
              <a:ext uri="{FF2B5EF4-FFF2-40B4-BE49-F238E27FC236}">
                <a16:creationId xmlns:a16="http://schemas.microsoft.com/office/drawing/2014/main" id="{0E59416A-963A-20F5-34E0-A244C54B8D45}"/>
              </a:ext>
            </a:extLst>
          </p:cNvPr>
          <p:cNvSpPr/>
          <p:nvPr/>
        </p:nvSpPr>
        <p:spPr>
          <a:xfrm>
            <a:off x="3282898" y="1419514"/>
            <a:ext cx="2603386" cy="710608"/>
          </a:xfrm>
          <a:prstGeom prst="downArrow">
            <a:avLst>
              <a:gd name="adj1" fmla="val 100000"/>
              <a:gd name="adj2" fmla="val 16045"/>
            </a:avLst>
          </a:prstGeom>
          <a:solidFill>
            <a:srgbClr val="7030A0"/>
          </a:solidFill>
          <a:ln w="3175">
            <a:solidFill>
              <a:schemeClr val="tx1">
                <a:alpha val="25000"/>
              </a:schemeClr>
            </a:solidFill>
          </a:ln>
          <a:effectLst>
            <a:outerShdw dist="101600" dir="540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r>
              <a:rPr lang="en-US" sz="2000" dirty="0"/>
              <a:t>PERSUADE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F32AF58-411B-3A3A-6AD3-04BFFE8A7A78}"/>
              </a:ext>
            </a:extLst>
          </p:cNvPr>
          <p:cNvSpPr/>
          <p:nvPr/>
        </p:nvSpPr>
        <p:spPr>
          <a:xfrm>
            <a:off x="6067201" y="1419514"/>
            <a:ext cx="2603386" cy="21169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tx1">
                <a:alpha val="25000"/>
              </a:schemeClr>
            </a:solidFill>
          </a:ln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48640" rIns="182880" bIns="182880"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Refer the person to an appropriate resource for assistance. If at all possible, personally escort them to see a health care professional.</a:t>
            </a:r>
          </a:p>
        </p:txBody>
      </p:sp>
      <p:sp>
        <p:nvSpPr>
          <p:cNvPr id="62" name="Down Arrow 61">
            <a:extLst>
              <a:ext uri="{FF2B5EF4-FFF2-40B4-BE49-F238E27FC236}">
                <a16:creationId xmlns:a16="http://schemas.microsoft.com/office/drawing/2014/main" id="{E8A27A01-3316-F31A-16E0-BB018EAFF5A8}"/>
              </a:ext>
            </a:extLst>
          </p:cNvPr>
          <p:cNvSpPr/>
          <p:nvPr/>
        </p:nvSpPr>
        <p:spPr>
          <a:xfrm>
            <a:off x="6067201" y="1419514"/>
            <a:ext cx="2603386" cy="710608"/>
          </a:xfrm>
          <a:prstGeom prst="downArrow">
            <a:avLst>
              <a:gd name="adj1" fmla="val 100000"/>
              <a:gd name="adj2" fmla="val 16045"/>
            </a:avLst>
          </a:prstGeom>
          <a:solidFill>
            <a:srgbClr val="A03086"/>
          </a:solidFill>
          <a:ln w="3175">
            <a:solidFill>
              <a:schemeClr val="tx1">
                <a:alpha val="25000"/>
              </a:schemeClr>
            </a:solidFill>
          </a:ln>
          <a:effectLst>
            <a:outerShdw dist="101600" dir="540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r>
              <a:rPr lang="en-US" sz="2000" dirty="0"/>
              <a:t>REFER</a:t>
            </a:r>
          </a:p>
        </p:txBody>
      </p:sp>
      <p:sp>
        <p:nvSpPr>
          <p:cNvPr id="63" name="grey box">
            <a:extLst>
              <a:ext uri="{FF2B5EF4-FFF2-40B4-BE49-F238E27FC236}">
                <a16:creationId xmlns:a16="http://schemas.microsoft.com/office/drawing/2014/main" id="{3D0F1AAB-37E2-6787-E1B1-B602BA18F6DD}"/>
              </a:ext>
            </a:extLst>
          </p:cNvPr>
          <p:cNvSpPr txBox="1">
            <a:spLocks/>
          </p:cNvSpPr>
          <p:nvPr/>
        </p:nvSpPr>
        <p:spPr>
          <a:xfrm>
            <a:off x="473412" y="3758252"/>
            <a:ext cx="8197175" cy="6714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/>
              <a:t>You may need to repeat these steps.</a:t>
            </a:r>
            <a:br>
              <a:rPr lang="en-US" sz="1600" b="1" dirty="0"/>
            </a:br>
            <a:r>
              <a:rPr lang="en-US" sz="1600" b="1" dirty="0"/>
              <a:t>Don’t give up! Keep questioning, persuading, and referring.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2EE7BAF-C1B5-CEFD-2EE9-BE35DD79E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4593455"/>
            <a:ext cx="8492863" cy="643025"/>
          </a:xfrm>
          <a:prstGeom prst="rect">
            <a:avLst/>
          </a:prstGeom>
          <a:solidFill>
            <a:srgbClr val="319E90"/>
          </a:solidFill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the Columbia-Suicide Severity Rating Scale (C-SSRS) included in the Resources </a:t>
            </a:r>
            <a:r>
              <a:rPr lang="en-US" b="1" i="1" dirty="0">
                <a:solidFill>
                  <a:prstClr val="white"/>
                </a:solidFill>
                <a:latin typeface="Calibri" panose="020F0502020204030204"/>
              </a:rPr>
              <a:t>Ha</a:t>
            </a: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ndout to help guide your questioning. It explains how to screen for suicide risk.</a:t>
            </a:r>
          </a:p>
        </p:txBody>
      </p:sp>
      <p:grpSp>
        <p:nvGrpSpPr>
          <p:cNvPr id="65" name="Group 64" descr="Decorative Box">
            <a:extLst>
              <a:ext uri="{FF2B5EF4-FFF2-40B4-BE49-F238E27FC236}">
                <a16:creationId xmlns:a16="http://schemas.microsoft.com/office/drawing/2014/main" id="{481E645D-6110-B96A-0C26-B1645F4F1321}"/>
              </a:ext>
            </a:extLst>
          </p:cNvPr>
          <p:cNvGrpSpPr/>
          <p:nvPr/>
        </p:nvGrpSpPr>
        <p:grpSpPr>
          <a:xfrm>
            <a:off x="325571" y="4593455"/>
            <a:ext cx="576770" cy="643025"/>
            <a:chOff x="325571" y="4475691"/>
            <a:chExt cx="576770" cy="643025"/>
          </a:xfrm>
          <a:solidFill>
            <a:srgbClr val="2F6B64"/>
          </a:solidFill>
        </p:grpSpPr>
        <p:sp>
          <p:nvSpPr>
            <p:cNvPr id="66" name="Content Placeholder 2">
              <a:extLst>
                <a:ext uri="{FF2B5EF4-FFF2-40B4-BE49-F238E27FC236}">
                  <a16:creationId xmlns:a16="http://schemas.microsoft.com/office/drawing/2014/main" id="{EC1F5250-0BB7-8B48-2F68-43BDA2A96280}"/>
                </a:ext>
              </a:extLst>
            </p:cNvPr>
            <p:cNvSpPr txBox="1">
              <a:spLocks/>
            </p:cNvSpPr>
            <p:nvPr/>
          </p:nvSpPr>
          <p:spPr>
            <a:xfrm>
              <a:off x="325571" y="4475691"/>
              <a:ext cx="576770" cy="643025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5D418C"/>
                </a:buClr>
                <a:buSzTx/>
                <a:buFont typeface="Wingdings" charset="2"/>
                <a:buNone/>
                <a:tabLst/>
                <a:defRPr/>
              </a:pPr>
              <a:endPara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7" name="Picture 18" descr="Decorative Image&#10;&#10;Light bulb">
              <a:extLst>
                <a:ext uri="{FF2B5EF4-FFF2-40B4-BE49-F238E27FC236}">
                  <a16:creationId xmlns:a16="http://schemas.microsoft.com/office/drawing/2014/main" id="{21C9C7FB-D031-C433-E5BC-B0D9DAE57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70" y="4513058"/>
              <a:ext cx="506914" cy="556772"/>
            </a:xfrm>
            <a:prstGeom prst="rect">
              <a:avLst/>
            </a:prstGeom>
            <a:grpFill/>
          </p:spPr>
        </p:pic>
      </p:grp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B619B3F-0B05-C9DA-E21B-2BFE7B45E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5550408"/>
            <a:ext cx="9144000" cy="99981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63500" dir="16200000">
              <a:schemeClr val="bg1">
                <a:lumMod val="85000"/>
              </a:schemeClr>
            </a:innerShdw>
          </a:effectLst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On a scale from 1-10</a:t>
            </a:r>
            <a:r>
              <a:rPr lang="en-US" dirty="0"/>
              <a:t>, if your service member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was in distress, how comfortable would you</a:t>
            </a:r>
            <a:br>
              <a:rPr lang="en-US" dirty="0"/>
            </a:br>
            <a:r>
              <a:rPr lang="en-US" dirty="0"/>
              <a:t>be to use QPR with him or her? </a:t>
            </a:r>
          </a:p>
        </p:txBody>
      </p:sp>
      <p:grpSp>
        <p:nvGrpSpPr>
          <p:cNvPr id="69" name="Group 68" descr="Decorative Image&#10;&#10;Meter showing a rating scale from 1 to 10">
            <a:extLst>
              <a:ext uri="{FF2B5EF4-FFF2-40B4-BE49-F238E27FC236}">
                <a16:creationId xmlns:a16="http://schemas.microsoft.com/office/drawing/2014/main" id="{F3CFC075-4218-F951-A17E-FC781AFF2AA3}"/>
              </a:ext>
            </a:extLst>
          </p:cNvPr>
          <p:cNvGrpSpPr/>
          <p:nvPr/>
        </p:nvGrpSpPr>
        <p:grpSpPr>
          <a:xfrm>
            <a:off x="4561747" y="5876572"/>
            <a:ext cx="4343352" cy="509914"/>
            <a:chOff x="4561747" y="5876572"/>
            <a:chExt cx="4343352" cy="509914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EC06833-ADC3-BDAD-C778-DC9F785F7050}"/>
                </a:ext>
              </a:extLst>
            </p:cNvPr>
            <p:cNvGrpSpPr/>
            <p:nvPr/>
          </p:nvGrpSpPr>
          <p:grpSpPr>
            <a:xfrm>
              <a:off x="4561747" y="5876574"/>
              <a:ext cx="4343352" cy="289558"/>
              <a:chOff x="5615873" y="339864"/>
              <a:chExt cx="5826250" cy="388418"/>
            </a:xfrm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grpSpPr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13D6DB71-5187-71F3-1622-0D2F31730908}"/>
                  </a:ext>
                </a:extLst>
              </p:cNvPr>
              <p:cNvSpPr/>
              <p:nvPr/>
            </p:nvSpPr>
            <p:spPr>
              <a:xfrm>
                <a:off x="5615873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F93C6EB9-AAF7-0926-0659-93B87EB621C6}"/>
                  </a:ext>
                </a:extLst>
              </p:cNvPr>
              <p:cNvGrpSpPr/>
              <p:nvPr/>
            </p:nvGrpSpPr>
            <p:grpSpPr>
              <a:xfrm>
                <a:off x="6198498" y="339864"/>
                <a:ext cx="4661000" cy="388417"/>
                <a:chOff x="6198498" y="339864"/>
                <a:chExt cx="4661000" cy="388417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F23F0D28-1ABA-252F-EFAE-58FDE39B08B6}"/>
                    </a:ext>
                  </a:extLst>
                </p:cNvPr>
                <p:cNvSpPr/>
                <p:nvPr/>
              </p:nvSpPr>
              <p:spPr>
                <a:xfrm>
                  <a:off x="6198498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C02698B9-D64C-AF94-B763-83D11CD22469}"/>
                    </a:ext>
                  </a:extLst>
                </p:cNvPr>
                <p:cNvSpPr/>
                <p:nvPr/>
              </p:nvSpPr>
              <p:spPr>
                <a:xfrm>
                  <a:off x="6781123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D7D7462B-EDA7-A83D-4C07-A4A0588BC9DB}"/>
                    </a:ext>
                  </a:extLst>
                </p:cNvPr>
                <p:cNvSpPr/>
                <p:nvPr/>
              </p:nvSpPr>
              <p:spPr>
                <a:xfrm>
                  <a:off x="7363748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7472AFA3-BA10-AFE6-CC64-668DAE43394C}"/>
                    </a:ext>
                  </a:extLst>
                </p:cNvPr>
                <p:cNvSpPr/>
                <p:nvPr/>
              </p:nvSpPr>
              <p:spPr>
                <a:xfrm>
                  <a:off x="7946373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807D9769-DEAF-3646-BB18-74AA6155E50B}"/>
                    </a:ext>
                  </a:extLst>
                </p:cNvPr>
                <p:cNvSpPr/>
                <p:nvPr/>
              </p:nvSpPr>
              <p:spPr>
                <a:xfrm>
                  <a:off x="8528998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1912005F-6120-96DD-AD9E-5FEB5C13395C}"/>
                    </a:ext>
                  </a:extLst>
                </p:cNvPr>
                <p:cNvSpPr/>
                <p:nvPr/>
              </p:nvSpPr>
              <p:spPr>
                <a:xfrm>
                  <a:off x="9111623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18DCE6A8-ABFB-3A14-6B17-CE12FEA70C14}"/>
                    </a:ext>
                  </a:extLst>
                </p:cNvPr>
                <p:cNvSpPr/>
                <p:nvPr/>
              </p:nvSpPr>
              <p:spPr>
                <a:xfrm>
                  <a:off x="9694248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7628E39D-4E49-3739-2E99-018A324F5DCF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D8F1637D-6DF7-9FCD-4EBD-91531C9E0ABD}"/>
                  </a:ext>
                </a:extLst>
              </p:cNvPr>
              <p:cNvSpPr/>
              <p:nvPr/>
            </p:nvSpPr>
            <p:spPr>
              <a:xfrm rot="10800000">
                <a:off x="10859498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F4F6A93F-8B76-53DF-09A0-9A866BC4DE28}"/>
                </a:ext>
              </a:extLst>
            </p:cNvPr>
            <p:cNvGrpSpPr/>
            <p:nvPr/>
          </p:nvGrpSpPr>
          <p:grpSpPr>
            <a:xfrm>
              <a:off x="4588183" y="6109487"/>
              <a:ext cx="4283466" cy="276999"/>
              <a:chOff x="4531538" y="6166131"/>
              <a:chExt cx="4283466" cy="276999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5863D5B-D997-33DD-C211-540031B0C01A}"/>
                  </a:ext>
                </a:extLst>
              </p:cNvPr>
              <p:cNvSpPr txBox="1"/>
              <p:nvPr/>
            </p:nvSpPr>
            <p:spPr>
              <a:xfrm>
                <a:off x="4531538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F8C9B02-3642-F024-06F6-F008B8A75217}"/>
                  </a:ext>
                </a:extLst>
              </p:cNvPr>
              <p:cNvSpPr txBox="1"/>
              <p:nvPr/>
            </p:nvSpPr>
            <p:spPr>
              <a:xfrm>
                <a:off x="4966652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F015F22-EEA5-02BB-1EFB-327E1ED875C6}"/>
                  </a:ext>
                </a:extLst>
              </p:cNvPr>
              <p:cNvSpPr txBox="1"/>
              <p:nvPr/>
            </p:nvSpPr>
            <p:spPr>
              <a:xfrm>
                <a:off x="5401766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0E6EF7B-EC17-52D2-3849-36F2F864661D}"/>
                  </a:ext>
                </a:extLst>
              </p:cNvPr>
              <p:cNvSpPr txBox="1"/>
              <p:nvPr/>
            </p:nvSpPr>
            <p:spPr>
              <a:xfrm>
                <a:off x="5836880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4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F8EB00-DBA5-6175-DE10-610B7BFB9F7B}"/>
                  </a:ext>
                </a:extLst>
              </p:cNvPr>
              <p:cNvSpPr txBox="1"/>
              <p:nvPr/>
            </p:nvSpPr>
            <p:spPr>
              <a:xfrm>
                <a:off x="6271994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5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AD64A20-92AE-F670-4D9C-0C53FCA34AAE}"/>
                  </a:ext>
                </a:extLst>
              </p:cNvPr>
              <p:cNvSpPr txBox="1"/>
              <p:nvPr/>
            </p:nvSpPr>
            <p:spPr>
              <a:xfrm>
                <a:off x="6707108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6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2C8975A-CDF8-2C52-F3A5-B52AEAEBCCD9}"/>
                  </a:ext>
                </a:extLst>
              </p:cNvPr>
              <p:cNvSpPr txBox="1"/>
              <p:nvPr/>
            </p:nvSpPr>
            <p:spPr>
              <a:xfrm>
                <a:off x="7142222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7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CF613E6-FECC-C106-8454-3E20025DAA62}"/>
                  </a:ext>
                </a:extLst>
              </p:cNvPr>
              <p:cNvSpPr txBox="1"/>
              <p:nvPr/>
            </p:nvSpPr>
            <p:spPr>
              <a:xfrm>
                <a:off x="7577336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8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7678D5B-AA81-153E-E1D9-FB2D8B410220}"/>
                  </a:ext>
                </a:extLst>
              </p:cNvPr>
              <p:cNvSpPr txBox="1"/>
              <p:nvPr/>
            </p:nvSpPr>
            <p:spPr>
              <a:xfrm>
                <a:off x="8012450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9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FE41FF7-7F99-3799-411A-DE4E0847E0D5}"/>
                  </a:ext>
                </a:extLst>
              </p:cNvPr>
              <p:cNvSpPr txBox="1"/>
              <p:nvPr/>
            </p:nvSpPr>
            <p:spPr>
              <a:xfrm>
                <a:off x="8447567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10</a:t>
                </a:r>
              </a:p>
            </p:txBody>
          </p:sp>
        </p:grp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9D939B45-6DCC-12D7-5923-453EEA9D08EF}"/>
                </a:ext>
              </a:extLst>
            </p:cNvPr>
            <p:cNvSpPr/>
            <p:nvPr/>
          </p:nvSpPr>
          <p:spPr>
            <a:xfrm rot="10800000">
              <a:off x="4561747" y="5876572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4841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DA04-FD01-E0CB-7FF8-1BB442EF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Takeaways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4AAE5-DDB5-03BB-B3E3-0E3D56280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Military life is demanding, but my service member has the knowledge and resources to rise above.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Reaching out for help early will increase my service member’s rate of success.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know how to help my service member call a resource line.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know how to use the QPR approach to screen for suicide risk.</a:t>
            </a:r>
          </a:p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did you find most helpful about today’s session?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d">
            <a:extLst>
              <a:ext uri="{FF2B5EF4-FFF2-40B4-BE49-F238E27FC236}">
                <a16:creationId xmlns:a16="http://schemas.microsoft.com/office/drawing/2014/main" id="{44BC6D04-EB50-78E0-343A-3FE3F0D7436F}"/>
              </a:ext>
            </a:extLst>
          </p:cNvPr>
          <p:cNvSpPr/>
          <p:nvPr/>
        </p:nvSpPr>
        <p:spPr>
          <a:xfrm>
            <a:off x="329187" y="1164314"/>
            <a:ext cx="2213094" cy="2126777"/>
          </a:xfrm>
          <a:prstGeom prst="rect">
            <a:avLst/>
          </a:prstGeom>
          <a:solidFill>
            <a:srgbClr val="9A477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Military life is demanding, but my service member has the knowledge and resources to rise above. </a:t>
            </a:r>
          </a:p>
        </p:txBody>
      </p:sp>
      <p:sp>
        <p:nvSpPr>
          <p:cNvPr id="6" name="Blue">
            <a:extLst>
              <a:ext uri="{FF2B5EF4-FFF2-40B4-BE49-F238E27FC236}">
                <a16:creationId xmlns:a16="http://schemas.microsoft.com/office/drawing/2014/main" id="{BB7255E7-34F8-52E0-CDE4-CA73830CEF3B}"/>
              </a:ext>
            </a:extLst>
          </p:cNvPr>
          <p:cNvSpPr/>
          <p:nvPr/>
        </p:nvSpPr>
        <p:spPr>
          <a:xfrm>
            <a:off x="2688336" y="1164314"/>
            <a:ext cx="2212848" cy="2126777"/>
          </a:xfrm>
          <a:prstGeom prst="rect">
            <a:avLst/>
          </a:prstGeom>
          <a:solidFill>
            <a:srgbClr val="4E7CA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182880" rIns="9144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Reaching out</a:t>
            </a:r>
            <a:br>
              <a:rPr lang="en-US" dirty="0"/>
            </a:br>
            <a:r>
              <a:rPr lang="en-US" dirty="0"/>
              <a:t>for help early will increase my service member’s rate of success.</a:t>
            </a:r>
          </a:p>
        </p:txBody>
      </p:sp>
      <p:sp>
        <p:nvSpPr>
          <p:cNvPr id="7" name="Purple">
            <a:extLst>
              <a:ext uri="{FF2B5EF4-FFF2-40B4-BE49-F238E27FC236}">
                <a16:creationId xmlns:a16="http://schemas.microsoft.com/office/drawing/2014/main" id="{437D60AE-2036-8CCF-84FC-4168C7BEC091}"/>
              </a:ext>
            </a:extLst>
          </p:cNvPr>
          <p:cNvSpPr/>
          <p:nvPr/>
        </p:nvSpPr>
        <p:spPr>
          <a:xfrm>
            <a:off x="329186" y="3473247"/>
            <a:ext cx="2212848" cy="2130552"/>
          </a:xfrm>
          <a:prstGeom prst="rect">
            <a:avLst/>
          </a:prstGeom>
          <a:solidFill>
            <a:srgbClr val="826FBF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I know how to help my service member call a resource line.</a:t>
            </a:r>
          </a:p>
        </p:txBody>
      </p:sp>
      <p:sp>
        <p:nvSpPr>
          <p:cNvPr id="8" name="Yellow">
            <a:extLst>
              <a:ext uri="{FF2B5EF4-FFF2-40B4-BE49-F238E27FC236}">
                <a16:creationId xmlns:a16="http://schemas.microsoft.com/office/drawing/2014/main" id="{77947CB3-3089-9E47-9D61-736597009718}"/>
              </a:ext>
            </a:extLst>
          </p:cNvPr>
          <p:cNvSpPr/>
          <p:nvPr/>
        </p:nvSpPr>
        <p:spPr>
          <a:xfrm>
            <a:off x="2688336" y="3473247"/>
            <a:ext cx="2212848" cy="2130552"/>
          </a:xfrm>
          <a:prstGeom prst="rect">
            <a:avLst/>
          </a:prstGeom>
          <a:solidFill>
            <a:srgbClr val="5C460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I know how to use the QPR approach to screen for                suicide risk.</a:t>
            </a:r>
          </a:p>
        </p:txBody>
      </p:sp>
      <p:pic>
        <p:nvPicPr>
          <p:cNvPr id="9" name="Famlily Picture" descr="Decorative Image&#10;&#10;Family holding hands">
            <a:extLst>
              <a:ext uri="{FF2B5EF4-FFF2-40B4-BE49-F238E27FC236}">
                <a16:creationId xmlns:a16="http://schemas.microsoft.com/office/drawing/2014/main" id="{0489B028-F80E-957E-C7FF-3E4AF7942F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488" y="1164313"/>
            <a:ext cx="3745263" cy="2126777"/>
          </a:xfrm>
          <a:prstGeom prst="rect">
            <a:avLst/>
          </a:prstGeom>
        </p:spPr>
      </p:pic>
      <p:pic>
        <p:nvPicPr>
          <p:cNvPr id="10" name="Picture 9" descr="Decorative Image&#10;&#10;Couple holding hands">
            <a:extLst>
              <a:ext uri="{FF2B5EF4-FFF2-40B4-BE49-F238E27FC236}">
                <a16:creationId xmlns:a16="http://schemas.microsoft.com/office/drawing/2014/main" id="{F58861E6-1664-5991-7BA7-EC22962D8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486" y="3473247"/>
            <a:ext cx="3745263" cy="2126938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512F2F4-7248-F0E0-59C0-385AB2EF9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8463564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did you find most helpful about today’s session?</a:t>
            </a:r>
          </a:p>
        </p:txBody>
      </p:sp>
      <p:sp>
        <p:nvSpPr>
          <p:cNvPr id="12" name="Content Placeholder 2" descr="Decorative Box">
            <a:extLst>
              <a:ext uri="{FF2B5EF4-FFF2-40B4-BE49-F238E27FC236}">
                <a16:creationId xmlns:a16="http://schemas.microsoft.com/office/drawing/2014/main" id="{6F7642E5-8A6B-6829-EA92-8FA47834CD2B}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3" name="Picture 12" descr="Decorative Image&#10;&#10;Question mark">
            <a:extLst>
              <a:ext uri="{FF2B5EF4-FFF2-40B4-BE49-F238E27FC236}">
                <a16:creationId xmlns:a16="http://schemas.microsoft.com/office/drawing/2014/main" id="{46C08C1A-7DFF-ED80-F249-10FF01FBDC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3" y="5885124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BB4D9-CFEF-A153-8D7C-161FF314B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2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735139-8901-44fe-b5a6-0f95b901f79f">
      <Terms xmlns="http://schemas.microsoft.com/office/infopath/2007/PartnerControls"/>
    </lcf76f155ced4ddcb4097134ff3c332f>
    <TaxCatchAll xmlns="602f417a-32c5-49fa-bacd-e93b2fb51ff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C5978DC525DC42A9DC07564494DA68" ma:contentTypeVersion="13" ma:contentTypeDescription="Create a new document." ma:contentTypeScope="" ma:versionID="beef1d65bc3c2956ee3aaf174963c3d6">
  <xsd:schema xmlns:xsd="http://www.w3.org/2001/XMLSchema" xmlns:xs="http://www.w3.org/2001/XMLSchema" xmlns:p="http://schemas.microsoft.com/office/2006/metadata/properties" xmlns:ns2="d2735139-8901-44fe-b5a6-0f95b901f79f" xmlns:ns3="602f417a-32c5-49fa-bacd-e93b2fb51ff0" targetNamespace="http://schemas.microsoft.com/office/2006/metadata/properties" ma:root="true" ma:fieldsID="6abf7682fb90ed8b97cf86ca7893e363" ns2:_="" ns3:_="">
    <xsd:import namespace="d2735139-8901-44fe-b5a6-0f95b901f79f"/>
    <xsd:import namespace="602f417a-32c5-49fa-bacd-e93b2fb51f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735139-8901-44fe-b5a6-0f95b901f7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871f771-ab78-46b7-810c-7667649bb9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f417a-32c5-49fa-bacd-e93b2fb51ff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22ba81b-7504-4017-b232-5a71b34c9547}" ma:internalName="TaxCatchAll" ma:showField="CatchAllData" ma:web="602f417a-32c5-49fa-bacd-e93b2fb51f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542ABD-5B34-4B7C-A7C6-A1AF3291A9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E2347A-4546-4003-B6A5-3AAA8AA96911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602f417a-32c5-49fa-bacd-e93b2fb51ff0"/>
    <ds:schemaRef ds:uri="d2735139-8901-44fe-b5a6-0f95b901f79f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5B3637F-C9CE-4915-A5AC-CEA61F1415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735139-8901-44fe-b5a6-0f95b901f79f"/>
    <ds:schemaRef ds:uri="602f417a-32c5-49fa-bacd-e93b2fb51f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4533</TotalTime>
  <Words>2532</Words>
  <Application>Microsoft Macintosh PowerPoint</Application>
  <PresentationFormat>On-screen Show (4:3)</PresentationFormat>
  <Paragraphs>356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Resources Exist, Asking Can Help–Spouse</vt:lpstr>
      <vt:lpstr>Session 2 Roadmap </vt:lpstr>
      <vt:lpstr>Service Member Challenges </vt:lpstr>
      <vt:lpstr>Service Member Barriers to Help Seeking </vt:lpstr>
      <vt:lpstr>Handling Things on Their Own</vt:lpstr>
      <vt:lpstr>Fear of Being Perceived as Broken </vt:lpstr>
      <vt:lpstr>Mental Health Treatment and Career Outcomes </vt:lpstr>
      <vt:lpstr>Mental Health Resources for Service Members</vt:lpstr>
      <vt:lpstr>Mobile Resilience Tools </vt:lpstr>
      <vt:lpstr>Military OneSource: 24/7 Support for the Military Community </vt:lpstr>
      <vt:lpstr>Practice Call </vt:lpstr>
      <vt:lpstr>Suicide Prevention Skills</vt:lpstr>
      <vt:lpstr>Signs and Symptoms of Suicide Risk </vt:lpstr>
      <vt:lpstr>Question, Persuade, Refer (QPR) </vt:lpstr>
      <vt:lpstr>Takeaways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REACH-Spouse Session 2 Reserve Slide Deck</dc:title>
  <dc:subject>Mental Wellness</dc:subject>
  <dc:creator>Defense Personnel Analytics Center</dc:creator>
  <cp:keywords>Mental Health, Suicide Prevention, Self-Care</cp:keywords>
  <cp:lastModifiedBy>Andre Brown</cp:lastModifiedBy>
  <cp:revision>50</cp:revision>
  <cp:lastPrinted>2019-05-23T16:58:17Z</cp:lastPrinted>
  <dcterms:created xsi:type="dcterms:W3CDTF">2019-01-08T20:27:13Z</dcterms:created>
  <dcterms:modified xsi:type="dcterms:W3CDTF">2025-03-06T18:08:37Z</dcterms:modified>
  <cp:category>Training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0x01010093C5978DC525DC42A9DC07564494DA68</vt:lpwstr>
  </property>
  <property fmtid="{D5CDD505-2E9C-101B-9397-08002B2CF9AE}" pid="3" name="IsMyDocuments">
    <vt:bool>true</vt:bool>
  </property>
  <property fmtid="{D5CDD505-2E9C-101B-9397-08002B2CF9AE}" pid="4" name="MediaServiceImageTags">
    <vt:lpwstr/>
  </property>
  <property fmtid="{D5CDD505-2E9C-101B-9397-08002B2CF9AE}" pid="5" name="MSIP_Label_5d54f1a3-9ed5-415d-ba95-38401c4b8817_Enabled">
    <vt:lpwstr>true</vt:lpwstr>
  </property>
  <property fmtid="{D5CDD505-2E9C-101B-9397-08002B2CF9AE}" pid="6" name="MSIP_Label_5d54f1a3-9ed5-415d-ba95-38401c4b8817_SetDate">
    <vt:lpwstr>2023-02-14T18:16:43Z</vt:lpwstr>
  </property>
  <property fmtid="{D5CDD505-2E9C-101B-9397-08002B2CF9AE}" pid="7" name="MSIP_Label_5d54f1a3-9ed5-415d-ba95-38401c4b8817_Method">
    <vt:lpwstr>Standard</vt:lpwstr>
  </property>
  <property fmtid="{D5CDD505-2E9C-101B-9397-08002B2CF9AE}" pid="8" name="MSIP_Label_5d54f1a3-9ed5-415d-ba95-38401c4b8817_Name">
    <vt:lpwstr>Peraton Proprietary</vt:lpwstr>
  </property>
  <property fmtid="{D5CDD505-2E9C-101B-9397-08002B2CF9AE}" pid="9" name="MSIP_Label_5d54f1a3-9ed5-415d-ba95-38401c4b8817_SiteId">
    <vt:lpwstr>2a6ae295-f13d-4948-ba78-332742ce9097</vt:lpwstr>
  </property>
  <property fmtid="{D5CDD505-2E9C-101B-9397-08002B2CF9AE}" pid="10" name="MSIP_Label_5d54f1a3-9ed5-415d-ba95-38401c4b8817_ActionId">
    <vt:lpwstr>fa9fa02b-f78c-48a8-8e08-151ace7c844d</vt:lpwstr>
  </property>
  <property fmtid="{D5CDD505-2E9C-101B-9397-08002B2CF9AE}" pid="11" name="MSIP_Label_5d54f1a3-9ed5-415d-ba95-38401c4b8817_ContentBits">
    <vt:lpwstr>1</vt:lpwstr>
  </property>
</Properties>
</file>