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257" r:id="rId6"/>
    <p:sldId id="258" r:id="rId7"/>
    <p:sldId id="259"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C265"/>
    <a:srgbClr val="003A6D"/>
    <a:srgbClr val="BF0C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6" autoAdjust="0"/>
    <p:restoredTop sz="77943" autoAdjust="0"/>
  </p:normalViewPr>
  <p:slideViewPr>
    <p:cSldViewPr snapToGrid="0" snapToObjects="1">
      <p:cViewPr>
        <p:scale>
          <a:sx n="86" d="100"/>
          <a:sy n="86" d="100"/>
        </p:scale>
        <p:origin x="-6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1B0C95-930C-3746-8A2C-338B625313CE}" type="datetimeFigureOut">
              <a:rPr lang="en-US" smtClean="0"/>
              <a:pPr/>
              <a:t>11/16/2012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E2A852-0390-E442-8744-029BB477D046}" type="slidenum">
              <a:rPr lang="en-US" smtClean="0"/>
              <a:pPr/>
              <a:t>‹#›</a:t>
            </a:fld>
            <a:endParaRPr lang="en-US"/>
          </a:p>
        </p:txBody>
      </p:sp>
    </p:spTree>
    <p:extLst>
      <p:ext uri="{BB962C8B-B14F-4D97-AF65-F5344CB8AC3E}">
        <p14:creationId xmlns:p14="http://schemas.microsoft.com/office/powerpoint/2010/main" val="129565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47105-45B0-8E4C-800C-B2219CD6AB7E}" type="datetimeFigureOut">
              <a:rPr lang="en-US" smtClean="0"/>
              <a:pPr/>
              <a:t>11/16/2012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8D949-B16B-E84B-B434-391559256F84}" type="slidenum">
              <a:rPr lang="en-US" smtClean="0"/>
              <a:pPr/>
              <a:t>‹#›</a:t>
            </a:fld>
            <a:endParaRPr lang="en-US"/>
          </a:p>
        </p:txBody>
      </p:sp>
    </p:spTree>
    <p:extLst>
      <p:ext uri="{BB962C8B-B14F-4D97-AF65-F5344CB8AC3E}">
        <p14:creationId xmlns:p14="http://schemas.microsoft.com/office/powerpoint/2010/main" val="19743628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mn-lt"/>
                <a:ea typeface="+mn-ea"/>
                <a:cs typeface="+mn-cs"/>
              </a:rPr>
              <a:t>Blog Brigade features blogs from military spouses with a variety of experiences. Designed to provide a “boots on the ground” perspective and leave readers ready to face the challenges of military life, military spouse bloggers provide timely and relevant information on topics from military life such as deployment, relocation, careers, family, and education.</a:t>
            </a:r>
          </a:p>
          <a:p>
            <a:pPr lvl="0"/>
            <a:endParaRPr lang="en-US" sz="1200" i="0" kern="1200" dirty="0" smtClean="0">
              <a:solidFill>
                <a:schemeClr val="tx1"/>
              </a:solidFill>
              <a:effectLst/>
              <a:latin typeface="+mn-lt"/>
              <a:ea typeface="+mn-ea"/>
              <a:cs typeface="+mn-cs"/>
            </a:endParaRPr>
          </a:p>
          <a:p>
            <a:pPr lvl="0"/>
            <a:r>
              <a:rPr lang="en-US" sz="1200" i="0" kern="1200" dirty="0" smtClean="0">
                <a:solidFill>
                  <a:schemeClr val="tx1"/>
                </a:solidFill>
                <a:effectLst/>
                <a:latin typeface="+mn-lt"/>
                <a:ea typeface="+mn-ea"/>
                <a:cs typeface="+mn-cs"/>
              </a:rPr>
              <a:t>Users can now access HOMEFRONTConnections, formerly hosted on </a:t>
            </a:r>
            <a:r>
              <a:rPr lang="en-US" sz="1200" i="0" kern="1200" dirty="0" err="1" smtClean="0">
                <a:solidFill>
                  <a:schemeClr val="tx1"/>
                </a:solidFill>
                <a:effectLst/>
                <a:latin typeface="+mn-lt"/>
                <a:ea typeface="+mn-ea"/>
                <a:cs typeface="+mn-cs"/>
              </a:rPr>
              <a:t>MilitaryHOMEFRONT</a:t>
            </a:r>
            <a:r>
              <a:rPr lang="en-US" sz="1200" i="0" kern="1200" dirty="0" smtClean="0">
                <a:solidFill>
                  <a:schemeClr val="tx1"/>
                </a:solidFill>
                <a:effectLst/>
                <a:latin typeface="+mn-lt"/>
                <a:ea typeface="+mn-ea"/>
                <a:cs typeface="+mn-cs"/>
              </a:rPr>
              <a:t> through the Social Media Hub of Military OneSource.</a:t>
            </a:r>
          </a:p>
        </p:txBody>
      </p:sp>
      <p:sp>
        <p:nvSpPr>
          <p:cNvPr id="4" name="Slide Number Placeholder 3"/>
          <p:cNvSpPr>
            <a:spLocks noGrp="1"/>
          </p:cNvSpPr>
          <p:nvPr>
            <p:ph type="sldNum" sz="quarter" idx="10"/>
          </p:nvPr>
        </p:nvSpPr>
        <p:spPr/>
        <p:txBody>
          <a:bodyPr/>
          <a:lstStyle/>
          <a:p>
            <a:fld id="{6C28D949-B16B-E84B-B434-391559256F84}" type="slidenum">
              <a:rPr lang="en-US" smtClean="0"/>
              <a:pPr/>
              <a:t>5</a:t>
            </a:fld>
            <a:endParaRPr lang="en-US"/>
          </a:p>
        </p:txBody>
      </p:sp>
    </p:spTree>
    <p:extLst>
      <p:ext uri="{BB962C8B-B14F-4D97-AF65-F5344CB8AC3E}">
        <p14:creationId xmlns:p14="http://schemas.microsoft.com/office/powerpoint/2010/main" val="297414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mn-lt"/>
                <a:ea typeface="+mn-ea"/>
                <a:cs typeface="+mn-cs"/>
              </a:rPr>
              <a:t>MYOM: A site for kids of all ages that features information on moving, social life, school, and more. Information for kids and parents is available by topic or age group to help address the challenges associated with frequent moves.</a:t>
            </a:r>
          </a:p>
          <a:p>
            <a:pPr lvl="0"/>
            <a:endParaRPr lang="en-US" sz="1200" i="0" kern="1200" dirty="0" smtClean="0">
              <a:solidFill>
                <a:schemeClr val="tx1"/>
              </a:solidFill>
              <a:effectLst/>
              <a:latin typeface="+mn-lt"/>
              <a:ea typeface="+mn-ea"/>
              <a:cs typeface="+mn-cs"/>
            </a:endParaRPr>
          </a:p>
          <a:p>
            <a:pPr lvl="0"/>
            <a:r>
              <a:rPr lang="en-US" sz="1200" i="0" kern="1200" dirty="0" smtClean="0">
                <a:solidFill>
                  <a:schemeClr val="tx1"/>
                </a:solidFill>
                <a:effectLst/>
                <a:latin typeface="+mn-lt"/>
                <a:ea typeface="+mn-ea"/>
                <a:cs typeface="+mn-cs"/>
              </a:rPr>
              <a:t>Plan My Move:  A site with customizable tools to help organize the chaos of moving. Users can create a personal moving calendar with checklists, phone lists, to do lists, and links to critical moving processes and information. Users can find budget planners, housing applications, household goods customer satisfaction surveys, and much more.</a:t>
            </a:r>
          </a:p>
          <a:p>
            <a:pPr lvl="0"/>
            <a:endParaRPr lang="en-US" sz="1200" i="0" kern="1200" dirty="0" smtClean="0">
              <a:solidFill>
                <a:schemeClr val="tx1"/>
              </a:solidFill>
              <a:effectLst/>
              <a:latin typeface="+mn-lt"/>
              <a:ea typeface="+mn-ea"/>
              <a:cs typeface="+mn-cs"/>
            </a:endParaRPr>
          </a:p>
          <a:p>
            <a:pPr lvl="0"/>
            <a:r>
              <a:rPr lang="en-US" sz="1200" i="0" kern="1200" dirty="0" smtClean="0">
                <a:solidFill>
                  <a:schemeClr val="tx1"/>
                </a:solidFill>
                <a:effectLst/>
                <a:latin typeface="+mn-lt"/>
                <a:ea typeface="+mn-ea"/>
                <a:cs typeface="+mn-cs"/>
              </a:rPr>
              <a:t>USA4 Military Families: The USA4 Military Families initiative seeks to engage and educate state policymakers, not-for-profit associations, concerned business interests, and other state leaders about the needs of military members and their families.</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pPr/>
              <a:t>11</a:t>
            </a:fld>
            <a:endParaRPr lang="en-US"/>
          </a:p>
        </p:txBody>
      </p:sp>
    </p:spTree>
    <p:extLst>
      <p:ext uri="{BB962C8B-B14F-4D97-AF65-F5344CB8AC3E}">
        <p14:creationId xmlns:p14="http://schemas.microsoft.com/office/powerpoint/2010/main" val="4269108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5175"/>
            <a:ext cx="9144000" cy="6858000"/>
          </a:xfrm>
          <a:prstGeom prst="rect">
            <a:avLst/>
          </a:prstGeom>
        </p:spPr>
      </p:pic>
      <p:sp>
        <p:nvSpPr>
          <p:cNvPr id="2" name="Title 1"/>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5081920"/>
            <a:ext cx="6400800" cy="1776080"/>
          </a:xfrm>
          <a:prstGeom prst="rect">
            <a:avLst/>
          </a:prstGeom>
        </p:spPr>
        <p:txBody>
          <a:bodyPr anchor="t" anchorCtr="0"/>
          <a:lstStyle>
            <a:lvl1pPr marL="0" indent="0" algn="ctr">
              <a:buNone/>
              <a:defRPr sz="3200" b="1">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4436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Content Placeholder 2"/>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3"/>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6" name="Title 1"/>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5" name="Slide Number Placeholder 5"/>
          <p:cNvSpPr txBox="1">
            <a:spLocks/>
          </p:cNvSpPr>
          <p:nvPr userDrawn="1"/>
        </p:nvSpPr>
        <p:spPr>
          <a:xfrm>
            <a:off x="6745600" y="6383365"/>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b="1" i="0" smtClean="0">
                <a:solidFill>
                  <a:schemeClr val="bg1"/>
                </a:solidFill>
                <a:latin typeface="Arial"/>
                <a:cs typeface="Arial"/>
              </a:rPr>
              <a:pPr algn="r"/>
              <a:t>‹#›</a:t>
            </a:fld>
            <a:endParaRPr lang="en-US" b="1" i="0" dirty="0">
              <a:solidFill>
                <a:schemeClr val="bg1"/>
              </a:solidFill>
              <a:latin typeface="Arial"/>
              <a:cs typeface="Arial"/>
            </a:endParaRPr>
          </a:p>
        </p:txBody>
      </p:sp>
    </p:spTree>
    <p:extLst>
      <p:ext uri="{BB962C8B-B14F-4D97-AF65-F5344CB8AC3E}">
        <p14:creationId xmlns:p14="http://schemas.microsoft.com/office/powerpoint/2010/main" val="125512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
        <p:nvSpPr>
          <p:cNvPr id="9" name="Content Placeholder 2"/>
          <p:cNvSpPr>
            <a:spLocks noGrp="1"/>
          </p:cNvSpPr>
          <p:nvPr>
            <p:ph idx="1"/>
          </p:nvPr>
        </p:nvSpPr>
        <p:spPr>
          <a:xfrm>
            <a:off x="685800" y="1301545"/>
            <a:ext cx="3888512" cy="3978802"/>
          </a:xfrm>
          <a:prstGeom prst="rect">
            <a:avLst/>
          </a:prstGeom>
        </p:spPr>
        <p:txBody>
          <a:bodyPr/>
          <a:lstStyle>
            <a:lvl1pPr marL="342900" indent="-342900">
              <a:buClr>
                <a:srgbClr val="ECC265"/>
              </a:buClr>
              <a:buSzPct val="100000"/>
              <a:buFontTx/>
              <a:buBlip>
                <a:blip r:embed="rId3"/>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idx="10"/>
          </p:nvPr>
        </p:nvSpPr>
        <p:spPr>
          <a:xfrm>
            <a:off x="4574312" y="1301545"/>
            <a:ext cx="3888512" cy="3978802"/>
          </a:xfrm>
          <a:prstGeom prst="rect">
            <a:avLst/>
          </a:prstGeom>
        </p:spPr>
        <p:txBody>
          <a:bodyPr/>
          <a:lstStyle>
            <a:lvl1pPr marL="342900" indent="-342900">
              <a:buClr>
                <a:srgbClr val="ECC265"/>
              </a:buClr>
              <a:buSzPct val="100000"/>
              <a:buFontTx/>
              <a:buBlip>
                <a:blip r:embed="rId3"/>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txBox="1">
            <a:spLocks/>
          </p:cNvSpPr>
          <p:nvPr userDrawn="1"/>
        </p:nvSpPr>
        <p:spPr>
          <a:xfrm>
            <a:off x="6745600" y="6383365"/>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b="1" i="0" smtClean="0">
                <a:solidFill>
                  <a:schemeClr val="bg1"/>
                </a:solidFill>
                <a:latin typeface="Arial"/>
                <a:cs typeface="Arial"/>
              </a:rPr>
              <a:pPr algn="r"/>
              <a:t>‹#›</a:t>
            </a:fld>
            <a:endParaRPr lang="en-US" b="1" i="0" dirty="0">
              <a:solidFill>
                <a:schemeClr val="bg1"/>
              </a:solidFill>
              <a:latin typeface="Arial"/>
              <a:cs typeface="Arial"/>
            </a:endParaRPr>
          </a:p>
        </p:txBody>
      </p:sp>
    </p:spTree>
    <p:extLst>
      <p:ext uri="{BB962C8B-B14F-4D97-AF65-F5344CB8AC3E}">
        <p14:creationId xmlns:p14="http://schemas.microsoft.com/office/powerpoint/2010/main" val="350401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
        <p:nvSpPr>
          <p:cNvPr id="9" name="Content Placeholder 2"/>
          <p:cNvSpPr>
            <a:spLocks noGrp="1"/>
          </p:cNvSpPr>
          <p:nvPr>
            <p:ph idx="1"/>
          </p:nvPr>
        </p:nvSpPr>
        <p:spPr>
          <a:xfrm>
            <a:off x="685800" y="1301547"/>
            <a:ext cx="7772400" cy="478584"/>
          </a:xfrm>
          <a:prstGeom prst="rect">
            <a:avLst/>
          </a:prstGeom>
        </p:spPr>
        <p:txBody>
          <a:bodyPr/>
          <a:lstStyle>
            <a:lvl1pPr marL="342900" indent="-342900">
              <a:buClr>
                <a:srgbClr val="ECC265"/>
              </a:buClr>
              <a:buSzPct val="100000"/>
              <a:buFontTx/>
              <a:buBlip>
                <a:blip r:embed="rId3"/>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smtClean="0"/>
              <a:t>Click to edit Master text styles</a:t>
            </a:r>
          </a:p>
        </p:txBody>
      </p:sp>
      <p:sp>
        <p:nvSpPr>
          <p:cNvPr id="10" name="Content Placeholder 2"/>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3"/>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6" name="Content Placeholder 2"/>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3"/>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8" name="Slide Number Placeholder 5"/>
          <p:cNvSpPr txBox="1">
            <a:spLocks/>
          </p:cNvSpPr>
          <p:nvPr userDrawn="1"/>
        </p:nvSpPr>
        <p:spPr>
          <a:xfrm>
            <a:off x="6745600" y="6383365"/>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b="1" i="0" smtClean="0">
                <a:solidFill>
                  <a:schemeClr val="bg1"/>
                </a:solidFill>
                <a:latin typeface="Arial"/>
                <a:cs typeface="Arial"/>
              </a:rPr>
              <a:pPr algn="r"/>
              <a:t>‹#›</a:t>
            </a:fld>
            <a:endParaRPr lang="en-US" b="1" i="0" dirty="0">
              <a:solidFill>
                <a:schemeClr val="bg1"/>
              </a:solidFill>
              <a:latin typeface="Arial"/>
              <a:cs typeface="Arial"/>
            </a:endParaRPr>
          </a:p>
        </p:txBody>
      </p:sp>
    </p:spTree>
    <p:extLst>
      <p:ext uri="{BB962C8B-B14F-4D97-AF65-F5344CB8AC3E}">
        <p14:creationId xmlns:p14="http://schemas.microsoft.com/office/powerpoint/2010/main" val="58816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Picture Placeholder 2"/>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1"/>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
        <p:nvSpPr>
          <p:cNvPr id="5" name="Slide Number Placeholder 5"/>
          <p:cNvSpPr txBox="1">
            <a:spLocks/>
          </p:cNvSpPr>
          <p:nvPr userDrawn="1"/>
        </p:nvSpPr>
        <p:spPr>
          <a:xfrm>
            <a:off x="6745600" y="6383365"/>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b="1" i="0" smtClean="0">
                <a:solidFill>
                  <a:schemeClr val="bg1"/>
                </a:solidFill>
                <a:latin typeface="Arial"/>
                <a:cs typeface="Arial"/>
              </a:rPr>
              <a:pPr algn="r"/>
              <a:t>‹#›</a:t>
            </a:fld>
            <a:endParaRPr lang="en-US" b="1" i="0" dirty="0">
              <a:solidFill>
                <a:schemeClr val="bg1"/>
              </a:solidFill>
              <a:latin typeface="Arial"/>
              <a:cs typeface="Arial"/>
            </a:endParaRPr>
          </a:p>
        </p:txBody>
      </p:sp>
    </p:spTree>
    <p:extLst>
      <p:ext uri="{BB962C8B-B14F-4D97-AF65-F5344CB8AC3E}">
        <p14:creationId xmlns:p14="http://schemas.microsoft.com/office/powerpoint/2010/main" val="132152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7" name="Title 1"/>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685800" y="3831902"/>
            <a:ext cx="7772400" cy="1208466"/>
          </a:xfrm>
          <a:prstGeom prst="rect">
            <a:avLst/>
          </a:prstGeom>
        </p:spPr>
        <p:txBody>
          <a:bodyPr anchor="ctr" anchorCtr="0"/>
          <a:lstStyle>
            <a:lvl1pPr>
              <a:defRPr sz="4400" b="1" i="1">
                <a:solidFill>
                  <a:srgbClr val="ECC265"/>
                </a:solidFill>
                <a:latin typeface="Times New Roman"/>
                <a:cs typeface="Times New Roman"/>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9165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220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7" r:id="rId5"/>
    <p:sldLayoutId id="2147483658" r:id="rId6"/>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Website Summary </a:t>
            </a:r>
            <a:r>
              <a:rPr lang="en-US" dirty="0" smtClean="0"/>
              <a:t>Webinar</a:t>
            </a:r>
            <a:endParaRPr lang="en-US" dirty="0"/>
          </a:p>
        </p:txBody>
      </p:sp>
      <p:sp>
        <p:nvSpPr>
          <p:cNvPr id="5" name="Subtitle 4"/>
          <p:cNvSpPr>
            <a:spLocks noGrp="1"/>
          </p:cNvSpPr>
          <p:nvPr>
            <p:ph type="subTitle" idx="1"/>
          </p:nvPr>
        </p:nvSpPr>
        <p:spPr/>
        <p:txBody>
          <a:bodyPr/>
          <a:lstStyle/>
          <a:p>
            <a:r>
              <a:rPr lang="en-US" dirty="0" smtClean="0"/>
              <a:t>Date</a:t>
            </a:r>
            <a:endParaRPr lang="en-US" dirty="0"/>
          </a:p>
        </p:txBody>
      </p:sp>
      <p:pic>
        <p:nvPicPr>
          <p:cNvPr id="6" name="Picture 5" descr="Military OneSourc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020" y="183349"/>
            <a:ext cx="3160119" cy="3160119"/>
          </a:xfrm>
          <a:prstGeom prst="rect">
            <a:avLst/>
          </a:prstGeom>
        </p:spPr>
      </p:pic>
    </p:spTree>
    <p:extLst>
      <p:ext uri="{BB962C8B-B14F-4D97-AF65-F5344CB8AC3E}">
        <p14:creationId xmlns:p14="http://schemas.microsoft.com/office/powerpoint/2010/main" val="96029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Find the resources you have come to depend on!</a:t>
            </a:r>
          </a:p>
          <a:p>
            <a:pPr lvl="1"/>
            <a:r>
              <a:rPr lang="en-US" dirty="0"/>
              <a:t>Articles</a:t>
            </a:r>
          </a:p>
          <a:p>
            <a:pPr lvl="1"/>
            <a:r>
              <a:rPr lang="en-US" dirty="0"/>
              <a:t>Videos</a:t>
            </a:r>
          </a:p>
          <a:p>
            <a:pPr lvl="1"/>
            <a:r>
              <a:rPr lang="en-US" dirty="0"/>
              <a:t>Podcasts</a:t>
            </a:r>
          </a:p>
          <a:p>
            <a:pPr lvl="1"/>
            <a:r>
              <a:rPr lang="en-US" dirty="0"/>
              <a:t>Orderable materials now organized by program topic</a:t>
            </a:r>
          </a:p>
          <a:p>
            <a:pPr lvl="1"/>
            <a:r>
              <a:rPr lang="en-US" dirty="0"/>
              <a:t>Tax-filing </a:t>
            </a:r>
            <a:r>
              <a:rPr lang="en-US" dirty="0" smtClean="0"/>
              <a:t>assistance</a:t>
            </a:r>
            <a:endParaRPr lang="en-US" dirty="0"/>
          </a:p>
        </p:txBody>
      </p:sp>
      <p:sp>
        <p:nvSpPr>
          <p:cNvPr id="3" name="Title 2"/>
          <p:cNvSpPr>
            <a:spLocks noGrp="1"/>
          </p:cNvSpPr>
          <p:nvPr>
            <p:ph type="ctrTitle"/>
          </p:nvPr>
        </p:nvSpPr>
        <p:spPr/>
        <p:txBody>
          <a:bodyPr/>
          <a:lstStyle/>
          <a:p>
            <a:r>
              <a:rPr lang="en-US" sz="3200" dirty="0"/>
              <a:t>Access to Military OneSource favorites</a:t>
            </a:r>
            <a:r>
              <a:rPr lang="en-US" sz="3200" dirty="0" smtClean="0"/>
              <a:t>!</a:t>
            </a:r>
            <a:endParaRPr lang="en-US" sz="3200" dirty="0"/>
          </a:p>
        </p:txBody>
      </p:sp>
    </p:spTree>
    <p:extLst>
      <p:ext uri="{BB962C8B-B14F-4D97-AF65-F5344CB8AC3E}">
        <p14:creationId xmlns:p14="http://schemas.microsoft.com/office/powerpoint/2010/main" val="145330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What’s found in the </a:t>
            </a:r>
            <a:r>
              <a:rPr lang="en-US" dirty="0" smtClean="0"/>
              <a:t>footer</a:t>
            </a:r>
            <a:endParaRPr lang="en-US" dirty="0"/>
          </a:p>
        </p:txBody>
      </p:sp>
      <p:sp>
        <p:nvSpPr>
          <p:cNvPr id="2" name="Content Placeholder 1"/>
          <p:cNvSpPr>
            <a:spLocks noGrp="1"/>
          </p:cNvSpPr>
          <p:nvPr>
            <p:ph idx="1"/>
          </p:nvPr>
        </p:nvSpPr>
        <p:spPr/>
        <p:txBody>
          <a:bodyPr/>
          <a:lstStyle/>
          <a:p>
            <a:r>
              <a:rPr lang="en-US" dirty="0"/>
              <a:t>The footer content, which is accessible from every page on the website, provides helpful information for service providers, leadership, and our service members and their families</a:t>
            </a:r>
            <a:r>
              <a:rPr lang="en-US" dirty="0" smtClean="0"/>
              <a:t>.</a:t>
            </a:r>
            <a:endParaRPr lang="en-US" sz="2800" dirty="0"/>
          </a:p>
        </p:txBody>
      </p:sp>
      <p:sp>
        <p:nvSpPr>
          <p:cNvPr id="6" name="Content Placeholder 5"/>
          <p:cNvSpPr>
            <a:spLocks noGrp="1"/>
          </p:cNvSpPr>
          <p:nvPr>
            <p:ph idx="10"/>
          </p:nvPr>
        </p:nvSpPr>
        <p:spPr>
          <a:xfrm>
            <a:off x="685800" y="2884470"/>
            <a:ext cx="3888512" cy="2395877"/>
          </a:xfrm>
        </p:spPr>
        <p:txBody>
          <a:bodyPr/>
          <a:lstStyle/>
          <a:p>
            <a:pPr lvl="1"/>
            <a:r>
              <a:rPr lang="en-US" dirty="0"/>
              <a:t>Resources</a:t>
            </a:r>
          </a:p>
          <a:p>
            <a:pPr lvl="2"/>
            <a:r>
              <a:rPr lang="en-US" dirty="0"/>
              <a:t>Products</a:t>
            </a:r>
          </a:p>
          <a:p>
            <a:pPr lvl="2"/>
            <a:r>
              <a:rPr lang="en-US" dirty="0"/>
              <a:t>Reports</a:t>
            </a:r>
          </a:p>
          <a:p>
            <a:pPr lvl="2"/>
            <a:r>
              <a:rPr lang="en-US" dirty="0"/>
              <a:t>FAQs</a:t>
            </a:r>
          </a:p>
          <a:p>
            <a:pPr lvl="2"/>
            <a:r>
              <a:rPr lang="en-US" dirty="0"/>
              <a:t>Language translation</a:t>
            </a:r>
          </a:p>
          <a:p>
            <a:pPr lvl="2"/>
            <a:r>
              <a:rPr lang="en-US" dirty="0"/>
              <a:t>About </a:t>
            </a:r>
            <a:r>
              <a:rPr lang="en-US" dirty="0" smtClean="0"/>
              <a:t>us</a:t>
            </a:r>
            <a:endParaRPr lang="en-US" dirty="0"/>
          </a:p>
        </p:txBody>
      </p:sp>
      <p:sp>
        <p:nvSpPr>
          <p:cNvPr id="7" name="Content Placeholder 6"/>
          <p:cNvSpPr>
            <a:spLocks noGrp="1"/>
          </p:cNvSpPr>
          <p:nvPr>
            <p:ph idx="11"/>
          </p:nvPr>
        </p:nvSpPr>
        <p:spPr>
          <a:xfrm>
            <a:off x="4574312" y="2884470"/>
            <a:ext cx="3888512" cy="2395876"/>
          </a:xfrm>
        </p:spPr>
        <p:txBody>
          <a:bodyPr/>
          <a:lstStyle/>
          <a:p>
            <a:pPr lvl="1"/>
            <a:r>
              <a:rPr lang="en-US" dirty="0"/>
              <a:t>Legal and Security</a:t>
            </a:r>
          </a:p>
          <a:p>
            <a:pPr lvl="1"/>
            <a:r>
              <a:rPr lang="en-US" dirty="0"/>
              <a:t>Our websites</a:t>
            </a:r>
          </a:p>
          <a:p>
            <a:pPr lvl="2"/>
            <a:r>
              <a:rPr lang="en-US" dirty="0"/>
              <a:t>Military Youth on the Move (MYOM), Plan </a:t>
            </a:r>
            <a:r>
              <a:rPr lang="en-US" dirty="0" smtClean="0"/>
              <a:t>My </a:t>
            </a:r>
            <a:r>
              <a:rPr lang="en-US" dirty="0"/>
              <a:t>Move, and USA4 Military </a:t>
            </a:r>
            <a:r>
              <a:rPr lang="en-US" dirty="0" smtClean="0"/>
              <a:t>Families</a:t>
            </a:r>
            <a:endParaRPr lang="en-US" dirty="0"/>
          </a:p>
        </p:txBody>
      </p:sp>
    </p:spTree>
    <p:extLst>
      <p:ext uri="{BB962C8B-B14F-4D97-AF65-F5344CB8AC3E}">
        <p14:creationId xmlns:p14="http://schemas.microsoft.com/office/powerpoint/2010/main" val="38416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you have any additional questions, please contact [insert contact information here]. </a:t>
            </a:r>
          </a:p>
          <a:p>
            <a:r>
              <a:rPr lang="en-US" dirty="0"/>
              <a:t>Service members, family members, service providers, and leaders rely on Military OneSource for information, resources, timely articles, cutting-edge social media tools, and support</a:t>
            </a:r>
            <a:r>
              <a:rPr lang="en-US" dirty="0" smtClean="0"/>
              <a:t>.</a:t>
            </a:r>
            <a:endParaRPr lang="en-US" dirty="0"/>
          </a:p>
        </p:txBody>
      </p:sp>
      <p:sp>
        <p:nvSpPr>
          <p:cNvPr id="3" name="Title 2"/>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40728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litary OneSourc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107" y="570355"/>
            <a:ext cx="3298575" cy="3298575"/>
          </a:xfrm>
          <a:prstGeom prst="rect">
            <a:avLst/>
          </a:prstGeom>
        </p:spPr>
      </p:pic>
      <p:sp>
        <p:nvSpPr>
          <p:cNvPr id="5" name="Title 4"/>
          <p:cNvSpPr>
            <a:spLocks noGrp="1"/>
          </p:cNvSpPr>
          <p:nvPr>
            <p:ph type="ctrTitle"/>
          </p:nvPr>
        </p:nvSpPr>
        <p:spPr/>
        <p:txBody>
          <a:bodyPr/>
          <a:lstStyle/>
          <a:p>
            <a:r>
              <a:rPr lang="en-US" dirty="0" smtClean="0"/>
              <a:t>Call. Click. Connect.</a:t>
            </a:r>
            <a:endParaRPr lang="en-US" dirty="0"/>
          </a:p>
        </p:txBody>
      </p:sp>
      <p:sp>
        <p:nvSpPr>
          <p:cNvPr id="6" name="Subtitle 5"/>
          <p:cNvSpPr>
            <a:spLocks noGrp="1"/>
          </p:cNvSpPr>
          <p:nvPr>
            <p:ph type="subTitle" idx="1"/>
          </p:nvPr>
        </p:nvSpPr>
        <p:spPr/>
        <p:txBody>
          <a:bodyPr/>
          <a:lstStyle/>
          <a:p>
            <a:r>
              <a:rPr lang="en-US" dirty="0" smtClean="0"/>
              <a:t>1-800-342-9647		</a:t>
            </a:r>
            <a:r>
              <a:rPr lang="en-US" dirty="0" err="1" smtClean="0"/>
              <a:t>MilitaryOneSource.mil</a:t>
            </a:r>
            <a:endParaRPr lang="en-US" dirty="0"/>
          </a:p>
        </p:txBody>
      </p:sp>
    </p:spTree>
    <p:extLst>
      <p:ext uri="{BB962C8B-B14F-4D97-AF65-F5344CB8AC3E}">
        <p14:creationId xmlns:p14="http://schemas.microsoft.com/office/powerpoint/2010/main" val="203034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Countless users turn to Military OneSource for the free non-medical counseling services, consultations, and the detailed information related to all aspects of military life.  Military OneSource continues to be the one-stop shop for all the services users have come to rely on, and the newly designed website makes it even easier to access those services.</a:t>
            </a:r>
          </a:p>
        </p:txBody>
      </p:sp>
      <p:sp>
        <p:nvSpPr>
          <p:cNvPr id="3" name="Title 2"/>
          <p:cNvSpPr>
            <a:spLocks noGrp="1"/>
          </p:cNvSpPr>
          <p:nvPr>
            <p:ph type="ctrTitle"/>
          </p:nvPr>
        </p:nvSpPr>
        <p:spPr/>
        <p:txBody>
          <a:bodyPr/>
          <a:lstStyle/>
          <a:p>
            <a:r>
              <a:rPr lang="en-US" dirty="0" smtClean="0"/>
              <a:t>Purpose</a:t>
            </a:r>
            <a:endParaRPr lang="en-US" dirty="0"/>
          </a:p>
        </p:txBody>
      </p:sp>
    </p:spTree>
    <p:extLst>
      <p:ext uri="{BB962C8B-B14F-4D97-AF65-F5344CB8AC3E}">
        <p14:creationId xmlns:p14="http://schemas.microsoft.com/office/powerpoint/2010/main" val="249456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Military OneSource is the same one-stop shop for all the services users have come to rely on.</a:t>
            </a:r>
          </a:p>
          <a:p>
            <a:pPr lvl="0"/>
            <a:r>
              <a:rPr lang="en-US" dirty="0"/>
              <a:t>The new Military OneSource website is designed to empower users! Information, links, and interactive tools allow users to get what they need in the way they are most comfortable.</a:t>
            </a:r>
          </a:p>
          <a:p>
            <a:pPr lvl="0"/>
            <a:r>
              <a:rPr lang="en-US" dirty="0"/>
              <a:t>The new Military OneSource site launches </a:t>
            </a:r>
            <a:r>
              <a:rPr lang="en-US" dirty="0" smtClean="0"/>
              <a:t>Mid-November, 2012, </a:t>
            </a:r>
            <a:r>
              <a:rPr lang="en-US" dirty="0"/>
              <a:t>with a brand new look, re-designed features, and user-friendly access to all the important information users need.</a:t>
            </a:r>
          </a:p>
        </p:txBody>
      </p:sp>
      <p:sp>
        <p:nvSpPr>
          <p:cNvPr id="3" name="Title 2"/>
          <p:cNvSpPr>
            <a:spLocks noGrp="1"/>
          </p:cNvSpPr>
          <p:nvPr>
            <p:ph type="ctrTitle"/>
          </p:nvPr>
        </p:nvSpPr>
        <p:spPr/>
        <p:txBody>
          <a:bodyPr/>
          <a:lstStyle/>
          <a:p>
            <a:r>
              <a:rPr lang="en-US" sz="3200" dirty="0"/>
              <a:t>Military </a:t>
            </a:r>
            <a:r>
              <a:rPr lang="en-US" sz="3200" dirty="0" smtClean="0"/>
              <a:t>OneSource: The </a:t>
            </a:r>
            <a:r>
              <a:rPr lang="en-US" sz="3200" dirty="0"/>
              <a:t>website evolution </a:t>
            </a:r>
          </a:p>
        </p:txBody>
      </p:sp>
    </p:spTree>
    <p:extLst>
      <p:ext uri="{BB962C8B-B14F-4D97-AF65-F5344CB8AC3E}">
        <p14:creationId xmlns:p14="http://schemas.microsoft.com/office/powerpoint/2010/main" val="139587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new homepage offers users quick access to:</a:t>
            </a:r>
          </a:p>
          <a:p>
            <a:pPr lvl="1"/>
            <a:r>
              <a:rPr lang="en-US" dirty="0"/>
              <a:t>Links to program pages</a:t>
            </a:r>
          </a:p>
          <a:p>
            <a:pPr lvl="1"/>
            <a:r>
              <a:rPr lang="en-US" dirty="0"/>
              <a:t>The most popular site content</a:t>
            </a:r>
          </a:p>
          <a:p>
            <a:pPr lvl="1"/>
            <a:r>
              <a:rPr lang="en-US" dirty="0"/>
              <a:t>An installation directory to help you find the resources closest to you</a:t>
            </a:r>
          </a:p>
          <a:p>
            <a:pPr lvl="1"/>
            <a:r>
              <a:rPr lang="en-US" dirty="0"/>
              <a:t>All of the available counseling </a:t>
            </a:r>
            <a:r>
              <a:rPr lang="en-US" dirty="0" smtClean="0"/>
              <a:t>options</a:t>
            </a:r>
            <a:endParaRPr lang="en-US" dirty="0"/>
          </a:p>
        </p:txBody>
      </p:sp>
      <p:sp>
        <p:nvSpPr>
          <p:cNvPr id="3" name="Title 2"/>
          <p:cNvSpPr>
            <a:spLocks noGrp="1"/>
          </p:cNvSpPr>
          <p:nvPr>
            <p:ph type="ctrTitle"/>
          </p:nvPr>
        </p:nvSpPr>
        <p:spPr/>
        <p:txBody>
          <a:bodyPr/>
          <a:lstStyle/>
          <a:p>
            <a:r>
              <a:rPr lang="en-US" sz="3200" dirty="0"/>
              <a:t>A newly designed homepage with everything you need—just a click away! </a:t>
            </a:r>
          </a:p>
        </p:txBody>
      </p:sp>
    </p:spTree>
    <p:extLst>
      <p:ext uri="{BB962C8B-B14F-4D97-AF65-F5344CB8AC3E}">
        <p14:creationId xmlns:p14="http://schemas.microsoft.com/office/powerpoint/2010/main" val="141920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Users can access several Military OneSource social media applications from one location.</a:t>
            </a:r>
          </a:p>
          <a:p>
            <a:pPr lvl="1"/>
            <a:r>
              <a:rPr lang="en-US" dirty="0"/>
              <a:t>Twitter</a:t>
            </a:r>
          </a:p>
          <a:p>
            <a:pPr lvl="1"/>
            <a:r>
              <a:rPr lang="en-US" dirty="0"/>
              <a:t>Facebook</a:t>
            </a:r>
          </a:p>
          <a:p>
            <a:pPr lvl="1"/>
            <a:r>
              <a:rPr lang="en-US" dirty="0"/>
              <a:t>Blog Brigade</a:t>
            </a:r>
          </a:p>
          <a:p>
            <a:pPr lvl="1"/>
            <a:r>
              <a:rPr lang="en-US" dirty="0"/>
              <a:t>Discussion boards</a:t>
            </a:r>
          </a:p>
          <a:p>
            <a:pPr lvl="1"/>
            <a:r>
              <a:rPr lang="en-US" dirty="0"/>
              <a:t>Live online workshops </a:t>
            </a:r>
            <a:r>
              <a:rPr lang="en-US"/>
              <a:t>and </a:t>
            </a:r>
            <a:r>
              <a:rPr lang="en-US" smtClean="0"/>
              <a:t>webinars</a:t>
            </a:r>
            <a:endParaRPr lang="en-US" dirty="0"/>
          </a:p>
        </p:txBody>
      </p:sp>
      <p:sp>
        <p:nvSpPr>
          <p:cNvPr id="3" name="Title 2"/>
          <p:cNvSpPr>
            <a:spLocks noGrp="1"/>
          </p:cNvSpPr>
          <p:nvPr>
            <p:ph type="ctrTitle"/>
          </p:nvPr>
        </p:nvSpPr>
        <p:spPr/>
        <p:txBody>
          <a:bodyPr/>
          <a:lstStyle/>
          <a:p>
            <a:r>
              <a:rPr lang="en-US" dirty="0"/>
              <a:t>Great new social media features</a:t>
            </a:r>
            <a:r>
              <a:rPr lang="en-US" dirty="0" smtClean="0"/>
              <a:t>!</a:t>
            </a:r>
            <a:endParaRPr lang="en-US" dirty="0"/>
          </a:p>
        </p:txBody>
      </p:sp>
    </p:spTree>
    <p:extLst>
      <p:ext uri="{BB962C8B-B14F-4D97-AF65-F5344CB8AC3E}">
        <p14:creationId xmlns:p14="http://schemas.microsoft.com/office/powerpoint/2010/main" val="253763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Use a tablet or smart phone to access great information from anywhere at any time!</a:t>
            </a:r>
          </a:p>
          <a:p>
            <a:pPr lvl="1"/>
            <a:r>
              <a:rPr lang="en-US" dirty="0"/>
              <a:t>Military family program topics </a:t>
            </a:r>
          </a:p>
          <a:p>
            <a:pPr lvl="1"/>
            <a:r>
              <a:rPr lang="en-US" dirty="0"/>
              <a:t>Links to favorite social media applications</a:t>
            </a:r>
          </a:p>
          <a:p>
            <a:pPr lvl="1"/>
            <a:r>
              <a:rPr lang="en-US" dirty="0"/>
              <a:t>An easy to use installation locator </a:t>
            </a:r>
          </a:p>
        </p:txBody>
      </p:sp>
      <p:sp>
        <p:nvSpPr>
          <p:cNvPr id="3" name="Title 2"/>
          <p:cNvSpPr>
            <a:spLocks noGrp="1"/>
          </p:cNvSpPr>
          <p:nvPr>
            <p:ph type="ctrTitle"/>
          </p:nvPr>
        </p:nvSpPr>
        <p:spPr/>
        <p:txBody>
          <a:bodyPr/>
          <a:lstStyle/>
          <a:p>
            <a:r>
              <a:rPr lang="en-US" dirty="0"/>
              <a:t>A mobile version for access on the go</a:t>
            </a:r>
            <a:r>
              <a:rPr lang="en-US" dirty="0" smtClean="0"/>
              <a:t>!</a:t>
            </a:r>
            <a:endParaRPr lang="en-US" dirty="0"/>
          </a:p>
        </p:txBody>
      </p:sp>
    </p:spTree>
    <p:extLst>
      <p:ext uri="{BB962C8B-B14F-4D97-AF65-F5344CB8AC3E}">
        <p14:creationId xmlns:p14="http://schemas.microsoft.com/office/powerpoint/2010/main" val="14674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3200" dirty="0"/>
              <a:t>Program-specific information in one, </a:t>
            </a:r>
            <a:r>
              <a:rPr lang="en-US" sz="3200" dirty="0" smtClean="0"/>
              <a:t/>
            </a:r>
            <a:br>
              <a:rPr lang="en-US" sz="3200" dirty="0" smtClean="0"/>
            </a:br>
            <a:r>
              <a:rPr lang="en-US" sz="3200" dirty="0" smtClean="0"/>
              <a:t>easy </a:t>
            </a:r>
            <a:r>
              <a:rPr lang="en-US" sz="3200" dirty="0"/>
              <a:t>to find location</a:t>
            </a:r>
            <a:r>
              <a:rPr lang="en-US" sz="3200" dirty="0" smtClean="0"/>
              <a:t>!</a:t>
            </a:r>
            <a:endParaRPr lang="en-US" sz="3200" dirty="0"/>
          </a:p>
        </p:txBody>
      </p:sp>
      <p:sp>
        <p:nvSpPr>
          <p:cNvPr id="2" name="Content Placeholder 1"/>
          <p:cNvSpPr>
            <a:spLocks noGrp="1"/>
          </p:cNvSpPr>
          <p:nvPr>
            <p:ph idx="1"/>
          </p:nvPr>
        </p:nvSpPr>
        <p:spPr/>
        <p:txBody>
          <a:bodyPr/>
          <a:lstStyle/>
          <a:p>
            <a:r>
              <a:rPr lang="en-US" dirty="0" smtClean="0"/>
              <a:t>Each program has its own redesigned program page that includes:</a:t>
            </a:r>
            <a:endParaRPr lang="en-US" dirty="0"/>
          </a:p>
        </p:txBody>
      </p:sp>
      <p:sp>
        <p:nvSpPr>
          <p:cNvPr id="5" name="Content Placeholder 4"/>
          <p:cNvSpPr>
            <a:spLocks noGrp="1"/>
          </p:cNvSpPr>
          <p:nvPr>
            <p:ph idx="10"/>
          </p:nvPr>
        </p:nvSpPr>
        <p:spPr>
          <a:xfrm>
            <a:off x="685800" y="2105596"/>
            <a:ext cx="3888512" cy="3290201"/>
          </a:xfrm>
        </p:spPr>
        <p:txBody>
          <a:bodyPr/>
          <a:lstStyle/>
          <a:p>
            <a:pPr lvl="1"/>
            <a:r>
              <a:rPr lang="en-US" dirty="0"/>
              <a:t>Relevant articles </a:t>
            </a:r>
          </a:p>
          <a:p>
            <a:pPr lvl="1"/>
            <a:r>
              <a:rPr lang="en-US" dirty="0"/>
              <a:t>Resource links </a:t>
            </a:r>
          </a:p>
          <a:p>
            <a:pPr lvl="1"/>
            <a:r>
              <a:rPr lang="en-US" dirty="0"/>
              <a:t>Really Simple Syndication (RSS) feeds</a:t>
            </a:r>
          </a:p>
          <a:p>
            <a:pPr lvl="1"/>
            <a:r>
              <a:rPr lang="en-US" dirty="0"/>
              <a:t>Live webinar schedules</a:t>
            </a:r>
          </a:p>
        </p:txBody>
      </p:sp>
      <p:sp>
        <p:nvSpPr>
          <p:cNvPr id="8" name="Content Placeholder 7"/>
          <p:cNvSpPr>
            <a:spLocks noGrp="1"/>
          </p:cNvSpPr>
          <p:nvPr>
            <p:ph idx="11"/>
          </p:nvPr>
        </p:nvSpPr>
        <p:spPr>
          <a:xfrm>
            <a:off x="4574312" y="2105596"/>
            <a:ext cx="3888512" cy="3290200"/>
          </a:xfrm>
        </p:spPr>
        <p:txBody>
          <a:bodyPr/>
          <a:lstStyle/>
          <a:p>
            <a:pPr lvl="1"/>
            <a:r>
              <a:rPr lang="en-US" dirty="0" smtClean="0"/>
              <a:t>Topic</a:t>
            </a:r>
            <a:r>
              <a:rPr lang="en-US" dirty="0"/>
              <a:t>-specific tools for service providers</a:t>
            </a:r>
          </a:p>
          <a:p>
            <a:pPr lvl="1"/>
            <a:r>
              <a:rPr lang="en-US" dirty="0"/>
              <a:t>Topic-specific tools for leadership</a:t>
            </a:r>
          </a:p>
          <a:p>
            <a:pPr lvl="1"/>
            <a:r>
              <a:rPr lang="en-US" dirty="0"/>
              <a:t>Polling capabilities</a:t>
            </a:r>
          </a:p>
          <a:p>
            <a:pPr lvl="1"/>
            <a:r>
              <a:rPr lang="en-US" dirty="0"/>
              <a:t>Program blog space </a:t>
            </a:r>
          </a:p>
          <a:p>
            <a:pPr lvl="1"/>
            <a:r>
              <a:rPr lang="en-US" dirty="0"/>
              <a:t>A share </a:t>
            </a:r>
            <a:r>
              <a:rPr lang="en-US" dirty="0" smtClean="0"/>
              <a:t>function</a:t>
            </a:r>
            <a:endParaRPr lang="en-US" dirty="0"/>
          </a:p>
        </p:txBody>
      </p:sp>
      <p:sp>
        <p:nvSpPr>
          <p:cNvPr id="6" name="Content Placeholder 4"/>
          <p:cNvSpPr txBox="1">
            <a:spLocks/>
          </p:cNvSpPr>
          <p:nvPr/>
        </p:nvSpPr>
        <p:spPr>
          <a:xfrm>
            <a:off x="4526958" y="2195342"/>
            <a:ext cx="3888512" cy="3978802"/>
          </a:xfrm>
          <a:prstGeom prst="rect">
            <a:avLst/>
          </a:prstGeom>
        </p:spPr>
        <p:txBody>
          <a:bodyPr/>
          <a:lstStyle>
            <a:lvl1pPr marL="342900" indent="-342900" algn="l" defTabSz="457200" rtl="0" eaLnBrk="1" latinLnBrk="0" hangingPunct="1">
              <a:spcBef>
                <a:spcPct val="20000"/>
              </a:spcBef>
              <a:buClr>
                <a:srgbClr val="ECC265"/>
              </a:buClr>
              <a:buSzPct val="100000"/>
              <a:buFontTx/>
              <a:buBlip>
                <a:blip r:embed="rId2"/>
              </a:buBlip>
              <a:defRPr sz="2200" b="0" i="0" kern="1200">
                <a:solidFill>
                  <a:schemeClr val="tx1"/>
                </a:solidFill>
                <a:latin typeface="Arial"/>
                <a:ea typeface="+mn-ea"/>
                <a:cs typeface="Arial"/>
              </a:defRPr>
            </a:lvl1pPr>
            <a:lvl2pPr marL="742950" indent="-285750" algn="l" defTabSz="457200" rtl="0" eaLnBrk="1" latinLnBrk="0" hangingPunct="1">
              <a:spcBef>
                <a:spcPct val="20000"/>
              </a:spcBef>
              <a:buClr>
                <a:srgbClr val="BF0C1D"/>
              </a:buClr>
              <a:buSzPct val="120000"/>
              <a:buFont typeface="Arial"/>
              <a:buChar char="•"/>
              <a:defRPr sz="2000" b="0" i="0" kern="1200">
                <a:solidFill>
                  <a:schemeClr val="tx1"/>
                </a:solidFill>
                <a:latin typeface="Arial"/>
                <a:ea typeface="+mn-ea"/>
                <a:cs typeface="Arial"/>
              </a:defRPr>
            </a:lvl2pPr>
            <a:lvl3pPr marL="1143000" indent="-228600" algn="l" defTabSz="457200" rtl="0" eaLnBrk="1" latinLnBrk="0" hangingPunct="1">
              <a:spcBef>
                <a:spcPct val="20000"/>
              </a:spcBef>
              <a:buClr>
                <a:srgbClr val="003A6D"/>
              </a:buClr>
              <a:buSzPct val="120000"/>
              <a:buFont typeface="Arial"/>
              <a:buChar char="•"/>
              <a:defRPr sz="18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p>
        </p:txBody>
      </p:sp>
    </p:spTree>
    <p:extLst>
      <p:ext uri="{BB962C8B-B14F-4D97-AF65-F5344CB8AC3E}">
        <p14:creationId xmlns:p14="http://schemas.microsoft.com/office/powerpoint/2010/main" val="162860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 matter where you are on the site, it’s easy to locate what you need. One click access to: </a:t>
            </a:r>
          </a:p>
          <a:p>
            <a:pPr lvl="1"/>
            <a:r>
              <a:rPr lang="en-US" dirty="0"/>
              <a:t>Non-medical counseling options</a:t>
            </a:r>
          </a:p>
          <a:p>
            <a:pPr lvl="1"/>
            <a:r>
              <a:rPr lang="en-US" dirty="0"/>
              <a:t>Specialty consultations</a:t>
            </a:r>
          </a:p>
          <a:p>
            <a:pPr lvl="1"/>
            <a:r>
              <a:rPr lang="en-US" dirty="0"/>
              <a:t>Military life topics (program pages)</a:t>
            </a:r>
          </a:p>
          <a:p>
            <a:pPr lvl="1"/>
            <a:r>
              <a:rPr lang="en-US" dirty="0"/>
              <a:t>Social media features</a:t>
            </a:r>
          </a:p>
          <a:p>
            <a:pPr lvl="1"/>
            <a:r>
              <a:rPr lang="en-US" dirty="0"/>
              <a:t>The help button</a:t>
            </a:r>
          </a:p>
          <a:p>
            <a:pPr lvl="1"/>
            <a:r>
              <a:rPr lang="en-US" dirty="0"/>
              <a:t>Feedback options</a:t>
            </a:r>
          </a:p>
          <a:p>
            <a:pPr lvl="1"/>
            <a:r>
              <a:rPr lang="en-US" dirty="0"/>
              <a:t>Branch of Service pages</a:t>
            </a:r>
          </a:p>
          <a:p>
            <a:pPr lvl="1"/>
            <a:r>
              <a:rPr lang="en-US" dirty="0"/>
              <a:t>Those Who Support </a:t>
            </a:r>
            <a:r>
              <a:rPr lang="en-US" dirty="0" smtClean="0"/>
              <a:t>pages</a:t>
            </a:r>
            <a:endParaRPr lang="en-US" dirty="0"/>
          </a:p>
        </p:txBody>
      </p:sp>
      <p:sp>
        <p:nvSpPr>
          <p:cNvPr id="3" name="Title 2"/>
          <p:cNvSpPr>
            <a:spLocks noGrp="1"/>
          </p:cNvSpPr>
          <p:nvPr>
            <p:ph type="ctrTitle"/>
          </p:nvPr>
        </p:nvSpPr>
        <p:spPr/>
        <p:txBody>
          <a:bodyPr/>
          <a:lstStyle/>
          <a:p>
            <a:r>
              <a:rPr lang="en-US" dirty="0"/>
              <a:t>User-friendly </a:t>
            </a:r>
            <a:r>
              <a:rPr lang="en-US" dirty="0" smtClean="0"/>
              <a:t>navigation</a:t>
            </a:r>
            <a:endParaRPr lang="en-US" dirty="0"/>
          </a:p>
        </p:txBody>
      </p:sp>
    </p:spTree>
    <p:extLst>
      <p:ext uri="{BB962C8B-B14F-4D97-AF65-F5344CB8AC3E}">
        <p14:creationId xmlns:p14="http://schemas.microsoft.com/office/powerpoint/2010/main" val="359237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search engine is now better equipped to find exactly what users are looking for. Just type in a phrase or key word and click the search button to locate exactly what you need quickly and easily</a:t>
            </a:r>
            <a:r>
              <a:rPr lang="en-US" dirty="0" smtClean="0"/>
              <a:t>.</a:t>
            </a:r>
            <a:endParaRPr lang="en-US" dirty="0"/>
          </a:p>
        </p:txBody>
      </p:sp>
      <p:sp>
        <p:nvSpPr>
          <p:cNvPr id="3" name="Title 2"/>
          <p:cNvSpPr>
            <a:spLocks noGrp="1"/>
          </p:cNvSpPr>
          <p:nvPr>
            <p:ph type="ctrTitle"/>
          </p:nvPr>
        </p:nvSpPr>
        <p:spPr/>
        <p:txBody>
          <a:bodyPr/>
          <a:lstStyle/>
          <a:p>
            <a:r>
              <a:rPr lang="en-US" dirty="0"/>
              <a:t>An improved search engine</a:t>
            </a:r>
            <a:r>
              <a:rPr lang="en-US" dirty="0" smtClean="0"/>
              <a:t>!</a:t>
            </a:r>
            <a:endParaRPr lang="en-US" dirty="0"/>
          </a:p>
        </p:txBody>
      </p:sp>
    </p:spTree>
    <p:extLst>
      <p:ext uri="{BB962C8B-B14F-4D97-AF65-F5344CB8AC3E}">
        <p14:creationId xmlns:p14="http://schemas.microsoft.com/office/powerpoint/2010/main" val="173560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4C66E7B9715542901841874D870FB2" ma:contentTypeVersion="0" ma:contentTypeDescription="Create a new document." ma:contentTypeScope="" ma:versionID="eda6c43f7369dced508e6dc503da84c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E8C758-E454-43C7-B999-1CD9300EA05C}">
  <ds:schemaRefs>
    <ds:schemaRef ds:uri="http://schemas.microsoft.com/sharepoint/v3/contenttype/forms"/>
  </ds:schemaRefs>
</ds:datastoreItem>
</file>

<file path=customXml/itemProps2.xml><?xml version="1.0" encoding="utf-8"?>
<ds:datastoreItem xmlns:ds="http://schemas.openxmlformats.org/officeDocument/2006/customXml" ds:itemID="{EC4716C4-F539-41DB-A5FD-7FDA5359AEDD}">
  <ds:schemaRefs>
    <ds:schemaRef ds:uri="http://schemas.openxmlformats.org/package/2006/metadata/core-properties"/>
    <ds:schemaRef ds:uri="http://purl.org/dc/terms/"/>
    <ds:schemaRef ds:uri="http://schemas.microsoft.com/office/2006/metadata/properties"/>
    <ds:schemaRef ds:uri="http://purl.org/dc/elements/1.1/"/>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DAAAE9C-63FF-46B5-8BAD-BF8281D65D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MOS_Relaunch_PPT template.potx</Template>
  <TotalTime>204</TotalTime>
  <Words>740</Words>
  <Application>Microsoft Office PowerPoint</Application>
  <PresentationFormat>On-screen Show (4:3)</PresentationFormat>
  <Paragraphs>82</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MOS_Relaunch_PPT template</vt:lpstr>
      <vt:lpstr>Website Summary Webinar</vt:lpstr>
      <vt:lpstr>Purpose</vt:lpstr>
      <vt:lpstr>Military OneSource: The website evolution </vt:lpstr>
      <vt:lpstr>A newly designed homepage with everything you need—just a click away! </vt:lpstr>
      <vt:lpstr>Great new social media features!</vt:lpstr>
      <vt:lpstr>A mobile version for access on the go!</vt:lpstr>
      <vt:lpstr>Program-specific information in one,  easy to find location!</vt:lpstr>
      <vt:lpstr>User-friendly navigation</vt:lpstr>
      <vt:lpstr>An improved search engine!</vt:lpstr>
      <vt:lpstr>Access to Military OneSource favorites!</vt:lpstr>
      <vt:lpstr>What’s found in the footer</vt:lpstr>
      <vt:lpstr>Questions?</vt:lpstr>
      <vt:lpstr>Call. Click. Connect.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Coon</dc:creator>
  <cp:lastModifiedBy>Angela M. Selby-Pagan</cp:lastModifiedBy>
  <cp:revision>67</cp:revision>
  <dcterms:created xsi:type="dcterms:W3CDTF">2012-06-19T17:02:24Z</dcterms:created>
  <dcterms:modified xsi:type="dcterms:W3CDTF">2012-11-16T14:29:28Z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0x0101000F4C66E7B9715542901841874D870FB2</vt:lpwstr>
  </property>
</Properties>
</file>