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75" r:id="rId5"/>
    <p:sldId id="266" r:id="rId6"/>
    <p:sldId id="268" r:id="rId7"/>
    <p:sldId id="267" r:id="rId8"/>
    <p:sldId id="280" r:id="rId9"/>
    <p:sldId id="276" r:id="rId10"/>
    <p:sldId id="277" r:id="rId11"/>
    <p:sldId id="278" r:id="rId12"/>
    <p:sldId id="279" r:id="rId13"/>
  </p:sldIdLst>
  <p:sldSz cx="9144000" cy="6858000" type="screen4x3"/>
  <p:notesSz cx="7162800" cy="9448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083613-9072-F34D-C4B3-5B80BB218B61}" name="Amy Inglesby" initials="AI" userId="S::ainglesby@crosbymarketing.com::f0bf98fb-e16e-4162-9e31-0801152ecb24" providerId="AD"/>
  <p188:author id="{DB162E2A-AE38-CCEE-85C0-F73A2076A556}" name="Danielle Vaughn" initials="DV" userId="Danielle Vaughn" providerId="None"/>
  <p188:author id="{1DE5BB40-6A7A-9EA2-835C-1B048A8C3B3F}" name="Tanya" initials="T" userId="S::tanya.j.ellis.civ@mail.mil::9a36a8ba-567f-4fce-a9cc-ad5857c08e83" providerId="AD"/>
  <p188:author id="{7D447549-7AD6-9BEE-2DD7-D2AB08FC4133}" name="Chris J. Gearon" initials="CG" userId="S::cgearon@crosbymarketing.com::0b2b8378-f5c1-46f5-8414-d1f19ab01400" providerId="AD"/>
  <p188:author id="{622F7E5D-9302-A7F4-EB65-3F7805BB458F}" name="Jennifer Forester" initials="JF" userId="S::jforester@crosbymarketing.com::67e0acc9-b236-489a-b4bc-ed1358f40e82" providerId="AD"/>
  <p188:author id="{BFA641AD-65A9-AC03-E34E-14B0711873EB}" name="Angela Selby-Pagan" initials="ASP" userId="S::aselbypagan@thebowengroup.com::07f4526d-e89d-462a-a019-449157174117" providerId="AD"/>
  <p188:author id="{40BFE2E5-6AC8-2CC9-CF83-0C7D2F406198}" name="Gabrielle H. Weber" initials="GW" userId="S::gweber@crosbymarketing.com::c983c357-88e0-4ac0-9efe-ffa6d69bb270" providerId="AD"/>
  <p188:author id="{F4C1E1E6-9519-CCDA-73D7-7EE0E1B52D52}" name="Michael Kingsberry" initials="MK" userId="26b4e6da45f06987" providerId="Windows Live"/>
  <p188:author id="{B4C88CFE-93E1-6E14-A892-22DD33A77EA6}" name="Paolicelli, Courtney P CIV OSD OUSD P-R (USA)" initials="PCPCOOPR(" userId="S::courtney.p.paolicelli.civ@mail.mil::aec90e95-4952-4529-b38a-ed439f4579d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e Midden" initials="KM" lastIdx="2" clrIdx="0">
    <p:extLst>
      <p:ext uri="{19B8F6BF-5375-455C-9EA6-DF929625EA0E}">
        <p15:presenceInfo xmlns:p15="http://schemas.microsoft.com/office/powerpoint/2012/main" userId="S-1-5-21-2871528693-4081628328-2113024643-21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1F355E"/>
    <a:srgbClr val="D12A2F"/>
    <a:srgbClr val="5A78AD"/>
    <a:srgbClr val="D02C30"/>
    <a:srgbClr val="CC2C30"/>
    <a:srgbClr val="9E2231"/>
    <a:srgbClr val="B72535"/>
    <a:srgbClr val="B72739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86395"/>
  </p:normalViewPr>
  <p:slideViewPr>
    <p:cSldViewPr snapToGrid="0">
      <p:cViewPr varScale="1">
        <p:scale>
          <a:sx n="67" d="100"/>
          <a:sy n="67" d="100"/>
        </p:scale>
        <p:origin x="1204" y="44"/>
      </p:cViewPr>
      <p:guideLst/>
    </p:cSldViewPr>
  </p:slideViewPr>
  <p:outlineViewPr>
    <p:cViewPr>
      <p:scale>
        <a:sx n="33" d="100"/>
        <a:sy n="33" d="100"/>
      </p:scale>
      <p:origin x="0" y="-709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DAD4EE-66F6-4DD3-A90D-51D4718296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3880" cy="474081"/>
          </a:xfrm>
          <a:prstGeom prst="rect">
            <a:avLst/>
          </a:prstGeom>
        </p:spPr>
        <p:txBody>
          <a:bodyPr vert="horz" lIns="94915" tIns="47457" rIns="94915" bIns="474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6FF5EB-93B6-4925-8072-2608B22811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57262" y="0"/>
            <a:ext cx="3103880" cy="474081"/>
          </a:xfrm>
          <a:prstGeom prst="rect">
            <a:avLst/>
          </a:prstGeom>
        </p:spPr>
        <p:txBody>
          <a:bodyPr vert="horz" lIns="94915" tIns="47457" rIns="94915" bIns="47457" rtlCol="0"/>
          <a:lstStyle>
            <a:lvl1pPr algn="r">
              <a:defRPr sz="1200"/>
            </a:lvl1pPr>
          </a:lstStyle>
          <a:p>
            <a:fld id="{070BD075-371F-429C-AEB7-F5E6866D305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5B8C7-6A3C-489F-B24A-CF282D0E46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74721"/>
            <a:ext cx="3103880" cy="474080"/>
          </a:xfrm>
          <a:prstGeom prst="rect">
            <a:avLst/>
          </a:prstGeom>
        </p:spPr>
        <p:txBody>
          <a:bodyPr vert="horz" lIns="94915" tIns="47457" rIns="94915" bIns="474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E0234F-8691-4C16-9041-1905179AA8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57262" y="8974721"/>
            <a:ext cx="3103880" cy="474080"/>
          </a:xfrm>
          <a:prstGeom prst="rect">
            <a:avLst/>
          </a:prstGeom>
        </p:spPr>
        <p:txBody>
          <a:bodyPr vert="horz" lIns="94915" tIns="47457" rIns="94915" bIns="47457" rtlCol="0" anchor="b"/>
          <a:lstStyle>
            <a:lvl1pPr algn="r">
              <a:defRPr sz="1200"/>
            </a:lvl1pPr>
          </a:lstStyle>
          <a:p>
            <a:fld id="{3D64E1CA-835F-4B73-B19E-018C96EB7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30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3880" cy="474081"/>
          </a:xfrm>
          <a:prstGeom prst="rect">
            <a:avLst/>
          </a:prstGeom>
        </p:spPr>
        <p:txBody>
          <a:bodyPr vert="horz" lIns="94915" tIns="47457" rIns="94915" bIns="474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57262" y="0"/>
            <a:ext cx="3103880" cy="474081"/>
          </a:xfrm>
          <a:prstGeom prst="rect">
            <a:avLst/>
          </a:prstGeom>
        </p:spPr>
        <p:txBody>
          <a:bodyPr vert="horz" lIns="94915" tIns="47457" rIns="94915" bIns="47457" rtlCol="0"/>
          <a:lstStyle>
            <a:lvl1pPr algn="r">
              <a:defRPr sz="1200"/>
            </a:lvl1pPr>
          </a:lstStyle>
          <a:p>
            <a:fld id="{33046D57-8B32-4EA8-91BB-DADC8FFA374C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738" y="1181100"/>
            <a:ext cx="425132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915" tIns="47457" rIns="94915" bIns="474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6280" y="4547235"/>
            <a:ext cx="5730240" cy="3720465"/>
          </a:xfrm>
          <a:prstGeom prst="rect">
            <a:avLst/>
          </a:prstGeom>
        </p:spPr>
        <p:txBody>
          <a:bodyPr vert="horz" lIns="94915" tIns="47457" rIns="94915" bIns="4745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74721"/>
            <a:ext cx="3103880" cy="474080"/>
          </a:xfrm>
          <a:prstGeom prst="rect">
            <a:avLst/>
          </a:prstGeom>
        </p:spPr>
        <p:txBody>
          <a:bodyPr vert="horz" lIns="94915" tIns="47457" rIns="94915" bIns="474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57262" y="8974721"/>
            <a:ext cx="3103880" cy="474080"/>
          </a:xfrm>
          <a:prstGeom prst="rect">
            <a:avLst/>
          </a:prstGeom>
        </p:spPr>
        <p:txBody>
          <a:bodyPr vert="horz" lIns="94915" tIns="47457" rIns="94915" bIns="47457" rtlCol="0" anchor="b"/>
          <a:lstStyle>
            <a:lvl1pPr algn="r">
              <a:defRPr sz="1200"/>
            </a:lvl1pPr>
          </a:lstStyle>
          <a:p>
            <a:fld id="{17B31761-415C-492C-B38C-E7BE3CFC41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8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34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65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5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68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983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69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79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67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B31761-415C-492C-B38C-E7BE3CFC41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73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A0C2-D54A-4B7B-B6D8-24454AEC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973480"/>
            <a:ext cx="4626864" cy="106070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228600" y="2265777"/>
            <a:ext cx="4627563" cy="1560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5739AE4-A323-495A-97D9-AA737601E5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914400"/>
            <a:ext cx="9144000" cy="59436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37C7778-0467-4947-AEFC-D17DA67D1917}"/>
              </a:ext>
            </a:extLst>
          </p:cNvPr>
          <p:cNvGrpSpPr/>
          <p:nvPr userDrawn="1"/>
        </p:nvGrpSpPr>
        <p:grpSpPr>
          <a:xfrm>
            <a:off x="0" y="190176"/>
            <a:ext cx="9048914" cy="466344"/>
            <a:chOff x="0" y="190176"/>
            <a:chExt cx="9048914" cy="466344"/>
          </a:xfrm>
        </p:grpSpPr>
        <p:sp>
          <p:nvSpPr>
            <p:cNvPr id="5" name="Rectangle 4" descr="Red header bar.">
              <a:extLst>
                <a:ext uri="{FF2B5EF4-FFF2-40B4-BE49-F238E27FC236}">
                  <a16:creationId xmlns:a16="http://schemas.microsoft.com/office/drawing/2014/main" id="{52817A67-B175-4499-8C49-85CA3936636D}"/>
                </a:ext>
              </a:extLst>
            </p:cNvPr>
            <p:cNvSpPr/>
            <p:nvPr userDrawn="1"/>
          </p:nvSpPr>
          <p:spPr>
            <a:xfrm>
              <a:off x="0" y="190176"/>
              <a:ext cx="7274257" cy="466344"/>
            </a:xfrm>
            <a:prstGeom prst="rect">
              <a:avLst/>
            </a:prstGeom>
            <a:solidFill>
              <a:srgbClr val="D12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D12A2F"/>
                </a:solidFill>
              </a:endParaRPr>
            </a:p>
          </p:txBody>
        </p:sp>
        <p:pic>
          <p:nvPicPr>
            <p:cNvPr id="6" name="Military OneSource Logo">
              <a:extLst>
                <a:ext uri="{FF2B5EF4-FFF2-40B4-BE49-F238E27FC236}">
                  <a16:creationId xmlns:a16="http://schemas.microsoft.com/office/drawing/2014/main" id="{C4C7461E-6ED1-4716-B3CD-75FBB9AAAB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8272" y="203824"/>
              <a:ext cx="1640642" cy="393616"/>
            </a:xfrm>
            <a:prstGeom prst="rect">
              <a:avLst/>
            </a:prstGeom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A058CA-D310-4AFB-BEBE-09AB200591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4B113-6A9A-4AA3-AA71-9BA65978B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</p:spTree>
    <p:extLst>
      <p:ext uri="{BB962C8B-B14F-4D97-AF65-F5344CB8AC3E}">
        <p14:creationId xmlns:p14="http://schemas.microsoft.com/office/powerpoint/2010/main" val="1649824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548C0-D508-448B-9F31-88CF274CF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307975" y="2037523"/>
            <a:ext cx="8226425" cy="6758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0379CC-28E1-4C69-AD33-E27EB72365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0D17A-C7D5-4DE3-A3EF-817F177CA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8164E7-74F7-1BA4-1F58-042FE0A03DF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88925" y="2822575"/>
            <a:ext cx="8258175" cy="44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DE148E1-7565-C6F3-AF1A-4537C0D998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07975" y="3429000"/>
            <a:ext cx="8226425" cy="249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3BF8211-BC34-8D9F-EFD7-599F0240B3D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6225" y="3876675"/>
            <a:ext cx="8258175" cy="387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AA3701C-9CEA-99C4-8E14-D5B86656968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76225" y="4389438"/>
            <a:ext cx="8189913" cy="4905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F37992F-6E70-D5C8-34BB-B01CD7B6D5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76225" y="4999038"/>
            <a:ext cx="8189913" cy="4587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413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42DAE-91C7-4588-B2F6-27E545A0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20700" y="1930400"/>
            <a:ext cx="4738688" cy="4492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5621FC1-BC5F-4F7C-8065-63EBDA1A620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259614" y="1624764"/>
            <a:ext cx="3890354" cy="4798631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2DA35-4162-41E4-BEC1-865BC57C8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982CB0-9D7D-4F39-BDE6-75E130891B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30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42DAE-91C7-4588-B2F6-27E545A0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5621FC1-BC5F-4F7C-8065-63EBDA1A620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43" y="1639279"/>
            <a:ext cx="3848100" cy="4791456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913188" y="1930400"/>
            <a:ext cx="4724400" cy="4492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2DA35-4162-41E4-BEC1-865BC57C8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982CB0-9D7D-4F39-BDE6-75E130891B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62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B4ABC-99BC-4F85-B19D-DFE26EB10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18E3C7-D176-440E-8DC7-A69017F136B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97698" y="1632343"/>
            <a:ext cx="3849624" cy="4791456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/>
              <a:t>Click on icon to add image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A62E43-B2CD-468F-A98E-4BAC9F90F33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7906" y="3708983"/>
            <a:ext cx="1660525" cy="638175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Source caption if needed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36C648-D4EC-4F8C-B950-85F39A661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9C8B7C-99CE-409E-A850-D6FF10B8E8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66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952B1-FFAD-4459-B310-78427B7EF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055B6ED-0B6A-48FB-91CA-AD3E34C33F8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79388" y="2315421"/>
            <a:ext cx="717550" cy="852487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20"/>
          </p:nvPr>
        </p:nvSpPr>
        <p:spPr>
          <a:xfrm>
            <a:off x="990600" y="2284413"/>
            <a:ext cx="7543800" cy="884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62B0FF48-77DB-4722-87BC-E47B2AAD632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79388" y="3448121"/>
            <a:ext cx="717550" cy="852487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990600" y="3417888"/>
            <a:ext cx="75438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94BD939B-CD8C-4C93-8F76-69073748E57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79388" y="4591503"/>
            <a:ext cx="717550" cy="852487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2"/>
          </p:nvPr>
        </p:nvSpPr>
        <p:spPr>
          <a:xfrm>
            <a:off x="990600" y="4560888"/>
            <a:ext cx="75438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CD8E8-F22D-42A6-B99D-7CEAE2EDE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10D7AA-670E-436B-8D38-627B3EC7E1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1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w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CB5B0-1E47-4BF3-A32F-FE20586F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9"/>
          </p:nvPr>
        </p:nvSpPr>
        <p:spPr>
          <a:xfrm>
            <a:off x="574675" y="1898650"/>
            <a:ext cx="4673600" cy="43656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435886D-D775-4D28-A336-3DF4788FC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9160" y="2472943"/>
            <a:ext cx="2240280" cy="211226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image</a:t>
            </a:r>
          </a:p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0" hasCustomPrompt="1"/>
          </p:nvPr>
        </p:nvSpPr>
        <p:spPr>
          <a:xfrm>
            <a:off x="574675" y="4875213"/>
            <a:ext cx="2239963" cy="649287"/>
          </a:xfrm>
        </p:spPr>
        <p:txBody>
          <a:bodyPr/>
          <a:lstStyle>
            <a:lvl1pPr marL="0" marR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add text</a:t>
            </a:r>
          </a:p>
          <a:p>
            <a:pPr marL="0" marR="0" lvl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Edit Master text styles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  <a:p>
            <a:pPr lvl="0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7DE81D3-8949-4290-9238-6EA84C6B29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02370" y="2472943"/>
            <a:ext cx="2240280" cy="211226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image</a:t>
            </a:r>
          </a:p>
          <a:p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1" hasCustomPrompt="1"/>
          </p:nvPr>
        </p:nvSpPr>
        <p:spPr>
          <a:xfrm>
            <a:off x="3402013" y="4875213"/>
            <a:ext cx="2239962" cy="649287"/>
          </a:xfrm>
        </p:spPr>
        <p:txBody>
          <a:bodyPr/>
          <a:lstStyle>
            <a:lvl1pPr marL="0" marR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add text</a:t>
            </a:r>
          </a:p>
          <a:p>
            <a:pPr marL="0" marR="0" lvl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Edit Master text styles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4867627-AED5-4E9B-845B-7756123B81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25580" y="2473996"/>
            <a:ext cx="2240280" cy="211226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image</a:t>
            </a:r>
          </a:p>
          <a:p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22" hasCustomPrompt="1"/>
          </p:nvPr>
        </p:nvSpPr>
        <p:spPr>
          <a:xfrm>
            <a:off x="6226175" y="4875213"/>
            <a:ext cx="2239963" cy="649287"/>
          </a:xfrm>
        </p:spPr>
        <p:txBody>
          <a:bodyPr/>
          <a:lstStyle>
            <a:lvl1pPr marL="0" marR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add text</a:t>
            </a:r>
          </a:p>
          <a:p>
            <a:pPr marL="0" marR="0" lvl="0" indent="0" algn="l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Edit Master text styles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14D064-4523-410D-A742-5116EA3E2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412ECE-A213-433E-82BA-88208BFF43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72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2BF0A-8F4E-4C1C-B1D4-5AB53416E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95D925-EA9F-4FFE-A845-A5A3415F3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" b="1262"/>
          <a:stretch/>
        </p:blipFill>
        <p:spPr>
          <a:xfrm>
            <a:off x="-9525" y="2123831"/>
            <a:ext cx="9144000" cy="432816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9850" y="1855305"/>
            <a:ext cx="8985250" cy="2103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8BFA10-D048-4C79-BF23-4DB43B8B6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41F11C-BCB8-4CE9-9059-8D1C9FE1F6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1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in a boat&#10;&#10;Description automatically generated with low confidence">
            <a:extLst>
              <a:ext uri="{FF2B5EF4-FFF2-40B4-BE49-F238E27FC236}">
                <a16:creationId xmlns:a16="http://schemas.microsoft.com/office/drawing/2014/main" id="{FAA89FDC-7A24-C655-0CFD-78D7E62C9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81"/>
          <a:stretch/>
        </p:blipFill>
        <p:spPr>
          <a:xfrm>
            <a:off x="0" y="1574243"/>
            <a:ext cx="9144000" cy="48659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D20875-525C-479E-9450-EB1EEAC45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27063" y="1941513"/>
            <a:ext cx="7889875" cy="1314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CA2E79-6F02-489B-B720-D6FD08D7C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9A60B5-8E47-4A21-8099-F70CF92758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3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52BB95E-FDBE-4961-BE7F-83F2260EAD56}"/>
              </a:ext>
            </a:extLst>
          </p:cNvPr>
          <p:cNvGrpSpPr/>
          <p:nvPr userDrawn="1"/>
        </p:nvGrpSpPr>
        <p:grpSpPr>
          <a:xfrm>
            <a:off x="0" y="190176"/>
            <a:ext cx="9145846" cy="6668841"/>
            <a:chOff x="0" y="190176"/>
            <a:chExt cx="9145846" cy="6668841"/>
          </a:xfrm>
        </p:grpSpPr>
        <p:pic>
          <p:nvPicPr>
            <p:cNvPr id="11" name="Military OneSource Logo">
              <a:extLst>
                <a:ext uri="{FF2B5EF4-FFF2-40B4-BE49-F238E27FC236}">
                  <a16:creationId xmlns:a16="http://schemas.microsoft.com/office/drawing/2014/main" id="{162FBE0E-F41A-4983-BB2C-F751EFDBB9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3271" y="227785"/>
              <a:ext cx="1307592" cy="313712"/>
            </a:xfrm>
            <a:prstGeom prst="rect">
              <a:avLst/>
            </a:prstGeom>
          </p:spPr>
        </p:pic>
        <p:sp>
          <p:nvSpPr>
            <p:cNvPr id="7" name="Rectangle 6" descr="Red header bar.">
              <a:extLst>
                <a:ext uri="{FF2B5EF4-FFF2-40B4-BE49-F238E27FC236}">
                  <a16:creationId xmlns:a16="http://schemas.microsoft.com/office/drawing/2014/main" id="{E68271E4-9A7D-47B1-9057-D150959EE917}"/>
                </a:ext>
              </a:extLst>
            </p:cNvPr>
            <p:cNvSpPr/>
            <p:nvPr userDrawn="1"/>
          </p:nvSpPr>
          <p:spPr>
            <a:xfrm>
              <a:off x="0" y="190176"/>
              <a:ext cx="7406640" cy="466344"/>
            </a:xfrm>
            <a:prstGeom prst="rect">
              <a:avLst/>
            </a:prstGeom>
            <a:solidFill>
              <a:srgbClr val="D12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D12A2F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886FC0-80F6-4263-983B-B77CB627CCAC}"/>
                </a:ext>
              </a:extLst>
            </p:cNvPr>
            <p:cNvSpPr/>
            <p:nvPr userDrawn="1"/>
          </p:nvSpPr>
          <p:spPr>
            <a:xfrm>
              <a:off x="0" y="644252"/>
              <a:ext cx="9144000" cy="995774"/>
            </a:xfrm>
            <a:prstGeom prst="rect">
              <a:avLst/>
            </a:prstGeom>
            <a:solidFill>
              <a:srgbClr val="1F35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         </a:t>
              </a:r>
            </a:p>
          </p:txBody>
        </p:sp>
        <p:sp>
          <p:nvSpPr>
            <p:cNvPr id="12" name="Rectangle 11" descr="Gray background color." title="Footer Background Color">
              <a:extLst>
                <a:ext uri="{FF2B5EF4-FFF2-40B4-BE49-F238E27FC236}">
                  <a16:creationId xmlns:a16="http://schemas.microsoft.com/office/drawing/2014/main" id="{0FD4687B-EC92-42FD-AE2C-BA3913073DA7}"/>
                </a:ext>
              </a:extLst>
            </p:cNvPr>
            <p:cNvSpPr/>
            <p:nvPr userDrawn="1"/>
          </p:nvSpPr>
          <p:spPr>
            <a:xfrm>
              <a:off x="1846" y="6426986"/>
              <a:ext cx="9144000" cy="432031"/>
            </a:xfrm>
            <a:prstGeom prst="rect">
              <a:avLst/>
            </a:prstGeom>
            <a:solidFill>
              <a:srgbClr val="0D0D0D">
                <a:alpha val="705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05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8EF6D6-B1AB-4792-878B-6C0E0F0946D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79160" y="692209"/>
            <a:ext cx="7886700" cy="923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519466" y="1921161"/>
            <a:ext cx="7886700" cy="4320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749B0742-BCC9-4184-B562-CE7858EEC9D1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225675" y="6440241"/>
            <a:ext cx="4692650" cy="420982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7086600" y="6451991"/>
            <a:ext cx="2057400" cy="3936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D06A98E-9D45-4AC9-A0D5-10D89E1374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24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" userDrawn="1">
          <p15:clr>
            <a:srgbClr val="F26B43"/>
          </p15:clr>
        </p15:guide>
        <p15:guide id="2" orient="horz" pos="1200" userDrawn="1">
          <p15:clr>
            <a:srgbClr val="F26B43"/>
          </p15:clr>
        </p15:guide>
        <p15:guide id="3" pos="5376" userDrawn="1">
          <p15:clr>
            <a:srgbClr val="F26B43"/>
          </p15:clr>
        </p15:guide>
        <p15:guide id="4" pos="192" userDrawn="1">
          <p15:clr>
            <a:srgbClr val="F26B43"/>
          </p15:clr>
        </p15:guide>
        <p15:guide id="5" pos="33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s://www.militaryonesource.mil/" TargetMode="External"/><Relationship Id="rId7" Type="http://schemas.openxmlformats.org/officeDocument/2006/relationships/hyperlink" Target="https://www.militaryonesource.mil/health-wellness/fitness-nutrition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ns.usda.gov/programs" TargetMode="External"/><Relationship Id="rId5" Type="http://schemas.openxmlformats.org/officeDocument/2006/relationships/hyperlink" Target="https://shop.commissaries.com/" TargetMode="External"/><Relationship Id="rId4" Type="http://schemas.openxmlformats.org/officeDocument/2006/relationships/hyperlink" Target="https://www.militaryonesource.mil/resources/millife-guides/food-security-resources-and-support-program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litaryonesource.mil/military-basics/new-to-the-military/military-pay-101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tel:+18003429647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ns.usda.gov/national-hunger-hotline" TargetMode="External"/><Relationship Id="rId5" Type="http://schemas.openxmlformats.org/officeDocument/2006/relationships/hyperlink" Target="https://media.militaryonesourceconnect.org/MilitaryOneSource/ServiceProviderTools/US%20Food%20Security%20Locations%20by%20Installation.pdf" TargetMode="External"/><Relationship Id="rId10" Type="http://schemas.openxmlformats.org/officeDocument/2006/relationships/image" Target="../media/image18.png"/><Relationship Id="rId4" Type="http://schemas.openxmlformats.org/officeDocument/2006/relationships/hyperlink" Target="https://livechat.militaryonesourceconnect.org/webchat/" TargetMode="Externa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litaryonesource.mil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CE47F-ED9D-9AD0-BDAE-0FE76823C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516" y="4059160"/>
            <a:ext cx="5851566" cy="1310943"/>
          </a:xfrm>
        </p:spPr>
        <p:txBody>
          <a:bodyPr/>
          <a:lstStyle/>
          <a:p>
            <a:pPr algn="ctr">
              <a:spcAft>
                <a:spcPts val="500"/>
              </a:spcAft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Healthy Eating on a Budget: 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Resources at the Ready</a:t>
            </a:r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6BA9181-C430-61A7-B758-692D720E09A8}"/>
              </a:ext>
            </a:extLst>
          </p:cNvPr>
          <p:cNvSpPr/>
          <p:nvPr/>
        </p:nvSpPr>
        <p:spPr>
          <a:xfrm>
            <a:off x="2519434" y="5434538"/>
            <a:ext cx="914400" cy="9025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rgbClr val="1F355E"/>
                </a:solidFill>
              </a:rPr>
              <a:t>Insert unit/</a:t>
            </a:r>
          </a:p>
          <a:p>
            <a:pPr algn="ctr"/>
            <a:r>
              <a:rPr lang="en-US" sz="1050" b="1">
                <a:solidFill>
                  <a:srgbClr val="1F355E"/>
                </a:solidFill>
              </a:rPr>
              <a:t>command 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35CA70-4EEC-2799-F404-638872AECA5D}"/>
              </a:ext>
            </a:extLst>
          </p:cNvPr>
          <p:cNvSpPr/>
          <p:nvPr/>
        </p:nvSpPr>
        <p:spPr>
          <a:xfrm>
            <a:off x="3621974" y="5370103"/>
            <a:ext cx="3598223" cy="935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>
                <a:solidFill>
                  <a:srgbClr val="1F355E"/>
                </a:solidFill>
              </a:rPr>
              <a:t>Type Unit / Presenter Name(s) here</a:t>
            </a:r>
          </a:p>
          <a:p>
            <a:r>
              <a:rPr lang="en-US">
                <a:solidFill>
                  <a:srgbClr val="1F355E"/>
                </a:solidFill>
              </a:rPr>
              <a:t> </a:t>
            </a:r>
          </a:p>
        </p:txBody>
      </p:sp>
      <p:pic>
        <p:nvPicPr>
          <p:cNvPr id="6" name="Picture 5" descr="Basket of groceries">
            <a:extLst>
              <a:ext uri="{FF2B5EF4-FFF2-40B4-BE49-F238E27FC236}">
                <a16:creationId xmlns:a16="http://schemas.microsoft.com/office/drawing/2014/main" id="{5583A53C-3865-E8A1-454A-8B5DEC40A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356" y="1051539"/>
            <a:ext cx="2315288" cy="291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0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 Ready and Resilient Force Is a Top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Defense Department Priority</a:t>
            </a:r>
            <a:r>
              <a:rPr lang="en-US" sz="2400" b="1" dirty="0">
                <a:latin typeface="+mn-lt"/>
              </a:rPr>
              <a:t> </a:t>
            </a:r>
            <a:endParaRPr lang="en-US" sz="2400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188E430-A82D-321C-5D6F-7D04B1D2BD3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79161" y="2238681"/>
            <a:ext cx="4450040" cy="3450844"/>
          </a:xfrm>
        </p:spPr>
        <p:txBody>
          <a:bodyPr/>
          <a:lstStyle/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Eating and having access to healthy, affordable, quality food is vital for your health, well-being and mission readiness. 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800" b="0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But like many others – even in the military community –  you may find it tough to do </a:t>
            </a:r>
            <a:br>
              <a:rPr lang="en-US" sz="1800" b="0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800" b="0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 consistently.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Nearly 1 in 4 active-duty personnel experienced food insecurity at some 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point within the last year.</a:t>
            </a:r>
          </a:p>
        </p:txBody>
      </p:sp>
      <p:pic>
        <p:nvPicPr>
          <p:cNvPr id="4" name="Picture 3" descr="Servicemen">
            <a:extLst>
              <a:ext uri="{FF2B5EF4-FFF2-40B4-BE49-F238E27FC236}">
                <a16:creationId xmlns:a16="http://schemas.microsoft.com/office/drawing/2014/main" id="{ECD865D2-6E3C-67F3-282E-E6682CEA691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1" y="2005842"/>
            <a:ext cx="3619055" cy="36545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37502E-E9F2-E9D6-D38F-C1E557825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7314259" y="2225981"/>
            <a:ext cx="0" cy="3130293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6" name="Slide Number Placeholder 5"/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98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Many Factors Influence What and How We Eat</a:t>
            </a:r>
            <a:endParaRPr lang="en-US" sz="2400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A3248BD-8F66-CD91-D784-91B3661CB63E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79160" y="2030255"/>
            <a:ext cx="8324589" cy="50546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400"/>
              </a:spcBef>
              <a:buNone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any time, any person or family can 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find it challenging to consistently get 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healthy, affordable food. </a:t>
            </a:r>
          </a:p>
          <a:p>
            <a:pPr marL="0" indent="0">
              <a:spcBef>
                <a:spcPts val="400"/>
              </a:spcBef>
              <a:buNone/>
            </a:pPr>
            <a:endParaRPr lang="en-US" sz="1800" dirty="0"/>
          </a:p>
          <a:p>
            <a:pPr marL="0" indent="0">
              <a:spcBef>
                <a:spcPts val="400"/>
              </a:spcBef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Struggling to access nutritious food regularly 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be challenging for a variety of reasons. 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ea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Many things can play a role, including: </a:t>
            </a:r>
          </a:p>
          <a:p>
            <a:pPr>
              <a:spcBef>
                <a:spcPts val="400"/>
              </a:spcBef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</a:p>
          <a:p>
            <a:pPr>
              <a:spcBef>
                <a:spcPts val="400"/>
              </a:spcBef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</a:p>
          <a:p>
            <a:pPr>
              <a:spcBef>
                <a:spcPts val="400"/>
              </a:spcBef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Stress</a:t>
            </a:r>
          </a:p>
          <a:p>
            <a:pPr>
              <a:spcBef>
                <a:spcPts val="400"/>
              </a:spcBef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Inflation</a:t>
            </a:r>
          </a:p>
          <a:p>
            <a:pPr>
              <a:spcBef>
                <a:spcPts val="400"/>
              </a:spcBef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Duty station</a:t>
            </a:r>
          </a:p>
        </p:txBody>
      </p:sp>
      <p:pic>
        <p:nvPicPr>
          <p:cNvPr id="4" name="Picture 3" descr="A person looking at a milk carton in a refrigerator&#10;">
            <a:extLst>
              <a:ext uri="{FF2B5EF4-FFF2-40B4-BE49-F238E27FC236}">
                <a16:creationId xmlns:a16="http://schemas.microsoft.com/office/drawing/2014/main" id="{7DE03584-C081-9630-D9C2-73CFCF5BD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757" y="2052594"/>
            <a:ext cx="3836002" cy="35426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92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60" y="692209"/>
            <a:ext cx="8260040" cy="923692"/>
          </a:xfrm>
        </p:spPr>
        <p:txBody>
          <a:bodyPr>
            <a:normAutofit/>
          </a:bodyPr>
          <a:lstStyle/>
          <a:p>
            <a:r>
              <a:rPr lang="en-US" sz="2400" dirty="0"/>
              <a:t>A </a:t>
            </a:r>
            <a:r>
              <a:rPr lang="en-US" sz="2400" b="1" dirty="0">
                <a:latin typeface="+mn-lt"/>
              </a:rPr>
              <a:t>Ready and Resilient Force Is a Key </a:t>
            </a:r>
            <a:br>
              <a:rPr lang="en-US" sz="2400" b="1" dirty="0">
                <a:latin typeface="+mn-lt"/>
              </a:rPr>
            </a:br>
            <a:r>
              <a:rPr lang="en-US" sz="2400" b="1" dirty="0">
                <a:latin typeface="+mn-lt"/>
              </a:rPr>
              <a:t>Defense Department Focus</a:t>
            </a:r>
            <a:endParaRPr lang="en-US" sz="2400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E531681-5E20-1444-DF0A-D8F997AF889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79160" y="1951426"/>
            <a:ext cx="5164415" cy="4205896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 algn="l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key focus: </a:t>
            </a:r>
            <a:endParaRPr lang="en-US" sz="1800" b="1" i="0" u="none" strike="noStrike" baseline="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DOD remains committed to ensuring a ready and resilient force, which is strengthened by providing our military community access to affordable, quality food.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800" i="0" u="none" strike="noStrike" baseline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supported by: </a:t>
            </a:r>
            <a:endParaRPr lang="en-US" sz="1800" i="0" u="none" strike="noStrike" baseline="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800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ncreasing access to healthy food</a:t>
            </a:r>
            <a:endParaRPr lang="en-US" sz="1800" i="0" u="none" strike="noStrike" baseline="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800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nhancing spouse economic opportunities</a:t>
            </a:r>
            <a:endParaRPr lang="en-US" sz="1800" i="0" u="none" strike="noStrike" baseline="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Reviewing service member pay and benefits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Reinforcing financial resources and awareness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Encouraging service members and families to seek available resources and services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Expanding data collection and reporting</a:t>
            </a:r>
            <a:r>
              <a:rPr lang="en-US" sz="1800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dirty="0"/>
          </a:p>
        </p:txBody>
      </p:sp>
      <p:pic>
        <p:nvPicPr>
          <p:cNvPr id="4" name="Picture 3" descr="A grocery bag with food in front of a house&#10;">
            <a:extLst>
              <a:ext uri="{FF2B5EF4-FFF2-40B4-BE49-F238E27FC236}">
                <a16:creationId xmlns:a16="http://schemas.microsoft.com/office/drawing/2014/main" id="{36971162-C4DF-DD9E-1A8D-4174705CC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548" y="2847371"/>
            <a:ext cx="3184103" cy="26170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9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5C192-D670-77A8-8BBB-6E99BC9CB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200" dirty="0">
                <a:solidFill>
                  <a:schemeClr val="bg1"/>
                </a:solidFill>
                <a:effectLst/>
              </a:rPr>
              <a:t>Food Resources are at the Ready 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EADA5-48FA-30CA-04A8-A354F3C1C8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5184" y="1911852"/>
            <a:ext cx="6428491" cy="67586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Military OneSource has resources to ensure you and your family remain mission-ready and live your best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MilLife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1A89D2-42F9-BC2C-C80F-FF071B349DD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5184" y="2783051"/>
            <a:ext cx="5815033" cy="311977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Find tips on getting healthy food on a budget, military financial benefits and more at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Military OneSource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ea typeface="Calibri"/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Connect with helpful Defense Department food security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resources and support programs.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Shop at the commissary for great deals on high-quality goods. Visit the </a:t>
            </a:r>
            <a:r>
              <a:rPr lang="en-US" sz="1600" u="sng" dirty="0">
                <a:solidFill>
                  <a:srgbClr val="0078D7"/>
                </a:solidFill>
                <a:hlinkClick r:id="rId5" tooltip="Original URL:&#10;http://www.shop.commissaries.com/&#10;&#10;Click to follow link."/>
              </a:rPr>
              <a:t>Defense Commissary Agency website</a:t>
            </a:r>
            <a:r>
              <a:rPr lang="en-US" sz="1600" dirty="0">
                <a:solidFill>
                  <a:srgbClr val="212121"/>
                </a:solidFill>
              </a:rPr>
              <a:t> 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more information.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Learn about </a:t>
            </a:r>
            <a:r>
              <a:rPr lang="en-US" sz="160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nutrition assistance programs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like WIC, SNAP and school and summer meals for children</a:t>
            </a:r>
            <a:r>
              <a:rPr lang="en-US" sz="1600" dirty="0">
                <a:solidFill>
                  <a:srgbClr val="212121"/>
                </a:solidFill>
              </a:rPr>
              <a:t>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Aptos" panose="020B0004020202020204" pitchFamily="34" charset="0"/>
                <a:cs typeface="Times New Roman" panose="02020603050405020304" pitchFamily="18" charset="0"/>
              </a:rPr>
              <a:t>  Find nutrition and healthy living tips: </a:t>
            </a:r>
            <a:b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Aptos" panose="020B0004020202020204" pitchFamily="34" charset="0"/>
                <a:cs typeface="Times New Roman" panose="02020603050405020304" pitchFamily="18" charset="0"/>
              </a:rPr>
              <a:t>Visit Military OneSource </a:t>
            </a:r>
            <a:r>
              <a:rPr lang="en-US" sz="1600" u="sng" dirty="0">
                <a:solidFill>
                  <a:srgbClr val="0078D7"/>
                </a:solidFill>
                <a:hlinkClick r:id="rId7"/>
              </a:rPr>
              <a:t>Nutrition</a:t>
            </a:r>
            <a:r>
              <a:rPr lang="en-US" sz="1600" u="sng" dirty="0">
                <a:solidFill>
                  <a:srgbClr val="0078D7"/>
                </a:solidFill>
              </a:rPr>
              <a:t> &amp; Fitness.</a:t>
            </a:r>
            <a:endParaRPr kumimoji="0" lang="en-US" sz="1600" b="0" i="0" u="sng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 descr="A person with a bag of grociers standing next to a self checkout machine">
            <a:extLst>
              <a:ext uri="{FF2B5EF4-FFF2-40B4-BE49-F238E27FC236}">
                <a16:creationId xmlns:a16="http://schemas.microsoft.com/office/drawing/2014/main" id="{CAD333B9-50BF-5600-9545-F29D27CBFE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896" y="2492483"/>
            <a:ext cx="2494239" cy="321500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D0510-D1C8-F8E3-38D9-D75A5FF1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3D4C9-41FD-4D7D-8934-151AE94D70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3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45B3-9AF3-E687-C642-92248D9B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200" dirty="0">
                <a:solidFill>
                  <a:schemeClr val="bg1"/>
                </a:solidFill>
                <a:effectLst/>
              </a:rPr>
              <a:t> You Have Access to Key Financial Benefits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F15C2-D5C6-7E5F-6D4E-3FE8551B62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9160" y="1921776"/>
            <a:ext cx="8226425" cy="412826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As a service member, you have access to financial benefits beyond basic pay </a:t>
            </a:r>
            <a:br>
              <a:rPr lang="en-US" sz="1800" kern="100" dirty="0">
                <a:ea typeface="Aptos" panose="020B0004020202020204" pitchFamily="34" charset="0"/>
                <a:cs typeface="Times New Roman"/>
              </a:rPr>
            </a:b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that provide you with “allowances” — or extra money to address needs like food and housing. </a:t>
            </a:r>
            <a:b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</a:b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These include: </a:t>
            </a:r>
            <a:endParaRPr lang="en-US" sz="1800" dirty="0">
              <a:ea typeface="Calibri" panose="020F0502020204030204"/>
              <a:cs typeface="Calibri" panose="020F0502020204030204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Basic Allowance for Housing, or BAH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Basic Allowance for Subsistence, or BAS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Basic Needs Allowance, or BNA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/>
              </a:rPr>
              <a:t>Family Supplemental Subsistence Allowance, or FSSA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sz="18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/>
              </a:rPr>
              <a:t>Learn more about these and other perks at </a:t>
            </a:r>
            <a:br>
              <a:rPr lang="en-US" sz="1800" kern="100" dirty="0">
                <a:ea typeface="Aptos" panose="020B0004020202020204" pitchFamily="34" charset="0"/>
                <a:cs typeface="Times New Roman"/>
              </a:rPr>
            </a:br>
            <a:r>
              <a:rPr lang="en-US" sz="1800" kern="100" dirty="0">
                <a:ea typeface="Aptos" panose="020B0004020202020204" pitchFamily="34" charset="0"/>
                <a:cs typeface="Times New Roman"/>
                <a:hlinkClick r:id="rId3"/>
              </a:rPr>
              <a:t>Military Pay 101: Basic Pay, Allowances and SS&amp;I Pay</a:t>
            </a:r>
            <a:endParaRPr lang="en-US" sz="1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cash in a envelope">
            <a:extLst>
              <a:ext uri="{FF2B5EF4-FFF2-40B4-BE49-F238E27FC236}">
                <a16:creationId xmlns:a16="http://schemas.microsoft.com/office/drawing/2014/main" id="{5D8223B9-F4C0-BF32-34F8-F1046A2AF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54" y="3429000"/>
            <a:ext cx="2219806" cy="242013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B0EE0-CF82-72CB-E93C-587892D98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81DFA-FCA5-45B0-8F1C-102BAF20D2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06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32FB5-F9A3-D5F5-ACF7-5672BBAE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200" dirty="0">
                <a:solidFill>
                  <a:schemeClr val="bg1"/>
                </a:solidFill>
                <a:effectLst/>
              </a:rPr>
              <a:t>You </a:t>
            </a:r>
            <a:r>
              <a:rPr lang="en-US" sz="2400" dirty="0"/>
              <a:t>C</a:t>
            </a:r>
            <a:r>
              <a:rPr lang="en-US" sz="2400" b="1" kern="1200" dirty="0">
                <a:solidFill>
                  <a:schemeClr val="bg1"/>
                </a:solidFill>
                <a:effectLst/>
              </a:rPr>
              <a:t>an Access Financial Tips and Tools</a:t>
            </a:r>
            <a:r>
              <a:rPr lang="en-US" sz="24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54339-E098-25F9-CD56-3D1F590FE81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9160" y="1782880"/>
            <a:ext cx="8258175" cy="67586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You also have access to a range of free resources to help manage day-to-day finances, cover unexpected costs, maintain financial health and more, including: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619CCD-1FCE-2238-7BEA-013E99BF81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0" y="2742684"/>
            <a:ext cx="477858" cy="477858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D69D44-E53B-7EB7-4211-91667E4389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95118" y="2661156"/>
            <a:ext cx="7632193" cy="370705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Money management tips and tools, like budget calculators and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spending plans to help you more easily track your spending.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Free courses that can help with day-to-day budgeting and longer-term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planning to meet your financial goals.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Information about financial benefits and allowances available to you as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a service member.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Access to free legal services for financial paperwork, financial assistance and one-on-one guidance from financial and tax experts</a:t>
            </a:r>
            <a:r>
              <a:rPr lang="en-US" sz="1800" dirty="0">
                <a:solidFill>
                  <a:srgbClr val="4A4A4A"/>
                </a:solidFill>
                <a:highlight>
                  <a:srgbClr val="FFFFFF"/>
                </a:highlight>
              </a:rPr>
              <a:t>.</a:t>
            </a:r>
            <a:endParaRPr lang="en-US" sz="18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4E67C7-2E38-EE51-26FE-665F78126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0" y="3504918"/>
            <a:ext cx="477858" cy="477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806994-0BCF-FCF2-66DE-1B9B4DBA5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0" y="4277351"/>
            <a:ext cx="477858" cy="477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4B068-4F0C-E6A2-0181-0092690AB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0" y="5043592"/>
            <a:ext cx="477858" cy="47785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F0886-5702-BF44-4FE4-299F638B2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2E010-2F76-F217-14F7-30BA663CB7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98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BC447-7FC7-583B-FC97-F507B858B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200" dirty="0">
                <a:solidFill>
                  <a:schemeClr val="bg1"/>
                </a:solidFill>
                <a:effectLst/>
              </a:rPr>
              <a:t>Military OneSource Has More Resources </a:t>
            </a:r>
            <a:br>
              <a:rPr lang="en-US" sz="2400" b="1" kern="1200" dirty="0">
                <a:solidFill>
                  <a:schemeClr val="bg1"/>
                </a:solidFill>
                <a:effectLst/>
              </a:rPr>
            </a:br>
            <a:r>
              <a:rPr lang="en-US" sz="2400" b="1" kern="1200" dirty="0">
                <a:solidFill>
                  <a:schemeClr val="bg1"/>
                </a:solidFill>
                <a:effectLst/>
              </a:rPr>
              <a:t>for You and Your Family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FC981-6383-87F8-B2A3-8DE2A75535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9160" y="1955584"/>
            <a:ext cx="8226425" cy="675860"/>
          </a:xfrm>
        </p:spPr>
        <p:txBody>
          <a:bodyPr/>
          <a:lstStyle/>
          <a:p>
            <a:pPr marL="0" indent="0">
              <a:buNone/>
            </a:pPr>
            <a:r>
              <a:rPr lang="en-US" sz="1800" b="1" kern="100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Military OneSource has more free services so you can:</a:t>
            </a:r>
            <a:endParaRPr lang="en-US" sz="18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89C424-4144-F104-B7D1-396B5C5113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14096" y="2509288"/>
            <a:ext cx="7881101" cy="382583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Get personalized health and wellness coaching: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Call </a:t>
            </a:r>
            <a:r>
              <a:rPr lang="en-US" sz="1800" dirty="0">
                <a:solidFill>
                  <a:srgbClr val="B82132"/>
                </a:solidFill>
                <a:highlight>
                  <a:srgbClr val="FFFFFF"/>
                </a:highlight>
                <a:hlinkClick r:id="rId3"/>
              </a:rPr>
              <a:t>800-342-9647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 or start a </a:t>
            </a:r>
            <a:r>
              <a:rPr lang="en-US" sz="1800" dirty="0">
                <a:solidFill>
                  <a:srgbClr val="396A90"/>
                </a:solidFill>
                <a:highlight>
                  <a:srgbClr val="FFFFFF"/>
                </a:highlight>
                <a:hlinkClick r:id="rId4"/>
              </a:rPr>
              <a:t>live chat</a:t>
            </a:r>
            <a:r>
              <a:rPr lang="en-US" sz="1800" dirty="0">
                <a:solidFill>
                  <a:srgbClr val="555555"/>
                </a:solidFill>
                <a:highlight>
                  <a:srgbClr val="FFFFFF"/>
                </a:highlight>
              </a:rPr>
              <a:t> 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to sign up.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Set up a time to meet with a financial counselor: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</a:rPr>
              <a:t>Call Military OneSource at </a:t>
            </a:r>
            <a:r>
              <a:rPr lang="en-US" sz="1800" dirty="0">
                <a:solidFill>
                  <a:srgbClr val="B82132"/>
                </a:solidFill>
                <a:highlight>
                  <a:srgbClr val="FFFFFF"/>
                </a:highlight>
                <a:hlinkClick r:id="rId3"/>
              </a:rPr>
              <a:t>800-342-9647</a:t>
            </a:r>
            <a:r>
              <a:rPr lang="en-US" sz="1800" dirty="0">
                <a:solidFill>
                  <a:srgbClr val="4A4A4A"/>
                </a:solidFill>
                <a:highlight>
                  <a:srgbClr val="FFFFFF"/>
                </a:highlight>
              </a:rPr>
              <a:t> or </a:t>
            </a:r>
            <a:r>
              <a:rPr lang="en-US" sz="1800" dirty="0">
                <a:solidFill>
                  <a:srgbClr val="B82132"/>
                </a:solidFill>
                <a:highlight>
                  <a:srgbClr val="FFFFFF"/>
                </a:highlight>
                <a:hlinkClick r:id="rId4"/>
              </a:rPr>
              <a:t>live chat</a:t>
            </a:r>
            <a:r>
              <a:rPr lang="en-US" sz="1800" dirty="0">
                <a:solidFill>
                  <a:srgbClr val="4A4A4A"/>
                </a:solidFill>
                <a:highlight>
                  <a:srgbClr val="FFFFFF"/>
                </a:highlight>
              </a:rPr>
              <a:t>.</a:t>
            </a:r>
            <a:endParaRPr lang="en-US" sz="18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Locate food assistance and other support – both on the installation and in your local community: Visit </a:t>
            </a: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  <a:hlinkClick r:id="rId5"/>
              </a:rPr>
              <a:t>Military OneSource Community Resource Finder</a:t>
            </a:r>
            <a:r>
              <a:rPr lang="en-US" sz="1800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8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For immediate food assistance needs, contact the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hlinkClick r:id="rId6"/>
              </a:rPr>
              <a:t>USDA Hotline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ll 1-866-3-HUNGRY or 1-877-8-HAMBRE or text 914-342-7744.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ED2EB67-493D-8BDC-DEFE-A0237D91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60" y="2596344"/>
            <a:ext cx="477858" cy="477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1C1A990-B2A1-8FD4-EA91-F23009ADF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160" y="3320519"/>
            <a:ext cx="477858" cy="4778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717FA5-2D51-9E19-2FE7-77171A45C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160" y="4054863"/>
            <a:ext cx="477858" cy="4812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E5279-9B5B-D397-FDCA-03FAC9ECD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0B429-5C71-EDF6-28CD-4BBEDF3E6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725216-EEA2-E9B1-1C99-78BFA3DAA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982" y="4715613"/>
            <a:ext cx="475529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536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AF71-41C3-EB0A-6A14-1A7E0F1E0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kern="1200" dirty="0">
                <a:solidFill>
                  <a:schemeClr val="bg1"/>
                </a:solidFill>
                <a:effectLst/>
              </a:rPr>
              <a:t>Military OneSource Is Your Connector</a:t>
            </a:r>
            <a:r>
              <a:rPr lang="en-US" sz="24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8AB77-3CB6-CB3B-BA84-3BAF10DA163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297" y="3222858"/>
            <a:ext cx="8226425" cy="332155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Live your best </a:t>
            </a:r>
            <a:r>
              <a:rPr lang="en-US" sz="1800" b="1" kern="100" err="1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MilLife</a:t>
            </a:r>
            <a:r>
              <a:rPr lang="en-US" sz="1800" b="1" kern="100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 with Military OneSource.</a:t>
            </a:r>
            <a:endParaRPr lang="en-US" sz="1800" kern="100">
              <a:solidFill>
                <a:schemeClr val="tx1">
                  <a:lumMod val="75000"/>
                  <a:lumOff val="2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>
                <a:solidFill>
                  <a:srgbClr val="396A90"/>
                </a:solidFill>
                <a:highlight>
                  <a:srgbClr val="FFFFFF"/>
                </a:highlight>
                <a:hlinkClick r:id="rId3"/>
              </a:rPr>
              <a:t>www.MilitaryOneSource.mil</a:t>
            </a:r>
            <a:r>
              <a:rPr lang="en-US" sz="1800">
                <a:solidFill>
                  <a:srgbClr val="396A90"/>
                </a:solidFill>
                <a:highlight>
                  <a:srgbClr val="FFFFFF"/>
                </a:highlight>
              </a:rPr>
              <a:t> </a:t>
            </a:r>
            <a:r>
              <a:rPr lang="en-US" sz="1800" kern="100">
                <a:solidFill>
                  <a:schemeClr val="tx1">
                    <a:lumMod val="75000"/>
                    <a:lumOff val="2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| 800-342-9647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6" name="Picture 5" descr="QR Code">
            <a:extLst>
              <a:ext uri="{FF2B5EF4-FFF2-40B4-BE49-F238E27FC236}">
                <a16:creationId xmlns:a16="http://schemas.microsoft.com/office/drawing/2014/main" id="{EB7E2357-2C3D-46A0-7687-E4E729D99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980" y="4190417"/>
            <a:ext cx="1382040" cy="138643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75580-F657-0A9A-D7D2-B29368A93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Calibri" charset="0"/>
              </a:rPr>
              <a:t>www.MilitaryOneSource.mil  •  800-342-9647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BE955-AB6E-4BBA-9FC2-B2087A7007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6A98E-9D45-4AC9-A0D5-10D89E13744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51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1a9fd29-596f-49e2-89cf-8eed2499da9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4F1FE2C51594B97D8288FEC01968C" ma:contentTypeVersion="16" ma:contentTypeDescription="Create a new document." ma:contentTypeScope="" ma:versionID="a257c15c45d7eeeb601c63a527bfac96">
  <xsd:schema xmlns:xsd="http://www.w3.org/2001/XMLSchema" xmlns:xs="http://www.w3.org/2001/XMLSchema" xmlns:p="http://schemas.microsoft.com/office/2006/metadata/properties" xmlns:ns3="71a9fd29-596f-49e2-89cf-8eed2499da92" xmlns:ns4="c3867b2a-c535-49a2-b317-9fdca1becf29" targetNamespace="http://schemas.microsoft.com/office/2006/metadata/properties" ma:root="true" ma:fieldsID="4dc4a93734eb51040fcdcc300a23597a" ns3:_="" ns4:_="">
    <xsd:import namespace="71a9fd29-596f-49e2-89cf-8eed2499da92"/>
    <xsd:import namespace="c3867b2a-c535-49a2-b317-9fdca1becf2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9fd29-596f-49e2-89cf-8eed2499da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867b2a-c535-49a2-b317-9fdca1becf2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0C0FC1-CFED-4ACD-B062-01424E9750C2}">
  <ds:schemaRefs>
    <ds:schemaRef ds:uri="71a9fd29-596f-49e2-89cf-8eed2499da92"/>
    <ds:schemaRef ds:uri="c3867b2a-c535-49a2-b317-9fdca1becf2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2FAB50B-F28A-4E69-B236-8B1921ADC3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58C6BF-F895-4939-8311-44250EEDE049}">
  <ds:schemaRefs>
    <ds:schemaRef ds:uri="71a9fd29-596f-49e2-89cf-8eed2499da92"/>
    <ds:schemaRef ds:uri="c3867b2a-c535-49a2-b317-9fdca1becf2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</TotalTime>
  <Words>756</Words>
  <Application>Microsoft Office PowerPoint</Application>
  <PresentationFormat>On-screen Show (4:3)</PresentationFormat>
  <Paragraphs>87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Arial</vt:lpstr>
      <vt:lpstr>Calibri</vt:lpstr>
      <vt:lpstr>Times New Roman</vt:lpstr>
      <vt:lpstr>Office Theme</vt:lpstr>
      <vt:lpstr>Healthy Eating on a Budget:  Resources at the Ready</vt:lpstr>
      <vt:lpstr>A Ready and Resilient Force Is a Top  Defense Department Priority </vt:lpstr>
      <vt:lpstr>Many Factors Influence What and How We Eat</vt:lpstr>
      <vt:lpstr>A Ready and Resilient Force Is a Key  Defense Department Focus</vt:lpstr>
      <vt:lpstr>Food Resources are at the Ready </vt:lpstr>
      <vt:lpstr> You Have Access to Key Financial Benefits</vt:lpstr>
      <vt:lpstr>You Can Access Financial Tips and Tools </vt:lpstr>
      <vt:lpstr>Military OneSource Has More Resources  for You and Your Family</vt:lpstr>
      <vt:lpstr>Military OneSource Is Your Connector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Eating on a Budget:  Resources at the Ready</dc:title>
  <dc:subject>Healthy Eating on a Budget:  Resources at the Ready</dc:subject>
  <dc:creator>Military OneSource</dc:creator>
  <cp:keywords>Healthy Eating, Budget</cp:keywords>
  <dc:description/>
  <cp:lastPrinted>2024-09-12T19:49:58Z</cp:lastPrinted>
  <dcterms:created xsi:type="dcterms:W3CDTF">2017-11-14T14:43:05Z</dcterms:created>
  <dcterms:modified xsi:type="dcterms:W3CDTF">2025-04-21T15:32:27Z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